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63" r:id="rId6"/>
    <p:sldId id="260" r:id="rId7"/>
    <p:sldId id="281" r:id="rId8"/>
    <p:sldId id="259" r:id="rId9"/>
    <p:sldId id="293" r:id="rId10"/>
    <p:sldId id="264" r:id="rId11"/>
    <p:sldId id="261" r:id="rId12"/>
    <p:sldId id="294" r:id="rId13"/>
    <p:sldId id="266" r:id="rId14"/>
    <p:sldId id="270" r:id="rId15"/>
    <p:sldId id="295" r:id="rId16"/>
    <p:sldId id="296" r:id="rId17"/>
    <p:sldId id="297" r:id="rId18"/>
    <p:sldId id="298" r:id="rId19"/>
    <p:sldId id="299" r:id="rId20"/>
    <p:sldId id="268" r:id="rId21"/>
    <p:sldId id="269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15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multiple</a:t>
            </a:r>
            <a:r>
              <a:rPr lang="en-US" baseline="0" dirty="0" smtClean="0"/>
              <a:t> points, if necessary.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multiple</a:t>
            </a:r>
            <a:r>
              <a:rPr lang="en-US" baseline="0" dirty="0" smtClean="0"/>
              <a:t> points, if necessary.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brief bullets and discuss</a:t>
            </a:r>
            <a:r>
              <a:rPr lang="en-US" baseline="0" dirty="0" smtClean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brief bullets and discuss</a:t>
            </a:r>
            <a:r>
              <a:rPr lang="en-US" baseline="0" dirty="0" smtClean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ADA7-12A5-4168-87FD-0A7BA931419B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A2C-8CF9-418C-929E-59F23F70E5F3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BAF-DF50-49A9-A24B-E772F34D4EE8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F9C-0FE7-4725-BBF1-3A439DEFF6B8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2ABE-290F-4556-9BE6-EA283C4356C3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7221-B4EC-499E-8F13-52A4FCD99E36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42D-FBEA-40C8-ACF1-388DE857BC66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 lang="en-US" smtClean="0"/>
              <a:pPr algn="r"/>
              <a:t>3/10/2019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-dev/rstan/wiki/RStan-Getting-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3186113" cy="3402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956" y="3277103"/>
            <a:ext cx="5867400" cy="35924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9956" y="152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xkcd.com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common data distributions: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Normal: continuous data that can take on negative and positive values</a:t>
            </a:r>
          </a:p>
          <a:p>
            <a:r>
              <a:rPr lang="en-US" dirty="0" smtClean="0"/>
              <a:t>Gamma: continuous data that can only be positive (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is a special case of this)     </a:t>
            </a:r>
          </a:p>
          <a:p>
            <a:r>
              <a:rPr lang="en-US" dirty="0" smtClean="0"/>
              <a:t>Poisson: count data</a:t>
            </a:r>
          </a:p>
          <a:p>
            <a:r>
              <a:rPr lang="en-US" dirty="0" smtClean="0"/>
              <a:t>Binomial: counting # success (number of females in a group)</a:t>
            </a:r>
            <a:r>
              <a:rPr lang="en-US" dirty="0"/>
              <a:t>	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priors: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: Gamma (when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 is positive)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: Normal (when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 can be positive or negative)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: Gamma or </a:t>
            </a:r>
            <a:r>
              <a:rPr lang="en-US" dirty="0" smtClean="0"/>
              <a:t>Inverse-Gamma or Uniform</a:t>
            </a:r>
            <a:endParaRPr lang="en-US" dirty="0" smtClean="0"/>
          </a:p>
          <a:p>
            <a:r>
              <a:rPr lang="en-US" dirty="0" err="1" smtClean="0">
                <a:latin typeface="Symbol" panose="05050102010706020507" pitchFamily="18" charset="2"/>
              </a:rPr>
              <a:t>a</a:t>
            </a:r>
            <a:r>
              <a:rPr lang="en-US" dirty="0" err="1" smtClean="0"/>
              <a:t>,</a:t>
            </a:r>
            <a:r>
              <a:rPr lang="en-US" dirty="0" err="1" smtClean="0">
                <a:latin typeface="Symbol" panose="05050102010706020507" pitchFamily="18" charset="2"/>
              </a:rPr>
              <a:t>b</a:t>
            </a:r>
            <a:r>
              <a:rPr lang="en-US" dirty="0" smtClean="0"/>
              <a:t>: Gamma or Inverse </a:t>
            </a:r>
            <a:r>
              <a:rPr lang="en-US" dirty="0" smtClean="0"/>
              <a:t>Gamma or Uniform</a:t>
            </a:r>
            <a:endParaRPr lang="en-US" dirty="0" smtClean="0"/>
          </a:p>
          <a:p>
            <a:r>
              <a:rPr lang="en-US" dirty="0" smtClean="0"/>
              <a:t>p: uniform(0,1) or Beta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will need </a:t>
            </a:r>
            <a:r>
              <a:rPr lang="en-US" dirty="0" err="1" smtClean="0"/>
              <a:t>hyperparameters</a:t>
            </a:r>
            <a:r>
              <a:rPr lang="en-US" dirty="0" smtClean="0"/>
              <a:t> for each of these distributions.  You can choose them so that these distributions are very spread out (N(0,10</a:t>
            </a:r>
            <a:r>
              <a:rPr lang="en-US" baseline="30000" dirty="0" smtClean="0"/>
              <a:t>6</a:t>
            </a:r>
            <a:r>
              <a:rPr lang="en-US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7476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try 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estimate proportion of college athletes with hip replacements</a:t>
            </a:r>
          </a:p>
          <a:p>
            <a:r>
              <a:rPr lang="en-US" dirty="0" smtClean="0"/>
              <a:t>Want to </a:t>
            </a:r>
            <a:r>
              <a:rPr lang="en-US" dirty="0" smtClean="0"/>
              <a:t>estimate number </a:t>
            </a:r>
            <a:r>
              <a:rPr lang="en-US" dirty="0" smtClean="0"/>
              <a:t>of car accidents at an intersection</a:t>
            </a:r>
          </a:p>
          <a:p>
            <a:r>
              <a:rPr lang="en-US" dirty="0" smtClean="0"/>
              <a:t>Want to estimate volatility of a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2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prior, we’ve collected the data, we are ready to put them together to get the posterior</a:t>
            </a:r>
          </a:p>
          <a:p>
            <a:r>
              <a:rPr lang="en-US" dirty="0" smtClean="0"/>
              <a:t>Posterior distribution can be simulated via Markov Chain Monte Carlo (MCMC) techniques</a:t>
            </a:r>
          </a:p>
        </p:txBody>
      </p:sp>
    </p:spTree>
    <p:extLst>
      <p:ext uri="{BB962C8B-B14F-4D97-AF65-F5344CB8AC3E}">
        <p14:creationId xmlns:p14="http://schemas.microsoft.com/office/powerpoint/2010/main" val="165494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Posterior distribution is complex, so we choose a possible value for the parameter: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676400" y="40386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514600" y="30480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7"/>
            <a:endCxn id="5" idx="3"/>
          </p:cNvCxnSpPr>
          <p:nvPr/>
        </p:nvCxnSpPr>
        <p:spPr>
          <a:xfrm flipV="1">
            <a:off x="1806482" y="3178082"/>
            <a:ext cx="730436" cy="88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9886" y="3017838"/>
            <a:ext cx="59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833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Posterior distribution is complex, so we choose a possible value for the parameter: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676400" y="40386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514600" y="30480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7"/>
            <a:endCxn id="5" idx="3"/>
          </p:cNvCxnSpPr>
          <p:nvPr/>
        </p:nvCxnSpPr>
        <p:spPr>
          <a:xfrm flipV="1">
            <a:off x="1806482" y="3178082"/>
            <a:ext cx="730436" cy="88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3200400" y="6202362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Posterior distribution is complex, so we choose a possible value for the parameter: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676400" y="40386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514600" y="30480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7"/>
            <a:endCxn id="5" idx="3"/>
          </p:cNvCxnSpPr>
          <p:nvPr/>
        </p:nvCxnSpPr>
        <p:spPr>
          <a:xfrm flipV="1">
            <a:off x="1806482" y="3178082"/>
            <a:ext cx="730436" cy="88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2755392" y="34671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9" idx="0"/>
          </p:cNvCxnSpPr>
          <p:nvPr/>
        </p:nvCxnSpPr>
        <p:spPr>
          <a:xfrm>
            <a:off x="2644682" y="3178082"/>
            <a:ext cx="186910" cy="28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0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finally settles down to the posterior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2600"/>
            <a:ext cx="5696055" cy="45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2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finally settles down to the posterior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2600"/>
            <a:ext cx="5696055" cy="4587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6096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6090166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Posterior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to download </a:t>
            </a:r>
            <a:r>
              <a:rPr lang="en-US" dirty="0" err="1" smtClean="0"/>
              <a:t>Rstan</a:t>
            </a:r>
            <a:r>
              <a:rPr lang="en-US" dirty="0" smtClean="0"/>
              <a:t> (there is also a Python version of Stan)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github.com/stan-dev/rstan/wiki/RStan-Getting-Started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And follow the directions.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Bayesian Statistics?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Theorem in Probability is the basis for Bayesian Statistics</a:t>
            </a:r>
          </a:p>
          <a:p>
            <a:r>
              <a:rPr lang="en-US" dirty="0" smtClean="0"/>
              <a:t>Bayes Theorem is named after Thomas Bayes (1701-1761)</a:t>
            </a:r>
          </a:p>
          <a:p>
            <a:r>
              <a:rPr lang="en-US" dirty="0" smtClean="0"/>
              <a:t>Thomas Bayes was an English Statistician and a Presbyterian minister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Rstan</a:t>
            </a:r>
            <a:r>
              <a:rPr lang="en-US" dirty="0" smtClean="0"/>
              <a:t> code;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data=list()</a:t>
            </a:r>
          </a:p>
          <a:p>
            <a:pPr marL="82296" indent="0">
              <a:buNone/>
            </a:pPr>
            <a:r>
              <a:rPr lang="en-US" dirty="0" err="1" smtClean="0"/>
              <a:t>stan</a:t>
            </a:r>
            <a:r>
              <a:rPr lang="en-US" dirty="0" smtClean="0"/>
              <a:t>(file</a:t>
            </a:r>
            <a:r>
              <a:rPr lang="en-US" dirty="0"/>
              <a:t>, </a:t>
            </a:r>
            <a:r>
              <a:rPr lang="en-US" dirty="0" smtClean="0"/>
              <a:t>chains </a:t>
            </a:r>
            <a:r>
              <a:rPr lang="en-US" dirty="0"/>
              <a:t>= 4,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smtClean="0"/>
              <a:t>5000</a:t>
            </a:r>
            <a:r>
              <a:rPr lang="en-US" dirty="0"/>
              <a:t>, warmup = </a:t>
            </a:r>
            <a:r>
              <a:rPr lang="en-US" dirty="0" smtClean="0"/>
              <a:t>1000, </a:t>
            </a:r>
            <a:r>
              <a:rPr lang="en-US" dirty="0" smtClean="0"/>
              <a:t>data=data.info)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9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let’s get started….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Frequentist Ideology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A population parameter is a FIXED, unknown quantity that we are trying to estimate.</a:t>
                </a:r>
              </a:p>
              <a:p>
                <a:r>
                  <a:rPr lang="en-US" dirty="0" smtClean="0"/>
                  <a:t>Estimate the population parameter with a point estimate (a statistic)</a:t>
                </a:r>
              </a:p>
              <a:p>
                <a:pPr marL="82296" indent="0">
                  <a:buNone/>
                </a:pPr>
                <a:endParaRPr lang="en-US" dirty="0" smtClean="0"/>
              </a:p>
              <a:p>
                <a:pPr marL="82296" indent="0">
                  <a:buNone/>
                </a:pPr>
                <a:r>
                  <a:rPr lang="en-US" sz="4700" i="1" dirty="0" smtClean="0">
                    <a:latin typeface="Symbol" panose="05050102010706020507" pitchFamily="18" charset="2"/>
                  </a:rPr>
                  <a:t>m</a:t>
                </a:r>
                <a:r>
                  <a:rPr lang="en-US" sz="4700" dirty="0" smtClean="0">
                    <a:latin typeface="Symbol" panose="05050102010706020507" pitchFamily="18" charset="2"/>
                  </a:rPr>
                  <a:t>		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7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4700" dirty="0" smtClean="0">
                  <a:latin typeface="Symbol" panose="05050102010706020507" pitchFamily="18" charset="2"/>
                </a:endParaRPr>
              </a:p>
              <a:p>
                <a:pPr marL="82296" indent="0">
                  <a:buNone/>
                </a:pPr>
                <a:endParaRPr lang="en-US" sz="4700" dirty="0" smtClean="0"/>
              </a:p>
              <a:p>
                <a:pPr marL="82296" indent="0">
                  <a:buNone/>
                </a:pPr>
                <a:r>
                  <a:rPr lang="en-US" sz="4700" i="1" dirty="0" smtClean="0"/>
                  <a:t>p</a:t>
                </a:r>
                <a:r>
                  <a:rPr lang="en-US" sz="4700" dirty="0" smtClean="0"/>
                  <a:t>		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7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4700" dirty="0" smtClean="0"/>
              </a:p>
              <a:p>
                <a:pPr marL="82296" indent="0">
                  <a:buNone/>
                </a:pPr>
                <a:endParaRPr lang="en-US" sz="4700" dirty="0" smtClean="0"/>
              </a:p>
              <a:p>
                <a:pPr marL="82296" indent="0">
                  <a:buNone/>
                </a:pPr>
                <a:r>
                  <a:rPr lang="en-US" sz="4700" i="1" dirty="0" smtClean="0">
                    <a:latin typeface="Symbol" panose="05050102010706020507" pitchFamily="18" charset="2"/>
                  </a:rPr>
                  <a:t>b</a:t>
                </a:r>
                <a:r>
                  <a:rPr lang="en-US" sz="4700" baseline="-25000" dirty="0" smtClean="0"/>
                  <a:t>1</a:t>
                </a:r>
                <a:r>
                  <a:rPr lang="en-US" sz="4700" dirty="0" smtClean="0"/>
                  <a:t>						</a:t>
                </a:r>
                <a:r>
                  <a:rPr lang="en-US" sz="4700" i="1" dirty="0" smtClean="0"/>
                  <a:t>b</a:t>
                </a:r>
                <a:r>
                  <a:rPr lang="en-US" sz="4700" baseline="-25000" dirty="0" smtClean="0"/>
                  <a:t>1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89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otched Right Arrow 3"/>
          <p:cNvSpPr/>
          <p:nvPr/>
        </p:nvSpPr>
        <p:spPr>
          <a:xfrm>
            <a:off x="2667000" y="3581400"/>
            <a:ext cx="3810000" cy="53340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2667000" y="4419600"/>
            <a:ext cx="3810000" cy="53340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2667000" y="5410200"/>
            <a:ext cx="3810000" cy="53340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Bayesians view Parameters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frequentist said that population parameters are FIXED, unknown numbers (true age of Americans is one number…don’t know it, but we can get a sample to estimate it)</a:t>
            </a:r>
          </a:p>
          <a:p>
            <a:r>
              <a:rPr lang="en-US" dirty="0" smtClean="0"/>
              <a:t>Bayesians believe population parameters are RANDOM VARIABLES!!</a:t>
            </a:r>
          </a:p>
          <a:p>
            <a:r>
              <a:rPr lang="en-US" dirty="0" smtClean="0"/>
              <a:t>So, we are not estimating a number, we are estimating a distribution!!!!  VERY different way of thinking about this!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Frequentist versus Bayesian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75164" y="3667408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3722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5164" y="2298411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anose="05050102010706020507" pitchFamily="18" charset="2"/>
              </a:rPr>
              <a:t>m</a:t>
            </a:r>
            <a:endParaRPr lang="en-US" sz="3200" dirty="0">
              <a:latin typeface="Symbol" panose="05050102010706020507" pitchFamily="18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67000"/>
            <a:ext cx="4559534" cy="2705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2298412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anose="05050102010706020507" pitchFamily="18" charset="2"/>
              </a:rPr>
              <a:t>m</a:t>
            </a:r>
            <a:endParaRPr lang="en-US" sz="32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53722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Frequentist versus Bayesian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75164" y="3667408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3722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5164" y="2298411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anose="05050102010706020507" pitchFamily="18" charset="2"/>
              </a:rPr>
              <a:t>m</a:t>
            </a:r>
            <a:endParaRPr lang="en-US" sz="3200" dirty="0">
              <a:latin typeface="Symbol" panose="05050102010706020507" pitchFamily="18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2894985"/>
            <a:ext cx="4559534" cy="2705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2298412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anose="05050102010706020507" pitchFamily="18" charset="2"/>
              </a:rPr>
              <a:t>m</a:t>
            </a:r>
            <a:endParaRPr lang="en-US" sz="32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53722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19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both situations, we are using samples to obtain information about the population parameter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67000" y="1865531"/>
            <a:ext cx="1676400" cy="1487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1875088"/>
            <a:ext cx="1558636" cy="1477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84993" y="1875274"/>
                <a:ext cx="797409" cy="6463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93" y="1875274"/>
                <a:ext cx="797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029200" y="1895941"/>
            <a:ext cx="5029784" cy="64633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B0F0"/>
                </a:solidFill>
              </a:rPr>
              <a:t>Posterior distribution</a:t>
            </a:r>
            <a:endParaRPr lang="en-US" sz="3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6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(terminology)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assign a prior distribution to the parameter (can be an informative prior or </a:t>
            </a:r>
            <a:r>
              <a:rPr lang="en-US" dirty="0" err="1" smtClean="0"/>
              <a:t>noninformative</a:t>
            </a:r>
            <a:r>
              <a:rPr lang="en-US" dirty="0" smtClean="0"/>
              <a:t> or vague prior)</a:t>
            </a:r>
            <a:endParaRPr lang="en-US" dirty="0"/>
          </a:p>
          <a:p>
            <a:r>
              <a:rPr lang="en-US" dirty="0" smtClean="0"/>
              <a:t>Let’s say we looking at the mean age of Americans (</a:t>
            </a:r>
            <a:r>
              <a:rPr lang="en-US" i="1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prior distribution will be denoted by p(</a:t>
            </a:r>
            <a:r>
              <a:rPr lang="en-US" i="1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then collect data (p(</a:t>
            </a:r>
            <a:r>
              <a:rPr lang="en-US" i="1" dirty="0" err="1" smtClean="0"/>
              <a:t>Y</a:t>
            </a:r>
            <a:r>
              <a:rPr lang="en-US" dirty="0" err="1" smtClean="0"/>
              <a:t>|</a:t>
            </a:r>
            <a:r>
              <a:rPr lang="en-US" i="1" dirty="0" err="1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))and use this data to “update” this distribution to the posterior (p(</a:t>
            </a:r>
            <a:r>
              <a:rPr lang="en-US" i="1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|</a:t>
            </a:r>
            <a:r>
              <a:rPr lang="en-US" i="1" dirty="0" err="1" smtClean="0"/>
              <a:t>Y</a:t>
            </a:r>
            <a:r>
              <a:rPr lang="en-US" dirty="0" smtClean="0"/>
              <a:t>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b="1" u="sng" dirty="0" smtClean="0"/>
              <a:t>Prior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    p(</a:t>
            </a:r>
            <a:r>
              <a:rPr lang="en-US" i="1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u="sng" dirty="0" smtClean="0"/>
              <a:t>Combined with data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			p(</a:t>
            </a:r>
            <a:r>
              <a:rPr lang="en-US" i="1" dirty="0" err="1" smtClean="0"/>
              <a:t>Y</a:t>
            </a:r>
            <a:r>
              <a:rPr lang="en-US" dirty="0" err="1" smtClean="0"/>
              <a:t>|</a:t>
            </a:r>
            <a:r>
              <a:rPr lang="en-US" i="1" dirty="0" err="1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)</a:t>
            </a: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u="sng" dirty="0" smtClean="0"/>
              <a:t>Gives posterior 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			p(</a:t>
            </a:r>
            <a:r>
              <a:rPr lang="en-US" i="1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|</a:t>
            </a:r>
            <a:r>
              <a:rPr lang="en-US" i="1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27994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goal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0600" y="5867400"/>
            <a:ext cx="121920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4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look at the data being collected and decide what distribution the data will follow….this is very important because it defines the whole problem moving forward</a:t>
            </a:r>
          </a:p>
          <a:p>
            <a:r>
              <a:rPr lang="en-US" dirty="0" smtClean="0"/>
              <a:t>Say for example your data follows the Normal distribution…what parameters are needed?</a:t>
            </a:r>
          </a:p>
          <a:p>
            <a:r>
              <a:rPr lang="en-US" dirty="0" smtClean="0"/>
              <a:t>Now we need to assume distributions for these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2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strategy recommendation</Template>
  <TotalTime>0</TotalTime>
  <Words>654</Words>
  <Application>Microsoft Office PowerPoint</Application>
  <PresentationFormat>On-screen Show (4:3)</PresentationFormat>
  <Paragraphs>105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Cambria Math</vt:lpstr>
      <vt:lpstr>Gill Sans MT</vt:lpstr>
      <vt:lpstr>Symbol</vt:lpstr>
      <vt:lpstr>Verdana</vt:lpstr>
      <vt:lpstr>Wingdings 2</vt:lpstr>
      <vt:lpstr>Solstice</vt:lpstr>
      <vt:lpstr>PowerPoint Presentation</vt:lpstr>
      <vt:lpstr>What is Bayesian Statistics?</vt:lpstr>
      <vt:lpstr>Review of Frequentist Ideology</vt:lpstr>
      <vt:lpstr>How Bayesians view Parameters</vt:lpstr>
      <vt:lpstr>Frequentist versus Bayesian</vt:lpstr>
      <vt:lpstr>Frequentist versus Bayesian</vt:lpstr>
      <vt:lpstr>The Basics (terminology)</vt:lpstr>
      <vt:lpstr>One more time….</vt:lpstr>
      <vt:lpstr>The process</vt:lpstr>
      <vt:lpstr>Most common data distributions:</vt:lpstr>
      <vt:lpstr>Common priors:</vt:lpstr>
      <vt:lpstr>Let’s try it:</vt:lpstr>
      <vt:lpstr>Posterior distribution</vt:lpstr>
      <vt:lpstr>MCMC</vt:lpstr>
      <vt:lpstr>MCMC</vt:lpstr>
      <vt:lpstr>MCMC</vt:lpstr>
      <vt:lpstr>Chain finally settles down to the posterior distribution</vt:lpstr>
      <vt:lpstr>Chain finally settles down to the posterior distribution</vt:lpstr>
      <vt:lpstr>Need to download Rstan (there is also a Python version of Stan)</vt:lpstr>
      <vt:lpstr>Basic Rstan code;</vt:lpstr>
      <vt:lpstr>Now let’s get started….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2017-01-19T00:05:59Z</dcterms:created>
  <dcterms:modified xsi:type="dcterms:W3CDTF">2019-03-11T14:37:25Z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