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59" r:id="rId4"/>
    <p:sldId id="265" r:id="rId5"/>
    <p:sldId id="274" r:id="rId6"/>
    <p:sldId id="264" r:id="rId7"/>
    <p:sldId id="266" r:id="rId8"/>
    <p:sldId id="267" r:id="rId9"/>
    <p:sldId id="269" r:id="rId10"/>
    <p:sldId id="268" r:id="rId11"/>
    <p:sldId id="272" r:id="rId12"/>
    <p:sldId id="270" r:id="rId13"/>
    <p:sldId id="273" r:id="rId14"/>
    <p:sldId id="284" r:id="rId15"/>
    <p:sldId id="293" r:id="rId16"/>
    <p:sldId id="290" r:id="rId17"/>
    <p:sldId id="294" r:id="rId18"/>
    <p:sldId id="285" r:id="rId19"/>
    <p:sldId id="286" r:id="rId20"/>
    <p:sldId id="287" r:id="rId21"/>
    <p:sldId id="288" r:id="rId22"/>
    <p:sldId id="289" r:id="rId23"/>
    <p:sldId id="276" r:id="rId24"/>
    <p:sldId id="275" r:id="rId25"/>
    <p:sldId id="278" r:id="rId26"/>
    <p:sldId id="279" r:id="rId27"/>
    <p:sldId id="280" r:id="rId28"/>
    <p:sldId id="281" r:id="rId29"/>
    <p:sldId id="282" r:id="rId30"/>
    <p:sldId id="291" r:id="rId31"/>
    <p:sldId id="292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2"/>
    <p:restoredTop sz="94697"/>
  </p:normalViewPr>
  <p:slideViewPr>
    <p:cSldViewPr snapToGrid="0" snapToObjects="1">
      <p:cViewPr>
        <p:scale>
          <a:sx n="120" d="100"/>
          <a:sy n="120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E55BA-6FEB-9C4D-B4A1-582FD44F3386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45FA3-DE71-6E43-AAFA-4BAC149E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8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like we’re rewiring the graph by</a:t>
            </a:r>
            <a:r>
              <a:rPr lang="en-US" baseline="0" dirty="0" smtClean="0"/>
              <a:t> cutting all the edges in half and attaching them to others. So it</a:t>
            </a:r>
            <a:r>
              <a:rPr lang="uk-UA" baseline="0" dirty="0" smtClean="0"/>
              <a:t>’</a:t>
            </a:r>
            <a:r>
              <a:rPr lang="en-US" baseline="0" dirty="0" smtClean="0"/>
              <a:t>s a completely random remake of a graph with the same exact degree distribution as the observed graph. concept of c</a:t>
            </a:r>
            <a:r>
              <a:rPr lang="en-US" dirty="0" smtClean="0"/>
              <a:t>onfiguration models.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45FA3-DE71-6E43-AAFA-4BAC149E5A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5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45FA3-DE71-6E43-AAFA-4BAC149E5A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6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C823-4B80-5648-A34A-EB579581C92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3BC212-0ADB-5A45-AE91-E7C2C044CD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C823-4B80-5648-A34A-EB579581C92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C212-0ADB-5A45-AE91-E7C2C044C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C823-4B80-5648-A34A-EB579581C92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C212-0ADB-5A45-AE91-E7C2C044C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C823-4B80-5648-A34A-EB579581C92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C212-0ADB-5A45-AE91-E7C2C044C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C823-4B80-5648-A34A-EB579581C92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C212-0ADB-5A45-AE91-E7C2C044CD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C823-4B80-5648-A34A-EB579581C92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C212-0ADB-5A45-AE91-E7C2C044CD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C823-4B80-5648-A34A-EB579581C92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C212-0ADB-5A45-AE91-E7C2C044CD5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C823-4B80-5648-A34A-EB579581C92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C212-0ADB-5A45-AE91-E7C2C044C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C823-4B80-5648-A34A-EB579581C92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C212-0ADB-5A45-AE91-E7C2C044C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C823-4B80-5648-A34A-EB579581C92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C212-0ADB-5A45-AE91-E7C2C044C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C823-4B80-5648-A34A-EB579581C92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C212-0ADB-5A45-AE91-E7C2C044C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73CC823-4B80-5648-A34A-EB579581C92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B3BC212-0ADB-5A45-AE91-E7C2C044CD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3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3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Relationship Id="rId3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Relationship Id="rId3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Relationship Id="rId3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pr.org/sections/thetwo-way/2015/03/20/394340722/john-urschel-ravens-offensive-lineman-publishes-math-pap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9247"/>
            <a:ext cx="7772400" cy="3429644"/>
          </a:xfrm>
        </p:spPr>
        <p:txBody>
          <a:bodyPr/>
          <a:lstStyle/>
          <a:p>
            <a:r>
              <a:rPr lang="en-US" dirty="0"/>
              <a:t>Network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Dr. Shaina Race</a:t>
            </a:r>
          </a:p>
          <a:p>
            <a:r>
              <a:rPr lang="en-US" dirty="0"/>
              <a:t>Institute for Advanced Analytics</a:t>
            </a:r>
          </a:p>
          <a:p>
            <a:endParaRPr lang="en-US" dirty="0"/>
          </a:p>
          <a:p>
            <a:r>
              <a:rPr lang="en-US"/>
              <a:t>Spring </a:t>
            </a:r>
            <a:r>
              <a:rPr lang="en-US" smtClean="0"/>
              <a:t>2018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499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Simple Spectral Clustering</a:t>
            </a:r>
          </a:p>
        </p:txBody>
      </p:sp>
      <p:pic>
        <p:nvPicPr>
          <p:cNvPr id="4" name="Content Placeholder 3" descr="fiedlerEx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5" r="-955" b="-1509"/>
          <a:stretch/>
        </p:blipFill>
        <p:spPr>
          <a:xfrm>
            <a:off x="540481" y="749565"/>
            <a:ext cx="7985418" cy="5503436"/>
          </a:xfrm>
        </p:spPr>
      </p:pic>
    </p:spTree>
    <p:extLst>
      <p:ext uri="{BB962C8B-B14F-4D97-AF65-F5344CB8AC3E}">
        <p14:creationId xmlns:p14="http://schemas.microsoft.com/office/powerpoint/2010/main" val="2390081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Simple 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How to get more than two clusters? (Two Ways)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Repeat process on each cluster.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Use additional eigenvectors (Two Ways)</a:t>
            </a:r>
            <a:endParaRPr lang="en-US" sz="1800" dirty="0"/>
          </a:p>
          <a:p>
            <a:pPr lvl="2">
              <a:buFont typeface="Wingdings" charset="2"/>
              <a:buChar char="Ø"/>
            </a:pPr>
            <a:r>
              <a:rPr lang="en-US" sz="1800" dirty="0" smtClean="0"/>
              <a:t>Use the sign patterns (shown below)</a:t>
            </a:r>
          </a:p>
          <a:p>
            <a:pPr lvl="2">
              <a:buFont typeface="Wingdings" charset="2"/>
              <a:buChar char="Ø"/>
            </a:pPr>
            <a:r>
              <a:rPr lang="en-US" sz="1800" dirty="0" smtClean="0"/>
              <a:t>Cluster the rows of the eigenvectors with k-means (Next Slide)</a:t>
            </a:r>
          </a:p>
        </p:txBody>
      </p:sp>
      <p:pic>
        <p:nvPicPr>
          <p:cNvPr id="7" name="Picture 6" descr="Screen Shot 2016-03-10 at 9.14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2966" y="4296101"/>
            <a:ext cx="3567374" cy="1494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6960" y="3633878"/>
            <a:ext cx="1936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</a:t>
            </a:r>
            <a:r>
              <a:rPr lang="en-US" baseline="-25000" dirty="0" smtClean="0"/>
              <a:t>6		</a:t>
            </a:r>
            <a:r>
              <a:rPr lang="en-US" b="1" dirty="0" smtClean="0"/>
              <a:t>v</a:t>
            </a:r>
            <a:r>
              <a:rPr lang="en-US" baseline="-25000" dirty="0" smtClean="0"/>
              <a:t>5</a:t>
            </a:r>
            <a:r>
              <a:rPr lang="en-US" dirty="0" smtClean="0"/>
              <a:t>	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-.44		0.28	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-.44		0.28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-.33		-0.16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0		-0.79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.33		-0.16</a:t>
            </a:r>
          </a:p>
          <a:p>
            <a:pPr algn="ctr"/>
            <a:r>
              <a:rPr lang="en-US" dirty="0" smtClean="0">
                <a:solidFill>
                  <a:srgbClr val="008000"/>
                </a:solidFill>
              </a:rPr>
              <a:t>.44		0.28</a:t>
            </a:r>
          </a:p>
          <a:p>
            <a:pPr algn="ctr"/>
            <a:r>
              <a:rPr lang="en-US" dirty="0" smtClean="0">
                <a:solidFill>
                  <a:srgbClr val="008000"/>
                </a:solidFill>
              </a:rPr>
              <a:t>.44		0.28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3621" y="4332579"/>
            <a:ext cx="156152" cy="2557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19907" y="5515633"/>
            <a:ext cx="156152" cy="2557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42543" y="5043395"/>
            <a:ext cx="156152" cy="138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94730" y="4815062"/>
            <a:ext cx="156152" cy="138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89049" y="5057482"/>
            <a:ext cx="156152" cy="138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95268" y="5633043"/>
            <a:ext cx="156152" cy="138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4858" y="4401694"/>
            <a:ext cx="156152" cy="138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95268" y="3959478"/>
            <a:ext cx="614198" cy="2308324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44341" y="3943198"/>
            <a:ext cx="614198" cy="2308324"/>
          </a:xfrm>
          <a:prstGeom prst="ellipse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5400000">
            <a:off x="1564875" y="4922518"/>
            <a:ext cx="614198" cy="399286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5400000">
            <a:off x="2618972" y="4623592"/>
            <a:ext cx="614198" cy="1032944"/>
          </a:xfrm>
          <a:prstGeom prst="ellipse">
            <a:avLst/>
          </a:prstGeom>
          <a:noFill/>
          <a:ln w="190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7973" y="4032362"/>
            <a:ext cx="8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+ +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92680" y="4436984"/>
            <a:ext cx="8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- -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3737" y="4476073"/>
            <a:ext cx="8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+ -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5889" y="4017211"/>
            <a:ext cx="8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-,+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8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Spectral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Use k-means to cluster the rows of the eigenvectors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(Get to choose k in this case)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06960" y="2624518"/>
            <a:ext cx="1936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</a:t>
            </a:r>
            <a:r>
              <a:rPr lang="en-US" baseline="-25000" dirty="0" smtClean="0"/>
              <a:t>6		</a:t>
            </a:r>
            <a:r>
              <a:rPr lang="en-US" b="1" dirty="0" smtClean="0"/>
              <a:t>v</a:t>
            </a:r>
            <a:r>
              <a:rPr lang="en-US" baseline="-25000" dirty="0" smtClean="0"/>
              <a:t>5</a:t>
            </a:r>
            <a:r>
              <a:rPr lang="en-US" dirty="0" smtClean="0"/>
              <a:t>	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-.44		0.28	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-.44		0.28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-.33		-0.16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   0		-0.79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 .33		-0.16</a:t>
            </a:r>
          </a:p>
          <a:p>
            <a:pPr algn="ctr"/>
            <a:r>
              <a:rPr lang="en-US" dirty="0" smtClean="0">
                <a:solidFill>
                  <a:srgbClr val="008000"/>
                </a:solidFill>
              </a:rPr>
              <a:t>.44		0.28</a:t>
            </a:r>
          </a:p>
          <a:p>
            <a:pPr algn="ctr"/>
            <a:r>
              <a:rPr lang="en-US" dirty="0" smtClean="0">
                <a:solidFill>
                  <a:srgbClr val="008000"/>
                </a:solidFill>
              </a:rPr>
              <a:t>.44		0.28</a:t>
            </a:r>
          </a:p>
        </p:txBody>
      </p:sp>
      <p:sp>
        <p:nvSpPr>
          <p:cNvPr id="7" name="Rectangle 6"/>
          <p:cNvSpPr/>
          <p:nvPr/>
        </p:nvSpPr>
        <p:spPr>
          <a:xfrm>
            <a:off x="4219907" y="4945833"/>
            <a:ext cx="156152" cy="2557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5268" y="5063243"/>
            <a:ext cx="156152" cy="138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031582" y="2763271"/>
            <a:ext cx="3859395" cy="2438286"/>
            <a:chOff x="895268" y="2624518"/>
            <a:chExt cx="3567374" cy="2308324"/>
          </a:xfrm>
        </p:grpSpPr>
        <p:pic>
          <p:nvPicPr>
            <p:cNvPr id="4" name="Picture 3" descr="Screen Shot 2016-03-10 at 9.14.17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5268" y="3062250"/>
              <a:ext cx="3567374" cy="149458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264850" y="3827410"/>
              <a:ext cx="156152" cy="255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73772" y="4538226"/>
              <a:ext cx="156152" cy="138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25959" y="4309893"/>
              <a:ext cx="156152" cy="138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20278" y="4552313"/>
              <a:ext cx="156152" cy="138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6087" y="3896525"/>
              <a:ext cx="156152" cy="138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95268" y="2624518"/>
              <a:ext cx="614198" cy="2308324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44341" y="2624518"/>
              <a:ext cx="614198" cy="2308324"/>
            </a:xfrm>
            <a:prstGeom prst="ellips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5400000">
              <a:off x="2319608" y="2896125"/>
              <a:ext cx="614198" cy="1846294"/>
            </a:xfrm>
            <a:prstGeom prst="ellipse">
              <a:avLst/>
            </a:prstGeom>
            <a:noFill/>
            <a:ln w="1905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363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Spectral Clustering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NCUT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Ratio Cut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Normalized Spectral Clustering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…Long list of algorithms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All involve the Laplacian Matrix, typically normalized in different ways,  and k-means run on Eigenvectors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717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Maximization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Currently the </a:t>
            </a:r>
            <a:r>
              <a:rPr lang="en-US" b="1" dirty="0" smtClean="0"/>
              <a:t>most popular </a:t>
            </a:r>
            <a:r>
              <a:rPr lang="en-US" dirty="0" smtClean="0"/>
              <a:t>algorithm for community detection.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Developed in 2006 by Mark Newman (</a:t>
            </a:r>
            <a:r>
              <a:rPr lang="en-US" dirty="0" err="1" smtClean="0"/>
              <a:t>UMichigan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Algorithm </a:t>
            </a:r>
            <a:r>
              <a:rPr lang="en-US" b="1" dirty="0" smtClean="0"/>
              <a:t>Intuition</a:t>
            </a:r>
            <a:r>
              <a:rPr lang="en-US" dirty="0" smtClean="0"/>
              <a:t>:</a:t>
            </a:r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Compare the observed network to what you would expect to find at random. </a:t>
            </a:r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Where are there more edges than expected?</a:t>
            </a:r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These areas may define communities. </a:t>
            </a: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2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Maximization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9" y="1806579"/>
            <a:ext cx="7275022" cy="4184641"/>
          </a:xfrm>
        </p:spPr>
      </p:pic>
    </p:spTree>
    <p:extLst>
      <p:ext uri="{BB962C8B-B14F-4D97-AF65-F5344CB8AC3E}">
        <p14:creationId xmlns:p14="http://schemas.microsoft.com/office/powerpoint/2010/main" val="74805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Modularity</a:t>
            </a:r>
            <a:r>
              <a:rPr lang="en-US" dirty="0" smtClean="0"/>
              <a:t> is a number that describes the </a:t>
            </a:r>
            <a:r>
              <a:rPr lang="en-US" b="1" i="1" dirty="0" smtClean="0"/>
              <a:t>extent to which given groups form communities in a graph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Fraction </a:t>
            </a:r>
            <a:r>
              <a:rPr lang="en-US" dirty="0"/>
              <a:t>of </a:t>
            </a:r>
            <a:r>
              <a:rPr lang="en-US" dirty="0" smtClean="0"/>
              <a:t>edges within groups </a:t>
            </a:r>
            <a:r>
              <a:rPr lang="en-US" dirty="0"/>
              <a:t>minus the </a:t>
            </a:r>
            <a:r>
              <a:rPr lang="en-US" i="1" dirty="0"/>
              <a:t>expected</a:t>
            </a:r>
            <a:r>
              <a:rPr lang="en-US" dirty="0"/>
              <a:t> </a:t>
            </a:r>
            <a:r>
              <a:rPr lang="en-US" dirty="0" smtClean="0"/>
              <a:t>fraction </a:t>
            </a:r>
            <a:r>
              <a:rPr lang="en-US" dirty="0"/>
              <a:t>if edges were distributed at random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Number in range [-1, 1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sz="2000" b="1" dirty="0" smtClean="0"/>
              <a:t>negative =&gt; random partition</a:t>
            </a:r>
          </a:p>
          <a:p>
            <a:pPr lvl="2">
              <a:buFont typeface="Wingdings" charset="2"/>
              <a:buChar char="Ø"/>
            </a:pPr>
            <a:r>
              <a:rPr lang="en-US" sz="2000" dirty="0" smtClean="0"/>
              <a:t>(We’d expect to find </a:t>
            </a:r>
            <a:r>
              <a:rPr lang="en-US" sz="2000" i="1" dirty="0" smtClean="0"/>
              <a:t>more</a:t>
            </a:r>
            <a:r>
              <a:rPr lang="en-US" sz="2000" dirty="0" smtClean="0"/>
              <a:t> edges within our groups if they were distributed at random)</a:t>
            </a:r>
          </a:p>
          <a:p>
            <a:pPr lvl="1">
              <a:buFont typeface="Wingdings" charset="2"/>
              <a:buChar char="Ø"/>
            </a:pPr>
            <a:r>
              <a:rPr lang="en-US" sz="2000" b="1" dirty="0" smtClean="0"/>
              <a:t>nearer 1 =&gt; better communities (components)</a:t>
            </a:r>
          </a:p>
          <a:p>
            <a:pPr lvl="2">
              <a:buFont typeface="Wingdings" charset="2"/>
              <a:buChar char="Ø"/>
            </a:pPr>
            <a:r>
              <a:rPr lang="en-US" sz="2000" dirty="0" smtClean="0"/>
              <a:t>(We see far more edges within our groups than we’d expect to find at random)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848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Maximization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00" y="2635920"/>
            <a:ext cx="6243664" cy="3591397"/>
          </a:xfrm>
        </p:spPr>
      </p:pic>
      <p:sp>
        <p:nvSpPr>
          <p:cNvPr id="5" name="TextBox 4"/>
          <p:cNvSpPr txBox="1"/>
          <p:nvPr/>
        </p:nvSpPr>
        <p:spPr>
          <a:xfrm>
            <a:off x="669851" y="2009553"/>
            <a:ext cx="780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Picks the partitioning of the vertices that maximizes the modularity.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26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Maximization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b="1" dirty="0" smtClean="0"/>
              <a:t>A</a:t>
            </a:r>
            <a:r>
              <a:rPr lang="en-US" dirty="0" smtClean="0"/>
              <a:t> be the adjacency matrix of the graph</a:t>
            </a:r>
          </a:p>
          <a:p>
            <a:r>
              <a:rPr lang="en-US" dirty="0" smtClean="0"/>
              <a:t>Let </a:t>
            </a:r>
            <a:r>
              <a:rPr lang="en-US" b="1" dirty="0" smtClean="0"/>
              <a:t>P</a:t>
            </a:r>
            <a:r>
              <a:rPr lang="en-US" dirty="0" smtClean="0"/>
              <a:t> be a matrix containing the expected number of edges between each vertex.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745729"/>
              </p:ext>
            </p:extLst>
          </p:nvPr>
        </p:nvGraphicFramePr>
        <p:xfrm>
          <a:off x="3420145" y="3341682"/>
          <a:ext cx="2522539" cy="2182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4" imgW="660400" imgH="571500" progId="Equation.3">
                  <p:embed/>
                </p:oleObj>
              </mc:Choice>
              <mc:Fallback>
                <p:oleObj name="Equation" r:id="rId4" imgW="6604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0145" y="3341682"/>
                        <a:ext cx="2522539" cy="2182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6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Maximization</a:t>
            </a:r>
          </a:p>
        </p:txBody>
      </p:sp>
      <p:pic>
        <p:nvPicPr>
          <p:cNvPr id="4" name="Content Placeholder 3" descr="modularity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611" r="-59611"/>
          <a:stretch>
            <a:fillRect/>
          </a:stretch>
        </p:blipFill>
        <p:spPr>
          <a:xfrm>
            <a:off x="-1154652" y="2414206"/>
            <a:ext cx="7362335" cy="4049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8117" y="2751340"/>
            <a:ext cx="340279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P(stub is connected to </a:t>
            </a:r>
            <a:r>
              <a:rPr lang="en-US" dirty="0" err="1" smtClean="0"/>
              <a:t>i</a:t>
            </a:r>
            <a:r>
              <a:rPr lang="en-US" dirty="0" smtClean="0"/>
              <a:t>) = 3/16</a:t>
            </a:r>
          </a:p>
          <a:p>
            <a:r>
              <a:rPr lang="en-US" dirty="0" smtClean="0"/>
              <a:t>P(stub is connected to j) = 3/16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 and j are independent,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i</a:t>
            </a:r>
            <a:r>
              <a:rPr lang="en-US" dirty="0" smtClean="0"/>
              <a:t> &lt;-&gt; j) = P(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P(j)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So the expected value of the number of complete edges between 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and j is</a:t>
            </a:r>
          </a:p>
          <a:p>
            <a:r>
              <a:rPr lang="en-US" dirty="0" smtClean="0">
                <a:sym typeface="Wingdings"/>
              </a:rPr>
              <a:t> P(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)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sym typeface="Wingdings"/>
              </a:rPr>
              <a:t>P(j)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35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29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Maximization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A-P</a:t>
            </a:r>
            <a:r>
              <a:rPr lang="en-US" dirty="0"/>
              <a:t> is the modularity matrix</a:t>
            </a:r>
          </a:p>
          <a:p>
            <a:r>
              <a:rPr lang="en-US" dirty="0"/>
              <a:t>The first eigenvector of the modularity matrix partitions the graph in two components.</a:t>
            </a:r>
          </a:p>
          <a:p>
            <a:r>
              <a:rPr lang="en-US" dirty="0"/>
              <a:t>Repeat procedure on each </a:t>
            </a:r>
            <a:r>
              <a:rPr lang="en-US" dirty="0" smtClean="0"/>
              <a:t>component until the first eigenvalue is negative.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127735"/>
              </p:ext>
            </p:extLst>
          </p:nvPr>
        </p:nvGraphicFramePr>
        <p:xfrm>
          <a:off x="3349237" y="1816383"/>
          <a:ext cx="1958474" cy="1694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3" imgW="660400" imgH="571500" progId="Equation.3">
                  <p:embed/>
                </p:oleObj>
              </mc:Choice>
              <mc:Fallback>
                <p:oleObj name="Equation" r:id="rId3" imgW="6604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9237" y="1816383"/>
                        <a:ext cx="1958474" cy="1694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7240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3-03 at 11.18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" y="344395"/>
            <a:ext cx="8740598" cy="598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78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Maximization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Advantages</a:t>
            </a:r>
          </a:p>
          <a:p>
            <a:pPr lvl="1">
              <a:buFont typeface="Wingdings" charset="2"/>
              <a:buChar char="Ø"/>
            </a:pPr>
            <a:r>
              <a:rPr lang="en-US" sz="2000" b="1" dirty="0" smtClean="0"/>
              <a:t>Automatically determines number of clusters</a:t>
            </a:r>
          </a:p>
          <a:p>
            <a:pPr lvl="1">
              <a:buFont typeface="Wingdings" charset="2"/>
              <a:buChar char="Ø"/>
            </a:pPr>
            <a:r>
              <a:rPr lang="en-US" sz="2000" b="1" dirty="0" smtClean="0"/>
              <a:t>Intuitive</a:t>
            </a:r>
            <a:r>
              <a:rPr lang="en-US" sz="2000" dirty="0" smtClean="0"/>
              <a:t> rationale for/definition of a community </a:t>
            </a:r>
          </a:p>
          <a:p>
            <a:pPr lvl="1">
              <a:buFont typeface="Wingdings" charset="2"/>
              <a:buChar char="Ø"/>
            </a:pPr>
            <a:r>
              <a:rPr lang="en-US" sz="2000" b="1" dirty="0" smtClean="0"/>
              <a:t>Easy</a:t>
            </a:r>
            <a:r>
              <a:rPr lang="en-US" sz="2000" dirty="0" smtClean="0"/>
              <a:t> to program and compute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Disadvantages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Node can belong to only one </a:t>
            </a:r>
            <a:r>
              <a:rPr lang="en-US" sz="2000" dirty="0" smtClean="0"/>
              <a:t>community </a:t>
            </a:r>
            <a:r>
              <a:rPr lang="en-US" sz="2000" b="1" dirty="0" smtClean="0"/>
              <a:t>(hard clustering)</a:t>
            </a:r>
            <a:endParaRPr lang="en-US" sz="2000" b="1" dirty="0" smtClean="0"/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If </a:t>
            </a:r>
            <a:r>
              <a:rPr lang="en-US" sz="2000" dirty="0" smtClean="0"/>
              <a:t>first eigenvalue of modularity matrix is negative – no clusters.</a:t>
            </a:r>
          </a:p>
          <a:p>
            <a:pPr lvl="2">
              <a:buFont typeface="Wingdings" charset="2"/>
              <a:buChar char="Ø"/>
            </a:pPr>
            <a:r>
              <a:rPr lang="en-US" sz="2000" dirty="0" smtClean="0"/>
              <a:t>(could be advantage)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17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alternative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54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Minimum Spanning </a:t>
            </a:r>
            <a:r>
              <a:rPr lang="en-US" dirty="0" smtClean="0"/>
              <a:t>Trees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 smtClean="0"/>
              <a:t>or </a:t>
            </a:r>
            <a:r>
              <a:rPr lang="en-US" sz="2400" dirty="0" smtClean="0"/>
              <a:t>maximal spanning trees in </a:t>
            </a:r>
            <a:r>
              <a:rPr lang="en-US" sz="2400" dirty="0" smtClean="0"/>
              <a:t>the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/>
              <a:t>case </a:t>
            </a:r>
            <a:r>
              <a:rPr lang="en-US" sz="2400" dirty="0" smtClean="0"/>
              <a:t>of network </a:t>
            </a:r>
            <a:r>
              <a:rPr lang="en-US" sz="2400" dirty="0" smtClean="0"/>
              <a:t>similarity)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Equivalent to </a:t>
            </a:r>
            <a:r>
              <a:rPr lang="en-US" b="1" dirty="0" smtClean="0"/>
              <a:t>Single Linkage hierarchical clustering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Creates a </a:t>
            </a:r>
            <a:r>
              <a:rPr lang="en-US" b="1" dirty="0" smtClean="0"/>
              <a:t>tree</a:t>
            </a:r>
            <a:r>
              <a:rPr lang="en-US" dirty="0" smtClean="0"/>
              <a:t> (graph with no cycles) that connects every node.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Cutting </a:t>
            </a:r>
            <a:r>
              <a:rPr lang="en-US" dirty="0" smtClean="0"/>
              <a:t>all edges of the tree whose weight doesn’t meet a pre-specified threshold </a:t>
            </a:r>
            <a:r>
              <a:rPr lang="en-US" dirty="0" smtClean="0"/>
              <a:t>will result in clusters. 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Changing threshold changes the number of clusters.</a:t>
            </a:r>
          </a:p>
        </p:txBody>
      </p:sp>
    </p:spTree>
    <p:extLst>
      <p:ext uri="{BB962C8B-B14F-4D97-AF65-F5344CB8AC3E}">
        <p14:creationId xmlns:p14="http://schemas.microsoft.com/office/powerpoint/2010/main" val="2840444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45324" y="3230222"/>
            <a:ext cx="2658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44600" y="876300"/>
            <a:ext cx="6654800" cy="5105400"/>
            <a:chOff x="1244600" y="876300"/>
            <a:chExt cx="6654800" cy="5105400"/>
          </a:xfrm>
        </p:grpSpPr>
        <p:pic>
          <p:nvPicPr>
            <p:cNvPr id="4" name="Picture 3" descr="MST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600" y="876300"/>
              <a:ext cx="6654800" cy="510540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455582" y="3349255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68280" y="1151859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39657" y="17508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05870" y="5259570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26597" y="4419598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67546" y="3436824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46029" y="2120158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08521" y="33507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5373" y="2755302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05869" y="3252158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2675" y="189768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6051" y="43416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Building the </a:t>
            </a:r>
            <a:r>
              <a:rPr lang="en-US" sz="3600" i="1" dirty="0" smtClean="0"/>
              <a:t>Maximum</a:t>
            </a:r>
            <a:r>
              <a:rPr lang="en-US" sz="3600" dirty="0" smtClean="0"/>
              <a:t> Spanning Tree</a:t>
            </a:r>
            <a:br>
              <a:rPr lang="en-US" sz="3600" dirty="0" smtClean="0"/>
            </a:br>
            <a:r>
              <a:rPr lang="en-US" sz="2800" dirty="0" smtClean="0"/>
              <a:t>(When edge weights reflect similarity)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5686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76300"/>
            <a:ext cx="6654800" cy="51054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244600" y="876300"/>
            <a:ext cx="6654800" cy="5105400"/>
            <a:chOff x="1244600" y="876300"/>
            <a:chExt cx="6654800" cy="5105400"/>
          </a:xfrm>
        </p:grpSpPr>
        <p:pic>
          <p:nvPicPr>
            <p:cNvPr id="4" name="Picture 3" descr="MST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600" y="876300"/>
              <a:ext cx="6654800" cy="51054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55582" y="3349255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68280" y="1151859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39657" y="17508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05870" y="5259570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26597" y="4419598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67546" y="3436824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46029" y="2120158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08521" y="33507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5373" y="2755302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05869" y="3252158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2675" y="189768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6051" y="43416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 smtClean="0"/>
              <a:t>Add the most similar edges to the spanning tree, as long as no cycles are created. Repeat.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26284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ST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76300"/>
            <a:ext cx="6654800" cy="51054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244600" y="876300"/>
            <a:ext cx="6654800" cy="5105400"/>
            <a:chOff x="1244600" y="876300"/>
            <a:chExt cx="6654800" cy="5105400"/>
          </a:xfrm>
        </p:grpSpPr>
        <p:pic>
          <p:nvPicPr>
            <p:cNvPr id="4" name="Picture 3" descr="MST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600" y="876300"/>
              <a:ext cx="6654800" cy="51054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55582" y="3349255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03722" y="1162492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39657" y="17508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05870" y="5259570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26597" y="4419598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67546" y="3436824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4806" y="2152057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08521" y="33507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5373" y="2755302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05869" y="3252158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2675" y="189768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6051" y="43416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 smtClean="0"/>
              <a:t>Add the most similar edges to the spanning tree, as long as no cycles are created. Repeat.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11199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ST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76300"/>
            <a:ext cx="6654800" cy="51054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244600" y="876300"/>
            <a:ext cx="6654800" cy="5105400"/>
            <a:chOff x="1244600" y="876300"/>
            <a:chExt cx="6654800" cy="5105400"/>
          </a:xfrm>
        </p:grpSpPr>
        <p:pic>
          <p:nvPicPr>
            <p:cNvPr id="4" name="Picture 3" descr="MST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600" y="876300"/>
              <a:ext cx="6654800" cy="51054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55582" y="3349255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00179" y="1151859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39657" y="17508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05870" y="5259570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26597" y="4419598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67546" y="3436824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46029" y="2152057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08521" y="33507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5373" y="2755302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05869" y="3252158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2675" y="189768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6051" y="43416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 smtClean="0"/>
              <a:t>Add the most similar edges to the spanning tree, as long as no cycles are created. Repeat.</a:t>
            </a:r>
            <a:endParaRPr lang="en-US" sz="105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80237" y="2755302"/>
            <a:ext cx="1942215" cy="2686830"/>
            <a:chOff x="480237" y="2755302"/>
            <a:chExt cx="1942215" cy="2686830"/>
          </a:xfrm>
        </p:grpSpPr>
        <p:sp>
          <p:nvSpPr>
            <p:cNvPr id="19" name="TextBox 18"/>
            <p:cNvSpPr txBox="1"/>
            <p:nvPr/>
          </p:nvSpPr>
          <p:spPr>
            <a:xfrm>
              <a:off x="480237" y="4518802"/>
              <a:ext cx="1942215" cy="923330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Addition of this edge would have created a cycle. 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027273" y="2755302"/>
              <a:ext cx="65569" cy="177099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794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ST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76300"/>
            <a:ext cx="6654800" cy="51054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244600" y="876300"/>
            <a:ext cx="6654800" cy="5105400"/>
            <a:chOff x="1244600" y="876300"/>
            <a:chExt cx="6654800" cy="5105400"/>
          </a:xfrm>
        </p:grpSpPr>
        <p:pic>
          <p:nvPicPr>
            <p:cNvPr id="4" name="Picture 3" descr="MST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600" y="876300"/>
              <a:ext cx="6654800" cy="51054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55582" y="3349255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9546" y="1151859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39657" y="17508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05870" y="5259570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26597" y="4419598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67546" y="3436824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46029" y="2152057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08521" y="33507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5373" y="2755302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05869" y="3252158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2675" y="189768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6051" y="43416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 smtClean="0"/>
              <a:t>Add the most similar edges to the spanning tree, as long as no cycles are created. Repeat.</a:t>
            </a:r>
            <a:endParaRPr lang="en-US" sz="105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393556" y="4604264"/>
            <a:ext cx="2024913" cy="1704056"/>
            <a:chOff x="480237" y="3738076"/>
            <a:chExt cx="2024913" cy="1704056"/>
          </a:xfrm>
        </p:grpSpPr>
        <p:sp>
          <p:nvSpPr>
            <p:cNvPr id="25" name="TextBox 24"/>
            <p:cNvSpPr txBox="1"/>
            <p:nvPr/>
          </p:nvSpPr>
          <p:spPr>
            <a:xfrm>
              <a:off x="480237" y="4518802"/>
              <a:ext cx="1942215" cy="923330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Addition of this edge would have created a cycle. 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2027273" y="3738076"/>
              <a:ext cx="477877" cy="788216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399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in Graphs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Can still use classical </a:t>
            </a:r>
            <a:r>
              <a:rPr lang="en-US" dirty="0" smtClean="0"/>
              <a:t>algorithms (</a:t>
            </a:r>
            <a:r>
              <a:rPr lang="en-US" b="1" dirty="0" smtClean="0"/>
              <a:t>k-means</a:t>
            </a:r>
            <a:r>
              <a:rPr lang="en-US" dirty="0" smtClean="0"/>
              <a:t>) </a:t>
            </a:r>
            <a:r>
              <a:rPr lang="en-US" dirty="0" smtClean="0"/>
              <a:t>in </a:t>
            </a:r>
            <a:r>
              <a:rPr lang="en-US" dirty="0" smtClean="0"/>
              <a:t>most cases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sz="1800" b="1" dirty="0" smtClean="0"/>
              <a:t>Edge weights must reflect similarity </a:t>
            </a:r>
            <a:r>
              <a:rPr lang="en-US" sz="1800" dirty="0" smtClean="0"/>
              <a:t>and not distance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Use the </a:t>
            </a:r>
            <a:r>
              <a:rPr lang="en-US" sz="1800" b="1" dirty="0" smtClean="0"/>
              <a:t>adjacency matrix like a data matrix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The “observations” and “variables” are the same entities, but you simply characterize an observation by its similarity to others.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Families of algorithms designed specifically for </a:t>
            </a:r>
            <a:r>
              <a:rPr lang="en-US" dirty="0" smtClean="0"/>
              <a:t>graphs</a:t>
            </a:r>
          </a:p>
          <a:p>
            <a:pPr lvl="1">
              <a:buFont typeface="Wingdings" charset="2"/>
              <a:buChar char="Ø"/>
            </a:pPr>
            <a:r>
              <a:rPr lang="en-US" sz="1800" b="1" dirty="0" smtClean="0"/>
              <a:t>Spectral</a:t>
            </a:r>
            <a:r>
              <a:rPr lang="en-US" sz="1800" dirty="0" smtClean="0"/>
              <a:t> (Eigenvector) methods</a:t>
            </a:r>
          </a:p>
          <a:p>
            <a:pPr lvl="1">
              <a:buFont typeface="Wingdings" charset="2"/>
              <a:buChar char="Ø"/>
            </a:pPr>
            <a:r>
              <a:rPr lang="en-US" sz="1800" b="1" dirty="0" smtClean="0"/>
              <a:t>Modularity</a:t>
            </a:r>
            <a:endParaRPr lang="en-US" sz="1800" b="1" dirty="0" smtClean="0"/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Minimum Spanning Trees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Theorem: Nothing works best all the time!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69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ST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76300"/>
            <a:ext cx="6654800" cy="510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48447" y="563526"/>
            <a:ext cx="3625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the tree at some threshold.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For example, cut </a:t>
            </a:r>
            <a:r>
              <a:rPr lang="en-US" dirty="0" smtClean="0"/>
              <a:t>all red edges  &lt;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44600" y="876300"/>
            <a:ext cx="6654800" cy="5105400"/>
            <a:chOff x="1244600" y="876300"/>
            <a:chExt cx="6654800" cy="5105400"/>
          </a:xfrm>
        </p:grpSpPr>
        <p:pic>
          <p:nvPicPr>
            <p:cNvPr id="5" name="Picture 4" descr="MST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600" y="876300"/>
              <a:ext cx="6654800" cy="5105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455582" y="3349255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9546" y="1151859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39657" y="17508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05870" y="5259570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26597" y="4419598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67546" y="3436824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46029" y="2130791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08521" y="33507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35373" y="2755302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5869" y="3252158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22675" y="189768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26051" y="43416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0802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ST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76300"/>
            <a:ext cx="6654800" cy="5105400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848447" y="563526"/>
            <a:ext cx="3625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all tree </a:t>
            </a:r>
            <a:r>
              <a:rPr lang="en-US" dirty="0" smtClean="0"/>
              <a:t>edges </a:t>
            </a:r>
            <a:r>
              <a:rPr lang="en-US" b="1" dirty="0" smtClean="0">
                <a:solidFill>
                  <a:schemeClr val="accent5"/>
                </a:solidFill>
              </a:rPr>
              <a:t>&lt; 2</a:t>
            </a:r>
            <a:endParaRPr lang="en-US" b="1" dirty="0" smtClean="0">
              <a:solidFill>
                <a:schemeClr val="accent5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You pick the </a:t>
            </a:r>
            <a:r>
              <a:rPr lang="en-US" b="1" dirty="0" smtClean="0">
                <a:solidFill>
                  <a:schemeClr val="accent5"/>
                </a:solidFill>
              </a:rPr>
              <a:t>threshold</a:t>
            </a:r>
            <a:r>
              <a:rPr lang="en-US" dirty="0" smtClean="0"/>
              <a:t>, then number of clusters determined automatically.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86940" y="2200940"/>
            <a:ext cx="3147237" cy="40935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7563" y="641497"/>
            <a:ext cx="3604437" cy="48661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44600" y="876300"/>
            <a:ext cx="6654800" cy="5105400"/>
            <a:chOff x="1244600" y="876300"/>
            <a:chExt cx="6654800" cy="5105400"/>
          </a:xfrm>
        </p:grpSpPr>
        <p:pic>
          <p:nvPicPr>
            <p:cNvPr id="7" name="Picture 6" descr="MST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600" y="876300"/>
              <a:ext cx="6654800" cy="51054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455582" y="3349255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9546" y="1151859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39657" y="17508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5870" y="5259570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26597" y="4419598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67546" y="3436824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67295" y="2141424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08521" y="33507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35373" y="2755302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05869" y="3252158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22675" y="189768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26051" y="4341626"/>
              <a:ext cx="2658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8363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Clustering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Try many different clustering algorithms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(Or even k-means with different starting points)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Create a network where the weight of the edge is the number of times that </a:t>
            </a:r>
            <a:r>
              <a:rPr lang="en-US" dirty="0" err="1" smtClean="0"/>
              <a:t>obs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i="1" dirty="0"/>
              <a:t> </a:t>
            </a:r>
            <a:r>
              <a:rPr lang="en-US" dirty="0" smtClean="0"/>
              <a:t>was clustered with </a:t>
            </a:r>
            <a:r>
              <a:rPr lang="en-US" dirty="0" err="1" smtClean="0"/>
              <a:t>obs</a:t>
            </a:r>
            <a:r>
              <a:rPr lang="en-US" dirty="0" smtClean="0"/>
              <a:t> </a:t>
            </a:r>
            <a:r>
              <a:rPr lang="en-US" i="1" dirty="0" smtClean="0"/>
              <a:t>j.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Partition the resulting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7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Clustering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(Spectral </a:t>
            </a:r>
            <a:r>
              <a:rPr lang="en-US" dirty="0" smtClean="0">
                <a:sym typeface="Wingdings"/>
              </a:rPr>
              <a:t> Eigenvalues/Eigenvectors.  Yay!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9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just for Graphs!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Keep </a:t>
            </a:r>
            <a:r>
              <a:rPr lang="en-US" dirty="0" smtClean="0"/>
              <a:t>in mind the following methods operate on a similarity matrix (i.e. adjacency matrix).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If you develop a notion of similarity using traditional data, these methods can be useful for </a:t>
            </a:r>
            <a:r>
              <a:rPr lang="en-US" dirty="0" smtClean="0"/>
              <a:t>clustering any data!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3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Laplacian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Spectral methods typically use a Laplacian Matrix.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Let </a:t>
            </a:r>
            <a:r>
              <a:rPr lang="en-US" b="1" dirty="0" smtClean="0"/>
              <a:t>A</a:t>
            </a:r>
            <a:r>
              <a:rPr lang="en-US" dirty="0" smtClean="0"/>
              <a:t> be an adjacency matrix for a graph (or a similarity matrix for some data)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Let </a:t>
            </a:r>
            <a:r>
              <a:rPr lang="en-US" b="1" dirty="0" smtClean="0"/>
              <a:t>D</a:t>
            </a:r>
            <a:r>
              <a:rPr lang="en-US" dirty="0" smtClean="0"/>
              <a:t> be a diagonal matrix containing the degrees of each node:</a:t>
            </a:r>
          </a:p>
          <a:p>
            <a:pPr lvl="2">
              <a:buFont typeface="Wingdings" charset="2"/>
              <a:buChar char="Ø"/>
            </a:pPr>
            <a:r>
              <a:rPr lang="en-US" sz="2400" b="1" dirty="0" smtClean="0"/>
              <a:t>D</a:t>
            </a:r>
            <a:r>
              <a:rPr lang="en-US" sz="2400" dirty="0" smtClean="0"/>
              <a:t> = </a:t>
            </a:r>
            <a:r>
              <a:rPr lang="en-US" sz="2400" dirty="0" err="1" smtClean="0"/>
              <a:t>diag</a:t>
            </a:r>
            <a:r>
              <a:rPr lang="en-US" sz="2400" dirty="0" smtClean="0"/>
              <a:t>{d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 ,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}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The </a:t>
            </a:r>
            <a:r>
              <a:rPr lang="en-US" b="1" dirty="0" err="1" smtClean="0"/>
              <a:t>Laplacian</a:t>
            </a:r>
            <a:r>
              <a:rPr lang="en-US" b="1" dirty="0" smtClean="0"/>
              <a:t> matrix </a:t>
            </a:r>
            <a:r>
              <a:rPr lang="en-US" dirty="0" smtClean="0"/>
              <a:t>is defined as </a:t>
            </a:r>
            <a:r>
              <a:rPr lang="en-US" b="1" dirty="0" smtClean="0"/>
              <a:t>L</a:t>
            </a:r>
            <a:r>
              <a:rPr lang="en-US" dirty="0" smtClean="0"/>
              <a:t> = </a:t>
            </a:r>
            <a:r>
              <a:rPr lang="en-US" b="1" dirty="0" smtClean="0"/>
              <a:t>D</a:t>
            </a:r>
            <a:r>
              <a:rPr lang="en-US" dirty="0" smtClean="0"/>
              <a:t>-</a:t>
            </a:r>
            <a:r>
              <a:rPr lang="en-US" b="1" dirty="0" smtClean="0"/>
              <a:t>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610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Simple Spectral Clustering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The </a:t>
            </a:r>
            <a:r>
              <a:rPr lang="en-US" b="1" dirty="0" err="1"/>
              <a:t>Laplacian</a:t>
            </a:r>
            <a:r>
              <a:rPr lang="en-US" b="1" dirty="0"/>
              <a:t> matrix</a:t>
            </a:r>
            <a:r>
              <a:rPr lang="en-US" dirty="0"/>
              <a:t> is defined as </a:t>
            </a:r>
            <a:r>
              <a:rPr lang="en-US" b="1" dirty="0"/>
              <a:t>L</a:t>
            </a:r>
            <a:r>
              <a:rPr lang="en-US" dirty="0"/>
              <a:t> = </a:t>
            </a:r>
            <a:r>
              <a:rPr lang="en-US" b="1" dirty="0"/>
              <a:t>D</a:t>
            </a:r>
            <a:r>
              <a:rPr lang="en-US" dirty="0"/>
              <a:t>-</a:t>
            </a:r>
            <a:r>
              <a:rPr lang="en-US" b="1" dirty="0" smtClean="0"/>
              <a:t>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The </a:t>
            </a:r>
            <a:r>
              <a:rPr lang="en-US" b="1" dirty="0" smtClean="0"/>
              <a:t>Fiedler vector</a:t>
            </a:r>
            <a:r>
              <a:rPr lang="en-US" dirty="0" smtClean="0"/>
              <a:t> is the eigenvector associated with the </a:t>
            </a:r>
            <a:r>
              <a:rPr lang="en-US" i="1" dirty="0" smtClean="0"/>
              <a:t>second smallest </a:t>
            </a:r>
            <a:r>
              <a:rPr lang="en-US" dirty="0" smtClean="0"/>
              <a:t>eigenvalue of </a:t>
            </a:r>
            <a:r>
              <a:rPr lang="en-US" b="1" dirty="0" smtClean="0"/>
              <a:t>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Baltimore Ravens' ex-Offensive Lineman John Urschel can tell you about it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4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Simple 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Use the </a:t>
            </a:r>
            <a:r>
              <a:rPr lang="en-US" dirty="0"/>
              <a:t>signs of the entries in the Fiedler </a:t>
            </a:r>
            <a:r>
              <a:rPr lang="en-US" dirty="0" smtClean="0"/>
              <a:t>vector.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sz="2000" dirty="0"/>
              <a:t>Nodes associated with positive entries in one cluster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Nodes associated with negative entries in second cluster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Arbitrarily assign nodes associated with zero </a:t>
            </a:r>
            <a:r>
              <a:rPr lang="en-US" sz="2000" dirty="0" smtClean="0"/>
              <a:t>entries (often called </a:t>
            </a:r>
            <a:r>
              <a:rPr lang="en-US" sz="2000" b="1" dirty="0" smtClean="0"/>
              <a:t>Articulation Points </a:t>
            </a:r>
            <a:r>
              <a:rPr lang="en-US" sz="2000" dirty="0" smtClean="0"/>
              <a:t>– sometimes they are brokers)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 descr="Screen Shot 2016-03-10 at 9.14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1754" y="4220710"/>
            <a:ext cx="3567374" cy="1494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7586" y="3952342"/>
            <a:ext cx="707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-.44</a:t>
            </a:r>
          </a:p>
          <a:p>
            <a:pPr algn="ctr"/>
            <a:r>
              <a:rPr lang="en-US" dirty="0" smtClean="0"/>
              <a:t>-.44</a:t>
            </a:r>
          </a:p>
          <a:p>
            <a:pPr algn="ctr"/>
            <a:r>
              <a:rPr lang="en-US" dirty="0" smtClean="0"/>
              <a:t>-.33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.33</a:t>
            </a:r>
          </a:p>
          <a:p>
            <a:pPr algn="ctr"/>
            <a:r>
              <a:rPr lang="en-US" dirty="0" smtClean="0"/>
              <a:t>.44</a:t>
            </a:r>
          </a:p>
          <a:p>
            <a:pPr algn="ctr"/>
            <a:r>
              <a:rPr lang="en-US" dirty="0" smtClean="0"/>
              <a:t>.44</a:t>
            </a:r>
          </a:p>
        </p:txBody>
      </p:sp>
      <p:sp>
        <p:nvSpPr>
          <p:cNvPr id="7" name="Oval 6"/>
          <p:cNvSpPr/>
          <p:nvPr/>
        </p:nvSpPr>
        <p:spPr>
          <a:xfrm>
            <a:off x="961821" y="4015581"/>
            <a:ext cx="1555348" cy="1968086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33506" y="3863181"/>
            <a:ext cx="976045" cy="965673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33506" y="5089242"/>
            <a:ext cx="976045" cy="96567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75144" y="4015581"/>
            <a:ext cx="1479741" cy="1892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4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Exploring Articulation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A=matrix</a:t>
            </a:r>
            <a:r>
              <a:rPr lang="en-US" dirty="0"/>
              <a:t>(c(0,1,1,0,0,0,0,1,0,1,0,0,0,0,1,1,0,1,0,0,0,0,0,1,0,1,0,0,0,0,0,1,0,1,1,0,0,0,0,1,0,1,0,0,0,0,1,1,0),</a:t>
            </a:r>
            <a:r>
              <a:rPr lang="en-US" dirty="0" err="1"/>
              <a:t>nrow</a:t>
            </a:r>
            <a:r>
              <a:rPr lang="en-US" dirty="0"/>
              <a:t>=7)</a:t>
            </a:r>
          </a:p>
          <a:p>
            <a:pPr marL="0" indent="0">
              <a:buNone/>
            </a:pPr>
            <a:r>
              <a:rPr lang="en-US" dirty="0"/>
              <a:t>library("</a:t>
            </a:r>
            <a:r>
              <a:rPr lang="en-US" dirty="0" err="1"/>
              <a:t>igraph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g=</a:t>
            </a:r>
            <a:r>
              <a:rPr lang="en-US" dirty="0" err="1"/>
              <a:t>graph_from_adjacency_matrix</a:t>
            </a:r>
            <a:r>
              <a:rPr lang="en-US" dirty="0"/>
              <a:t>(A)</a:t>
            </a:r>
          </a:p>
          <a:p>
            <a:pPr marL="0" indent="0">
              <a:buNone/>
            </a:pPr>
            <a:r>
              <a:rPr lang="en-US" dirty="0"/>
              <a:t>plot(g)</a:t>
            </a:r>
          </a:p>
          <a:p>
            <a:pPr marL="0" indent="0">
              <a:buNone/>
            </a:pPr>
            <a:r>
              <a:rPr lang="en-US" dirty="0"/>
              <a:t>D=</a:t>
            </a:r>
            <a:r>
              <a:rPr lang="en-US" dirty="0" err="1"/>
              <a:t>diag</a:t>
            </a:r>
            <a:r>
              <a:rPr lang="en-US" dirty="0"/>
              <a:t>(</a:t>
            </a:r>
            <a:r>
              <a:rPr lang="en-US" dirty="0" err="1"/>
              <a:t>rowSums</a:t>
            </a:r>
            <a:r>
              <a:rPr lang="en-US" dirty="0"/>
              <a:t>(A))</a:t>
            </a:r>
          </a:p>
          <a:p>
            <a:pPr marL="0" indent="0">
              <a:buNone/>
            </a:pPr>
            <a:r>
              <a:rPr lang="en-US" dirty="0"/>
              <a:t>L-D-A</a:t>
            </a:r>
          </a:p>
          <a:p>
            <a:pPr marL="0" indent="0">
              <a:buNone/>
            </a:pPr>
            <a:r>
              <a:rPr lang="en-US" dirty="0"/>
              <a:t>spectrum=</a:t>
            </a:r>
            <a:r>
              <a:rPr lang="en-US" dirty="0" err="1"/>
              <a:t>eigen</a:t>
            </a:r>
            <a:r>
              <a:rPr lang="en-US" dirty="0"/>
              <a:t>(L)</a:t>
            </a:r>
          </a:p>
          <a:p>
            <a:pPr marL="0" indent="0">
              <a:buNone/>
            </a:pPr>
            <a:r>
              <a:rPr lang="en-US" dirty="0" err="1"/>
              <a:t>spectrum$vectors</a:t>
            </a:r>
            <a:r>
              <a:rPr lang="en-US" dirty="0"/>
              <a:t>[,6]</a:t>
            </a:r>
          </a:p>
        </p:txBody>
      </p:sp>
    </p:spTree>
    <p:extLst>
      <p:ext uri="{BB962C8B-B14F-4D97-AF65-F5344CB8AC3E}">
        <p14:creationId xmlns:p14="http://schemas.microsoft.com/office/powerpoint/2010/main" val="197983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7449</TotalTime>
  <Words>1138</Words>
  <Application>Microsoft Macintosh PowerPoint</Application>
  <PresentationFormat>On-screen Show (4:3)</PresentationFormat>
  <Paragraphs>262</Paragraphs>
  <Slides>32</Slides>
  <Notes>2</Notes>
  <HiddenSlides>5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</vt:lpstr>
      <vt:lpstr>Century Gothic</vt:lpstr>
      <vt:lpstr>Courier New</vt:lpstr>
      <vt:lpstr>Palatino Linotype</vt:lpstr>
      <vt:lpstr>Wingdings</vt:lpstr>
      <vt:lpstr>Arial</vt:lpstr>
      <vt:lpstr>Executive</vt:lpstr>
      <vt:lpstr>Equation</vt:lpstr>
      <vt:lpstr>Network Analysis</vt:lpstr>
      <vt:lpstr>Community Detection</vt:lpstr>
      <vt:lpstr>Clustering in Graphs</vt:lpstr>
      <vt:lpstr>Spectral Clustering</vt:lpstr>
      <vt:lpstr>Not just for Graphs! </vt:lpstr>
      <vt:lpstr>The Laplacian Matrix</vt:lpstr>
      <vt:lpstr>Simple Spectral Clustering</vt:lpstr>
      <vt:lpstr>Simple Spectral Clustering</vt:lpstr>
      <vt:lpstr>Exploring Articulation Points</vt:lpstr>
      <vt:lpstr>Simple Spectral Clustering</vt:lpstr>
      <vt:lpstr>Simple Spectral Clustering</vt:lpstr>
      <vt:lpstr>Simple Spectral Clustering</vt:lpstr>
      <vt:lpstr>Advanced Spectral Clustering</vt:lpstr>
      <vt:lpstr>Modularity Maximization</vt:lpstr>
      <vt:lpstr>Modularity Maximization</vt:lpstr>
      <vt:lpstr>Modularity</vt:lpstr>
      <vt:lpstr>Modularity Maximization</vt:lpstr>
      <vt:lpstr>Modularity Maximization</vt:lpstr>
      <vt:lpstr>Modularity Maximization</vt:lpstr>
      <vt:lpstr>Modularity Maximization</vt:lpstr>
      <vt:lpstr>PowerPoint Presentation</vt:lpstr>
      <vt:lpstr>Modularity Maximization</vt:lpstr>
      <vt:lpstr>Minimum Spanning Trees</vt:lpstr>
      <vt:lpstr>Minimum Spanning Trees (or maximal spanning trees in the  case of network similarity)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Ensemble Clustering </vt:lpstr>
    </vt:vector>
  </TitlesOfParts>
  <Company>Institute for Advanced Analytics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</dc:title>
  <dc:creator>Shaina Race</dc:creator>
  <cp:lastModifiedBy>Shaina L Race</cp:lastModifiedBy>
  <cp:revision>45</cp:revision>
  <cp:lastPrinted>2018-03-16T13:57:50Z</cp:lastPrinted>
  <dcterms:created xsi:type="dcterms:W3CDTF">2016-03-03T15:47:06Z</dcterms:created>
  <dcterms:modified xsi:type="dcterms:W3CDTF">2019-03-18T23:42:52Z</dcterms:modified>
</cp:coreProperties>
</file>