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7" r:id="rId4"/>
    <p:sldId id="282" r:id="rId5"/>
    <p:sldId id="27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81" r:id="rId22"/>
    <p:sldId id="276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ntor.ieee.org/802.11/dcn/02/11-02-0109-00-000i-temporary-mac-address-for-anonymity.p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hc-chairs@ietf.org" TargetMode="External"/><Relationship Id="rId2" Type="http://schemas.openxmlformats.org/officeDocument/2006/relationships/hyperlink" Target="mailto:dhcwg@ietf.or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cwg/dhcp-mac/issues" TargetMode="External"/><Relationship Id="rId2" Type="http://schemas.openxmlformats.org/officeDocument/2006/relationships/hyperlink" Target="https://datatracker.ietf.org/doc/draft-bvtm-dhc-mac-assig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wg/dhc" TargetMode="External"/><Relationship Id="rId4" Type="http://schemas.openxmlformats.org/officeDocument/2006/relationships/hyperlink" Target="https://www.ietf.org/mailman/listinfo/dhcw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meeting/96/materials/slides-96-edu-ieee802work-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calc.com/28845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3124200" y="6425419"/>
            <a:ext cx="2895600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IETF-101 DHC WG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0" y="6094"/>
            <a:ext cx="9144002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685800" y="845105"/>
            <a:ext cx="7772400" cy="243149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Link Layer Addresses Assignment Mechanism for DHCPv6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64000"/>
              </a:lnSpc>
              <a:spcBef>
                <a:spcPts val="500"/>
              </a:spcBef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IEEE</a:t>
            </a:r>
            <a:endParaRPr sz="2400"/>
          </a:p>
          <a:p>
            <a:pPr>
              <a:lnSpc>
                <a:spcPct val="64000"/>
              </a:lnSpc>
              <a:spcBef>
                <a:spcPts val="500"/>
              </a:spcBef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Monday, 21 May 2018</a:t>
            </a:r>
          </a:p>
          <a:p>
            <a:pPr>
              <a:lnSpc>
                <a:spcPct val="64000"/>
              </a:lnSpc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64000"/>
              </a:lnSpc>
              <a:spcBef>
                <a:spcPts val="500"/>
              </a:spcBef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Tomek Mrugalski</a:t>
            </a:r>
            <a:endParaRPr sz="2400"/>
          </a:p>
          <a:p>
            <a:pPr>
              <a:lnSpc>
                <a:spcPct val="64000"/>
              </a:lnSpc>
              <a:spcBef>
                <a:spcPts val="500"/>
              </a:spcBef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Bernie Volz</a:t>
            </a:r>
            <a:endParaRPr sz="1900"/>
          </a:p>
          <a:p>
            <a:pPr>
              <a:lnSpc>
                <a:spcPct val="64000"/>
              </a:lnSpc>
              <a:spcBef>
                <a:spcPts val="500"/>
              </a:spcBef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IETF draft-bvtm-dhc-mac-assign</a:t>
            </a:r>
          </a:p>
        </p:txBody>
      </p:sp>
      <p:sp>
        <p:nvSpPr>
          <p:cNvPr id="116" name="TextBox 5"/>
          <p:cNvSpPr txBox="1"/>
          <p:nvPr/>
        </p:nvSpPr>
        <p:spPr>
          <a:xfrm>
            <a:off x="5654457" y="6100283"/>
            <a:ext cx="278537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Last Edit: </a:t>
            </a:r>
            <a:r>
              <a:rPr dirty="0" smtClean="0"/>
              <a:t>2018-0</a:t>
            </a:r>
            <a:r>
              <a:rPr lang="en-US" dirty="0" smtClean="0"/>
              <a:t>5</a:t>
            </a:r>
            <a:r>
              <a:rPr dirty="0" smtClean="0"/>
              <a:t>-</a:t>
            </a:r>
            <a:r>
              <a:rPr lang="en-US" dirty="0" smtClean="0"/>
              <a:t>16</a:t>
            </a:r>
            <a:r>
              <a:rPr dirty="0" smtClean="0"/>
              <a:t> 1</a:t>
            </a:r>
            <a:r>
              <a:rPr lang="en-US" dirty="0"/>
              <a:t>2</a:t>
            </a:r>
            <a:r>
              <a:rPr dirty="0" smtClean="0"/>
              <a:t>:</a:t>
            </a:r>
            <a:r>
              <a:rPr lang="en-US" dirty="0" smtClean="0"/>
              <a:t>50</a:t>
            </a:r>
            <a:r>
              <a:rPr dirty="0" smtClean="0"/>
              <a:t> </a:t>
            </a:r>
            <a:r>
              <a:rPr dirty="0" smtClean="0"/>
              <a:t>ET </a:t>
            </a:r>
            <a:r>
              <a:rPr dirty="0"/>
              <a:t>(BV)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DHCPv6 Overview (4/4)</a:t>
            </a:r>
          </a:p>
        </p:txBody>
      </p:sp>
      <p:sp>
        <p:nvSpPr>
          <p:cNvPr id="195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2325" indent="-322325" defTabSz="859536">
              <a:spcBef>
                <a:spcPts val="600"/>
              </a:spcBef>
              <a:defRPr sz="3008"/>
            </a:pPr>
            <a:r>
              <a:rPr dirty="0"/>
              <a:t>Clients (and servers) identified by DUID</a:t>
            </a:r>
          </a:p>
          <a:p>
            <a:pPr marL="322325" indent="-322325" defTabSz="859536">
              <a:spcBef>
                <a:spcPts val="600"/>
              </a:spcBef>
              <a:defRPr sz="3008"/>
            </a:pPr>
            <a:r>
              <a:rPr dirty="0"/>
              <a:t>4 DUID types currently defined:</a:t>
            </a:r>
          </a:p>
          <a:p>
            <a:pPr marL="736744" lvl="1" indent="-306976" defTabSz="859536">
              <a:spcBef>
                <a:spcPts val="600"/>
              </a:spcBef>
              <a:defRPr sz="3008"/>
            </a:pPr>
            <a:r>
              <a:rPr dirty="0"/>
              <a:t>DUID-LL – based on link-layer address</a:t>
            </a:r>
          </a:p>
          <a:p>
            <a:pPr marL="736744" lvl="1" indent="-306976" defTabSz="859536">
              <a:spcBef>
                <a:spcPts val="600"/>
              </a:spcBef>
              <a:defRPr sz="3008"/>
            </a:pPr>
            <a:r>
              <a:rPr dirty="0"/>
              <a:t>DUID-LLT – based on link-layer address and time</a:t>
            </a:r>
          </a:p>
          <a:p>
            <a:pPr marL="736744" lvl="1" indent="-306976" defTabSz="859536">
              <a:spcBef>
                <a:spcPts val="600"/>
              </a:spcBef>
              <a:defRPr sz="3008"/>
            </a:pPr>
            <a:r>
              <a:rPr dirty="0"/>
              <a:t>DUID-EN – based on enterprise ID + data</a:t>
            </a:r>
          </a:p>
          <a:p>
            <a:pPr marL="736744" lvl="1" indent="-306976" defTabSz="859536">
              <a:spcBef>
                <a:spcPts val="600"/>
              </a:spcBef>
              <a:defRPr sz="3008"/>
            </a:pPr>
            <a:r>
              <a:rPr dirty="0"/>
              <a:t>DUID-UUID – based on UUID</a:t>
            </a:r>
          </a:p>
          <a:p>
            <a:pPr marL="301591" indent="-301591" defTabSz="859536">
              <a:spcBef>
                <a:spcPts val="600"/>
              </a:spcBef>
              <a:buFontTx/>
              <a:defRPr sz="3008"/>
            </a:pPr>
            <a:r>
              <a:rPr dirty="0"/>
              <a:t>Server and clients must handle any DUID type </a:t>
            </a:r>
          </a:p>
        </p:txBody>
      </p:sp>
      <p:sp>
        <p:nvSpPr>
          <p:cNvPr id="1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DHCPv6 Extensibility</a:t>
            </a:r>
          </a:p>
        </p:txBody>
      </p:sp>
      <p:sp>
        <p:nvSpPr>
          <p:cNvPr id="199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New options for DHCPv6 are relatively easily defined via IETF process</a:t>
            </a:r>
          </a:p>
          <a:p>
            <a:pPr lvl="1"/>
            <a:r>
              <a:t>Write an individual submission draft</a:t>
            </a:r>
          </a:p>
          <a:p>
            <a:pPr lvl="1"/>
            <a:r>
              <a:t>Get WG to adopt draft</a:t>
            </a:r>
          </a:p>
          <a:p>
            <a:pPr lvl="1"/>
            <a:r>
              <a:t>Update draft to reach rough consenus</a:t>
            </a:r>
          </a:p>
          <a:p>
            <a:pPr lvl="1"/>
            <a:r>
              <a:t>Get draft through WGLC &amp; IESG review</a:t>
            </a:r>
          </a:p>
          <a:p>
            <a:pPr lvl="1"/>
            <a:r>
              <a:t>IANA assigns option and RFC (Request for Comments) published</a:t>
            </a:r>
          </a:p>
        </p:txBody>
      </p:sp>
      <p:sp>
        <p:nvSpPr>
          <p:cNvPr id="20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24384" y="6404293"/>
            <a:ext cx="262417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rPr dirty="0"/>
              <a:t>Hence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dirty="0"/>
              <a:t>IETF Draft</a:t>
            </a:r>
          </a:p>
        </p:txBody>
      </p:sp>
      <p:sp>
        <p:nvSpPr>
          <p:cNvPr id="20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900"/>
            </a:pPr>
            <a:r>
              <a:rPr dirty="0"/>
              <a:t>Focused on Hypervisor use case where Hypervisor needs a block of MAC addresses to assign to VMs</a:t>
            </a:r>
          </a:p>
          <a:p>
            <a:pPr>
              <a:lnSpc>
                <a:spcPct val="80000"/>
              </a:lnSpc>
              <a:defRPr sz="2900"/>
            </a:pPr>
            <a:r>
              <a:rPr dirty="0"/>
              <a:t>Can also be used by actual clients, but requires:</a:t>
            </a:r>
          </a:p>
          <a:p>
            <a:pPr lvl="1">
              <a:lnSpc>
                <a:spcPct val="80000"/>
              </a:lnSpc>
              <a:defRPr sz="2900"/>
            </a:pPr>
            <a:r>
              <a:rPr dirty="0"/>
              <a:t>IPv6 support</a:t>
            </a:r>
          </a:p>
          <a:p>
            <a:pPr lvl="1">
              <a:lnSpc>
                <a:spcPct val="80000"/>
              </a:lnSpc>
              <a:defRPr sz="2900"/>
            </a:pPr>
            <a:r>
              <a:rPr dirty="0"/>
              <a:t>A short-term temporary MAC address for link-local IPv6 address to request DHCPv6 assigned MAC address</a:t>
            </a:r>
          </a:p>
          <a:p>
            <a:pPr lvl="1">
              <a:lnSpc>
                <a:spcPct val="80000"/>
              </a:lnSpc>
              <a:defRPr sz="2900"/>
            </a:pPr>
            <a:r>
              <a:rPr dirty="0"/>
              <a:t>Client should use a non-link-layer address for DUID (DUID-EN or DUID-UUID)</a:t>
            </a:r>
          </a:p>
        </p:txBody>
      </p:sp>
      <p:sp>
        <p:nvSpPr>
          <p:cNvPr id="20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Defines 2 New DHCPv6 Options</a:t>
            </a:r>
          </a:p>
        </p:txBody>
      </p:sp>
      <p:sp>
        <p:nvSpPr>
          <p:cNvPr id="207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IA_LL (Identity Association for Link Layer Addresses) Option</a:t>
            </a:r>
          </a:p>
          <a:p>
            <a:pPr lvl="1">
              <a:lnSpc>
                <a:spcPct val="90000"/>
              </a:lnSpc>
            </a:pPr>
            <a:r>
              <a:t>Similar to IA_NA and IA_PD</a:t>
            </a:r>
          </a:p>
          <a:p>
            <a:pPr lvl="1">
              <a:lnSpc>
                <a:spcPct val="90000"/>
              </a:lnSpc>
            </a:pPr>
            <a:r>
              <a:t>Used as container option for requested / assigned link-layer addresses</a:t>
            </a:r>
          </a:p>
          <a:p>
            <a:pPr>
              <a:lnSpc>
                <a:spcPct val="90000"/>
              </a:lnSpc>
            </a:pPr>
            <a:r>
              <a:t>LLADDR (Link Layer Addresses) Option</a:t>
            </a:r>
          </a:p>
          <a:p>
            <a:pPr lvl="1">
              <a:lnSpc>
                <a:spcPct val="90000"/>
              </a:lnSpc>
            </a:pPr>
            <a:r>
              <a:t>Similar to IAADDR and IAPREFIX</a:t>
            </a:r>
          </a:p>
          <a:p>
            <a:pPr lvl="1">
              <a:lnSpc>
                <a:spcPct val="90000"/>
              </a:lnSpc>
            </a:pPr>
            <a:r>
              <a:t>Used to request/assign link-layer addresses</a:t>
            </a:r>
          </a:p>
        </p:txBody>
      </p:sp>
      <p:sp>
        <p:nvSpPr>
          <p:cNvPr id="20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IA_LL Option</a:t>
            </a:r>
          </a:p>
        </p:txBody>
      </p:sp>
      <p:sp>
        <p:nvSpPr>
          <p:cNvPr id="211" name="TextBox 5"/>
          <p:cNvSpPr txBox="1"/>
          <p:nvPr/>
        </p:nvSpPr>
        <p:spPr>
          <a:xfrm>
            <a:off x="998915" y="1484280"/>
            <a:ext cx="7146165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0                   1                   2                   3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0 1 2 3 4 5 6 7 8 9 0 1 2 3 4 5 6 7 8 9 0 1 2 3 4 5 6 7 8 9 0 1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OPTION_IA_LL         |          option-len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  IAID (4 octets)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    T1 (4 octets)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    T2 (4 octets)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                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   IA_LL-options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                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</p:txBody>
      </p:sp>
      <p:sp>
        <p:nvSpPr>
          <p:cNvPr id="212" name="TextBox 7"/>
          <p:cNvSpPr txBox="1"/>
          <p:nvPr/>
        </p:nvSpPr>
        <p:spPr>
          <a:xfrm>
            <a:off x="533400" y="5002910"/>
            <a:ext cx="7848600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 sz="2000"/>
            </a:pPr>
            <a:r>
              <a:t>IAID identifies instance of IA_LL option to allow for many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T1 is renewal time (from “now” in seconds)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T2 is rebinding time (from “now” in seconds)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IA_LL-options contains one or more IA_LL options</a:t>
            </a:r>
          </a:p>
        </p:txBody>
      </p:sp>
      <p:sp>
        <p:nvSpPr>
          <p:cNvPr id="21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63396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LLADDR Option</a:t>
            </a:r>
          </a:p>
        </p:txBody>
      </p:sp>
      <p:sp>
        <p:nvSpPr>
          <p:cNvPr id="216" name="TextBox 5"/>
          <p:cNvSpPr txBox="1"/>
          <p:nvPr/>
        </p:nvSpPr>
        <p:spPr>
          <a:xfrm>
            <a:off x="998915" y="569881"/>
            <a:ext cx="7146165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0                   1                   2                   3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0 1 2 3 4 5 6 7 8 9 0 1 2 3 4 5 6 7 8 9 0 1 2 3 4 5 6 7 8 9 0 1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OPTION_LLADDR        |          option-len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</a:t>
            </a:r>
            <a:r>
              <a:rPr b="1"/>
              <a:t>link-layer-type </a:t>
            </a:r>
            <a:r>
              <a:t>        |        </a:t>
            </a:r>
            <a:r>
              <a:rPr b="1"/>
              <a:t>link-layer-len</a:t>
            </a:r>
            <a:r>
              <a:t>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                 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</a:t>
            </a:r>
            <a:r>
              <a:rPr b="1"/>
              <a:t>link-layer-address</a:t>
            </a:r>
            <a:r>
              <a:t>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                 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</a:t>
            </a:r>
            <a:r>
              <a:rPr b="1"/>
              <a:t>extra-addresses </a:t>
            </a:r>
            <a:r>
              <a:t> 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|                      valid-lifetime                           |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                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LLaddr-options  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                                                              .</a:t>
            </a:r>
          </a:p>
          <a:p>
            <a:pPr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+-+-+-+-+-+-+-+-+-+-+-+-+-+-+-+-+-+-+-+-+-+-+-+-+-+-+-+-+-+-+-+-+</a:t>
            </a:r>
          </a:p>
        </p:txBody>
      </p:sp>
      <p:sp>
        <p:nvSpPr>
          <p:cNvPr id="217" name="TextBox 7"/>
          <p:cNvSpPr txBox="1"/>
          <p:nvPr/>
        </p:nvSpPr>
        <p:spPr>
          <a:xfrm>
            <a:off x="348208" y="4589850"/>
            <a:ext cx="8135392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2" indent="-180472">
              <a:buSzPct val="100000"/>
              <a:buChar char="•"/>
              <a:defRPr sz="2000"/>
            </a:pPr>
            <a:r>
              <a:t>Link-layer-type and link-layer-len specify requested link-layer address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Link-layer-address specifies starting address requested or assigned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Extra-address specifies number of additional addresses (0 for single address)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Valid-lifetime lifetime of assignment (from “now” in seconds)</a:t>
            </a:r>
          </a:p>
          <a:p>
            <a:pPr marL="180472" indent="-180472">
              <a:buSzPct val="100000"/>
              <a:buChar char="•"/>
              <a:defRPr sz="2000"/>
            </a:pPr>
            <a:r>
              <a:t>LLaddr-options could contain future options specific to assignment</a:t>
            </a:r>
          </a:p>
        </p:txBody>
      </p:sp>
      <p:sp>
        <p:nvSpPr>
          <p:cNvPr id="21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Client / Server Operation (1)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DHCPv6 essentials the same as address / prefix delegation</a:t>
            </a:r>
          </a:p>
          <a:p>
            <a:r>
              <a:t>But a bit simpler overall</a:t>
            </a:r>
          </a:p>
          <a:p>
            <a:pPr lvl="1"/>
            <a:r>
              <a:t>Confirm, Decline, and Information-Request client messages not used</a:t>
            </a:r>
          </a:p>
        </p:txBody>
      </p:sp>
      <p:sp>
        <p:nvSpPr>
          <p:cNvPr id="22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Client / Server Operation (2)</a:t>
            </a:r>
          </a:p>
        </p:txBody>
      </p:sp>
      <p:sp>
        <p:nvSpPr>
          <p:cNvPr id="225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900"/>
            </a:pPr>
            <a:r>
              <a:t>For hypervisor model</a:t>
            </a:r>
          </a:p>
          <a:p>
            <a:pPr lvl="1">
              <a:lnSpc>
                <a:spcPct val="90000"/>
              </a:lnSpc>
              <a:defRPr sz="2900"/>
            </a:pPr>
            <a:r>
              <a:t>Hypervisor is client, but does not use resulting link-layer addresses</a:t>
            </a:r>
          </a:p>
          <a:p>
            <a:pPr lvl="1">
              <a:lnSpc>
                <a:spcPct val="90000"/>
              </a:lnSpc>
              <a:defRPr sz="2900"/>
            </a:pPr>
            <a:r>
              <a:t>Hypervisor could obtain large blocks or one link-layer address per VM as needed</a:t>
            </a:r>
          </a:p>
          <a:p>
            <a:pPr lvl="1">
              <a:lnSpc>
                <a:spcPct val="90000"/>
              </a:lnSpc>
              <a:defRPr sz="2900"/>
            </a:pPr>
            <a:r>
              <a:t>Hypervisor provides link-layer address to VMs</a:t>
            </a:r>
          </a:p>
          <a:p>
            <a:pPr lvl="1">
              <a:lnSpc>
                <a:spcPct val="90000"/>
              </a:lnSpc>
              <a:defRPr sz="2900"/>
            </a:pPr>
            <a:r>
              <a:t>VMs could do standard DHCPv6 for IPv6 addresses/delegated prefixes or DHCPv4</a:t>
            </a:r>
          </a:p>
        </p:txBody>
      </p:sp>
      <p:sp>
        <p:nvSpPr>
          <p:cNvPr id="2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Client / Server Operation (3)</a:t>
            </a:r>
          </a:p>
        </p:txBody>
      </p:sp>
      <p:sp>
        <p:nvSpPr>
          <p:cNvPr id="229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700"/>
            </a:pPr>
            <a:r>
              <a:t>If “true” client (e.g. IoT) wants a link-layer address</a:t>
            </a:r>
          </a:p>
          <a:p>
            <a:pPr lvl="1">
              <a:lnSpc>
                <a:spcPct val="90000"/>
              </a:lnSpc>
              <a:defRPr sz="2700"/>
            </a:pPr>
            <a:r>
              <a:t>Could use Temporary MAC address for anonymity (see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https://mentor.ieee.org/802.11/dcn/02/11-02-0109-00-000i-temporary-mac-address-for-anonymity.ppt</a:t>
            </a:r>
            <a:r>
              <a:t>) to do DHCPv6 to get “long term” link-layer address assignment</a:t>
            </a:r>
          </a:p>
          <a:p>
            <a:pPr lvl="1">
              <a:lnSpc>
                <a:spcPct val="90000"/>
              </a:lnSpc>
              <a:defRPr sz="2700"/>
            </a:pPr>
            <a:r>
              <a:t>Clarify client must not use DUID-LL/LLT based on temporary MAC</a:t>
            </a:r>
          </a:p>
          <a:p>
            <a:pPr lvl="1">
              <a:lnSpc>
                <a:spcPct val="90000"/>
              </a:lnSpc>
              <a:defRPr sz="2700"/>
            </a:pPr>
            <a:r>
              <a:t>Client then uses assigned link-layer address for normal DHCPv6, DHCPv4, …</a:t>
            </a:r>
          </a:p>
        </p:txBody>
      </p:sp>
      <p:sp>
        <p:nvSpPr>
          <p:cNvPr id="2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draft-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bvtm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-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dhc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-mac-assign</a:t>
            </a:r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 an Individual Submission at IETF</a:t>
            </a:r>
          </a:p>
          <a:p>
            <a:pPr lvl="1"/>
            <a:r>
              <a:rPr lang="en-US" dirty="0" smtClean="0"/>
              <a:t>Changes under author control</a:t>
            </a:r>
          </a:p>
          <a:p>
            <a:pPr lvl="1"/>
            <a:r>
              <a:rPr lang="en-US" dirty="0" smtClean="0"/>
              <a:t>Targeted for DHC Working Group (WG)</a:t>
            </a:r>
          </a:p>
          <a:p>
            <a:r>
              <a:rPr lang="en-US" dirty="0" smtClean="0"/>
              <a:t>WG Adoption requires Adoption Call (authors will request shortly)</a:t>
            </a:r>
          </a:p>
          <a:p>
            <a:pPr lvl="1"/>
            <a:r>
              <a:rPr lang="en-US" dirty="0" smtClean="0"/>
              <a:t>If adopted, becomes WG Draft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under WG control (consensus)</a:t>
            </a:r>
          </a:p>
          <a:p>
            <a:r>
              <a:rPr lang="en-US" dirty="0" smtClean="0"/>
              <a:t>Currently no IPR claims against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28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RFC 7241 defines cooperation between IEEE 802 and IETF and there are periodic discussions</a:t>
            </a:r>
          </a:p>
          <a:p>
            <a:r>
              <a:rPr lang="en-US" dirty="0"/>
              <a:t>IEEE 802c split “local” MAC address space into 4 quadrants to provide for different allocation schemes</a:t>
            </a:r>
          </a:p>
          <a:p>
            <a:r>
              <a:rPr lang="en-US" dirty="0"/>
              <a:t>IEEE 802cq is working on defining allocation mechanisms</a:t>
            </a:r>
          </a:p>
          <a:p>
            <a:r>
              <a:rPr lang="en-US" dirty="0" smtClean="0"/>
              <a:t>Several from IETF leadership (Ralph </a:t>
            </a:r>
            <a:r>
              <a:rPr lang="en-US" dirty="0" err="1"/>
              <a:t>Droms</a:t>
            </a:r>
            <a:r>
              <a:rPr lang="en-US" dirty="0"/>
              <a:t>, Russ </a:t>
            </a:r>
            <a:r>
              <a:rPr lang="en-US" dirty="0" err="1"/>
              <a:t>Housley</a:t>
            </a:r>
            <a:r>
              <a:rPr lang="en-US" dirty="0"/>
              <a:t>, Suresh </a:t>
            </a:r>
            <a:r>
              <a:rPr lang="en-US" dirty="0" smtClean="0"/>
              <a:t>Krishnan) </a:t>
            </a:r>
            <a:r>
              <a:rPr lang="en-US" dirty="0"/>
              <a:t>thought that DHCPv6 </a:t>
            </a:r>
            <a:r>
              <a:rPr lang="en-US" dirty="0" smtClean="0"/>
              <a:t>might </a:t>
            </a:r>
            <a:r>
              <a:rPr lang="en-US" dirty="0"/>
              <a:t>be </a:t>
            </a:r>
            <a:r>
              <a:rPr lang="en-US" dirty="0" smtClean="0"/>
              <a:t>usable as a </a:t>
            </a:r>
            <a:r>
              <a:rPr lang="en-US" dirty="0"/>
              <a:t>MAC address allocation (802cq)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10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Next Steps</a:t>
            </a:r>
          </a:p>
        </p:txBody>
      </p:sp>
      <p:sp>
        <p:nvSpPr>
          <p:cNvPr id="2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67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Provide feedback to authors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On draft itself </a:t>
            </a:r>
          </a:p>
          <a:p>
            <a:pPr marL="1012657" lvl="2" indent="-250657">
              <a:lnSpc>
                <a:spcPct val="90000"/>
              </a:lnSpc>
              <a:spcBef>
                <a:spcPts val="600"/>
              </a:spcBef>
              <a:buFontTx/>
              <a:defRPr sz="2500"/>
            </a:pPr>
            <a:r>
              <a:rPr dirty="0"/>
              <a:t>send to the </a:t>
            </a:r>
            <a:r>
              <a:rPr lang="en-US" dirty="0" smtClean="0"/>
              <a:t>IETF </a:t>
            </a:r>
            <a:r>
              <a:rPr dirty="0" smtClean="0"/>
              <a:t>DHC</a:t>
            </a:r>
            <a:r>
              <a:rPr lang="en-US" dirty="0" smtClean="0"/>
              <a:t> WG</a:t>
            </a:r>
            <a:r>
              <a:rPr dirty="0" smtClean="0"/>
              <a:t> </a:t>
            </a:r>
            <a:r>
              <a:rPr dirty="0"/>
              <a:t>list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dhcwg@ietf.org</a:t>
            </a:r>
            <a:r>
              <a:rPr lang="en-US" dirty="0" smtClean="0"/>
              <a:t>) </a:t>
            </a:r>
            <a:r>
              <a:rPr dirty="0" smtClean="0"/>
              <a:t>or </a:t>
            </a:r>
            <a:r>
              <a:rPr dirty="0"/>
              <a:t>email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dhc-chairs@ietf.org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Help resolve open issues</a:t>
            </a:r>
          </a:p>
          <a:p>
            <a:pPr marL="1178379" lvl="2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Issue tracker</a:t>
            </a:r>
          </a:p>
          <a:p>
            <a:pPr marL="1178379" lvl="2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Also review closed issues to confirm action?</a:t>
            </a:r>
          </a:p>
          <a:p>
            <a:pPr marL="1178379" lvl="2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Raise new issues if needed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Indicate IEEE interest in this work</a:t>
            </a:r>
          </a:p>
          <a:p>
            <a:pPr marL="302078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dirty="0"/>
              <a:t>Authors will request IETF DHC WG adoption of the draft before IETF-102 (Montreal, July 14-20, 2018)</a:t>
            </a:r>
          </a:p>
        </p:txBody>
      </p:sp>
      <p:sp>
        <p:nvSpPr>
          <p:cNvPr id="23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Draft text</a:t>
            </a:r>
          </a:p>
          <a:p>
            <a:pPr lvl="1"/>
            <a:r>
              <a:rPr lang="en-US" dirty="0">
                <a:hlinkClick r:id="rId2"/>
              </a:rPr>
              <a:t>https://datatracker.ietf.org/doc/draft-bvtm-dhc-mac-assign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Issue </a:t>
            </a:r>
            <a:r>
              <a:rPr lang="en-US" dirty="0" smtClean="0"/>
              <a:t>tracker for Draft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github.com/dhcwg/dhcp-mac/issues</a:t>
            </a:r>
            <a:endParaRPr lang="en-US" dirty="0"/>
          </a:p>
          <a:p>
            <a:r>
              <a:rPr lang="en-US" dirty="0"/>
              <a:t>DHC mailing list (draft can be discussed here)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www.ietf.org/mailman/listinfo/dhcwg</a:t>
            </a:r>
            <a:endParaRPr lang="en-US" dirty="0" smtClean="0"/>
          </a:p>
          <a:p>
            <a:r>
              <a:rPr lang="en-US" dirty="0" smtClean="0"/>
              <a:t>DHC WG</a:t>
            </a:r>
          </a:p>
          <a:p>
            <a:pPr lvl="1"/>
            <a:r>
              <a:rPr lang="en-US" dirty="0" smtClean="0">
                <a:hlinkClick r:id="rId5"/>
              </a:rPr>
              <a:t>https://datatracker.ietf.org/wg/dhc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66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000"/>
            </a:pPr>
            <a:r>
              <a:t>&amp;</a:t>
            </a:r>
            <a:br/>
            <a:r>
              <a:rPr sz="4000"/>
              <a:t>THANKS</a:t>
            </a:r>
          </a:p>
        </p:txBody>
      </p:sp>
      <p:sp>
        <p:nvSpPr>
          <p:cNvPr id="241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/>
          <a:lstStyle>
            <a:lvl1pPr algn="ctr">
              <a:spcBef>
                <a:spcPts val="700"/>
              </a:spcBef>
              <a:defRPr sz="3200" b="1"/>
            </a:lvl1pPr>
          </a:lstStyle>
          <a:p>
            <a:r>
              <a:t>Question or comments …</a:t>
            </a:r>
          </a:p>
        </p:txBody>
      </p:sp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013" y="1030287"/>
            <a:ext cx="4191002" cy="27051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13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Ralph </a:t>
            </a:r>
            <a:r>
              <a:rPr lang="en-US" dirty="0" err="1"/>
              <a:t>Droms</a:t>
            </a:r>
            <a:r>
              <a:rPr lang="en-US" dirty="0"/>
              <a:t> </a:t>
            </a:r>
            <a:r>
              <a:rPr lang="en-US" dirty="0" smtClean="0"/>
              <a:t>(IETF) reached </a:t>
            </a:r>
            <a:r>
              <a:rPr lang="en-US" dirty="0"/>
              <a:t>out to Bernie Volz (IETF DHC WG co-chair)</a:t>
            </a:r>
          </a:p>
          <a:p>
            <a:r>
              <a:rPr lang="en-US" dirty="0" err="1"/>
              <a:t>Tomek</a:t>
            </a:r>
            <a:r>
              <a:rPr lang="en-US" dirty="0"/>
              <a:t> </a:t>
            </a:r>
            <a:r>
              <a:rPr lang="en-US" dirty="0" err="1"/>
              <a:t>Mrugalski</a:t>
            </a:r>
            <a:r>
              <a:rPr lang="en-US" dirty="0"/>
              <a:t> (other IETF DHC WG co-chair) and Bernie discussed and decided to work on issue</a:t>
            </a:r>
          </a:p>
          <a:p>
            <a:r>
              <a:rPr lang="en-US" dirty="0"/>
              <a:t>Hence, the new I-D: draft-</a:t>
            </a:r>
            <a:r>
              <a:rPr lang="en-US" dirty="0" err="1"/>
              <a:t>bvtm</a:t>
            </a:r>
            <a:r>
              <a:rPr lang="en-US" dirty="0"/>
              <a:t>-</a:t>
            </a:r>
            <a:r>
              <a:rPr lang="en-US" dirty="0" err="1"/>
              <a:t>dhc</a:t>
            </a:r>
            <a:r>
              <a:rPr lang="en-US" dirty="0"/>
              <a:t>-mac-assign</a:t>
            </a:r>
          </a:p>
          <a:p>
            <a:r>
              <a:rPr lang="en-US" dirty="0"/>
              <a:t>More background about 802c/</a:t>
            </a:r>
            <a:r>
              <a:rPr lang="en-US" dirty="0" err="1"/>
              <a:t>cq</a:t>
            </a:r>
            <a:r>
              <a:rPr lang="en-US" dirty="0"/>
              <a:t> in Pat </a:t>
            </a:r>
            <a:r>
              <a:rPr lang="en-US" dirty="0" err="1"/>
              <a:t>Thaler’s</a:t>
            </a:r>
            <a:r>
              <a:rPr lang="en-US" dirty="0"/>
              <a:t> “Emerging IEEE 802 Work on MAC Addressing” slides from IETF-96 (</a:t>
            </a:r>
            <a:r>
              <a:rPr lang="en-US" dirty="0">
                <a:hlinkClick r:id="rId2"/>
              </a:rPr>
              <a:t>https://datatracker.ietf.org/meeting/96/materials/slides-96-edu-ieee802work-0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253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Randomly Assign?</a:t>
            </a:r>
            <a:endParaRPr lang="en-US" dirty="0"/>
          </a:p>
        </p:txBody>
      </p:sp>
      <p:graphicFrame>
        <p:nvGraphicFramePr>
          <p:cNvPr id="5" name="Table"/>
          <p:cNvGraphicFramePr/>
          <p:nvPr>
            <p:extLst>
              <p:ext uri="{D42A27DB-BD31-4B8C-83A1-F6EECF244321}">
                <p14:modId xmlns:p14="http://schemas.microsoft.com/office/powerpoint/2010/main" val="1912128819"/>
              </p:ext>
            </p:extLst>
          </p:nvPr>
        </p:nvGraphicFramePr>
        <p:xfrm>
          <a:off x="624085" y="1344618"/>
          <a:ext cx="7699573" cy="407422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295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Number of tries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Possible combinations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Collision chance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FFFFFF"/>
                          </a:solidFill>
                        </a:rPr>
                        <a:t>No collision chance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23 people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365 days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49,95%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50,05%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1024 VMs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</a:t>
                      </a:r>
                      <a:r>
                        <a:rPr baseline="30000" dirty="0"/>
                        <a:t>24</a:t>
                      </a:r>
                      <a:r>
                        <a:rPr dirty="0"/>
                        <a:t> (One OUI)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3,07%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96,93%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4824 VMs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</a:t>
                      </a:r>
                      <a:r>
                        <a:rPr baseline="30000" dirty="0"/>
                        <a:t>24</a:t>
                      </a:r>
                      <a:r>
                        <a:rPr dirty="0"/>
                        <a:t> (One OUI)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50,01%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49,99%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1M VMs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</a:t>
                      </a:r>
                      <a:r>
                        <a:rPr baseline="30000" dirty="0"/>
                        <a:t>44</a:t>
                      </a:r>
                      <a:r>
                        <a:rPr dirty="0"/>
                        <a:t> (Local address quadrant)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3,08%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96,92%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38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1M VMs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</a:t>
                      </a:r>
                      <a:r>
                        <a:rPr baseline="30000" dirty="0"/>
                        <a:t>46</a:t>
                      </a:r>
                      <a:r>
                        <a:rPr dirty="0"/>
                        <a:t> </a:t>
                      </a:r>
                      <a:r>
                        <a:rPr sz="1700" dirty="0"/>
                        <a:t>(“I know better than IEEE”)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0,71%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99,29%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4085" y="5455770"/>
            <a:ext cx="8229600" cy="10494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186088" indent="-186088" defTabSz="530351" hangingPunct="1">
              <a:spcBef>
                <a:spcPts val="400"/>
              </a:spcBef>
              <a:buFontTx/>
              <a:buChar char="•"/>
              <a:defRPr sz="1800"/>
            </a:pPr>
            <a:r>
              <a:rPr lang="en-US" sz="1800" dirty="0" smtClean="0"/>
              <a:t>Birthday paradox: </a:t>
            </a:r>
            <a:r>
              <a:rPr lang="en-US" sz="1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https://en.wikipedia.org/wiki/Birthday_problem</a:t>
            </a:r>
          </a:p>
          <a:p>
            <a:pPr marL="186088" indent="-186088" defTabSz="530351" hangingPunct="1">
              <a:spcBef>
                <a:spcPts val="400"/>
              </a:spcBef>
              <a:buFontTx/>
              <a:buChar char="•"/>
              <a:defRPr sz="1800"/>
            </a:pPr>
            <a:r>
              <a:rPr lang="en-US" sz="1800" dirty="0" smtClean="0"/>
              <a:t>Roughly the same probability for IPv6 uniqueness, and IPv6 does DAD</a:t>
            </a:r>
          </a:p>
          <a:p>
            <a:pPr marL="186088" indent="-186088" defTabSz="530351" hangingPunct="1">
              <a:spcBef>
                <a:spcPts val="400"/>
              </a:spcBef>
              <a:buFontTx/>
              <a:buChar char="•"/>
              <a:defRPr sz="1800"/>
            </a:pPr>
            <a:r>
              <a:rPr lang="en-US" sz="1800" dirty="0" smtClean="0"/>
              <a:t>Calculator: </a:t>
            </a:r>
            <a:r>
              <a:rPr lang="en-US" sz="1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https://instacalc.com/28845</a:t>
            </a:r>
            <a:endParaRPr lang="en-US" sz="1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6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MAC addresses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Hypervisor – to allocate the Virtual Machines</a:t>
            </a:r>
          </a:p>
          <a:p>
            <a:pPr lvl="1"/>
            <a:r>
              <a:rPr lang="en-US" dirty="0"/>
              <a:t>Lots of VMs</a:t>
            </a:r>
          </a:p>
          <a:p>
            <a:pPr lvl="1"/>
            <a:r>
              <a:rPr lang="en-US" dirty="0"/>
              <a:t>May have short or long life</a:t>
            </a:r>
          </a:p>
          <a:p>
            <a:pPr lvl="1"/>
            <a:r>
              <a:rPr lang="en-US" dirty="0"/>
              <a:t>May be possible to reuse addresses for different network segments based on data center</a:t>
            </a:r>
          </a:p>
          <a:p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Often short lived/disposable </a:t>
            </a:r>
          </a:p>
          <a:p>
            <a:pPr lvl="1"/>
            <a:r>
              <a:rPr lang="en-US" dirty="0"/>
              <a:t>Little need for global MAC address</a:t>
            </a:r>
          </a:p>
          <a:p>
            <a:r>
              <a:rPr lang="en-US" dirty="0"/>
              <a:t>Individual </a:t>
            </a:r>
            <a:r>
              <a:rPr lang="en-US" dirty="0" smtClean="0"/>
              <a:t>clients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36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0" y="3105149"/>
            <a:ext cx="3371850" cy="337185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Why DHCPv6?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Existing infrastructure: protocol, network, tools</a:t>
            </a:r>
          </a:p>
          <a:p>
            <a:r>
              <a:t>Servers already know how to manage and assign resources</a:t>
            </a:r>
          </a:p>
          <a:p>
            <a:r>
              <a:t>Protocol easily extensible</a:t>
            </a:r>
          </a:p>
          <a:p>
            <a:r>
              <a:t>Tomek and Bernie are</a:t>
            </a:r>
            <a:br/>
            <a:r>
              <a:t>in DHC WG co-chairs</a:t>
            </a:r>
            <a:br/>
            <a:r>
              <a:t>and …</a:t>
            </a:r>
          </a:p>
        </p:txBody>
      </p:sp>
      <p:sp>
        <p:nvSpPr>
          <p:cNvPr id="13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8497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2"/>
          <p:cNvSpPr/>
          <p:nvPr/>
        </p:nvSpPr>
        <p:spPr>
          <a:xfrm>
            <a:off x="2284413" y="5457825"/>
            <a:ext cx="4153238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1" name="Line 3"/>
          <p:cNvSpPr/>
          <p:nvPr/>
        </p:nvSpPr>
        <p:spPr>
          <a:xfrm>
            <a:off x="2286000" y="4391025"/>
            <a:ext cx="4115828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Line 4"/>
          <p:cNvSpPr/>
          <p:nvPr/>
        </p:nvSpPr>
        <p:spPr>
          <a:xfrm>
            <a:off x="2286000" y="2690813"/>
            <a:ext cx="4115828" cy="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Line 5"/>
          <p:cNvSpPr/>
          <p:nvPr/>
        </p:nvSpPr>
        <p:spPr>
          <a:xfrm>
            <a:off x="2286000" y="1835150"/>
            <a:ext cx="4115828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" name="Rectangl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DHCPv6 Overview (1/4)</a:t>
            </a:r>
          </a:p>
        </p:txBody>
      </p:sp>
      <p:grpSp>
        <p:nvGrpSpPr>
          <p:cNvPr id="147" name="Rectangle 7"/>
          <p:cNvGrpSpPr/>
          <p:nvPr/>
        </p:nvGrpSpPr>
        <p:grpSpPr>
          <a:xfrm>
            <a:off x="900112" y="1524000"/>
            <a:ext cx="1371601" cy="4419600"/>
            <a:chOff x="0" y="0"/>
            <a:chExt cx="1371600" cy="4419600"/>
          </a:xfrm>
        </p:grpSpPr>
        <p:sp>
          <p:nvSpPr>
            <p:cNvPr id="145" name="Rectangle"/>
            <p:cNvSpPr/>
            <p:nvPr/>
          </p:nvSpPr>
          <p:spPr>
            <a:xfrm>
              <a:off x="0" y="0"/>
              <a:ext cx="1371600" cy="4419600"/>
            </a:xfrm>
            <a:prstGeom prst="rect">
              <a:avLst/>
            </a:prstGeom>
            <a:solidFill>
              <a:srgbClr val="CC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14387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" name="DHCPv6…"/>
            <p:cNvSpPr txBox="1"/>
            <p:nvPr/>
          </p:nvSpPr>
          <p:spPr>
            <a:xfrm>
              <a:off x="94930" y="1734743"/>
              <a:ext cx="1181740" cy="950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1060" tIns="41060" rIns="41060" bIns="41060" numCol="1" anchor="ctr">
              <a:spAutoFit/>
            </a:bodyPr>
            <a:lstStyle/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DHCPv6</a:t>
              </a:r>
              <a:endParaRPr sz="2400"/>
            </a:p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Server</a:t>
              </a:r>
              <a:endParaRPr sz="2400"/>
            </a:p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</a:p>
          </p:txBody>
        </p:sp>
      </p:grpSp>
      <p:grpSp>
        <p:nvGrpSpPr>
          <p:cNvPr id="150" name="Rectangle 8"/>
          <p:cNvGrpSpPr/>
          <p:nvPr/>
        </p:nvGrpSpPr>
        <p:grpSpPr>
          <a:xfrm>
            <a:off x="6416114" y="1524000"/>
            <a:ext cx="1371601" cy="4419600"/>
            <a:chOff x="0" y="0"/>
            <a:chExt cx="1371600" cy="44196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1371600" cy="4419600"/>
            </a:xfrm>
            <a:prstGeom prst="rect">
              <a:avLst/>
            </a:prstGeom>
            <a:solidFill>
              <a:srgbClr val="CCFFFF"/>
            </a:solidFill>
            <a:ln w="12700" cap="flat">
              <a:solidFill>
                <a:srgbClr val="A7A7A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14387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9" name="DHCPv6…"/>
            <p:cNvSpPr txBox="1"/>
            <p:nvPr/>
          </p:nvSpPr>
          <p:spPr>
            <a:xfrm>
              <a:off x="94930" y="1734743"/>
              <a:ext cx="1181740" cy="950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1060" tIns="41060" rIns="41060" bIns="41060" numCol="1" anchor="ctr">
              <a:spAutoFit/>
            </a:bodyPr>
            <a:lstStyle/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DHCPv6</a:t>
              </a:r>
              <a:endParaRPr sz="2400"/>
            </a:p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Server</a:t>
              </a:r>
              <a:endParaRPr sz="2400"/>
            </a:p>
            <a:p>
              <a:pPr algn="ctr" defTabSz="814387">
                <a:defRPr sz="2000" b="1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</a:p>
          </p:txBody>
        </p:sp>
      </p:grpSp>
      <p:sp>
        <p:nvSpPr>
          <p:cNvPr id="151" name="Line 9"/>
          <p:cNvSpPr/>
          <p:nvPr/>
        </p:nvSpPr>
        <p:spPr>
          <a:xfrm flipH="1">
            <a:off x="609599" y="1371600"/>
            <a:ext cx="2" cy="4724400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4" name="Rectangle 10"/>
          <p:cNvGrpSpPr/>
          <p:nvPr/>
        </p:nvGrpSpPr>
        <p:grpSpPr>
          <a:xfrm>
            <a:off x="3520514" y="1524000"/>
            <a:ext cx="1371601" cy="4419600"/>
            <a:chOff x="0" y="0"/>
            <a:chExt cx="1371600" cy="4419600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1371600" cy="4419600"/>
            </a:xfrm>
            <a:prstGeom prst="rect">
              <a:avLst/>
            </a:prstGeom>
            <a:solidFill>
              <a:srgbClr val="CC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14387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" name="DHCPv6…"/>
            <p:cNvSpPr txBox="1"/>
            <p:nvPr/>
          </p:nvSpPr>
          <p:spPr>
            <a:xfrm>
              <a:off x="94930" y="1880793"/>
              <a:ext cx="1181740" cy="658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1060" tIns="41060" rIns="41060" bIns="41060" numCol="1" anchor="ctr">
              <a:spAutoFit/>
            </a:bodyPr>
            <a:lstStyle/>
            <a:p>
              <a:pPr algn="ctr" defTabSz="814387">
                <a:defRPr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DHCPv6</a:t>
              </a:r>
              <a:endParaRPr sz="2400"/>
            </a:p>
            <a:p>
              <a:pPr algn="ctr" defTabSz="814387">
                <a:defRPr sz="2000" b="1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155" name="Text Box 11"/>
          <p:cNvSpPr txBox="1"/>
          <p:nvPr/>
        </p:nvSpPr>
        <p:spPr>
          <a:xfrm>
            <a:off x="316412" y="2776538"/>
            <a:ext cx="327614" cy="889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algn="ctr" defTabSz="814387"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endParaRPr sz="2400"/>
          </a:p>
          <a:p>
            <a:pPr algn="ctr" defTabSz="814387"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endParaRPr sz="2400"/>
          </a:p>
          <a:p>
            <a:pPr algn="ctr" defTabSz="814387"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endParaRPr sz="2400"/>
          </a:p>
          <a:p>
            <a:pPr algn="ctr" defTabSz="814387"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</a:p>
        </p:txBody>
      </p:sp>
      <p:sp>
        <p:nvSpPr>
          <p:cNvPr id="156" name="Text Box 12"/>
          <p:cNvSpPr txBox="1"/>
          <p:nvPr/>
        </p:nvSpPr>
        <p:spPr>
          <a:xfrm>
            <a:off x="3691964" y="1679575"/>
            <a:ext cx="958771" cy="341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>
            <a:lvl1pPr defTabSz="814387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1. Solicit</a:t>
            </a:r>
          </a:p>
        </p:txBody>
      </p:sp>
      <p:sp>
        <p:nvSpPr>
          <p:cNvPr id="157" name="Text Box 13"/>
          <p:cNvSpPr txBox="1"/>
          <p:nvPr/>
        </p:nvSpPr>
        <p:spPr>
          <a:xfrm>
            <a:off x="900112" y="1927225"/>
            <a:ext cx="1289281" cy="341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>
            <a:lvl1pPr defTabSz="814387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2. Advertise</a:t>
            </a:r>
          </a:p>
        </p:txBody>
      </p:sp>
      <p:sp>
        <p:nvSpPr>
          <p:cNvPr id="158" name="Text Box 14"/>
          <p:cNvSpPr txBox="1"/>
          <p:nvPr/>
        </p:nvSpPr>
        <p:spPr>
          <a:xfrm>
            <a:off x="6449726" y="2108200"/>
            <a:ext cx="1301204" cy="35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algn="ctr" defTabSz="814387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2. </a:t>
            </a:r>
            <a:r>
              <a:rPr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</a:rPr>
              <a:t>Advertise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hlinkClick r:id="" action="ppaction://hlinkshowjump?jump=nextslide"/>
            </a:endParaRPr>
          </a:p>
        </p:txBody>
      </p:sp>
      <p:sp>
        <p:nvSpPr>
          <p:cNvPr id="159" name="Line 15"/>
          <p:cNvSpPr/>
          <p:nvPr/>
        </p:nvSpPr>
        <p:spPr>
          <a:xfrm>
            <a:off x="2268966" y="2084389"/>
            <a:ext cx="1251550" cy="0"/>
          </a:xfrm>
          <a:prstGeom prst="line">
            <a:avLst/>
          </a:prstGeom>
          <a:ln w="25400">
            <a:solidFill>
              <a:srgbClr val="008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0" name="Line 16"/>
          <p:cNvSpPr/>
          <p:nvPr/>
        </p:nvSpPr>
        <p:spPr>
          <a:xfrm>
            <a:off x="4892114" y="2265363"/>
            <a:ext cx="1524001" cy="1"/>
          </a:xfrm>
          <a:prstGeom prst="line">
            <a:avLst/>
          </a:prstGeom>
          <a:ln w="25400">
            <a:solidFill>
              <a:srgbClr val="008000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1" name="Text Box 17"/>
          <p:cNvSpPr txBox="1"/>
          <p:nvPr/>
        </p:nvSpPr>
        <p:spPr>
          <a:xfrm>
            <a:off x="3563758" y="2508250"/>
            <a:ext cx="1285114" cy="62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algn="ctr" defTabSz="814387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3. Request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w/Server B’s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Server-ID option</a:t>
            </a:r>
          </a:p>
        </p:txBody>
      </p:sp>
      <p:sp>
        <p:nvSpPr>
          <p:cNvPr id="162" name="Text Box 18"/>
          <p:cNvSpPr txBox="1"/>
          <p:nvPr/>
        </p:nvSpPr>
        <p:spPr>
          <a:xfrm>
            <a:off x="6633612" y="2789238"/>
            <a:ext cx="933432" cy="341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>
            <a:lvl1pPr algn="ctr" defTabSz="814387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4. Reply</a:t>
            </a:r>
          </a:p>
        </p:txBody>
      </p:sp>
      <p:sp>
        <p:nvSpPr>
          <p:cNvPr id="163" name="Line 19"/>
          <p:cNvSpPr/>
          <p:nvPr/>
        </p:nvSpPr>
        <p:spPr>
          <a:xfrm>
            <a:off x="4892114" y="2946400"/>
            <a:ext cx="1524001" cy="0"/>
          </a:xfrm>
          <a:prstGeom prst="line">
            <a:avLst/>
          </a:prstGeom>
          <a:ln w="25400">
            <a:solidFill>
              <a:srgbClr val="008000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4" name="Text Box 20"/>
          <p:cNvSpPr txBox="1"/>
          <p:nvPr/>
        </p:nvSpPr>
        <p:spPr>
          <a:xfrm>
            <a:off x="2345142" y="2143205"/>
            <a:ext cx="1111244" cy="4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Client Selects</a:t>
            </a:r>
            <a:endParaRPr sz="2400" dirty="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Advertise – B’s</a:t>
            </a:r>
          </a:p>
        </p:txBody>
      </p:sp>
      <p:sp>
        <p:nvSpPr>
          <p:cNvPr id="165" name="Text Box 21"/>
          <p:cNvSpPr txBox="1"/>
          <p:nvPr/>
        </p:nvSpPr>
        <p:spPr>
          <a:xfrm>
            <a:off x="952500" y="2590800"/>
            <a:ext cx="1280834" cy="4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Ignores Request as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wrong Server DUID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in Server-ID option</a:t>
            </a:r>
          </a:p>
        </p:txBody>
      </p:sp>
      <p:sp>
        <p:nvSpPr>
          <p:cNvPr id="166" name="Text Box 22"/>
          <p:cNvSpPr txBox="1"/>
          <p:nvPr/>
        </p:nvSpPr>
        <p:spPr>
          <a:xfrm>
            <a:off x="4884608" y="2971800"/>
            <a:ext cx="1467168" cy="6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Client can now use</a:t>
            </a:r>
            <a:endParaRPr sz="2400" dirty="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address(</a:t>
            </a:r>
            <a:r>
              <a:rPr dirty="0" err="1"/>
              <a:t>es</a:t>
            </a:r>
            <a:r>
              <a:rPr dirty="0"/>
              <a:t>) and</a:t>
            </a:r>
            <a:endParaRPr sz="2400" dirty="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other parameters</a:t>
            </a:r>
          </a:p>
        </p:txBody>
      </p:sp>
      <p:sp>
        <p:nvSpPr>
          <p:cNvPr id="167" name="Text Box 23"/>
          <p:cNvSpPr txBox="1"/>
          <p:nvPr/>
        </p:nvSpPr>
        <p:spPr>
          <a:xfrm>
            <a:off x="3633689" y="4197350"/>
            <a:ext cx="1145252" cy="62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algn="ctr" defTabSz="814387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5. Renew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w/Server B’s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Server-ID option</a:t>
            </a:r>
          </a:p>
        </p:txBody>
      </p:sp>
      <p:sp>
        <p:nvSpPr>
          <p:cNvPr id="168" name="Text Box 24"/>
          <p:cNvSpPr txBox="1"/>
          <p:nvPr/>
        </p:nvSpPr>
        <p:spPr>
          <a:xfrm>
            <a:off x="952500" y="4308475"/>
            <a:ext cx="1280462" cy="4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Ignores Renew as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wrong Server DUID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in Server-ID option</a:t>
            </a:r>
          </a:p>
        </p:txBody>
      </p:sp>
      <p:sp>
        <p:nvSpPr>
          <p:cNvPr id="169" name="Text Box 25"/>
          <p:cNvSpPr txBox="1"/>
          <p:nvPr/>
        </p:nvSpPr>
        <p:spPr>
          <a:xfrm>
            <a:off x="4898394" y="3804989"/>
            <a:ext cx="1227107" cy="6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After T1 period,</a:t>
            </a:r>
            <a:endParaRPr sz="240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client renews</a:t>
            </a:r>
            <a:endParaRPr sz="240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lifetimes</a:t>
            </a:r>
          </a:p>
        </p:txBody>
      </p:sp>
      <p:sp>
        <p:nvSpPr>
          <p:cNvPr id="170" name="Text Box 26"/>
          <p:cNvSpPr txBox="1"/>
          <p:nvPr/>
        </p:nvSpPr>
        <p:spPr>
          <a:xfrm>
            <a:off x="6633612" y="4470400"/>
            <a:ext cx="933432" cy="341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>
            <a:lvl1pPr algn="ctr" defTabSz="814387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6. Reply</a:t>
            </a:r>
          </a:p>
        </p:txBody>
      </p:sp>
      <p:sp>
        <p:nvSpPr>
          <p:cNvPr id="171" name="Line 27"/>
          <p:cNvSpPr/>
          <p:nvPr/>
        </p:nvSpPr>
        <p:spPr>
          <a:xfrm>
            <a:off x="4892114" y="4627562"/>
            <a:ext cx="1524001" cy="1"/>
          </a:xfrm>
          <a:prstGeom prst="line">
            <a:avLst/>
          </a:prstGeom>
          <a:ln w="25400">
            <a:solidFill>
              <a:srgbClr val="008000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Text Box 28"/>
          <p:cNvSpPr txBox="1"/>
          <p:nvPr/>
        </p:nvSpPr>
        <p:spPr>
          <a:xfrm>
            <a:off x="3570121" y="5264150"/>
            <a:ext cx="1272388" cy="62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algn="ctr" defTabSz="814387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7. Release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w/Server B’s</a:t>
            </a:r>
            <a:endParaRPr sz="2400"/>
          </a:p>
          <a:p>
            <a:pPr algn="ctr"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Server-ID option</a:t>
            </a:r>
          </a:p>
        </p:txBody>
      </p:sp>
      <p:sp>
        <p:nvSpPr>
          <p:cNvPr id="173" name="Text Box 29"/>
          <p:cNvSpPr txBox="1"/>
          <p:nvPr/>
        </p:nvSpPr>
        <p:spPr>
          <a:xfrm>
            <a:off x="952500" y="5375275"/>
            <a:ext cx="1280462" cy="4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Ignores Release as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wrong Server DUID</a:t>
            </a:r>
            <a:endParaRPr sz="2400"/>
          </a:p>
          <a:p>
            <a:pPr defTabSz="814387"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in Server-ID option</a:t>
            </a:r>
          </a:p>
        </p:txBody>
      </p:sp>
      <p:sp>
        <p:nvSpPr>
          <p:cNvPr id="174" name="Text Box 30"/>
          <p:cNvSpPr txBox="1"/>
          <p:nvPr/>
        </p:nvSpPr>
        <p:spPr>
          <a:xfrm>
            <a:off x="6633612" y="5537200"/>
            <a:ext cx="933432" cy="341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>
            <a:lvl1pPr algn="ctr" defTabSz="814387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8. Reply</a:t>
            </a:r>
          </a:p>
        </p:txBody>
      </p:sp>
      <p:sp>
        <p:nvSpPr>
          <p:cNvPr id="175" name="Line 31"/>
          <p:cNvSpPr/>
          <p:nvPr/>
        </p:nvSpPr>
        <p:spPr>
          <a:xfrm>
            <a:off x="4890527" y="5694362"/>
            <a:ext cx="1524001" cy="1"/>
          </a:xfrm>
          <a:prstGeom prst="line">
            <a:avLst/>
          </a:prstGeom>
          <a:ln w="25400">
            <a:solidFill>
              <a:srgbClr val="008000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Text Box 32"/>
          <p:cNvSpPr txBox="1"/>
          <p:nvPr/>
        </p:nvSpPr>
        <p:spPr>
          <a:xfrm>
            <a:off x="2279650" y="6064250"/>
            <a:ext cx="4524394" cy="4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marL="457200" indent="-457200"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Note:	</a:t>
            </a:r>
            <a:r>
              <a:rPr>
                <a:solidFill>
                  <a:schemeClr val="accent2"/>
                </a:solidFill>
              </a:rPr>
              <a:t>Client sends packets via link-local multicast (to FF02::1:2)</a:t>
            </a:r>
            <a:endParaRPr sz="2400"/>
          </a:p>
          <a:p>
            <a:pPr marL="457200" indent="-457200"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>
                <a:solidFill>
                  <a:srgbClr val="008000"/>
                </a:solidFill>
              </a:rPr>
              <a:t>Servers unicast reply to client’s link-local address</a:t>
            </a:r>
          </a:p>
        </p:txBody>
      </p:sp>
      <p:sp>
        <p:nvSpPr>
          <p:cNvPr id="177" name="Text Box 33"/>
          <p:cNvSpPr txBox="1"/>
          <p:nvPr/>
        </p:nvSpPr>
        <p:spPr>
          <a:xfrm>
            <a:off x="4889204" y="4871789"/>
            <a:ext cx="1628050" cy="610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1060" tIns="41060" rIns="41060" bIns="41060">
            <a:spAutoFit/>
          </a:bodyPr>
          <a:lstStyle/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If client no longer</a:t>
            </a:r>
            <a:endParaRPr sz="240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needs lease(s), it can</a:t>
            </a:r>
            <a:endParaRPr sz="2400"/>
          </a:p>
          <a:p>
            <a:pPr defTabSz="814387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release it</a:t>
            </a:r>
          </a:p>
        </p:txBody>
      </p:sp>
      <p:sp>
        <p:nvSpPr>
          <p:cNvPr id="178" name="Right Brace 2"/>
          <p:cNvSpPr/>
          <p:nvPr/>
        </p:nvSpPr>
        <p:spPr>
          <a:xfrm>
            <a:off x="7867287" y="1511618"/>
            <a:ext cx="300497" cy="1607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51"/>
                  <a:pt x="10800" y="336"/>
                </a:cubicBezTo>
                <a:lnTo>
                  <a:pt x="10800" y="10464"/>
                </a:lnTo>
                <a:cubicBezTo>
                  <a:pt x="10800" y="10649"/>
                  <a:pt x="15635" y="10800"/>
                  <a:pt x="21600" y="10800"/>
                </a:cubicBezTo>
                <a:cubicBezTo>
                  <a:pt x="15635" y="10800"/>
                  <a:pt x="10800" y="10951"/>
                  <a:pt x="10800" y="11136"/>
                </a:cubicBezTo>
                <a:lnTo>
                  <a:pt x="10800" y="21264"/>
                </a:lnTo>
                <a:cubicBezTo>
                  <a:pt x="10800" y="21449"/>
                  <a:pt x="5965" y="216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Right Brace 36"/>
          <p:cNvSpPr/>
          <p:nvPr/>
        </p:nvSpPr>
        <p:spPr>
          <a:xfrm>
            <a:off x="7863457" y="4158450"/>
            <a:ext cx="300497" cy="817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96"/>
                  <a:pt x="10800" y="661"/>
                </a:cubicBezTo>
                <a:lnTo>
                  <a:pt x="10800" y="10139"/>
                </a:lnTo>
                <a:cubicBezTo>
                  <a:pt x="10800" y="10504"/>
                  <a:pt x="15635" y="10800"/>
                  <a:pt x="21600" y="10800"/>
                </a:cubicBezTo>
                <a:cubicBezTo>
                  <a:pt x="15635" y="10800"/>
                  <a:pt x="10800" y="11096"/>
                  <a:pt x="10800" y="11461"/>
                </a:cubicBezTo>
                <a:lnTo>
                  <a:pt x="10800" y="20939"/>
                </a:lnTo>
                <a:cubicBezTo>
                  <a:pt x="10800" y="21304"/>
                  <a:pt x="5965" y="216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Right Brace 37"/>
          <p:cNvSpPr/>
          <p:nvPr/>
        </p:nvSpPr>
        <p:spPr>
          <a:xfrm>
            <a:off x="7873411" y="5133356"/>
            <a:ext cx="300497" cy="817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296"/>
                  <a:pt x="10800" y="661"/>
                </a:cubicBezTo>
                <a:lnTo>
                  <a:pt x="10800" y="10139"/>
                </a:lnTo>
                <a:cubicBezTo>
                  <a:pt x="10800" y="10504"/>
                  <a:pt x="15635" y="10800"/>
                  <a:pt x="21600" y="10800"/>
                </a:cubicBezTo>
                <a:cubicBezTo>
                  <a:pt x="15635" y="10800"/>
                  <a:pt x="10800" y="11096"/>
                  <a:pt x="10800" y="11461"/>
                </a:cubicBezTo>
                <a:lnTo>
                  <a:pt x="10800" y="20939"/>
                </a:lnTo>
                <a:cubicBezTo>
                  <a:pt x="10800" y="21304"/>
                  <a:pt x="5965" y="216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TextBox 6"/>
          <p:cNvSpPr txBox="1"/>
          <p:nvPr/>
        </p:nvSpPr>
        <p:spPr>
          <a:xfrm>
            <a:off x="8068775" y="4238704"/>
            <a:ext cx="91474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Extend</a:t>
            </a:r>
          </a:p>
        </p:txBody>
      </p:sp>
      <p:sp>
        <p:nvSpPr>
          <p:cNvPr id="182" name="TextBox 46"/>
          <p:cNvSpPr txBox="1"/>
          <p:nvPr/>
        </p:nvSpPr>
        <p:spPr>
          <a:xfrm>
            <a:off x="8068775" y="1946198"/>
            <a:ext cx="91474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Obtain</a:t>
            </a:r>
          </a:p>
        </p:txBody>
      </p:sp>
      <p:sp>
        <p:nvSpPr>
          <p:cNvPr id="183" name="TextBox 47"/>
          <p:cNvSpPr txBox="1"/>
          <p:nvPr/>
        </p:nvSpPr>
        <p:spPr>
          <a:xfrm>
            <a:off x="8068775" y="5190159"/>
            <a:ext cx="914747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Discard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DHCPv6 Overview (2/4)</a:t>
            </a:r>
          </a:p>
        </p:txBody>
      </p:sp>
      <p:sp>
        <p:nvSpPr>
          <p:cNvPr id="18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3708144"/>
            <a:ext cx="8229600" cy="2418019"/>
          </a:xfrm>
          <a:prstGeom prst="rect">
            <a:avLst/>
          </a:prstGeom>
        </p:spPr>
        <p:txBody>
          <a:bodyPr/>
          <a:lstStyle/>
          <a:p>
            <a:pPr marL="265747" indent="-265747" defTabSz="850391">
              <a:lnSpc>
                <a:spcPct val="80000"/>
              </a:lnSpc>
              <a:spcBef>
                <a:spcPts val="0"/>
              </a:spcBef>
              <a:defRPr sz="2232"/>
            </a:pPr>
            <a:r>
              <a:t>Above adds relay agent and shows minimal 2 message exchange for initial assignment</a:t>
            </a:r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232"/>
            </a:pPr>
            <a:r>
              <a:t>Client uses IPv6 link-local address</a:t>
            </a:r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232"/>
            </a:pPr>
            <a:r>
              <a:t>Server or relay-agent must be present on link</a:t>
            </a:r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232"/>
            </a:pPr>
            <a:r>
              <a:t>Relay-agents forward request to servers</a:t>
            </a:r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232"/>
            </a:pPr>
            <a:r>
              <a:t>Return path is reverse of forward path</a:t>
            </a:r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232" b="1"/>
            </a:pPr>
            <a:r>
              <a:t>Client is not aware of relays</a:t>
            </a:r>
          </a:p>
        </p:txBody>
      </p:sp>
      <p:sp>
        <p:nvSpPr>
          <p:cNvPr id="18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97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1915" y="1400300"/>
            <a:ext cx="5385967" cy="2179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DHCPv6 Overview (3/4)</a:t>
            </a:r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</a:pPr>
            <a:r>
              <a:t>DHCPv6 uses minimal packet header with lots of possible options (TLV encoded)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</a:pPr>
            <a:r>
              <a:t>Options are IETF/IANA assigned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</a:pPr>
            <a:r>
              <a:t>Options can encapsulate other options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</a:pPr>
            <a:r>
              <a:t>Options for assigning resources</a:t>
            </a:r>
          </a:p>
          <a:p>
            <a:pPr marL="726621" lvl="1" indent="-285750">
              <a:lnSpc>
                <a:spcPct val="90000"/>
              </a:lnSpc>
              <a:spcBef>
                <a:spcPts val="0"/>
              </a:spcBef>
              <a:buChar char="•"/>
            </a:pPr>
            <a:r>
              <a:t>IA_NA &amp; IAADDR for address assignment</a:t>
            </a:r>
          </a:p>
          <a:p>
            <a:pPr marL="726621" lvl="1" indent="-285750">
              <a:lnSpc>
                <a:spcPct val="90000"/>
              </a:lnSpc>
              <a:spcBef>
                <a:spcPts val="0"/>
              </a:spcBef>
              <a:buChar char="•"/>
            </a:pPr>
            <a:r>
              <a:t>IA_PD &amp; IAPREFIX for prefix delegation</a:t>
            </a:r>
          </a:p>
          <a:p>
            <a:pPr marL="726621" lvl="1" indent="-285750">
              <a:lnSpc>
                <a:spcPct val="90000"/>
              </a:lnSpc>
              <a:spcBef>
                <a:spcPts val="0"/>
              </a:spcBef>
              <a:buChar char="•"/>
            </a:pPr>
            <a:r>
              <a:t>Assign multiple “resources” in single transaction</a:t>
            </a:r>
          </a:p>
        </p:txBody>
      </p:sp>
      <p:sp>
        <p:nvSpPr>
          <p:cNvPr id="19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97905" y="6404293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1349</Words>
  <Application>Microsoft Office PowerPoint</Application>
  <PresentationFormat>On-screen Show (4:3)</PresentationFormat>
  <Paragraphs>267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Helvetica</vt:lpstr>
      <vt:lpstr>Office Theme</vt:lpstr>
      <vt:lpstr>Link Layer Addresses Assignment Mechanism for DHCPv6</vt:lpstr>
      <vt:lpstr>Background (1/2)</vt:lpstr>
      <vt:lpstr>Background (2/2)</vt:lpstr>
      <vt:lpstr>Why Not Randomly Assign?</vt:lpstr>
      <vt:lpstr>Use Cases for MAC addresses</vt:lpstr>
      <vt:lpstr>Why DHCPv6?</vt:lpstr>
      <vt:lpstr>DHCPv6 Overview (1/4)</vt:lpstr>
      <vt:lpstr>DHCPv6 Overview (2/4)</vt:lpstr>
      <vt:lpstr>DHCPv6 Overview (3/4)</vt:lpstr>
      <vt:lpstr>DHCPv6 Overview (4/4)</vt:lpstr>
      <vt:lpstr>DHCPv6 Extensibility</vt:lpstr>
      <vt:lpstr>Hence the IETF Draft</vt:lpstr>
      <vt:lpstr>Defines 2 New DHCPv6 Options</vt:lpstr>
      <vt:lpstr>IA_LL Option</vt:lpstr>
      <vt:lpstr>LLADDR Option</vt:lpstr>
      <vt:lpstr>Client / Server Operation (1)</vt:lpstr>
      <vt:lpstr>Client / Server Operation (2)</vt:lpstr>
      <vt:lpstr>Client / Server Operation (3)</vt:lpstr>
      <vt:lpstr>draft-bvtm-dhc-mac-assign Status</vt:lpstr>
      <vt:lpstr>Next Steps</vt:lpstr>
      <vt:lpstr>Useful Links</vt:lpstr>
      <vt:lpstr>&amp;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 Addresses Assignment Mechanism for DHCPv6</dc:title>
  <dc:creator>Bernie Volz (volz)</dc:creator>
  <cp:lastModifiedBy>Bernie Volz (volz)</cp:lastModifiedBy>
  <cp:revision>6</cp:revision>
  <dcterms:modified xsi:type="dcterms:W3CDTF">2018-05-16T16:53:37Z</dcterms:modified>
</cp:coreProperties>
</file>