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9"/>
    <p:restoredTop sz="93056"/>
  </p:normalViewPr>
  <p:slideViewPr>
    <p:cSldViewPr snapToGrid="0" snapToObjects="1">
      <p:cViewPr varScale="1">
        <p:scale>
          <a:sx n="90" d="100"/>
          <a:sy n="90" d="100"/>
        </p:scale>
        <p:origin x="9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6629400" y="274638"/>
            <a:ext cx="2057400" cy="5851526"/>
          </a:xfrm>
          <a:prstGeom prst="rect">
            <a:avLst/>
          </a:prstGeom>
        </p:spPr>
        <p:txBody>
          <a:bodyPr/>
          <a:lstStyle/>
          <a:p>
            <a:r>
              <a:t>Title Text</a:t>
            </a:r>
          </a:p>
        </p:txBody>
      </p:sp>
      <p:sp>
        <p:nvSpPr>
          <p:cNvPr id="102" name="Body Level One…"/>
          <p:cNvSpPr txBox="1">
            <a:spLocks noGrp="1"/>
          </p:cNvSpPr>
          <p:nvPr>
            <p:ph type="body" idx="1"/>
          </p:nvPr>
        </p:nvSpPr>
        <p:spPr>
          <a:xfrm>
            <a:off x="457200" y="274638"/>
            <a:ext cx="6019800"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etf.org/contact/ombudstea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atatracker.ietf.org/doc/charter-ietf-dh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ooter Placeholder 3"/>
          <p:cNvSpPr txBox="1"/>
          <p:nvPr/>
        </p:nvSpPr>
        <p:spPr>
          <a:xfrm>
            <a:off x="3124200" y="6425419"/>
            <a:ext cx="2895600" cy="22698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latin typeface="Arial"/>
                <a:ea typeface="Arial"/>
                <a:cs typeface="Arial"/>
                <a:sym typeface="Arial"/>
              </a:defRPr>
            </a:lvl1pPr>
          </a:lstStyle>
          <a:p>
            <a:r>
              <a:t>IETF-101 DHC WG</a:t>
            </a:r>
          </a:p>
        </p:txBody>
      </p:sp>
      <p:pic>
        <p:nvPicPr>
          <p:cNvPr id="113" name="Picture 2" descr="Picture 2"/>
          <p:cNvPicPr>
            <a:picLocks noChangeAspect="1"/>
          </p:cNvPicPr>
          <p:nvPr/>
        </p:nvPicPr>
        <p:blipFill>
          <a:blip r:embed="rId2">
            <a:extLst/>
          </a:blip>
          <a:stretch>
            <a:fillRect/>
          </a:stretch>
        </p:blipFill>
        <p:spPr>
          <a:xfrm>
            <a:off x="12191" y="6095"/>
            <a:ext cx="9144001" cy="6858001"/>
          </a:xfrm>
          <a:prstGeom prst="rect">
            <a:avLst/>
          </a:prstGeom>
          <a:ln w="12700">
            <a:miter lim="400000"/>
          </a:ln>
        </p:spPr>
      </p:pic>
      <p:sp>
        <p:nvSpPr>
          <p:cNvPr id="114" name="Title 1"/>
          <p:cNvSpPr txBox="1">
            <a:spLocks noGrp="1"/>
          </p:cNvSpPr>
          <p:nvPr>
            <p:ph type="ctrTitle"/>
          </p:nvPr>
        </p:nvSpPr>
        <p:spPr>
          <a:xfrm>
            <a:off x="685800" y="845105"/>
            <a:ext cx="7772400" cy="2431496"/>
          </a:xfrm>
          <a:prstGeom prst="rect">
            <a:avLst/>
          </a:prstGeom>
        </p:spPr>
        <p:txBody>
          <a:bodyPr/>
          <a:lstStyle/>
          <a:p>
            <a:pPr>
              <a:defRPr>
                <a:solidFill>
                  <a:srgbClr val="FF0000"/>
                </a:solidFill>
                <a:latin typeface="Arial"/>
                <a:ea typeface="Arial"/>
                <a:cs typeface="Arial"/>
                <a:sym typeface="Arial"/>
              </a:defRPr>
            </a:pPr>
            <a:r>
              <a:t>IETF-101 (London)</a:t>
            </a:r>
            <a:br/>
            <a:r>
              <a:t/>
            </a:r>
            <a:br/>
            <a:r>
              <a:t>DHC WG Meeting</a:t>
            </a:r>
          </a:p>
        </p:txBody>
      </p:sp>
      <p:sp>
        <p:nvSpPr>
          <p:cNvPr id="115" name="Subtitle 2"/>
          <p:cNvSpPr txBox="1">
            <a:spLocks noGrp="1"/>
          </p:cNvSpPr>
          <p:nvPr>
            <p:ph type="subTitle" sz="quarter" idx="1"/>
          </p:nvPr>
        </p:nvSpPr>
        <p:spPr>
          <a:xfrm>
            <a:off x="1371600" y="4419600"/>
            <a:ext cx="6400800" cy="1752600"/>
          </a:xfrm>
          <a:prstGeom prst="rect">
            <a:avLst/>
          </a:prstGeom>
        </p:spPr>
        <p:txBody>
          <a:bodyPr/>
          <a:lstStyle/>
          <a:p>
            <a:pPr>
              <a:spcBef>
                <a:spcPts val="600"/>
              </a:spcBef>
              <a:defRPr sz="2800">
                <a:solidFill>
                  <a:srgbClr val="FFFFFF"/>
                </a:solidFill>
                <a:latin typeface="Arial"/>
                <a:ea typeface="Arial"/>
                <a:cs typeface="Arial"/>
                <a:sym typeface="Arial"/>
              </a:defRPr>
            </a:pPr>
            <a:r>
              <a:t>Monday, 19 March 2018</a:t>
            </a:r>
          </a:p>
          <a:p>
            <a:pPr>
              <a:spcBef>
                <a:spcPts val="600"/>
              </a:spcBef>
              <a:defRPr sz="2800">
                <a:solidFill>
                  <a:srgbClr val="FFFFFF"/>
                </a:solidFill>
                <a:latin typeface="Arial"/>
                <a:ea typeface="Arial"/>
                <a:cs typeface="Arial"/>
                <a:sym typeface="Arial"/>
              </a:defRPr>
            </a:pPr>
            <a:r>
              <a:t>17:40 – 18:40 (GMT)</a:t>
            </a:r>
          </a:p>
          <a:p>
            <a:pPr>
              <a:spcBef>
                <a:spcPts val="600"/>
              </a:spcBef>
              <a:defRPr sz="2800">
                <a:solidFill>
                  <a:srgbClr val="FFFFFF"/>
                </a:solidFill>
                <a:latin typeface="Arial"/>
                <a:ea typeface="Arial"/>
                <a:cs typeface="Arial"/>
                <a:sym typeface="Arial"/>
              </a:defRPr>
            </a:pPr>
            <a:r>
              <a:t>Viscount</a:t>
            </a:r>
          </a:p>
        </p:txBody>
      </p:sp>
      <p:sp>
        <p:nvSpPr>
          <p:cNvPr id="116" name="Slide Number Placeholder 4"/>
          <p:cNvSpPr txBox="1">
            <a:spLocks noGrp="1"/>
          </p:cNvSpPr>
          <p:nvPr>
            <p:ph type="sldNum" sz="quarter" idx="2"/>
          </p:nvPr>
        </p:nvSpPr>
        <p:spPr>
          <a:xfrm>
            <a:off x="8497902" y="6406785"/>
            <a:ext cx="188898"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fld id="{86CB4B4D-7CA3-9044-876B-883B54F8677D}" type="slidenum">
              <a:t>1</a:t>
            </a:fld>
            <a:endParaRPr/>
          </a:p>
        </p:txBody>
      </p:sp>
      <p:sp>
        <p:nvSpPr>
          <p:cNvPr id="117" name="TextBox 5"/>
          <p:cNvSpPr txBox="1"/>
          <p:nvPr/>
        </p:nvSpPr>
        <p:spPr>
          <a:xfrm>
            <a:off x="5654457" y="6100283"/>
            <a:ext cx="2862320" cy="2462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solidFill>
                  <a:srgbClr val="FFFFFF"/>
                </a:solidFill>
                <a:latin typeface="Courier New"/>
                <a:ea typeface="Courier New"/>
                <a:cs typeface="Courier New"/>
                <a:sym typeface="Courier New"/>
              </a:defRPr>
            </a:lvl1pPr>
          </a:lstStyle>
          <a:p>
            <a:r>
              <a:rPr dirty="0"/>
              <a:t>Last Edit: </a:t>
            </a:r>
            <a:r>
              <a:rPr dirty="0" smtClean="0"/>
              <a:t>2018-03-</a:t>
            </a:r>
            <a:r>
              <a:rPr lang="en-US" dirty="0" smtClean="0"/>
              <a:t>14</a:t>
            </a:r>
            <a:r>
              <a:rPr dirty="0" smtClean="0"/>
              <a:t> 1</a:t>
            </a:r>
            <a:r>
              <a:rPr lang="en-US" dirty="0" smtClean="0"/>
              <a:t>3</a:t>
            </a:r>
            <a:r>
              <a:rPr dirty="0" smtClean="0"/>
              <a:t>:</a:t>
            </a:r>
            <a:r>
              <a:rPr lang="en-US" dirty="0"/>
              <a:t>0</a:t>
            </a:r>
            <a:r>
              <a:rPr lang="en-US" dirty="0" smtClean="0"/>
              <a:t>0</a:t>
            </a:r>
            <a:r>
              <a:rPr dirty="0" smtClean="0"/>
              <a:t> </a:t>
            </a:r>
            <a:r>
              <a:rPr dirty="0"/>
              <a:t>EST (BV)</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Footer Placeholder 3"/>
          <p:cNvSpPr txBox="1"/>
          <p:nvPr/>
        </p:nvSpPr>
        <p:spPr>
          <a:xfrm>
            <a:off x="3124200" y="6425419"/>
            <a:ext cx="2895600" cy="22698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latin typeface="Arial"/>
                <a:ea typeface="Arial"/>
                <a:cs typeface="Arial"/>
                <a:sym typeface="Arial"/>
              </a:defRPr>
            </a:lvl1pPr>
          </a:lstStyle>
          <a:p>
            <a:r>
              <a:t>IETF-101 DHC WG</a:t>
            </a:r>
          </a:p>
        </p:txBody>
      </p:sp>
      <p:sp>
        <p:nvSpPr>
          <p:cNvPr id="120" name="Content Placeholder 2"/>
          <p:cNvSpPr txBox="1">
            <a:spLocks noGrp="1"/>
          </p:cNvSpPr>
          <p:nvPr>
            <p:ph type="body" idx="1"/>
          </p:nvPr>
        </p:nvSpPr>
        <p:spPr>
          <a:xfrm>
            <a:off x="457200" y="457199"/>
            <a:ext cx="8229600" cy="5668965"/>
          </a:xfrm>
          <a:prstGeom prst="rect">
            <a:avLst/>
          </a:prstGeom>
        </p:spPr>
        <p:txBody>
          <a:bodyPr/>
          <a:lstStyle/>
          <a:p>
            <a:pPr marL="0" indent="0" algn="ctr" defTabSz="868680">
              <a:spcBef>
                <a:spcPts val="600"/>
              </a:spcBef>
              <a:buSzTx/>
              <a:buNone/>
              <a:defRPr sz="2660" b="1"/>
            </a:pPr>
            <a:r>
              <a:t>Note Well</a:t>
            </a:r>
          </a:p>
          <a:p>
            <a:pPr marL="0" indent="0" defTabSz="868680">
              <a:buSzTx/>
              <a:buNone/>
              <a:defRPr sz="950"/>
            </a:pPr>
            <a:endParaRPr/>
          </a:p>
          <a:p>
            <a:pPr marL="0" indent="0" defTabSz="868680">
              <a:spcBef>
                <a:spcPts val="300"/>
              </a:spcBef>
              <a:buSzTx/>
              <a:buNone/>
              <a:defRPr sz="1330"/>
            </a:pPr>
            <a: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indent="0" defTabSz="868680">
              <a:buSzTx/>
              <a:buNone/>
              <a:defRPr sz="950"/>
            </a:pPr>
            <a:endParaRPr/>
          </a:p>
          <a:p>
            <a:pPr marL="0" indent="0" defTabSz="868680">
              <a:spcBef>
                <a:spcPts val="300"/>
              </a:spcBef>
              <a:buSzTx/>
              <a:buNone/>
              <a:defRPr sz="1330"/>
            </a:pPr>
            <a:r>
              <a:t>As a reminder:</a:t>
            </a:r>
          </a:p>
          <a:p>
            <a:pPr marL="325754" indent="-325754" defTabSz="868680">
              <a:spcBef>
                <a:spcPts val="300"/>
              </a:spcBef>
              <a:defRPr sz="1330"/>
            </a:pPr>
            <a:r>
              <a:t>By participating in the IETF, you agree to follow IETF processes and policies.</a:t>
            </a:r>
          </a:p>
          <a:p>
            <a:pPr marL="325754" indent="-325754" defTabSz="868680">
              <a:spcBef>
                <a:spcPts val="300"/>
              </a:spcBef>
              <a:defRPr sz="1330"/>
            </a:pPr>
            <a:r>
              <a:t>If you are aware that any IETF contribution is covered by patents or patent applications that are owned or controlled by you or your sponsor, you must disclose that fact, or not participate in the discussion.</a:t>
            </a:r>
          </a:p>
          <a:p>
            <a:pPr marL="325754" indent="-325754" defTabSz="868680">
              <a:spcBef>
                <a:spcPts val="300"/>
              </a:spcBef>
              <a:defRPr sz="1330"/>
            </a:pPr>
            <a:r>
              <a:t>As a participant in or attendee to any IETF activity you acknowledge that written, audio, video, and photographic records of meetings may be made public.</a:t>
            </a:r>
          </a:p>
          <a:p>
            <a:pPr marL="325754" indent="-325754" defTabSz="868680">
              <a:spcBef>
                <a:spcPts val="300"/>
              </a:spcBef>
              <a:defRPr sz="1330"/>
            </a:pPr>
            <a:r>
              <a:t>Personal information that you provide to IETF will be handled in accordance with the IETF Privacy Statement.</a:t>
            </a:r>
          </a:p>
          <a:p>
            <a:pPr marL="325754" indent="-325754" defTabSz="868680">
              <a:spcBef>
                <a:spcPts val="300"/>
              </a:spcBef>
              <a:defRPr sz="1330"/>
            </a:pPr>
            <a:r>
              <a:t>As a participant or attendee, you agree to work respectfully with other participants; please contact the ombudsteam (</a:t>
            </a:r>
            <a:r>
              <a:rPr u="sng">
                <a:solidFill>
                  <a:srgbClr val="0000FF"/>
                </a:solidFill>
                <a:uFill>
                  <a:solidFill>
                    <a:srgbClr val="0000FF"/>
                  </a:solidFill>
                </a:uFill>
                <a:hlinkClick r:id="rId2"/>
              </a:rPr>
              <a:t>https://www.ietf.org/contact/ombudsteam/</a:t>
            </a:r>
            <a:r>
              <a:t>) if you have questions or concerns about this.</a:t>
            </a:r>
          </a:p>
          <a:p>
            <a:pPr marL="0" indent="0" defTabSz="868680">
              <a:buSzTx/>
              <a:buNone/>
              <a:defRPr sz="950"/>
            </a:pPr>
            <a:endParaRPr/>
          </a:p>
          <a:p>
            <a:pPr marL="0" indent="0" defTabSz="868680">
              <a:spcBef>
                <a:spcPts val="300"/>
              </a:spcBef>
              <a:buSzTx/>
              <a:buNone/>
              <a:defRPr sz="1330"/>
            </a:pPr>
            <a:r>
              <a:t>Definitive information is in the documents listed below and other IETF BCPs. For advice, please talk to WG chairs or ADs:</a:t>
            </a:r>
          </a:p>
          <a:p>
            <a:pPr marL="0" indent="0" defTabSz="868680">
              <a:spcBef>
                <a:spcPts val="300"/>
              </a:spcBef>
              <a:buSzTx/>
              <a:buNone/>
              <a:defRPr sz="1330"/>
            </a:pPr>
            <a:r>
              <a:t>- BCP 9 (Internet Standards Process)		- BCP 78 (Copyright)</a:t>
            </a:r>
          </a:p>
          <a:p>
            <a:pPr marL="0" indent="0" defTabSz="868680">
              <a:spcBef>
                <a:spcPts val="300"/>
              </a:spcBef>
              <a:buSzTx/>
              <a:buNone/>
              <a:defRPr sz="1330"/>
            </a:pPr>
            <a:r>
              <a:t>- BCP 25 (Working Group processes)		- BCP 79 (Patents, Participation)</a:t>
            </a:r>
          </a:p>
          <a:p>
            <a:pPr marL="0" indent="0" defTabSz="868680">
              <a:spcBef>
                <a:spcPts val="300"/>
              </a:spcBef>
              <a:buSzTx/>
              <a:buNone/>
              <a:defRPr sz="1330"/>
            </a:pPr>
            <a:r>
              <a:t>- BCP 25 (Anti-Harassment Procedures) 	- https://www.ietf.org/privacy-policy/ (Privacy Policy)</a:t>
            </a:r>
          </a:p>
          <a:p>
            <a:pPr marL="0" indent="0" defTabSz="868680">
              <a:spcBef>
                <a:spcPts val="300"/>
              </a:spcBef>
              <a:buSzTx/>
              <a:buNone/>
              <a:defRPr sz="1330"/>
            </a:pPr>
            <a:r>
              <a:t>- BCP 54 (Code of Conduct)</a:t>
            </a:r>
          </a:p>
        </p:txBody>
      </p:sp>
      <p:sp>
        <p:nvSpPr>
          <p:cNvPr id="121" name="Slide Number Placeholder 4"/>
          <p:cNvSpPr txBox="1">
            <a:spLocks noGrp="1"/>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Footer Placeholder 3"/>
          <p:cNvSpPr txBox="1"/>
          <p:nvPr/>
        </p:nvSpPr>
        <p:spPr>
          <a:xfrm>
            <a:off x="3124200" y="6425419"/>
            <a:ext cx="2895600" cy="22698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latin typeface="Arial"/>
                <a:ea typeface="Arial"/>
                <a:cs typeface="Arial"/>
                <a:sym typeface="Arial"/>
              </a:defRPr>
            </a:lvl1pPr>
          </a:lstStyle>
          <a:p>
            <a:r>
              <a:t>IETF-101 DHC WG</a:t>
            </a:r>
          </a:p>
        </p:txBody>
      </p:sp>
      <p:sp>
        <p:nvSpPr>
          <p:cNvPr id="124" name="Title 1"/>
          <p:cNvSpPr txBox="1">
            <a:spLocks noGrp="1"/>
          </p:cNvSpPr>
          <p:nvPr>
            <p:ph type="title"/>
          </p:nvPr>
        </p:nvSpPr>
        <p:spPr>
          <a:prstGeom prst="rect">
            <a:avLst/>
          </a:prstGeom>
        </p:spPr>
        <p:txBody>
          <a:bodyPr/>
          <a:lstStyle/>
          <a:p>
            <a:r>
              <a:t>Before we begin …</a:t>
            </a:r>
          </a:p>
        </p:txBody>
      </p:sp>
      <p:sp>
        <p:nvSpPr>
          <p:cNvPr id="125" name="Content Placeholder 2"/>
          <p:cNvSpPr txBox="1">
            <a:spLocks noGrp="1"/>
          </p:cNvSpPr>
          <p:nvPr>
            <p:ph type="body" idx="1"/>
          </p:nvPr>
        </p:nvSpPr>
        <p:spPr>
          <a:xfrm>
            <a:off x="457200" y="1600200"/>
            <a:ext cx="8229600" cy="4525963"/>
          </a:xfrm>
          <a:prstGeom prst="rect">
            <a:avLst/>
          </a:prstGeom>
        </p:spPr>
        <p:txBody>
          <a:bodyPr/>
          <a:lstStyle/>
          <a:p>
            <a:pPr>
              <a:lnSpc>
                <a:spcPct val="90000"/>
              </a:lnSpc>
            </a:pPr>
            <a:r>
              <a:rPr dirty="0"/>
              <a:t>Hope you noted the Note Well</a:t>
            </a:r>
          </a:p>
          <a:p>
            <a:pPr>
              <a:lnSpc>
                <a:spcPct val="90000"/>
              </a:lnSpc>
            </a:pPr>
            <a:r>
              <a:rPr dirty="0"/>
              <a:t>Blue sheets</a:t>
            </a:r>
          </a:p>
          <a:p>
            <a:pPr>
              <a:lnSpc>
                <a:spcPct val="90000"/>
              </a:lnSpc>
            </a:pPr>
            <a:r>
              <a:rPr dirty="0"/>
              <a:t>Need Jabber scribe(s)!</a:t>
            </a:r>
          </a:p>
          <a:p>
            <a:pPr>
              <a:lnSpc>
                <a:spcPct val="90000"/>
              </a:lnSpc>
            </a:pPr>
            <a:r>
              <a:rPr dirty="0"/>
              <a:t>Need etherpad note takers</a:t>
            </a:r>
          </a:p>
          <a:p>
            <a:pPr>
              <a:lnSpc>
                <a:spcPct val="90000"/>
              </a:lnSpc>
            </a:pPr>
            <a:endParaRPr dirty="0"/>
          </a:p>
          <a:p>
            <a:pPr>
              <a:lnSpc>
                <a:spcPct val="90000"/>
              </a:lnSpc>
            </a:pPr>
            <a:r>
              <a:rPr dirty="0"/>
              <a:t>WG co-chairs</a:t>
            </a:r>
            <a:r>
              <a:rPr dirty="0" smtClean="0"/>
              <a:t>:</a:t>
            </a:r>
            <a:endParaRPr dirty="0"/>
          </a:p>
          <a:p>
            <a:pPr marL="742950" lvl="1" indent="-285750">
              <a:lnSpc>
                <a:spcPct val="90000"/>
              </a:lnSpc>
              <a:spcBef>
                <a:spcPts val="600"/>
              </a:spcBef>
              <a:defRPr sz="2800"/>
            </a:pPr>
            <a:r>
              <a:rPr dirty="0"/>
              <a:t>Tomek </a:t>
            </a:r>
            <a:r>
              <a:rPr dirty="0" smtClean="0"/>
              <a:t>Mrugalski</a:t>
            </a:r>
            <a:endParaRPr dirty="0"/>
          </a:p>
          <a:p>
            <a:pPr marL="742950" lvl="1" indent="-285750">
              <a:lnSpc>
                <a:spcPct val="90000"/>
              </a:lnSpc>
              <a:spcBef>
                <a:spcPts val="600"/>
              </a:spcBef>
              <a:defRPr sz="2800"/>
            </a:pPr>
            <a:r>
              <a:rPr dirty="0"/>
              <a:t>Bernie Volz</a:t>
            </a:r>
          </a:p>
        </p:txBody>
      </p:sp>
      <p:sp>
        <p:nvSpPr>
          <p:cNvPr id="126" name="Slide Number Placeholder 4"/>
          <p:cNvSpPr txBox="1">
            <a:spLocks noGrp="1"/>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Footer Placeholder 2"/>
          <p:cNvSpPr txBox="1"/>
          <p:nvPr/>
        </p:nvSpPr>
        <p:spPr>
          <a:xfrm>
            <a:off x="3124200" y="6425419"/>
            <a:ext cx="2895600" cy="22698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latin typeface="Arial"/>
                <a:ea typeface="Arial"/>
                <a:cs typeface="Arial"/>
                <a:sym typeface="Arial"/>
              </a:defRPr>
            </a:lvl1pPr>
          </a:lstStyle>
          <a:p>
            <a:r>
              <a:t>IETF-101 DHC WG</a:t>
            </a:r>
          </a:p>
        </p:txBody>
      </p:sp>
      <p:sp>
        <p:nvSpPr>
          <p:cNvPr id="129" name="Title 1"/>
          <p:cNvSpPr txBox="1">
            <a:spLocks noGrp="1"/>
          </p:cNvSpPr>
          <p:nvPr>
            <p:ph type="title"/>
          </p:nvPr>
        </p:nvSpPr>
        <p:spPr>
          <a:prstGeom prst="rect">
            <a:avLst/>
          </a:prstGeom>
        </p:spPr>
        <p:txBody>
          <a:bodyPr/>
          <a:lstStyle>
            <a:lvl1pPr>
              <a:defRPr>
                <a:latin typeface="Arial"/>
                <a:ea typeface="Arial"/>
                <a:cs typeface="Arial"/>
                <a:sym typeface="Arial"/>
              </a:defRPr>
            </a:lvl1pPr>
          </a:lstStyle>
          <a:p>
            <a:r>
              <a:t>Agenda</a:t>
            </a:r>
          </a:p>
        </p:txBody>
      </p:sp>
      <p:graphicFrame>
        <p:nvGraphicFramePr>
          <p:cNvPr id="130" name="Content Placeholder 3"/>
          <p:cNvGraphicFramePr/>
          <p:nvPr/>
        </p:nvGraphicFramePr>
        <p:xfrm>
          <a:off x="457200" y="1463039"/>
          <a:ext cx="8229599" cy="3215640"/>
        </p:xfrm>
        <a:graphic>
          <a:graphicData uri="http://schemas.openxmlformats.org/drawingml/2006/table">
            <a:tbl>
              <a:tblPr firstRow="1" bandRow="1">
                <a:tableStyleId>{4C3C2611-4C71-4FC5-86AE-919BDF0F9419}</a:tableStyleId>
              </a:tblPr>
              <a:tblGrid>
                <a:gridCol w="609600"/>
                <a:gridCol w="2362200"/>
                <a:gridCol w="1600200"/>
                <a:gridCol w="762000"/>
                <a:gridCol w="2895599"/>
              </a:tblGrid>
              <a:tr h="370840">
                <a:tc>
                  <a:txBody>
                    <a:bodyPr/>
                    <a:lstStyle/>
                    <a:p>
                      <a:pPr algn="l">
                        <a:defRPr sz="1800" b="0">
                          <a:solidFill>
                            <a:srgbClr val="000000"/>
                          </a:solidFill>
                        </a:defRPr>
                      </a:pPr>
                      <a:r>
                        <a:rPr b="1">
                          <a:solidFill>
                            <a:srgbClr val="FFFFFF"/>
                          </a:solidFill>
                          <a:latin typeface="Arial"/>
                          <a:ea typeface="Arial"/>
                          <a:cs typeface="Arial"/>
                          <a:sym typeface="Arial"/>
                        </a:rPr>
                        <a:t>No.</a:t>
                      </a:r>
                    </a:p>
                  </a:txBody>
                  <a:tcPr marL="45720" marR="45720" horzOverflow="overflow"/>
                </a:tc>
                <a:tc>
                  <a:txBody>
                    <a:bodyPr/>
                    <a:lstStyle/>
                    <a:p>
                      <a:pPr algn="l">
                        <a:defRPr sz="1800" b="0">
                          <a:solidFill>
                            <a:srgbClr val="000000"/>
                          </a:solidFill>
                        </a:defRPr>
                      </a:pPr>
                      <a:r>
                        <a:rPr b="1">
                          <a:solidFill>
                            <a:srgbClr val="FFFFFF"/>
                          </a:solidFill>
                          <a:latin typeface="Arial"/>
                          <a:ea typeface="Arial"/>
                          <a:cs typeface="Arial"/>
                          <a:sym typeface="Arial"/>
                        </a:rPr>
                        <a:t>Title</a:t>
                      </a:r>
                    </a:p>
                  </a:txBody>
                  <a:tcPr marL="45720" marR="45720" horzOverflow="overflow"/>
                </a:tc>
                <a:tc>
                  <a:txBody>
                    <a:bodyPr/>
                    <a:lstStyle/>
                    <a:p>
                      <a:pPr algn="l">
                        <a:defRPr sz="1800" b="0">
                          <a:solidFill>
                            <a:srgbClr val="000000"/>
                          </a:solidFill>
                        </a:defRPr>
                      </a:pPr>
                      <a:r>
                        <a:rPr b="1">
                          <a:solidFill>
                            <a:srgbClr val="FFFFFF"/>
                          </a:solidFill>
                          <a:latin typeface="Arial"/>
                          <a:ea typeface="Arial"/>
                          <a:cs typeface="Arial"/>
                          <a:sym typeface="Arial"/>
                        </a:rPr>
                        <a:t>Who</a:t>
                      </a:r>
                    </a:p>
                  </a:txBody>
                  <a:tcPr marL="45720" marR="45720" horzOverflow="overflow"/>
                </a:tc>
                <a:tc>
                  <a:txBody>
                    <a:bodyPr/>
                    <a:lstStyle/>
                    <a:p>
                      <a:pPr algn="l">
                        <a:defRPr sz="1800" b="0">
                          <a:solidFill>
                            <a:srgbClr val="000000"/>
                          </a:solidFill>
                        </a:defRPr>
                      </a:pPr>
                      <a:r>
                        <a:rPr b="1">
                          <a:solidFill>
                            <a:srgbClr val="FFFFFF"/>
                          </a:solidFill>
                          <a:latin typeface="Arial"/>
                          <a:ea typeface="Arial"/>
                          <a:cs typeface="Arial"/>
                          <a:sym typeface="Arial"/>
                        </a:rPr>
                        <a:t>Time</a:t>
                      </a:r>
                    </a:p>
                  </a:txBody>
                  <a:tcPr marL="45720" marR="45720" horzOverflow="overflow"/>
                </a:tc>
                <a:tc>
                  <a:txBody>
                    <a:bodyPr/>
                    <a:lstStyle/>
                    <a:p>
                      <a:pPr algn="l">
                        <a:defRPr sz="1800" b="0">
                          <a:solidFill>
                            <a:srgbClr val="000000"/>
                          </a:solidFill>
                        </a:defRPr>
                      </a:pPr>
                      <a:r>
                        <a:rPr b="1">
                          <a:solidFill>
                            <a:srgbClr val="FFFFFF"/>
                          </a:solidFill>
                          <a:latin typeface="Arial"/>
                          <a:ea typeface="Arial"/>
                          <a:cs typeface="Arial"/>
                          <a:sym typeface="Arial"/>
                        </a:rPr>
                        <a:t>Draft(s)</a:t>
                      </a:r>
                    </a:p>
                  </a:txBody>
                  <a:tcPr marL="45720" marR="45720" horzOverflow="overflow"/>
                </a:tc>
              </a:tr>
              <a:tr h="370840">
                <a:tc>
                  <a:txBody>
                    <a:bodyPr/>
                    <a:lstStyle/>
                    <a:p>
                      <a:pPr>
                        <a:defRPr sz="1800"/>
                      </a:pPr>
                      <a:r>
                        <a:rPr>
                          <a:latin typeface="Arial"/>
                          <a:ea typeface="Arial"/>
                          <a:cs typeface="Arial"/>
                          <a:sym typeface="Arial"/>
                        </a:rPr>
                        <a:t>1.</a:t>
                      </a:r>
                    </a:p>
                  </a:txBody>
                  <a:tcPr marL="45720" marR="45720" horzOverflow="overflow"/>
                </a:tc>
                <a:tc>
                  <a:txBody>
                    <a:bodyPr/>
                    <a:lstStyle/>
                    <a:p>
                      <a:pPr algn="l">
                        <a:defRPr sz="1800"/>
                      </a:pPr>
                      <a:r>
                        <a:rPr>
                          <a:latin typeface="Arial"/>
                          <a:ea typeface="Arial"/>
                          <a:cs typeface="Arial"/>
                          <a:sym typeface="Arial"/>
                        </a:rPr>
                        <a:t>Administrativa</a:t>
                      </a:r>
                    </a:p>
                  </a:txBody>
                  <a:tcPr marL="45720" marR="45720" horzOverflow="overflow"/>
                </a:tc>
                <a:tc>
                  <a:txBody>
                    <a:bodyPr/>
                    <a:lstStyle/>
                    <a:p>
                      <a:pPr algn="l">
                        <a:defRPr sz="1800"/>
                      </a:pPr>
                      <a:r>
                        <a:rPr>
                          <a:latin typeface="Arial"/>
                          <a:ea typeface="Arial"/>
                          <a:cs typeface="Arial"/>
                          <a:sym typeface="Arial"/>
                        </a:rPr>
                        <a:t>Chairs</a:t>
                      </a:r>
                    </a:p>
                  </a:txBody>
                  <a:tcPr marL="45720" marR="45720" horzOverflow="overflow"/>
                </a:tc>
                <a:tc>
                  <a:txBody>
                    <a:bodyPr/>
                    <a:lstStyle/>
                    <a:p>
                      <a:pPr>
                        <a:defRPr sz="1800"/>
                      </a:pPr>
                      <a:r>
                        <a:rPr>
                          <a:latin typeface="Arial"/>
                          <a:ea typeface="Arial"/>
                          <a:cs typeface="Arial"/>
                          <a:sym typeface="Arial"/>
                        </a:rPr>
                        <a:t>10m</a:t>
                      </a:r>
                    </a:p>
                  </a:txBody>
                  <a:tcPr marL="45720" marR="45720" horzOverflow="overflow"/>
                </a:tc>
                <a:tc>
                  <a:txBody>
                    <a:bodyPr/>
                    <a:lstStyle/>
                    <a:p>
                      <a:pPr algn="l">
                        <a:defRPr sz="1800">
                          <a:latin typeface="Arial"/>
                          <a:ea typeface="Arial"/>
                          <a:cs typeface="Arial"/>
                          <a:sym typeface="Arial"/>
                        </a:defRPr>
                      </a:pPr>
                      <a:endParaRPr/>
                    </a:p>
                  </a:txBody>
                  <a:tcPr marL="45720" marR="45720" horzOverflow="overflow"/>
                </a:tc>
              </a:tr>
              <a:tr h="370840">
                <a:tc>
                  <a:txBody>
                    <a:bodyPr/>
                    <a:lstStyle/>
                    <a:p>
                      <a:pPr>
                        <a:defRPr sz="1800"/>
                      </a:pPr>
                      <a:r>
                        <a:rPr>
                          <a:latin typeface="Arial"/>
                          <a:ea typeface="Arial"/>
                          <a:cs typeface="Arial"/>
                          <a:sym typeface="Arial"/>
                        </a:rPr>
                        <a:t>2.</a:t>
                      </a:r>
                    </a:p>
                  </a:txBody>
                  <a:tcPr marL="45720" marR="45720" horzOverflow="overflow"/>
                </a:tc>
                <a:tc>
                  <a:txBody>
                    <a:bodyPr/>
                    <a:lstStyle/>
                    <a:p>
                      <a:pPr algn="l">
                        <a:defRPr sz="1800"/>
                      </a:pPr>
                      <a:r>
                        <a:rPr>
                          <a:latin typeface="Arial"/>
                          <a:ea typeface="Arial"/>
                          <a:cs typeface="Arial"/>
                          <a:sym typeface="Arial"/>
                        </a:rPr>
                        <a:t>DHCPv4 over DHCPv6 Source Address Option</a:t>
                      </a:r>
                    </a:p>
                  </a:txBody>
                  <a:tcPr marL="45720" marR="45720" horzOverflow="overflow"/>
                </a:tc>
                <a:tc>
                  <a:txBody>
                    <a:bodyPr/>
                    <a:lstStyle/>
                    <a:p>
                      <a:pPr algn="l">
                        <a:defRPr sz="1800"/>
                      </a:pPr>
                      <a:r>
                        <a:t>Linhui Sun</a:t>
                      </a:r>
                      <a:endParaRPr>
                        <a:latin typeface="Arial"/>
                        <a:ea typeface="Arial"/>
                        <a:cs typeface="Arial"/>
                        <a:sym typeface="Arial"/>
                      </a:endParaRPr>
                    </a:p>
                  </a:txBody>
                  <a:tcPr marL="45720" marR="45720" horzOverflow="overflow"/>
                </a:tc>
                <a:tc>
                  <a:txBody>
                    <a:bodyPr/>
                    <a:lstStyle/>
                    <a:p>
                      <a:pPr>
                        <a:defRPr sz="1800"/>
                      </a:pPr>
                      <a:r>
                        <a:rPr>
                          <a:latin typeface="Arial"/>
                          <a:ea typeface="Arial"/>
                          <a:cs typeface="Arial"/>
                          <a:sym typeface="Arial"/>
                        </a:rPr>
                        <a:t>10m</a:t>
                      </a:r>
                    </a:p>
                  </a:txBody>
                  <a:tcPr marL="45720" marR="45720" horzOverflow="overflow"/>
                </a:tc>
                <a:tc>
                  <a:txBody>
                    <a:bodyPr/>
                    <a:lstStyle/>
                    <a:p>
                      <a:pPr algn="l">
                        <a:defRPr sz="1800"/>
                      </a:pPr>
                      <a:r>
                        <a:rPr>
                          <a:latin typeface="Arial"/>
                          <a:ea typeface="Arial"/>
                          <a:cs typeface="Arial"/>
                          <a:sym typeface="Arial"/>
                        </a:rPr>
                        <a:t>draft-ietf-dhc-dhcp4o6-saddr-opt</a:t>
                      </a:r>
                    </a:p>
                  </a:txBody>
                  <a:tcPr marL="45720" marR="45720" horzOverflow="overflow"/>
                </a:tc>
              </a:tr>
              <a:tr h="370840">
                <a:tc>
                  <a:txBody>
                    <a:bodyPr/>
                    <a:lstStyle/>
                    <a:p>
                      <a:pPr>
                        <a:defRPr sz="1800"/>
                      </a:pPr>
                      <a:r>
                        <a:rPr>
                          <a:latin typeface="Arial"/>
                          <a:ea typeface="Arial"/>
                          <a:cs typeface="Arial"/>
                          <a:sym typeface="Arial"/>
                        </a:rPr>
                        <a:t>3.</a:t>
                      </a:r>
                    </a:p>
                  </a:txBody>
                  <a:tcPr marL="45720" marR="45720" horzOverflow="overflow"/>
                </a:tc>
                <a:tc>
                  <a:txBody>
                    <a:bodyPr/>
                    <a:lstStyle/>
                    <a:p>
                      <a:pPr algn="l">
                        <a:defRPr sz="1800"/>
                      </a:pPr>
                      <a:r>
                        <a:rPr>
                          <a:latin typeface="Arial"/>
                          <a:ea typeface="Arial"/>
                          <a:cs typeface="Arial"/>
                          <a:sym typeface="Arial"/>
                        </a:rPr>
                        <a:t>DHCPv6 Yang Model</a:t>
                      </a:r>
                    </a:p>
                  </a:txBody>
                  <a:tcPr marL="45720" marR="45720" horzOverflow="overflow"/>
                </a:tc>
                <a:tc>
                  <a:txBody>
                    <a:bodyPr/>
                    <a:lstStyle/>
                    <a:p>
                      <a:pPr algn="l">
                        <a:defRPr sz="1800"/>
                      </a:pPr>
                      <a:r>
                        <a:rPr>
                          <a:latin typeface="Arial"/>
                          <a:ea typeface="Arial"/>
                          <a:cs typeface="Arial"/>
                          <a:sym typeface="Arial"/>
                        </a:rPr>
                        <a:t>Zihao He</a:t>
                      </a:r>
                    </a:p>
                  </a:txBody>
                  <a:tcPr marL="45720" marR="45720" horzOverflow="overflow"/>
                </a:tc>
                <a:tc>
                  <a:txBody>
                    <a:bodyPr/>
                    <a:lstStyle/>
                    <a:p>
                      <a:pPr>
                        <a:defRPr sz="1800"/>
                      </a:pPr>
                      <a:r>
                        <a:rPr>
                          <a:latin typeface="Arial"/>
                          <a:ea typeface="Arial"/>
                          <a:cs typeface="Arial"/>
                          <a:sym typeface="Arial"/>
                        </a:rPr>
                        <a:t>15m</a:t>
                      </a:r>
                    </a:p>
                  </a:txBody>
                  <a:tcPr marL="45720" marR="45720" horzOverflow="overflow"/>
                </a:tc>
                <a:tc>
                  <a:txBody>
                    <a:bodyPr/>
                    <a:lstStyle/>
                    <a:p>
                      <a:pPr algn="l">
                        <a:defRPr sz="1800"/>
                      </a:pPr>
                      <a:r>
                        <a:rPr>
                          <a:latin typeface="Arial"/>
                          <a:ea typeface="Arial"/>
                          <a:cs typeface="Arial"/>
                          <a:sym typeface="Arial"/>
                        </a:rPr>
                        <a:t>draft-ietf-dhc-dhcpv6-yang</a:t>
                      </a:r>
                    </a:p>
                  </a:txBody>
                  <a:tcPr marL="45720" marR="45720" horzOverflow="overflow"/>
                </a:tc>
              </a:tr>
              <a:tr h="370840">
                <a:tc>
                  <a:txBody>
                    <a:bodyPr/>
                    <a:lstStyle/>
                    <a:p>
                      <a:pPr>
                        <a:defRPr sz="1800"/>
                      </a:pPr>
                      <a:r>
                        <a:rPr>
                          <a:latin typeface="Arial"/>
                          <a:ea typeface="Arial"/>
                          <a:cs typeface="Arial"/>
                          <a:sym typeface="Arial"/>
                        </a:rPr>
                        <a:t>4.</a:t>
                      </a:r>
                    </a:p>
                  </a:txBody>
                  <a:tcPr marL="45720" marR="45720" horzOverflow="overflow"/>
                </a:tc>
                <a:tc>
                  <a:txBody>
                    <a:bodyPr/>
                    <a:lstStyle/>
                    <a:p>
                      <a:pPr algn="l">
                        <a:defRPr sz="1800"/>
                      </a:pPr>
                      <a:r>
                        <a:rPr>
                          <a:latin typeface="Arial"/>
                          <a:ea typeface="Arial"/>
                          <a:cs typeface="Arial"/>
                          <a:sym typeface="Arial"/>
                        </a:rPr>
                        <a:t>Link Layer Addresses Assignment Mechanism for DHCPv6</a:t>
                      </a:r>
                    </a:p>
                  </a:txBody>
                  <a:tcPr marL="45720" marR="45720" horzOverflow="overflow"/>
                </a:tc>
                <a:tc>
                  <a:txBody>
                    <a:bodyPr/>
                    <a:lstStyle/>
                    <a:p>
                      <a:pPr algn="l">
                        <a:defRPr sz="1800"/>
                      </a:pPr>
                      <a:r>
                        <a:rPr>
                          <a:latin typeface="Arial"/>
                          <a:ea typeface="Arial"/>
                          <a:cs typeface="Arial"/>
                          <a:sym typeface="Arial"/>
                        </a:rPr>
                        <a:t>Tomek Mrugalski &amp; Bernie Volz</a:t>
                      </a:r>
                    </a:p>
                  </a:txBody>
                  <a:tcPr marL="45720" marR="45720" horzOverflow="overflow"/>
                </a:tc>
                <a:tc>
                  <a:txBody>
                    <a:bodyPr/>
                    <a:lstStyle/>
                    <a:p>
                      <a:pPr>
                        <a:defRPr sz="1800"/>
                      </a:pPr>
                      <a:r>
                        <a:rPr>
                          <a:latin typeface="Arial"/>
                          <a:ea typeface="Arial"/>
                          <a:cs typeface="Arial"/>
                          <a:sym typeface="Arial"/>
                        </a:rPr>
                        <a:t>15m</a:t>
                      </a:r>
                    </a:p>
                  </a:txBody>
                  <a:tcPr marL="45720" marR="45720" horzOverflow="overflow"/>
                </a:tc>
                <a:tc>
                  <a:txBody>
                    <a:bodyPr/>
                    <a:lstStyle/>
                    <a:p>
                      <a:pPr algn="l">
                        <a:defRPr sz="1800"/>
                      </a:pPr>
                      <a:r>
                        <a:rPr>
                          <a:latin typeface="Arial"/>
                          <a:ea typeface="Arial"/>
                          <a:cs typeface="Arial"/>
                          <a:sym typeface="Arial"/>
                        </a:rPr>
                        <a:t>draft-bvtm-dhc-mac-assign</a:t>
                      </a:r>
                    </a:p>
                  </a:txBody>
                  <a:tcPr marL="45720" marR="45720" horzOverflow="overflow"/>
                </a:tc>
              </a:tr>
            </a:tbl>
          </a:graphicData>
        </a:graphic>
      </p:graphicFrame>
      <p:sp>
        <p:nvSpPr>
          <p:cNvPr id="131" name="Slide Number Placeholder 4"/>
          <p:cNvSpPr txBox="1">
            <a:spLocks noGrp="1"/>
          </p:cNvSpPr>
          <p:nvPr>
            <p:ph type="sldNum" sz="quarter" idx="2"/>
          </p:nvPr>
        </p:nvSpPr>
        <p:spPr>
          <a:xfrm>
            <a:off x="8497902" y="6406785"/>
            <a:ext cx="188898"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Footer Placeholder 3"/>
          <p:cNvSpPr txBox="1"/>
          <p:nvPr/>
        </p:nvSpPr>
        <p:spPr>
          <a:xfrm>
            <a:off x="3124200" y="6425419"/>
            <a:ext cx="2895600" cy="22698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latin typeface="Arial"/>
                <a:ea typeface="Arial"/>
                <a:cs typeface="Arial"/>
                <a:sym typeface="Arial"/>
              </a:defRPr>
            </a:lvl1pPr>
          </a:lstStyle>
          <a:p>
            <a:r>
              <a:t>IETF-101 DHC WG</a:t>
            </a:r>
          </a:p>
        </p:txBody>
      </p:sp>
      <p:sp>
        <p:nvSpPr>
          <p:cNvPr id="134" name="Title 1"/>
          <p:cNvSpPr txBox="1">
            <a:spLocks noGrp="1"/>
          </p:cNvSpPr>
          <p:nvPr>
            <p:ph type="title"/>
          </p:nvPr>
        </p:nvSpPr>
        <p:spPr>
          <a:prstGeom prst="rect">
            <a:avLst/>
          </a:prstGeom>
        </p:spPr>
        <p:txBody>
          <a:bodyPr/>
          <a:lstStyle/>
          <a:p>
            <a:r>
              <a:t>Re-charter Approved (3/9/18)</a:t>
            </a:r>
          </a:p>
        </p:txBody>
      </p:sp>
      <p:sp>
        <p:nvSpPr>
          <p:cNvPr id="135" name="Content Placeholder 2"/>
          <p:cNvSpPr txBox="1">
            <a:spLocks noGrp="1"/>
          </p:cNvSpPr>
          <p:nvPr>
            <p:ph type="body" idx="1"/>
          </p:nvPr>
        </p:nvSpPr>
        <p:spPr>
          <a:xfrm>
            <a:off x="457200" y="1600200"/>
            <a:ext cx="8229600" cy="4525963"/>
          </a:xfrm>
          <a:prstGeom prst="rect">
            <a:avLst/>
          </a:prstGeom>
        </p:spPr>
        <p:txBody>
          <a:bodyPr/>
          <a:lstStyle/>
          <a:p>
            <a:pPr>
              <a:lnSpc>
                <a:spcPct val="90000"/>
              </a:lnSpc>
              <a:spcBef>
                <a:spcPts val="600"/>
              </a:spcBef>
              <a:defRPr sz="2900"/>
            </a:pPr>
            <a:r>
              <a:t>Updated charter at </a:t>
            </a:r>
            <a:r>
              <a:rPr u="sng">
                <a:solidFill>
                  <a:srgbClr val="0000FF"/>
                </a:solidFill>
                <a:uFill>
                  <a:solidFill>
                    <a:srgbClr val="0000FF"/>
                  </a:solidFill>
                </a:uFill>
                <a:hlinkClick r:id="rId2"/>
              </a:rPr>
              <a:t>https://datatracker.ietf.org/doc/charter-ietf-dhc/</a:t>
            </a:r>
            <a:endParaRPr u="sng"/>
          </a:p>
          <a:p>
            <a:pPr>
              <a:lnSpc>
                <a:spcPct val="90000"/>
              </a:lnSpc>
              <a:spcBef>
                <a:spcPts val="600"/>
              </a:spcBef>
              <a:defRPr sz="2900"/>
            </a:pPr>
            <a:r>
              <a:t>Milestones:</a:t>
            </a:r>
          </a:p>
          <a:p>
            <a:pPr marL="742950" lvl="1" indent="-285750">
              <a:lnSpc>
                <a:spcPct val="90000"/>
              </a:lnSpc>
              <a:spcBef>
                <a:spcPts val="600"/>
              </a:spcBef>
              <a:defRPr sz="2500"/>
            </a:pPr>
            <a:r>
              <a:t>Mar 2018 - WGLC draft-ietf-dhc-dhcp4o6-saddr-opt</a:t>
            </a:r>
          </a:p>
          <a:p>
            <a:pPr marL="742950" lvl="1" indent="-285750">
              <a:lnSpc>
                <a:spcPct val="90000"/>
              </a:lnSpc>
              <a:spcBef>
                <a:spcPts val="600"/>
              </a:spcBef>
              <a:defRPr sz="2500"/>
            </a:pPr>
            <a:r>
              <a:t>Mar 2018 - WGLC draft-ietf-dhc-dhcpv4-forcerenew-extensions</a:t>
            </a:r>
          </a:p>
          <a:p>
            <a:pPr marL="742950" lvl="1" indent="-285750">
              <a:lnSpc>
                <a:spcPct val="90000"/>
              </a:lnSpc>
              <a:spcBef>
                <a:spcPts val="600"/>
              </a:spcBef>
              <a:defRPr sz="2500"/>
            </a:pPr>
            <a:r>
              <a:t>Mar 2018 - WGLC draft-ietf-dhc-dhcpv6-lwm2m-bootstrap-options</a:t>
            </a:r>
          </a:p>
          <a:p>
            <a:pPr marL="742950" lvl="1" indent="-285750">
              <a:lnSpc>
                <a:spcPct val="90000"/>
              </a:lnSpc>
              <a:spcBef>
                <a:spcPts val="600"/>
              </a:spcBef>
              <a:defRPr sz="2500"/>
            </a:pPr>
            <a:r>
              <a:t>Aug 2018 - WGLC draft-ietf-dhc-dhcpv6-yang</a:t>
            </a:r>
          </a:p>
          <a:p>
            <a:pPr marL="742950" lvl="1" indent="-285750">
              <a:lnSpc>
                <a:spcPct val="90000"/>
              </a:lnSpc>
              <a:spcBef>
                <a:spcPts val="600"/>
              </a:spcBef>
              <a:defRPr sz="2500"/>
            </a:pPr>
            <a:r>
              <a:t>Mar 2019 - Advance 3315bis RFC to Internet Standard</a:t>
            </a:r>
          </a:p>
        </p:txBody>
      </p:sp>
      <p:sp>
        <p:nvSpPr>
          <p:cNvPr id="136" name="Slide Number Placeholder 4"/>
          <p:cNvSpPr txBox="1">
            <a:spLocks noGrp="1"/>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Footer Placeholder 3"/>
          <p:cNvSpPr txBox="1"/>
          <p:nvPr/>
        </p:nvSpPr>
        <p:spPr>
          <a:xfrm>
            <a:off x="3124200" y="6425419"/>
            <a:ext cx="2895600" cy="22698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latin typeface="Arial"/>
                <a:ea typeface="Arial"/>
                <a:cs typeface="Arial"/>
                <a:sym typeface="Arial"/>
              </a:defRPr>
            </a:lvl1pPr>
          </a:lstStyle>
          <a:p>
            <a:r>
              <a:t>IETF-101 DHC WG</a:t>
            </a:r>
          </a:p>
        </p:txBody>
      </p:sp>
      <p:sp>
        <p:nvSpPr>
          <p:cNvPr id="139" name="Title 1"/>
          <p:cNvSpPr txBox="1">
            <a:spLocks noGrp="1"/>
          </p:cNvSpPr>
          <p:nvPr>
            <p:ph type="title"/>
          </p:nvPr>
        </p:nvSpPr>
        <p:spPr>
          <a:prstGeom prst="rect">
            <a:avLst/>
          </a:prstGeom>
        </p:spPr>
        <p:txBody>
          <a:bodyPr/>
          <a:lstStyle/>
          <a:p>
            <a:r>
              <a:t>draft-ietf-dhc-rfc3315bis</a:t>
            </a:r>
          </a:p>
        </p:txBody>
      </p:sp>
      <p:sp>
        <p:nvSpPr>
          <p:cNvPr id="140" name="Content Placeholder 2"/>
          <p:cNvSpPr txBox="1">
            <a:spLocks noGrp="1"/>
          </p:cNvSpPr>
          <p:nvPr>
            <p:ph type="body" idx="1"/>
          </p:nvPr>
        </p:nvSpPr>
        <p:spPr>
          <a:xfrm>
            <a:off x="457200" y="1600200"/>
            <a:ext cx="8229600" cy="4525963"/>
          </a:xfrm>
          <a:prstGeom prst="rect">
            <a:avLst/>
          </a:prstGeom>
        </p:spPr>
        <p:txBody>
          <a:bodyPr/>
          <a:lstStyle/>
          <a:p>
            <a:pPr>
              <a:lnSpc>
                <a:spcPct val="80000"/>
              </a:lnSpc>
              <a:spcBef>
                <a:spcPts val="600"/>
              </a:spcBef>
              <a:defRPr sz="2700"/>
            </a:pPr>
            <a:r>
              <a:rPr dirty="0"/>
              <a:t>Directorate reviews and IESG had about 140 comments</a:t>
            </a:r>
          </a:p>
          <a:p>
            <a:pPr>
              <a:lnSpc>
                <a:spcPct val="80000"/>
              </a:lnSpc>
              <a:spcBef>
                <a:spcPts val="600"/>
              </a:spcBef>
              <a:defRPr sz="2700"/>
            </a:pPr>
            <a:r>
              <a:rPr dirty="0"/>
              <a:t>Updated to address most comments:</a:t>
            </a:r>
          </a:p>
          <a:p>
            <a:pPr marL="742950" lvl="1" indent="-285750">
              <a:lnSpc>
                <a:spcPct val="80000"/>
              </a:lnSpc>
              <a:spcBef>
                <a:spcPts val="500"/>
              </a:spcBef>
              <a:defRPr sz="2300"/>
            </a:pPr>
            <a:r>
              <a:rPr dirty="0"/>
              <a:t>Lots of minor nits (typos, wording, references, …)</a:t>
            </a:r>
          </a:p>
          <a:p>
            <a:pPr marL="742950" lvl="1" indent="-285750">
              <a:lnSpc>
                <a:spcPct val="80000"/>
              </a:lnSpc>
              <a:spcBef>
                <a:spcPts val="500"/>
              </a:spcBef>
              <a:defRPr sz="2300"/>
            </a:pPr>
            <a:r>
              <a:rPr dirty="0"/>
              <a:t>HOP_COUNT_LIMIT reduced from 32 to 8</a:t>
            </a:r>
          </a:p>
          <a:p>
            <a:pPr marL="742950" lvl="1" indent="-285750">
              <a:lnSpc>
                <a:spcPct val="80000"/>
              </a:lnSpc>
              <a:spcBef>
                <a:spcPts val="500"/>
              </a:spcBef>
              <a:defRPr sz="2300"/>
            </a:pPr>
            <a:r>
              <a:rPr dirty="0"/>
              <a:t>IANA actions (cleanup registries related to DHCP)</a:t>
            </a:r>
          </a:p>
          <a:p>
            <a:pPr marL="742950" lvl="1" indent="-285750">
              <a:lnSpc>
                <a:spcPct val="80000"/>
              </a:lnSpc>
              <a:spcBef>
                <a:spcPts val="500"/>
              </a:spcBef>
              <a:defRPr sz="2300"/>
            </a:pPr>
            <a:r>
              <a:rPr dirty="0"/>
              <a:t>Improved terminology and consistency of use</a:t>
            </a:r>
          </a:p>
          <a:p>
            <a:pPr>
              <a:lnSpc>
                <a:spcPct val="80000"/>
              </a:lnSpc>
              <a:spcBef>
                <a:spcPts val="600"/>
              </a:spcBef>
              <a:defRPr sz="2700"/>
            </a:pPr>
            <a:r>
              <a:rPr dirty="0"/>
              <a:t>Email sent to reviewers and DHC </a:t>
            </a:r>
            <a:r>
              <a:rPr dirty="0" smtClean="0"/>
              <a:t>WG</a:t>
            </a:r>
            <a:endParaRPr lang="en-US" dirty="0" smtClean="0"/>
          </a:p>
          <a:p>
            <a:pPr lvl="1">
              <a:lnSpc>
                <a:spcPct val="80000"/>
              </a:lnSpc>
              <a:spcBef>
                <a:spcPts val="600"/>
              </a:spcBef>
              <a:defRPr sz="2700"/>
            </a:pPr>
            <a:r>
              <a:rPr lang="en-US" sz="2300" dirty="0" smtClean="0"/>
              <a:t>Thanks to Tim Winters for review &amp; support</a:t>
            </a:r>
          </a:p>
          <a:p>
            <a:pPr>
              <a:lnSpc>
                <a:spcPct val="80000"/>
              </a:lnSpc>
              <a:spcBef>
                <a:spcPts val="600"/>
              </a:spcBef>
              <a:defRPr sz="2700"/>
            </a:pPr>
            <a:r>
              <a:rPr lang="en-US" dirty="0" smtClean="0"/>
              <a:t>Suresh pinged those on IESG with comments and will send document on shortly</a:t>
            </a:r>
            <a:endParaRPr dirty="0"/>
          </a:p>
        </p:txBody>
      </p:sp>
      <p:sp>
        <p:nvSpPr>
          <p:cNvPr id="141" name="Slide Number Placeholder 4"/>
          <p:cNvSpPr txBox="1">
            <a:spLocks noGrp="1"/>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Footer Placeholder 3"/>
          <p:cNvSpPr txBox="1"/>
          <p:nvPr/>
        </p:nvSpPr>
        <p:spPr>
          <a:xfrm>
            <a:off x="3124200" y="6425419"/>
            <a:ext cx="2895600" cy="22698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latin typeface="Arial"/>
                <a:ea typeface="Arial"/>
                <a:cs typeface="Arial"/>
                <a:sym typeface="Arial"/>
              </a:defRPr>
            </a:lvl1pPr>
          </a:lstStyle>
          <a:p>
            <a:r>
              <a:t>IETF-101 DHC WG</a:t>
            </a:r>
          </a:p>
        </p:txBody>
      </p:sp>
      <p:sp>
        <p:nvSpPr>
          <p:cNvPr id="144" name="Title 1"/>
          <p:cNvSpPr txBox="1">
            <a:spLocks noGrp="1"/>
          </p:cNvSpPr>
          <p:nvPr>
            <p:ph type="title"/>
          </p:nvPr>
        </p:nvSpPr>
        <p:spPr>
          <a:prstGeom prst="rect">
            <a:avLst/>
          </a:prstGeom>
        </p:spPr>
        <p:txBody>
          <a:bodyPr/>
          <a:lstStyle/>
          <a:p>
            <a:r>
              <a:t>WG Document Status</a:t>
            </a:r>
          </a:p>
        </p:txBody>
      </p:sp>
      <p:sp>
        <p:nvSpPr>
          <p:cNvPr id="145" name="Content Placeholder 2"/>
          <p:cNvSpPr txBox="1">
            <a:spLocks noGrp="1"/>
          </p:cNvSpPr>
          <p:nvPr>
            <p:ph type="body" idx="1"/>
          </p:nvPr>
        </p:nvSpPr>
        <p:spPr>
          <a:xfrm>
            <a:off x="457200" y="1219200"/>
            <a:ext cx="8229600" cy="5137150"/>
          </a:xfrm>
          <a:prstGeom prst="rect">
            <a:avLst/>
          </a:prstGeom>
        </p:spPr>
        <p:txBody>
          <a:bodyPr/>
          <a:lstStyle/>
          <a:p>
            <a:pPr>
              <a:lnSpc>
                <a:spcPct val="80000"/>
              </a:lnSpc>
              <a:spcBef>
                <a:spcPts val="400"/>
              </a:spcBef>
              <a:defRPr sz="2000"/>
            </a:pPr>
            <a:r>
              <a:t>One RFC Published:</a:t>
            </a:r>
          </a:p>
          <a:p>
            <a:pPr marL="742950" lvl="1" indent="-285750">
              <a:lnSpc>
                <a:spcPct val="80000"/>
              </a:lnSpc>
              <a:spcBef>
                <a:spcPts val="400"/>
              </a:spcBef>
              <a:defRPr sz="1700"/>
            </a:pPr>
            <a:r>
              <a:t>RFC 8357, Generalized UDP Source Port for DHCP Relay</a:t>
            </a:r>
          </a:p>
          <a:p>
            <a:pPr>
              <a:lnSpc>
                <a:spcPct val="80000"/>
              </a:lnSpc>
              <a:spcBef>
                <a:spcPts val="400"/>
              </a:spcBef>
              <a:defRPr sz="2000"/>
            </a:pPr>
            <a:r>
              <a:t>One RFC in Approved-announcement to be sent::Point Raised</a:t>
            </a:r>
          </a:p>
          <a:p>
            <a:pPr marL="742950" lvl="1" indent="-285750">
              <a:lnSpc>
                <a:spcPct val="80000"/>
              </a:lnSpc>
              <a:spcBef>
                <a:spcPts val="400"/>
              </a:spcBef>
              <a:defRPr sz="1700"/>
            </a:pPr>
            <a:r>
              <a:t>draft-ietf-dhc-rfc3315bis – Dynamic Host Configuration Protocol for IPv6 (DHCPv6) bis</a:t>
            </a:r>
          </a:p>
          <a:p>
            <a:pPr>
              <a:lnSpc>
                <a:spcPct val="80000"/>
              </a:lnSpc>
              <a:spcBef>
                <a:spcPts val="400"/>
              </a:spcBef>
              <a:defRPr sz="2000"/>
            </a:pPr>
            <a:r>
              <a:t>Two WG Drafts Currently Active (both on agenda)</a:t>
            </a:r>
          </a:p>
          <a:p>
            <a:pPr marL="742950" lvl="1" indent="-285750">
              <a:lnSpc>
                <a:spcPct val="80000"/>
              </a:lnSpc>
              <a:spcBef>
                <a:spcPts val="400"/>
              </a:spcBef>
              <a:defRPr sz="1700"/>
            </a:pPr>
            <a:r>
              <a:t>draft-ietf-dhc-dhcp4o6-saddr-opt-01, DHCPv4 over DHCPv6 Source Address Option</a:t>
            </a:r>
          </a:p>
          <a:p>
            <a:pPr marL="742950" lvl="1" indent="-285750">
              <a:lnSpc>
                <a:spcPct val="80000"/>
              </a:lnSpc>
              <a:spcBef>
                <a:spcPts val="400"/>
              </a:spcBef>
              <a:defRPr sz="1700"/>
            </a:pPr>
            <a:r>
              <a:t>draft-ietf-dhc-dhcpv6-yang – YANG Data Model for DHCPv6 Configuration</a:t>
            </a:r>
          </a:p>
          <a:p>
            <a:pPr>
              <a:lnSpc>
                <a:spcPct val="80000"/>
              </a:lnSpc>
              <a:spcBef>
                <a:spcPts val="400"/>
              </a:spcBef>
              <a:defRPr sz="2000"/>
            </a:pPr>
            <a:r>
              <a:t>One WG Draft Recently Expired (not on agenda)</a:t>
            </a:r>
          </a:p>
          <a:p>
            <a:pPr marL="742950" lvl="1" indent="-285750">
              <a:lnSpc>
                <a:spcPct val="80000"/>
              </a:lnSpc>
              <a:spcBef>
                <a:spcPts val="400"/>
              </a:spcBef>
              <a:defRPr sz="1700"/>
            </a:pPr>
            <a:r>
              <a:t>draft-ietf-dhc-dhcpv6-lwm2m-bootstrap-options, DHCPv6 Options for LWM2M bootstrap information </a:t>
            </a:r>
            <a:r>
              <a:rPr>
                <a:solidFill>
                  <a:srgbClr val="00B0F0"/>
                </a:solidFill>
              </a:rPr>
              <a:t>(author employment changed, may revisit in future)</a:t>
            </a:r>
          </a:p>
          <a:p>
            <a:pPr>
              <a:lnSpc>
                <a:spcPct val="80000"/>
              </a:lnSpc>
              <a:spcBef>
                <a:spcPts val="400"/>
              </a:spcBef>
              <a:defRPr sz="2000"/>
            </a:pPr>
            <a:r>
              <a:t>Three Related Drafts (one on agenda)</a:t>
            </a:r>
          </a:p>
          <a:p>
            <a:pPr marL="742950" lvl="1" indent="-285750">
              <a:lnSpc>
                <a:spcPct val="80000"/>
              </a:lnSpc>
              <a:spcBef>
                <a:spcPts val="400"/>
              </a:spcBef>
              <a:defRPr sz="1700"/>
            </a:pPr>
            <a:r>
              <a:t>draft-bvtm-dhc-mac-assign, Link-Layer Addresses Assignment Mechanism for DHCPv6 [on agenda]</a:t>
            </a:r>
          </a:p>
          <a:p>
            <a:pPr marL="742950" lvl="1" indent="-285750">
              <a:lnSpc>
                <a:spcPct val="80000"/>
              </a:lnSpc>
              <a:spcBef>
                <a:spcPts val="400"/>
              </a:spcBef>
              <a:defRPr sz="1700"/>
            </a:pPr>
            <a:r>
              <a:t>draft-nalluri-dhc-dhcpv6-mqtt-config-options, DHCPv6 options for MQTT client configuration</a:t>
            </a:r>
          </a:p>
          <a:p>
            <a:pPr marL="742950" lvl="1" indent="-285750">
              <a:lnSpc>
                <a:spcPct val="80000"/>
              </a:lnSpc>
              <a:spcBef>
                <a:spcPts val="400"/>
              </a:spcBef>
              <a:defRPr sz="1700"/>
            </a:pPr>
            <a:r>
              <a:t>draft-zhang-dhc-dhcpv6-failure-detection, Detection of Primary Server Failure in DHCPv6 Failover</a:t>
            </a:r>
          </a:p>
        </p:txBody>
      </p:sp>
      <p:sp>
        <p:nvSpPr>
          <p:cNvPr id="146" name="Slide Number Placeholder 4"/>
          <p:cNvSpPr txBox="1">
            <a:spLocks noGrp="1"/>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IETF Hackathon update"/>
          <p:cNvSpPr txBox="1">
            <a:spLocks noGrp="1"/>
          </p:cNvSpPr>
          <p:nvPr>
            <p:ph type="title"/>
          </p:nvPr>
        </p:nvSpPr>
        <p:spPr>
          <a:prstGeom prst="rect">
            <a:avLst/>
          </a:prstGeom>
        </p:spPr>
        <p:txBody>
          <a:bodyPr/>
          <a:lstStyle/>
          <a:p>
            <a:r>
              <a:t>IETF Hackathon update</a:t>
            </a:r>
          </a:p>
        </p:txBody>
      </p:sp>
      <p:sp>
        <p:nvSpPr>
          <p:cNvPr id="149" name="YANG/NETCONF implementation…"/>
          <p:cNvSpPr txBox="1">
            <a:spLocks noGrp="1"/>
          </p:cNvSpPr>
          <p:nvPr>
            <p:ph type="body" idx="1"/>
          </p:nvPr>
        </p:nvSpPr>
        <p:spPr>
          <a:prstGeom prst="rect">
            <a:avLst/>
          </a:prstGeom>
        </p:spPr>
        <p:txBody>
          <a:bodyPr/>
          <a:lstStyle/>
          <a:p>
            <a:pPr marL="427789" indent="-427789">
              <a:buFontTx/>
              <a:buAutoNum type="arabicPeriod"/>
            </a:pPr>
            <a:r>
              <a:t>YANG/NETCONF implementation</a:t>
            </a:r>
          </a:p>
          <a:p>
            <a:pPr marL="800100" lvl="1" indent="-342900">
              <a:buChar char="•"/>
            </a:pPr>
            <a:r>
              <a:t>Draft-ietf-dhc-dhcp6-yang-06</a:t>
            </a:r>
          </a:p>
          <a:p>
            <a:pPr marL="800100" lvl="1" indent="-342900">
              <a:buChar char="•"/>
            </a:pPr>
            <a:r>
              <a:t>server model, implemented in Kea, with sysrepo and netopeer libraries</a:t>
            </a:r>
          </a:p>
          <a:p>
            <a:pPr marL="427789" indent="-427789">
              <a:buFontTx/>
              <a:buAutoNum type="arabicPeriod"/>
            </a:pPr>
            <a:r>
              <a:t>Minimalistic draft-ietf-dhcp-rfc3315bis for RIOT OS</a:t>
            </a:r>
          </a:p>
          <a:p>
            <a:endParaRPr/>
          </a:p>
          <a:p>
            <a:pPr marL="0" indent="0" algn="ctr">
              <a:buSzTx/>
              <a:buFontTx/>
              <a:buNone/>
            </a:pPr>
            <a:r>
              <a:t>Details tbd</a:t>
            </a:r>
          </a:p>
        </p:txBody>
      </p:sp>
      <p:sp>
        <p:nvSpPr>
          <p:cNvPr id="150" name="Slide Number"/>
          <p:cNvSpPr txBox="1">
            <a:spLocks noGrp="1"/>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8</a:t>
            </a:fld>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TotalTime>
  <Words>647</Words>
  <Application>Microsoft Macintosh PowerPoint</Application>
  <PresentationFormat>On-screen Show (4:3)</PresentationFormat>
  <Paragraphs>109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Courier New</vt:lpstr>
      <vt:lpstr>Arial</vt:lpstr>
      <vt:lpstr>Office Theme</vt:lpstr>
      <vt:lpstr>IETF-101 (London)  DHC WG Meeting</vt:lpstr>
      <vt:lpstr>PowerPoint Presentation</vt:lpstr>
      <vt:lpstr>Before we begin …</vt:lpstr>
      <vt:lpstr>Agenda</vt:lpstr>
      <vt:lpstr>Re-charter Approved (3/9/18)</vt:lpstr>
      <vt:lpstr>draft-ietf-dhc-rfc3315bis</vt:lpstr>
      <vt:lpstr>WG Document Status</vt:lpstr>
      <vt:lpstr>IETF Hackathon update</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IETF-101 (London)  DHC WG Meeting</dc:title>
  <cp:lastModifiedBy>Microsoft Office User</cp:lastModifiedBy>
  <cp:revision>2</cp:revision>
  <dcterms:modified xsi:type="dcterms:W3CDTF">2018-03-14T16:46:55Z</dcterms:modified>
</cp:coreProperties>
</file>