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46680" y="24688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500" b="0" strike="noStrike" spc="-1" dirty="0" err="1">
                <a:latin typeface="Arial"/>
              </a:rPr>
              <a:t>RM_stroke</a:t>
            </a:r>
            <a:r>
              <a:rPr lang="en-US" sz="2500" b="0" strike="noStrike" spc="-1" dirty="0">
                <a:latin typeface="Arial"/>
              </a:rPr>
              <a:t> case report</a:t>
            </a:r>
            <a:r>
              <a:rPr dirty="0"/>
              <a:t/>
            </a:r>
            <a:br>
              <a:rPr dirty="0"/>
            </a:br>
            <a:r>
              <a:rPr lang="en-US" sz="1500" b="0" strike="noStrike" spc="-1" dirty="0">
                <a:latin typeface="Arial"/>
              </a:rPr>
              <a:t>patient</a:t>
            </a:r>
            <a:r>
              <a:rPr lang="en-US" sz="1500" b="0" strike="noStrike" spc="-1" dirty="0" smtClean="0">
                <a:latin typeface="Arial"/>
              </a:rPr>
              <a:t>:</a:t>
            </a:r>
            <a:r>
              <a:rPr lang="en-US" sz="1500" spc="-1" dirty="0" smtClean="0">
                <a:latin typeface="Arial"/>
              </a:rPr>
              <a:t>---</a:t>
            </a:r>
            <a:r>
              <a:rPr lang="en-US" sz="1500" b="0" strike="noStrike" spc="-1" dirty="0" smtClean="0">
                <a:latin typeface="Arial"/>
              </a:rPr>
              <a:t>(</a:t>
            </a:r>
            <a:r>
              <a:rPr lang="en-US" sz="1500" b="0" strike="noStrike" spc="-1" dirty="0">
                <a:latin typeface="Arial"/>
              </a:rPr>
              <a:t>both hemi stroke &amp; cortical deafness)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그림 181"/>
          <p:cNvPicPr/>
          <p:nvPr/>
        </p:nvPicPr>
        <p:blipFill>
          <a:blip r:embed="rId2"/>
          <a:stretch/>
        </p:blipFill>
        <p:spPr>
          <a:xfrm>
            <a:off x="1463040" y="640080"/>
            <a:ext cx="3651120" cy="2102760"/>
          </a:xfrm>
          <a:prstGeom prst="rect">
            <a:avLst/>
          </a:prstGeom>
          <a:ln>
            <a:noFill/>
          </a:ln>
        </p:spPr>
      </p:pic>
      <p:pic>
        <p:nvPicPr>
          <p:cNvPr id="183" name="그림 182"/>
          <p:cNvPicPr/>
          <p:nvPr/>
        </p:nvPicPr>
        <p:blipFill>
          <a:blip r:embed="rId3"/>
          <a:stretch/>
        </p:blipFill>
        <p:spPr>
          <a:xfrm>
            <a:off x="1463040" y="3200400"/>
            <a:ext cx="3627360" cy="21027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555955" y="1365480"/>
            <a:ext cx="137124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 dirty="0" smtClean="0">
                <a:latin typeface="Arial"/>
              </a:rPr>
              <a:t>‘</a:t>
            </a:r>
            <a:r>
              <a:rPr lang="en-US" sz="1500" spc="-1" dirty="0" smtClean="0">
                <a:latin typeface="Arial"/>
              </a:rPr>
              <a:t>---</a:t>
            </a:r>
            <a:r>
              <a:rPr lang="en-US" sz="1500" b="0" strike="noStrike" spc="-1" dirty="0" smtClean="0">
                <a:latin typeface="Arial"/>
              </a:rPr>
              <a:t>’</a:t>
            </a:r>
            <a:r>
              <a:rPr lang="en-US" sz="1500" b="0" strike="noStrike" spc="-1" dirty="0">
                <a:latin typeface="Arial"/>
              </a:rPr>
              <a:t>님 </a:t>
            </a:r>
          </a:p>
        </p:txBody>
      </p:sp>
      <p:sp>
        <p:nvSpPr>
          <p:cNvPr id="185" name="CustomShape 2"/>
          <p:cNvSpPr/>
          <p:nvPr/>
        </p:nvSpPr>
        <p:spPr>
          <a:xfrm>
            <a:off x="457200" y="3840480"/>
            <a:ext cx="91404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Control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82880" y="140400"/>
            <a:ext cx="16455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results(left)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7" name="그림 186"/>
          <p:cNvPicPr/>
          <p:nvPr/>
        </p:nvPicPr>
        <p:blipFill>
          <a:blip r:embed="rId4"/>
          <a:stretch/>
        </p:blipFill>
        <p:spPr>
          <a:xfrm>
            <a:off x="5839200" y="1737360"/>
            <a:ext cx="3793320" cy="2194200"/>
          </a:xfrm>
          <a:prstGeom prst="rect">
            <a:avLst/>
          </a:prstGeom>
          <a:ln>
            <a:noFill/>
          </a:ln>
        </p:spPr>
      </p:pic>
      <p:sp>
        <p:nvSpPr>
          <p:cNvPr id="188" name="Line 4"/>
          <p:cNvSpPr/>
          <p:nvPr/>
        </p:nvSpPr>
        <p:spPr>
          <a:xfrm>
            <a:off x="4937760" y="2834640"/>
            <a:ext cx="7315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5"/>
          <p:cNvSpPr/>
          <p:nvPr/>
        </p:nvSpPr>
        <p:spPr>
          <a:xfrm>
            <a:off x="6492240" y="1097640"/>
            <a:ext cx="21027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Connectivity 비교.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9560" y="1378620"/>
            <a:ext cx="137124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 dirty="0" smtClean="0">
                <a:latin typeface="Arial"/>
              </a:rPr>
              <a:t>‘</a:t>
            </a:r>
            <a:r>
              <a:rPr lang="en-US" sz="1500" spc="-1" dirty="0" smtClean="0">
                <a:latin typeface="Arial"/>
              </a:rPr>
              <a:t>---</a:t>
            </a:r>
            <a:r>
              <a:rPr lang="en-US" sz="1500" b="0" strike="noStrike" spc="-1" dirty="0" smtClean="0">
                <a:latin typeface="Arial"/>
              </a:rPr>
              <a:t>’</a:t>
            </a:r>
            <a:r>
              <a:rPr lang="en-US" sz="1500" b="0" strike="noStrike" spc="-1" dirty="0">
                <a:latin typeface="Arial"/>
              </a:rPr>
              <a:t>님 </a:t>
            </a:r>
          </a:p>
        </p:txBody>
      </p:sp>
      <p:sp>
        <p:nvSpPr>
          <p:cNvPr id="191" name="CustomShape 2"/>
          <p:cNvSpPr/>
          <p:nvPr/>
        </p:nvSpPr>
        <p:spPr>
          <a:xfrm>
            <a:off x="457200" y="3840480"/>
            <a:ext cx="91404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Control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182880" y="140400"/>
            <a:ext cx="16455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results(right)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Line 4"/>
          <p:cNvSpPr/>
          <p:nvPr/>
        </p:nvSpPr>
        <p:spPr>
          <a:xfrm>
            <a:off x="4937760" y="2834640"/>
            <a:ext cx="7315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그림 193"/>
          <p:cNvPicPr/>
          <p:nvPr/>
        </p:nvPicPr>
        <p:blipFill>
          <a:blip r:embed="rId2"/>
          <a:stretch/>
        </p:blipFill>
        <p:spPr>
          <a:xfrm>
            <a:off x="5784480" y="1695600"/>
            <a:ext cx="3894840" cy="2235960"/>
          </a:xfrm>
          <a:prstGeom prst="rect">
            <a:avLst/>
          </a:prstGeom>
          <a:ln>
            <a:noFill/>
          </a:ln>
        </p:spPr>
      </p:pic>
      <p:pic>
        <p:nvPicPr>
          <p:cNvPr id="195" name="그림 194"/>
          <p:cNvPicPr/>
          <p:nvPr/>
        </p:nvPicPr>
        <p:blipFill>
          <a:blip r:embed="rId3"/>
          <a:stretch/>
        </p:blipFill>
        <p:spPr>
          <a:xfrm>
            <a:off x="1371600" y="3200400"/>
            <a:ext cx="3524400" cy="2011320"/>
          </a:xfrm>
          <a:prstGeom prst="rect">
            <a:avLst/>
          </a:prstGeom>
          <a:ln>
            <a:noFill/>
          </a:ln>
        </p:spPr>
      </p:pic>
      <p:pic>
        <p:nvPicPr>
          <p:cNvPr id="196" name="그림 195"/>
          <p:cNvPicPr/>
          <p:nvPr/>
        </p:nvPicPr>
        <p:blipFill>
          <a:blip r:embed="rId4"/>
          <a:stretch/>
        </p:blipFill>
        <p:spPr>
          <a:xfrm>
            <a:off x="1463040" y="1097280"/>
            <a:ext cx="3387960" cy="1919880"/>
          </a:xfrm>
          <a:prstGeom prst="rect">
            <a:avLst/>
          </a:prstGeom>
          <a:ln>
            <a:noFill/>
          </a:ln>
        </p:spPr>
      </p:pic>
      <p:sp>
        <p:nvSpPr>
          <p:cNvPr id="197" name="CustomShape 5"/>
          <p:cNvSpPr/>
          <p:nvPr/>
        </p:nvSpPr>
        <p:spPr>
          <a:xfrm>
            <a:off x="6492240" y="1097280"/>
            <a:ext cx="21027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Connectivity 비교.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2880" y="140760"/>
            <a:ext cx="16455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results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005840" y="914400"/>
            <a:ext cx="74977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-</a:t>
            </a:r>
            <a:r>
              <a:rPr lang="en-US" sz="1800" b="0" strike="noStrike" spc="-1" dirty="0" err="1">
                <a:latin typeface="Arial"/>
              </a:rPr>
              <a:t>단순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결과는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smtClean="0">
                <a:latin typeface="Arial"/>
              </a:rPr>
              <a:t>‘</a:t>
            </a:r>
            <a:r>
              <a:rPr lang="en-US" spc="-1" dirty="0" smtClean="0">
                <a:latin typeface="Arial"/>
              </a:rPr>
              <a:t>---</a:t>
            </a:r>
            <a:r>
              <a:rPr lang="en-US" sz="1800" b="0" strike="noStrike" spc="-1" dirty="0" smtClean="0">
                <a:latin typeface="Arial"/>
              </a:rPr>
              <a:t>’</a:t>
            </a:r>
            <a:r>
              <a:rPr lang="en-US" sz="1800" b="0" strike="noStrike" spc="-1" dirty="0" err="1">
                <a:latin typeface="Arial"/>
              </a:rPr>
              <a:t>님의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connectivity가</a:t>
            </a:r>
            <a:r>
              <a:rPr lang="en-US" sz="1800" b="0" strike="noStrike" spc="-1" dirty="0">
                <a:latin typeface="Arial"/>
              </a:rPr>
              <a:t> control </a:t>
            </a:r>
            <a:r>
              <a:rPr lang="en-US" sz="1800" b="0" strike="noStrike" spc="-1" dirty="0" err="1">
                <a:latin typeface="Arial"/>
              </a:rPr>
              <a:t>보다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낮음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- case </a:t>
            </a:r>
            <a:r>
              <a:rPr lang="en-US" sz="1800" b="0" strike="noStrike" spc="-1" dirty="0" err="1">
                <a:latin typeface="Arial"/>
              </a:rPr>
              <a:t>study이기에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조금더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분석에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대한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세부내용을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조정해야할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필요성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 ex) </a:t>
            </a:r>
            <a:r>
              <a:rPr lang="en-US" sz="1800" b="0" strike="noStrike" spc="-1" dirty="0" err="1">
                <a:latin typeface="Arial"/>
              </a:rPr>
              <a:t>비교대상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분석방법</a:t>
            </a:r>
            <a:r>
              <a:rPr lang="en-US" sz="1800" b="0" strike="noStrike" spc="-1" dirty="0">
                <a:latin typeface="Arial"/>
              </a:rPr>
              <a:t>, 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99"/>
          <p:cNvPicPr/>
          <p:nvPr/>
        </p:nvPicPr>
        <p:blipFill>
          <a:blip r:embed="rId2"/>
          <a:srcRect l="2721" t="3788" r="82761" b="62108"/>
          <a:stretch/>
        </p:blipFill>
        <p:spPr>
          <a:xfrm>
            <a:off x="731520" y="731880"/>
            <a:ext cx="1462320" cy="1645200"/>
          </a:xfrm>
          <a:prstGeom prst="rect">
            <a:avLst/>
          </a:prstGeom>
          <a:ln>
            <a:noFill/>
          </a:ln>
        </p:spPr>
      </p:pic>
      <p:pic>
        <p:nvPicPr>
          <p:cNvPr id="201" name="그림 200"/>
          <p:cNvPicPr/>
          <p:nvPr/>
        </p:nvPicPr>
        <p:blipFill>
          <a:blip r:embed="rId3"/>
          <a:srcRect l="2614" t="1893" r="82867" b="62108"/>
          <a:stretch/>
        </p:blipFill>
        <p:spPr>
          <a:xfrm>
            <a:off x="2194200" y="731880"/>
            <a:ext cx="1385280" cy="1645200"/>
          </a:xfrm>
          <a:prstGeom prst="rect">
            <a:avLst/>
          </a:prstGeom>
          <a:ln>
            <a:noFill/>
          </a:ln>
        </p:spPr>
      </p:pic>
      <p:pic>
        <p:nvPicPr>
          <p:cNvPr id="202" name="그림 201"/>
          <p:cNvPicPr/>
          <p:nvPr/>
        </p:nvPicPr>
        <p:blipFill>
          <a:blip r:embed="rId4"/>
          <a:srcRect l="2721" t="1893" r="82760" b="62108"/>
          <a:stretch/>
        </p:blipFill>
        <p:spPr>
          <a:xfrm>
            <a:off x="4951440" y="732240"/>
            <a:ext cx="1385280" cy="1645200"/>
          </a:xfrm>
          <a:prstGeom prst="rect">
            <a:avLst/>
          </a:prstGeom>
          <a:ln>
            <a:noFill/>
          </a:ln>
        </p:spPr>
      </p:pic>
      <p:pic>
        <p:nvPicPr>
          <p:cNvPr id="203" name="그림 202"/>
          <p:cNvPicPr/>
          <p:nvPr/>
        </p:nvPicPr>
        <p:blipFill>
          <a:blip r:embed="rId5"/>
          <a:srcRect l="2718" t="1886" r="82761" b="62108"/>
          <a:stretch/>
        </p:blipFill>
        <p:spPr>
          <a:xfrm>
            <a:off x="3565800" y="732240"/>
            <a:ext cx="1385280" cy="1645200"/>
          </a:xfrm>
          <a:prstGeom prst="rect">
            <a:avLst/>
          </a:prstGeom>
          <a:ln>
            <a:noFill/>
          </a:ln>
        </p:spPr>
      </p:pic>
      <p:pic>
        <p:nvPicPr>
          <p:cNvPr id="204" name="그림 203"/>
          <p:cNvPicPr/>
          <p:nvPr/>
        </p:nvPicPr>
        <p:blipFill>
          <a:blip r:embed="rId6"/>
          <a:stretch/>
        </p:blipFill>
        <p:spPr>
          <a:xfrm>
            <a:off x="2039400" y="3109320"/>
            <a:ext cx="2818800" cy="2256840"/>
          </a:xfrm>
          <a:prstGeom prst="rect">
            <a:avLst/>
          </a:prstGeom>
          <a:ln>
            <a:noFill/>
          </a:ln>
        </p:spPr>
      </p:pic>
      <p:sp>
        <p:nvSpPr>
          <p:cNvPr id="205" name="Line 1"/>
          <p:cNvSpPr/>
          <p:nvPr/>
        </p:nvSpPr>
        <p:spPr>
          <a:xfrm>
            <a:off x="3502080" y="246924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5577840" y="3291840"/>
            <a:ext cx="4205880" cy="14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- Lesion을 고려한 분석이 필요함( 기존방법은 고려하지 않음)</a:t>
            </a: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- 보내주신 lesion을 토대로 lesion mask를 만들었음.</a:t>
            </a:r>
          </a:p>
        </p:txBody>
      </p:sp>
      <p:sp>
        <p:nvSpPr>
          <p:cNvPr id="207" name="CustomShape 3"/>
          <p:cNvSpPr/>
          <p:nvPr/>
        </p:nvSpPr>
        <p:spPr>
          <a:xfrm>
            <a:off x="5148000" y="2374200"/>
            <a:ext cx="1371240" cy="2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**By 곽대원 선생님</a:t>
            </a:r>
          </a:p>
        </p:txBody>
      </p:sp>
      <p:sp>
        <p:nvSpPr>
          <p:cNvPr id="208" name="CustomShape 4"/>
          <p:cNvSpPr/>
          <p:nvPr/>
        </p:nvSpPr>
        <p:spPr>
          <a:xfrm>
            <a:off x="4142520" y="5366520"/>
            <a:ext cx="82260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 3D ROI</a:t>
            </a:r>
          </a:p>
        </p:txBody>
      </p:sp>
      <p:sp>
        <p:nvSpPr>
          <p:cNvPr id="209" name="CustomShape 5"/>
          <p:cNvSpPr/>
          <p:nvPr/>
        </p:nvSpPr>
        <p:spPr>
          <a:xfrm>
            <a:off x="182880" y="139680"/>
            <a:ext cx="1737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Ongoing work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그림 209"/>
          <p:cNvPicPr/>
          <p:nvPr/>
        </p:nvPicPr>
        <p:blipFill>
          <a:blip r:embed="rId2"/>
          <a:srcRect r="51326"/>
          <a:stretch/>
        </p:blipFill>
        <p:spPr>
          <a:xfrm>
            <a:off x="4115160" y="2317680"/>
            <a:ext cx="2102400" cy="2528280"/>
          </a:xfrm>
          <a:prstGeom prst="rect">
            <a:avLst/>
          </a:prstGeom>
          <a:ln>
            <a:noFill/>
          </a:ln>
        </p:spPr>
      </p:pic>
      <p:pic>
        <p:nvPicPr>
          <p:cNvPr id="211" name="그림 210"/>
          <p:cNvPicPr/>
          <p:nvPr/>
        </p:nvPicPr>
        <p:blipFill>
          <a:blip r:embed="rId3"/>
          <a:stretch/>
        </p:blipFill>
        <p:spPr>
          <a:xfrm>
            <a:off x="761040" y="640080"/>
            <a:ext cx="1890360" cy="228564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182880" y="14004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Ongoing work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3" name="그림 212"/>
          <p:cNvPicPr/>
          <p:nvPr/>
        </p:nvPicPr>
        <p:blipFill>
          <a:blip r:embed="rId4"/>
          <a:stretch/>
        </p:blipFill>
        <p:spPr>
          <a:xfrm>
            <a:off x="3383280" y="182880"/>
            <a:ext cx="1371240" cy="1098000"/>
          </a:xfrm>
          <a:prstGeom prst="rect">
            <a:avLst/>
          </a:prstGeom>
          <a:ln>
            <a:noFill/>
          </a:ln>
        </p:spPr>
      </p:pic>
      <p:sp>
        <p:nvSpPr>
          <p:cNvPr id="214" name="Line 2"/>
          <p:cNvSpPr/>
          <p:nvPr/>
        </p:nvSpPr>
        <p:spPr>
          <a:xfrm>
            <a:off x="2834640" y="2468880"/>
            <a:ext cx="100584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3"/>
          <p:cNvSpPr/>
          <p:nvPr/>
        </p:nvSpPr>
        <p:spPr>
          <a:xfrm flipH="1">
            <a:off x="2743200" y="822960"/>
            <a:ext cx="45720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640080" y="2866320"/>
            <a:ext cx="2102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Lesion을 반영한 template</a:t>
            </a:r>
          </a:p>
        </p:txBody>
      </p:sp>
      <p:sp>
        <p:nvSpPr>
          <p:cNvPr id="217" name="CustomShape 5"/>
          <p:cNvSpPr/>
          <p:nvPr/>
        </p:nvSpPr>
        <p:spPr>
          <a:xfrm>
            <a:off x="3474720" y="1252440"/>
            <a:ext cx="12798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Lesion mask</a:t>
            </a:r>
          </a:p>
        </p:txBody>
      </p:sp>
      <p:pic>
        <p:nvPicPr>
          <p:cNvPr id="218" name="그림 217"/>
          <p:cNvPicPr/>
          <p:nvPr/>
        </p:nvPicPr>
        <p:blipFill>
          <a:blip r:embed="rId5"/>
          <a:stretch/>
        </p:blipFill>
        <p:spPr>
          <a:xfrm>
            <a:off x="731520" y="3291840"/>
            <a:ext cx="1874880" cy="19198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1188720" y="5212080"/>
            <a:ext cx="1005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EPI resting</a:t>
            </a:r>
          </a:p>
        </p:txBody>
      </p:sp>
      <p:sp>
        <p:nvSpPr>
          <p:cNvPr id="220" name="Line 7"/>
          <p:cNvSpPr/>
          <p:nvPr/>
        </p:nvSpPr>
        <p:spPr>
          <a:xfrm flipV="1">
            <a:off x="2834640" y="4023360"/>
            <a:ext cx="91440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4115160" y="4846320"/>
            <a:ext cx="2194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lesion정보가 반영된 resting</a:t>
            </a:r>
          </a:p>
        </p:txBody>
      </p:sp>
      <p:sp>
        <p:nvSpPr>
          <p:cNvPr id="222" name="CustomShape 9"/>
          <p:cNvSpPr/>
          <p:nvPr/>
        </p:nvSpPr>
        <p:spPr>
          <a:xfrm>
            <a:off x="4846320" y="1920240"/>
            <a:ext cx="7311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목표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6330960" y="1898640"/>
            <a:ext cx="3748680" cy="14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- lesion 에 대한 정보가 반영된 template화 된 resting을 만드는중.</a:t>
            </a: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- 기존의 자료가 없어 분석하는데 시간이 많이 소요 될 것으로 생각됨.</a:t>
            </a: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2880" y="139680"/>
            <a:ext cx="146268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overview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40080" y="892800"/>
            <a:ext cx="8595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환자의 특수성(case)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	- 일반적이지 않은 양쪽 hemi stroke.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	- cortical deafness 증상.</a:t>
            </a:r>
          </a:p>
        </p:txBody>
      </p:sp>
      <p:sp>
        <p:nvSpPr>
          <p:cNvPr id="79" name="CustomShape 3"/>
          <p:cNvSpPr/>
          <p:nvPr/>
        </p:nvSpPr>
        <p:spPr>
          <a:xfrm>
            <a:off x="640080" y="2447280"/>
            <a:ext cx="8595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Functional Connectivity 분석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	- ROI ( auditory cortex 및 sensory motor 영역)</a:t>
            </a:r>
          </a:p>
        </p:txBody>
      </p:sp>
      <p:sp>
        <p:nvSpPr>
          <p:cNvPr id="80" name="CustomShape 4"/>
          <p:cNvSpPr/>
          <p:nvPr/>
        </p:nvSpPr>
        <p:spPr>
          <a:xfrm>
            <a:off x="640080" y="3931920"/>
            <a:ext cx="8595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Ongoing work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	- lesion을 기준으로 template에 맞추기.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/>
          <p:nvPr/>
        </p:nvPicPr>
        <p:blipFill>
          <a:blip r:embed="rId2"/>
          <a:stretch/>
        </p:blipFill>
        <p:spPr>
          <a:xfrm>
            <a:off x="822960" y="914400"/>
            <a:ext cx="2742480" cy="2847240"/>
          </a:xfrm>
          <a:prstGeom prst="rect">
            <a:avLst/>
          </a:prstGeom>
          <a:ln>
            <a:noFill/>
          </a:ln>
        </p:spPr>
      </p:pic>
      <p:pic>
        <p:nvPicPr>
          <p:cNvPr id="82" name="그림 81"/>
          <p:cNvPicPr/>
          <p:nvPr/>
        </p:nvPicPr>
        <p:blipFill>
          <a:blip r:embed="rId3"/>
          <a:stretch/>
        </p:blipFill>
        <p:spPr>
          <a:xfrm>
            <a:off x="3721680" y="914400"/>
            <a:ext cx="2861640" cy="2834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22960" y="4206240"/>
            <a:ext cx="8595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1) T1 에서보다 EPI에서 damaged 영역이 더 넓음. 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2) T2 영상을 보면 lesion 주변으로 검게 damaged 영역들(?)이 있음이 확인됨. 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    </a:t>
            </a:r>
            <a:r>
              <a:rPr lang="en-US" sz="1300" b="0" i="1" strike="noStrike" spc="-1">
                <a:latin typeface="Arial"/>
              </a:rPr>
              <a:t>→ damaged 영역들이 structure T1 영상에서 보이는 것보다 더 넓을 수 있다고 추측.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84" name="그림 83"/>
          <p:cNvPicPr/>
          <p:nvPr/>
        </p:nvPicPr>
        <p:blipFill>
          <a:blip r:embed="rId4"/>
          <a:stretch/>
        </p:blipFill>
        <p:spPr>
          <a:xfrm>
            <a:off x="6766560" y="914400"/>
            <a:ext cx="2616120" cy="28173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554480" y="56808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Resting EPI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937760" y="64008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T1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7863840" y="65952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T2</a:t>
            </a:r>
          </a:p>
        </p:txBody>
      </p:sp>
      <p:sp>
        <p:nvSpPr>
          <p:cNvPr id="88" name="CustomShape 5"/>
          <p:cNvSpPr/>
          <p:nvPr/>
        </p:nvSpPr>
        <p:spPr>
          <a:xfrm>
            <a:off x="1645920" y="201168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2560320" y="210312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4663440" y="219456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5394960" y="219456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822960" y="3762000"/>
            <a:ext cx="2285640" cy="4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**같은 slice라고 생각되는 raw image</a:t>
            </a:r>
          </a:p>
        </p:txBody>
      </p:sp>
      <p:sp>
        <p:nvSpPr>
          <p:cNvPr id="93" name="CustomShape 10"/>
          <p:cNvSpPr/>
          <p:nvPr/>
        </p:nvSpPr>
        <p:spPr>
          <a:xfrm>
            <a:off x="6675120" y="822960"/>
            <a:ext cx="2834280" cy="30171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82880" y="139320"/>
            <a:ext cx="146268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Lesion 확인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4297680" y="3840480"/>
            <a:ext cx="17370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Structure image</a:t>
            </a:r>
          </a:p>
        </p:txBody>
      </p:sp>
      <p:sp>
        <p:nvSpPr>
          <p:cNvPr id="96" name="CustomShape 13"/>
          <p:cNvSpPr/>
          <p:nvPr/>
        </p:nvSpPr>
        <p:spPr>
          <a:xfrm>
            <a:off x="7132320" y="4206240"/>
            <a:ext cx="283428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CE181E"/>
                </a:solidFill>
                <a:latin typeface="Arial"/>
              </a:rPr>
              <a:t>1) lesion에 대한 discussion이 더 필요함.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/>
          <p:cNvPicPr/>
          <p:nvPr/>
        </p:nvPicPr>
        <p:blipFill>
          <a:blip r:embed="rId2"/>
          <a:stretch/>
        </p:blipFill>
        <p:spPr>
          <a:xfrm>
            <a:off x="822960" y="914400"/>
            <a:ext cx="2742480" cy="284724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3"/>
          <a:stretch/>
        </p:blipFill>
        <p:spPr>
          <a:xfrm>
            <a:off x="3721680" y="914400"/>
            <a:ext cx="2861640" cy="2834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822960" y="4206240"/>
            <a:ext cx="338292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- 분석에 사용 하는 데이터는`resting EPI`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- normal brain이 아닌 damaged brain.</a:t>
            </a:r>
          </a:p>
        </p:txBody>
      </p:sp>
      <p:pic>
        <p:nvPicPr>
          <p:cNvPr id="100" name="그림 99"/>
          <p:cNvPicPr/>
          <p:nvPr/>
        </p:nvPicPr>
        <p:blipFill>
          <a:blip r:embed="rId4"/>
          <a:stretch/>
        </p:blipFill>
        <p:spPr>
          <a:xfrm>
            <a:off x="6766560" y="914400"/>
            <a:ext cx="2616120" cy="28173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54480" y="56808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Resting EPI</a:t>
            </a:r>
          </a:p>
        </p:txBody>
      </p:sp>
      <p:sp>
        <p:nvSpPr>
          <p:cNvPr id="102" name="CustomShape 3"/>
          <p:cNvSpPr/>
          <p:nvPr/>
        </p:nvSpPr>
        <p:spPr>
          <a:xfrm>
            <a:off x="4937760" y="64008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T1</a:t>
            </a:r>
          </a:p>
        </p:txBody>
      </p:sp>
      <p:sp>
        <p:nvSpPr>
          <p:cNvPr id="103" name="CustomShape 4"/>
          <p:cNvSpPr/>
          <p:nvPr/>
        </p:nvSpPr>
        <p:spPr>
          <a:xfrm>
            <a:off x="7863840" y="65952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T2</a:t>
            </a:r>
          </a:p>
        </p:txBody>
      </p:sp>
      <p:sp>
        <p:nvSpPr>
          <p:cNvPr id="104" name="CustomShape 5"/>
          <p:cNvSpPr/>
          <p:nvPr/>
        </p:nvSpPr>
        <p:spPr>
          <a:xfrm>
            <a:off x="822960" y="3762000"/>
            <a:ext cx="2285640" cy="2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**같은 slice라고 생각되는 raw image</a:t>
            </a:r>
          </a:p>
        </p:txBody>
      </p:sp>
      <p:sp>
        <p:nvSpPr>
          <p:cNvPr id="105" name="CustomShape 6"/>
          <p:cNvSpPr/>
          <p:nvPr/>
        </p:nvSpPr>
        <p:spPr>
          <a:xfrm>
            <a:off x="731520" y="822960"/>
            <a:ext cx="2925720" cy="30171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182880" y="139320"/>
            <a:ext cx="146268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Lesion 확인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5852160" y="4389120"/>
            <a:ext cx="39315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CE181E"/>
                </a:solidFill>
                <a:latin typeface="Arial"/>
              </a:rPr>
              <a:t>2) 일반적인 분석방법 적용의 어려움.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2880" y="139680"/>
            <a:ext cx="1919880" cy="6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일반적인 분석법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(registration)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40080" y="1097280"/>
            <a:ext cx="8595000" cy="192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문제가 발생하는 부분은 ‘registration &amp; normalization’ 단계.</a:t>
            </a: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1) 분석시 표준 template에 개인의 영상을 변형시키는 작업이 필요함. 일반적인 방법은 lesion에 대한 고려가 없는 일반 brain에 초점이 맞추어져 있어 분석에 대한 신뢰도가 떨어짐.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2) template에 맞추지 않고 분석하는 경우는 ROI영역을 선택하는대 신뢰도가 떨어짐. Template 의 경우는 많은 연구와 분석을 통한 표준 ROI 좌표계가 이미 정립되어 있음. 개인의 raw영상을 template에 맞추는 작업없이 사용한다면 ROI선택시의 개인의 주관이 반영될것.</a:t>
            </a:r>
          </a:p>
        </p:txBody>
      </p:sp>
      <p:pic>
        <p:nvPicPr>
          <p:cNvPr id="110" name="그림 109"/>
          <p:cNvPicPr/>
          <p:nvPr/>
        </p:nvPicPr>
        <p:blipFill>
          <a:blip r:embed="rId2"/>
          <a:stretch/>
        </p:blipFill>
        <p:spPr>
          <a:xfrm>
            <a:off x="7772400" y="3383280"/>
            <a:ext cx="1371240" cy="1566000"/>
          </a:xfrm>
          <a:prstGeom prst="rect">
            <a:avLst/>
          </a:prstGeom>
          <a:ln>
            <a:noFill/>
          </a:ln>
        </p:spPr>
      </p:pic>
      <p:pic>
        <p:nvPicPr>
          <p:cNvPr id="111" name="그림 110"/>
          <p:cNvPicPr/>
          <p:nvPr/>
        </p:nvPicPr>
        <p:blipFill>
          <a:blip r:embed="rId3"/>
          <a:stretch/>
        </p:blipFill>
        <p:spPr>
          <a:xfrm>
            <a:off x="5577840" y="2926080"/>
            <a:ext cx="1096920" cy="1238760"/>
          </a:xfrm>
          <a:prstGeom prst="rect">
            <a:avLst/>
          </a:prstGeom>
          <a:ln>
            <a:noFill/>
          </a:ln>
        </p:spPr>
      </p:pic>
      <p:pic>
        <p:nvPicPr>
          <p:cNvPr id="112" name="그림 111"/>
          <p:cNvPicPr/>
          <p:nvPr/>
        </p:nvPicPr>
        <p:blipFill>
          <a:blip r:embed="rId4"/>
          <a:srcRect l="7192" r="5171"/>
          <a:stretch/>
        </p:blipFill>
        <p:spPr>
          <a:xfrm>
            <a:off x="5584320" y="4284720"/>
            <a:ext cx="1090440" cy="1292760"/>
          </a:xfrm>
          <a:prstGeom prst="rect">
            <a:avLst/>
          </a:prstGeom>
          <a:ln>
            <a:noFill/>
          </a:ln>
        </p:spPr>
      </p:pic>
      <p:sp>
        <p:nvSpPr>
          <p:cNvPr id="113" name="Line 3"/>
          <p:cNvSpPr/>
          <p:nvPr/>
        </p:nvSpPr>
        <p:spPr>
          <a:xfrm>
            <a:off x="6949440" y="420624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8046720" y="4949640"/>
            <a:ext cx="8226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template</a:t>
            </a:r>
          </a:p>
        </p:txBody>
      </p:sp>
      <p:sp>
        <p:nvSpPr>
          <p:cNvPr id="115" name="CustomShape 5"/>
          <p:cNvSpPr/>
          <p:nvPr/>
        </p:nvSpPr>
        <p:spPr>
          <a:xfrm>
            <a:off x="4754880" y="4754880"/>
            <a:ext cx="82260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Resting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EPI</a:t>
            </a:r>
          </a:p>
        </p:txBody>
      </p:sp>
      <p:sp>
        <p:nvSpPr>
          <p:cNvPr id="116" name="CustomShape 6"/>
          <p:cNvSpPr/>
          <p:nvPr/>
        </p:nvSpPr>
        <p:spPr>
          <a:xfrm>
            <a:off x="4754880" y="3381480"/>
            <a:ext cx="82260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T1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/>
          <p:cNvPicPr/>
          <p:nvPr/>
        </p:nvPicPr>
        <p:blipFill>
          <a:blip r:embed="rId2"/>
          <a:stretch/>
        </p:blipFill>
        <p:spPr>
          <a:xfrm>
            <a:off x="81612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18" name="그림 117"/>
          <p:cNvPicPr/>
          <p:nvPr/>
        </p:nvPicPr>
        <p:blipFill>
          <a:blip r:embed="rId2"/>
          <a:stretch/>
        </p:blipFill>
        <p:spPr>
          <a:xfrm>
            <a:off x="109728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136476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0" name="그림 119"/>
          <p:cNvPicPr/>
          <p:nvPr/>
        </p:nvPicPr>
        <p:blipFill>
          <a:blip r:embed="rId2"/>
          <a:stretch/>
        </p:blipFill>
        <p:spPr>
          <a:xfrm>
            <a:off x="164592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1" name="그림 120"/>
          <p:cNvPicPr/>
          <p:nvPr/>
        </p:nvPicPr>
        <p:blipFill>
          <a:blip r:embed="rId2"/>
          <a:stretch/>
        </p:blipFill>
        <p:spPr>
          <a:xfrm>
            <a:off x="192708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2" name="그림 121"/>
          <p:cNvPicPr/>
          <p:nvPr/>
        </p:nvPicPr>
        <p:blipFill>
          <a:blip r:embed="rId2"/>
          <a:stretch/>
        </p:blipFill>
        <p:spPr>
          <a:xfrm>
            <a:off x="219456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3" name="그림 122"/>
          <p:cNvPicPr/>
          <p:nvPr/>
        </p:nvPicPr>
        <p:blipFill>
          <a:blip r:embed="rId2"/>
          <a:stretch/>
        </p:blipFill>
        <p:spPr>
          <a:xfrm>
            <a:off x="346104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4" name="그림 123"/>
          <p:cNvPicPr/>
          <p:nvPr/>
        </p:nvPicPr>
        <p:blipFill>
          <a:blip r:embed="rId2"/>
          <a:stretch/>
        </p:blipFill>
        <p:spPr>
          <a:xfrm>
            <a:off x="374220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5" name="그림 124"/>
          <p:cNvPicPr/>
          <p:nvPr/>
        </p:nvPicPr>
        <p:blipFill>
          <a:blip r:embed="rId2"/>
          <a:stretch/>
        </p:blipFill>
        <p:spPr>
          <a:xfrm>
            <a:off x="4023360" y="118872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26" name="그림 125"/>
          <p:cNvPicPr/>
          <p:nvPr/>
        </p:nvPicPr>
        <p:blipFill>
          <a:blip r:embed="rId2"/>
          <a:stretch/>
        </p:blipFill>
        <p:spPr>
          <a:xfrm>
            <a:off x="4290840" y="1188720"/>
            <a:ext cx="829440" cy="8611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017520" y="1391040"/>
            <a:ext cx="443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822960" y="640080"/>
            <a:ext cx="4297680" cy="457200"/>
          </a:xfrm>
          <a:custGeom>
            <a:avLst/>
            <a:gdLst/>
            <a:ahLst/>
            <a:cxnLst/>
            <a:rect l="l" t="t" r="r" b="b"/>
            <a:pathLst>
              <a:path w="11939" h="1271">
                <a:moveTo>
                  <a:pt x="0" y="1270"/>
                </a:moveTo>
                <a:cubicBezTo>
                  <a:pt x="6604" y="0"/>
                  <a:pt x="11938" y="1270"/>
                  <a:pt x="11938" y="127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828800" y="548640"/>
            <a:ext cx="2651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240 volume = 240 time point</a:t>
            </a:r>
          </a:p>
        </p:txBody>
      </p:sp>
      <p:sp>
        <p:nvSpPr>
          <p:cNvPr id="130" name="CustomShape 4"/>
          <p:cNvSpPr/>
          <p:nvPr/>
        </p:nvSpPr>
        <p:spPr>
          <a:xfrm>
            <a:off x="3749040" y="2050200"/>
            <a:ext cx="137124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**resting EPI image.</a:t>
            </a:r>
          </a:p>
        </p:txBody>
      </p:sp>
      <p:sp>
        <p:nvSpPr>
          <p:cNvPr id="131" name="CustomShape 5"/>
          <p:cNvSpPr/>
          <p:nvPr/>
        </p:nvSpPr>
        <p:spPr>
          <a:xfrm>
            <a:off x="182880" y="274320"/>
            <a:ext cx="1828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&lt;data&gt;</a:t>
            </a:r>
          </a:p>
        </p:txBody>
      </p:sp>
      <p:sp>
        <p:nvSpPr>
          <p:cNvPr id="132" name="CustomShape 6"/>
          <p:cNvSpPr/>
          <p:nvPr/>
        </p:nvSpPr>
        <p:spPr>
          <a:xfrm>
            <a:off x="182880" y="2468880"/>
            <a:ext cx="1828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&lt;method&gt;</a:t>
            </a:r>
          </a:p>
        </p:txBody>
      </p:sp>
      <p:sp>
        <p:nvSpPr>
          <p:cNvPr id="133" name="CustomShape 7"/>
          <p:cNvSpPr/>
          <p:nvPr/>
        </p:nvSpPr>
        <p:spPr>
          <a:xfrm>
            <a:off x="548640" y="2897640"/>
            <a:ext cx="3017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Functional Connectivity(FC)</a:t>
            </a:r>
          </a:p>
        </p:txBody>
      </p:sp>
      <p:pic>
        <p:nvPicPr>
          <p:cNvPr id="134" name="그림 133"/>
          <p:cNvPicPr/>
          <p:nvPr/>
        </p:nvPicPr>
        <p:blipFill>
          <a:blip r:embed="rId2"/>
          <a:stretch/>
        </p:blipFill>
        <p:spPr>
          <a:xfrm>
            <a:off x="81612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35" name="그림 134"/>
          <p:cNvPicPr/>
          <p:nvPr/>
        </p:nvPicPr>
        <p:blipFill>
          <a:blip r:embed="rId2"/>
          <a:stretch/>
        </p:blipFill>
        <p:spPr>
          <a:xfrm>
            <a:off x="109728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136476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37" name="그림 136"/>
          <p:cNvPicPr/>
          <p:nvPr/>
        </p:nvPicPr>
        <p:blipFill>
          <a:blip r:embed="rId2"/>
          <a:stretch/>
        </p:blipFill>
        <p:spPr>
          <a:xfrm>
            <a:off x="164592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38" name="그림 137"/>
          <p:cNvPicPr/>
          <p:nvPr/>
        </p:nvPicPr>
        <p:blipFill>
          <a:blip r:embed="rId2"/>
          <a:stretch/>
        </p:blipFill>
        <p:spPr>
          <a:xfrm>
            <a:off x="192708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219456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40" name="그림 139"/>
          <p:cNvPicPr/>
          <p:nvPr/>
        </p:nvPicPr>
        <p:blipFill>
          <a:blip r:embed="rId2"/>
          <a:stretch/>
        </p:blipFill>
        <p:spPr>
          <a:xfrm>
            <a:off x="346104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41" name="그림 140"/>
          <p:cNvPicPr/>
          <p:nvPr/>
        </p:nvPicPr>
        <p:blipFill>
          <a:blip r:embed="rId2"/>
          <a:stretch/>
        </p:blipFill>
        <p:spPr>
          <a:xfrm>
            <a:off x="374220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42" name="그림 141"/>
          <p:cNvPicPr/>
          <p:nvPr/>
        </p:nvPicPr>
        <p:blipFill>
          <a:blip r:embed="rId2"/>
          <a:stretch/>
        </p:blipFill>
        <p:spPr>
          <a:xfrm>
            <a:off x="4023360" y="3243960"/>
            <a:ext cx="829440" cy="861120"/>
          </a:xfrm>
          <a:prstGeom prst="rect">
            <a:avLst/>
          </a:prstGeom>
          <a:ln>
            <a:noFill/>
          </a:ln>
        </p:spPr>
      </p:pic>
      <p:pic>
        <p:nvPicPr>
          <p:cNvPr id="143" name="그림 142"/>
          <p:cNvPicPr/>
          <p:nvPr/>
        </p:nvPicPr>
        <p:blipFill>
          <a:blip r:embed="rId2"/>
          <a:stretch/>
        </p:blipFill>
        <p:spPr>
          <a:xfrm>
            <a:off x="4290840" y="3243960"/>
            <a:ext cx="829440" cy="861120"/>
          </a:xfrm>
          <a:prstGeom prst="rect">
            <a:avLst/>
          </a:prstGeom>
          <a:ln>
            <a:noFill/>
          </a:ln>
        </p:spPr>
      </p:pic>
      <p:sp>
        <p:nvSpPr>
          <p:cNvPr id="144" name="CustomShape 8"/>
          <p:cNvSpPr/>
          <p:nvPr/>
        </p:nvSpPr>
        <p:spPr>
          <a:xfrm>
            <a:off x="3017520" y="3446280"/>
            <a:ext cx="443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...</a:t>
            </a:r>
          </a:p>
        </p:txBody>
      </p:sp>
      <p:pic>
        <p:nvPicPr>
          <p:cNvPr id="145" name="그림 144"/>
          <p:cNvPicPr/>
          <p:nvPr/>
        </p:nvPicPr>
        <p:blipFill>
          <a:blip r:embed="rId3"/>
          <a:srcRect b="6857"/>
          <a:stretch/>
        </p:blipFill>
        <p:spPr>
          <a:xfrm>
            <a:off x="822960" y="4153320"/>
            <a:ext cx="4297320" cy="1240920"/>
          </a:xfrm>
          <a:prstGeom prst="rect">
            <a:avLst/>
          </a:prstGeom>
          <a:ln>
            <a:noFill/>
          </a:ln>
        </p:spPr>
      </p:pic>
      <p:sp>
        <p:nvSpPr>
          <p:cNvPr id="146" name="Line 9"/>
          <p:cNvSpPr/>
          <p:nvPr/>
        </p:nvSpPr>
        <p:spPr>
          <a:xfrm>
            <a:off x="1005840" y="3749040"/>
            <a:ext cx="360" cy="100584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0"/>
          <p:cNvSpPr/>
          <p:nvPr/>
        </p:nvSpPr>
        <p:spPr>
          <a:xfrm>
            <a:off x="1280160" y="3749040"/>
            <a:ext cx="360" cy="128016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Line 11"/>
          <p:cNvSpPr/>
          <p:nvPr/>
        </p:nvSpPr>
        <p:spPr>
          <a:xfrm>
            <a:off x="1554480" y="3749040"/>
            <a:ext cx="360" cy="100584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12"/>
          <p:cNvSpPr/>
          <p:nvPr/>
        </p:nvSpPr>
        <p:spPr>
          <a:xfrm>
            <a:off x="1828800" y="3749040"/>
            <a:ext cx="360" cy="10972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13"/>
          <p:cNvSpPr/>
          <p:nvPr/>
        </p:nvSpPr>
        <p:spPr>
          <a:xfrm>
            <a:off x="2103120" y="3749040"/>
            <a:ext cx="360" cy="82296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14"/>
          <p:cNvSpPr/>
          <p:nvPr/>
        </p:nvSpPr>
        <p:spPr>
          <a:xfrm>
            <a:off x="2377440" y="3749040"/>
            <a:ext cx="360" cy="118872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182880" y="4818600"/>
            <a:ext cx="7311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signal</a:t>
            </a:r>
          </a:p>
        </p:txBody>
      </p:sp>
      <p:sp>
        <p:nvSpPr>
          <p:cNvPr id="153" name="Line 16"/>
          <p:cNvSpPr/>
          <p:nvPr/>
        </p:nvSpPr>
        <p:spPr>
          <a:xfrm>
            <a:off x="3657600" y="3749040"/>
            <a:ext cx="360" cy="100584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17"/>
          <p:cNvSpPr/>
          <p:nvPr/>
        </p:nvSpPr>
        <p:spPr>
          <a:xfrm>
            <a:off x="3931920" y="3749040"/>
            <a:ext cx="360" cy="10972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18"/>
          <p:cNvSpPr/>
          <p:nvPr/>
        </p:nvSpPr>
        <p:spPr>
          <a:xfrm>
            <a:off x="4206240" y="3749040"/>
            <a:ext cx="360" cy="118872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19"/>
          <p:cNvSpPr/>
          <p:nvPr/>
        </p:nvSpPr>
        <p:spPr>
          <a:xfrm>
            <a:off x="4480560" y="3749040"/>
            <a:ext cx="360" cy="73152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0"/>
          <p:cNvSpPr/>
          <p:nvPr/>
        </p:nvSpPr>
        <p:spPr>
          <a:xfrm>
            <a:off x="6333840" y="1828800"/>
            <a:ext cx="338292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Temporal correlation between region.</a:t>
            </a:r>
          </a:p>
        </p:txBody>
      </p:sp>
      <p:pic>
        <p:nvPicPr>
          <p:cNvPr id="158" name="그림 157"/>
          <p:cNvPicPr/>
          <p:nvPr/>
        </p:nvPicPr>
        <p:blipFill>
          <a:blip r:embed="rId4"/>
          <a:stretch/>
        </p:blipFill>
        <p:spPr>
          <a:xfrm>
            <a:off x="6035040" y="2194560"/>
            <a:ext cx="3681720" cy="1462680"/>
          </a:xfrm>
          <a:prstGeom prst="rect">
            <a:avLst/>
          </a:prstGeom>
          <a:ln>
            <a:noFill/>
          </a:ln>
        </p:spPr>
      </p:pic>
      <p:sp>
        <p:nvSpPr>
          <p:cNvPr id="159" name="Line 21"/>
          <p:cNvSpPr/>
          <p:nvPr/>
        </p:nvSpPr>
        <p:spPr>
          <a:xfrm>
            <a:off x="3200400" y="3017520"/>
            <a:ext cx="26517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2"/>
          <p:cNvSpPr/>
          <p:nvPr/>
        </p:nvSpPr>
        <p:spPr>
          <a:xfrm>
            <a:off x="6400800" y="3840480"/>
            <a:ext cx="329148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얼마나 signal들이 같이 움직이는지.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그림 160"/>
          <p:cNvPicPr/>
          <p:nvPr/>
        </p:nvPicPr>
        <p:blipFill>
          <a:blip r:embed="rId2"/>
          <a:stretch/>
        </p:blipFill>
        <p:spPr>
          <a:xfrm>
            <a:off x="365760" y="774720"/>
            <a:ext cx="4388760" cy="352260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4846320" y="1775520"/>
            <a:ext cx="493740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-영역간 시그널이 유사하게 움직이면, 영역간 correlation은 1에 가까울것.</a:t>
            </a: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-영역간 시그널이 반대로 움직이면 영역간 correlation은 -1에 가까울것.</a:t>
            </a:r>
          </a:p>
        </p:txBody>
      </p:sp>
      <p:sp>
        <p:nvSpPr>
          <p:cNvPr id="163" name="CustomShape 2"/>
          <p:cNvSpPr/>
          <p:nvPr/>
        </p:nvSpPr>
        <p:spPr>
          <a:xfrm>
            <a:off x="6675120" y="3931920"/>
            <a:ext cx="3108600" cy="2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**correlation을 connectivity라고 생각해도 무방.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82880" y="139680"/>
            <a:ext cx="2194200" cy="11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FC ROI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(확인하고싶은 ROI)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/>
          <a:stretch/>
        </p:blipFill>
        <p:spPr>
          <a:xfrm>
            <a:off x="1463040" y="1463040"/>
            <a:ext cx="2228040" cy="2609280"/>
          </a:xfrm>
          <a:prstGeom prst="rect">
            <a:avLst/>
          </a:prstGeom>
          <a:ln>
            <a:noFill/>
          </a:ln>
        </p:spPr>
      </p:pic>
      <p:pic>
        <p:nvPicPr>
          <p:cNvPr id="166" name="그림 165"/>
          <p:cNvPicPr/>
          <p:nvPr/>
        </p:nvPicPr>
        <p:blipFill>
          <a:blip r:embed="rId3"/>
          <a:stretch/>
        </p:blipFill>
        <p:spPr>
          <a:xfrm>
            <a:off x="5394960" y="1737360"/>
            <a:ext cx="1913760" cy="20282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1828800" y="2651760"/>
            <a:ext cx="273960" cy="27396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6217920" y="239436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6126480" y="257724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6309360" y="257724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6126480" y="285156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6309360" y="285156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5758920" y="265104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6766560" y="2668680"/>
            <a:ext cx="182520" cy="18252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0"/>
          <p:cNvSpPr/>
          <p:nvPr/>
        </p:nvSpPr>
        <p:spPr>
          <a:xfrm>
            <a:off x="3017520" y="2651760"/>
            <a:ext cx="273960" cy="273960"/>
          </a:xfrm>
          <a:prstGeom prst="ellipse">
            <a:avLst/>
          </a:prstGeom>
          <a:solidFill>
            <a:srgbClr val="CE18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1737360" y="411480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Auditory cortex</a:t>
            </a:r>
          </a:p>
        </p:txBody>
      </p:sp>
      <p:sp>
        <p:nvSpPr>
          <p:cNvPr id="177" name="CustomShape 12"/>
          <p:cNvSpPr/>
          <p:nvPr/>
        </p:nvSpPr>
        <p:spPr>
          <a:xfrm>
            <a:off x="5669280" y="4061160"/>
            <a:ext cx="15541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SMA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Motor cortex</a:t>
            </a:r>
          </a:p>
        </p:txBody>
      </p:sp>
      <p:sp>
        <p:nvSpPr>
          <p:cNvPr id="178" name="Line 13"/>
          <p:cNvSpPr/>
          <p:nvPr/>
        </p:nvSpPr>
        <p:spPr>
          <a:xfrm>
            <a:off x="12527280" y="659520"/>
            <a:ext cx="16459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그림 178"/>
          <p:cNvPicPr/>
          <p:nvPr/>
        </p:nvPicPr>
        <p:blipFill>
          <a:blip r:embed="rId2"/>
          <a:stretch/>
        </p:blipFill>
        <p:spPr>
          <a:xfrm>
            <a:off x="640080" y="822960"/>
            <a:ext cx="3382920" cy="399636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182880" y="140400"/>
            <a:ext cx="16455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사용한 데이터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0" y="1097280"/>
            <a:ext cx="4663080" cy="20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- 일반적인 분석방법으로 데이터를 처리하였음.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- 신뢰도 낮음.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 ; stroke lesion 쪽과 밀접한 곳이 auditory cortex 영역이기에 올바르게 처리되지 않았을 가능성 높음.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10706</TotalTime>
  <Words>391</Words>
  <Application>Microsoft Office PowerPoint</Application>
  <PresentationFormat>사용자 지정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DejaVu Sans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Park Jinsu</cp:lastModifiedBy>
  <cp:revision>44</cp:revision>
  <dcterms:created xsi:type="dcterms:W3CDTF">2019-04-02T13:55:22Z</dcterms:created>
  <dcterms:modified xsi:type="dcterms:W3CDTF">2020-02-25T06:15:42Z</dcterms:modified>
  <dc:language>en-US</dc:language>
</cp:coreProperties>
</file>