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FA4FCCA-EBF7-417E-A7D8-AB107CACCD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29200" y="2103120"/>
            <a:ext cx="50292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latin typeface="Arial"/>
              </a:rPr>
              <a:t>- </a:t>
            </a:r>
            <a:r>
              <a:rPr b="0" lang="en-US" sz="1500" spc="-1" strike="noStrike">
                <a:latin typeface="Arial"/>
              </a:rPr>
              <a:t>해당 </a:t>
            </a:r>
            <a:r>
              <a:rPr b="0" lang="en-US" sz="1500" spc="-1" strike="noStrike">
                <a:latin typeface="Arial"/>
              </a:rPr>
              <a:t>lesion mask</a:t>
            </a:r>
            <a:r>
              <a:rPr b="0" lang="en-US" sz="1500" spc="-1" strike="noStrike">
                <a:latin typeface="Arial"/>
              </a:rPr>
              <a:t>는 </a:t>
            </a:r>
            <a:r>
              <a:rPr b="0" lang="en-US" sz="1500" spc="-1" strike="noStrike">
                <a:latin typeface="Arial"/>
              </a:rPr>
              <a:t>normalization </a:t>
            </a:r>
            <a:r>
              <a:rPr b="0" lang="en-US" sz="1500" spc="-1" strike="noStrike">
                <a:latin typeface="Arial"/>
              </a:rPr>
              <a:t>단계에서 제외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→</a:t>
            </a:r>
            <a:r>
              <a:rPr b="0" lang="en-US" sz="1500" spc="-1" strike="noStrike">
                <a:latin typeface="Arial"/>
              </a:rPr>
              <a:t>lesion</a:t>
            </a:r>
            <a:r>
              <a:rPr b="0" lang="en-US" sz="1500" spc="-1" strike="noStrike">
                <a:latin typeface="Arial"/>
              </a:rPr>
              <a:t>은 줄이거나 늘이는 변형을 하지 않음</a:t>
            </a:r>
            <a:r>
              <a:rPr b="0" lang="en-US" sz="1500" spc="-1" strike="noStrike">
                <a:latin typeface="Arial"/>
              </a:rPr>
              <a:t>.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57200" y="1463040"/>
            <a:ext cx="1828800" cy="217404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3219480" y="1463040"/>
            <a:ext cx="1718280" cy="2194560"/>
          </a:xfrm>
          <a:prstGeom prst="rect">
            <a:avLst/>
          </a:prstGeom>
          <a:ln>
            <a:noFill/>
          </a:ln>
        </p:spPr>
      </p:pic>
      <p:sp>
        <p:nvSpPr>
          <p:cNvPr id="202" name="Line 2"/>
          <p:cNvSpPr/>
          <p:nvPr/>
        </p:nvSpPr>
        <p:spPr>
          <a:xfrm>
            <a:off x="2560320" y="2560320"/>
            <a:ext cx="548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182880" y="139320"/>
            <a:ext cx="17373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Going to do.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40080" y="1371600"/>
            <a:ext cx="66751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EPI image based lesion segmentation.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Case vs Control     /    Case vs Control vs Stroke(one side).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between ROIs connectivity. (auditory ~ secondary,association)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7406640" y="845280"/>
            <a:ext cx="2369880" cy="4183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22960" y="914400"/>
            <a:ext cx="2742480" cy="28472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21680" y="914400"/>
            <a:ext cx="2861640" cy="283428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822960" y="4206240"/>
            <a:ext cx="859500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1) T1 </a:t>
            </a:r>
            <a:r>
              <a:rPr b="0" lang="en-US" sz="1300" spc="-1" strike="noStrike">
                <a:latin typeface="Arial"/>
              </a:rPr>
              <a:t>에서보다 </a:t>
            </a:r>
            <a:r>
              <a:rPr b="0" lang="en-US" sz="1300" spc="-1" strike="noStrike">
                <a:latin typeface="Arial"/>
              </a:rPr>
              <a:t>EPI</a:t>
            </a:r>
            <a:r>
              <a:rPr b="0" lang="en-US" sz="1300" spc="-1" strike="noStrike">
                <a:latin typeface="Arial"/>
              </a:rPr>
              <a:t>에서 </a:t>
            </a:r>
            <a:r>
              <a:rPr b="0" lang="en-US" sz="1300" spc="-1" strike="noStrike">
                <a:latin typeface="Arial"/>
              </a:rPr>
              <a:t>damaged </a:t>
            </a:r>
            <a:r>
              <a:rPr b="0" lang="en-US" sz="1300" spc="-1" strike="noStrike">
                <a:latin typeface="Arial"/>
              </a:rPr>
              <a:t>영역이 더 넓음</a:t>
            </a:r>
            <a:r>
              <a:rPr b="0" lang="en-US" sz="1300" spc="-1" strike="noStrike">
                <a:latin typeface="Arial"/>
              </a:rPr>
              <a:t>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2) T2 </a:t>
            </a:r>
            <a:r>
              <a:rPr b="0" lang="en-US" sz="1300" spc="-1" strike="noStrike">
                <a:latin typeface="Arial"/>
              </a:rPr>
              <a:t>영상을 보면 </a:t>
            </a:r>
            <a:r>
              <a:rPr b="0" lang="en-US" sz="1300" spc="-1" strike="noStrike">
                <a:latin typeface="Arial"/>
              </a:rPr>
              <a:t>lesion </a:t>
            </a:r>
            <a:r>
              <a:rPr b="0" lang="en-US" sz="1300" spc="-1" strike="noStrike">
                <a:latin typeface="Arial"/>
              </a:rPr>
              <a:t>주변으로 검게 </a:t>
            </a:r>
            <a:r>
              <a:rPr b="0" lang="en-US" sz="1300" spc="-1" strike="noStrike">
                <a:latin typeface="Arial"/>
              </a:rPr>
              <a:t>damaged </a:t>
            </a:r>
            <a:r>
              <a:rPr b="0" lang="en-US" sz="1300" spc="-1" strike="noStrike">
                <a:latin typeface="Arial"/>
              </a:rPr>
              <a:t>영역들</a:t>
            </a:r>
            <a:r>
              <a:rPr b="0" lang="en-US" sz="1300" spc="-1" strike="noStrike">
                <a:latin typeface="Arial"/>
              </a:rPr>
              <a:t>(?)</a:t>
            </a:r>
            <a:r>
              <a:rPr b="0" lang="en-US" sz="1300" spc="-1" strike="noStrike">
                <a:latin typeface="Arial"/>
              </a:rPr>
              <a:t>이 있음이 확인됨</a:t>
            </a:r>
            <a:r>
              <a:rPr b="0" lang="en-US" sz="1300" spc="-1" strike="noStrike">
                <a:latin typeface="Arial"/>
              </a:rPr>
              <a:t>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    </a:t>
            </a:r>
            <a:r>
              <a:rPr b="0" i="1" lang="en-US" sz="1300" spc="-1" strike="noStrike">
                <a:latin typeface="Arial"/>
              </a:rPr>
              <a:t>→ </a:t>
            </a:r>
            <a:r>
              <a:rPr b="0" i="1" lang="en-US" sz="1300" spc="-1" strike="noStrike">
                <a:latin typeface="Arial"/>
              </a:rPr>
              <a:t>damaged </a:t>
            </a:r>
            <a:r>
              <a:rPr b="0" i="1" lang="en-US" sz="1300" spc="-1" strike="noStrike">
                <a:latin typeface="Arial"/>
              </a:rPr>
              <a:t>영역들이 </a:t>
            </a:r>
            <a:r>
              <a:rPr b="0" i="1" lang="en-US" sz="1300" spc="-1" strike="noStrike">
                <a:latin typeface="Arial"/>
              </a:rPr>
              <a:t>structure T1 </a:t>
            </a:r>
            <a:r>
              <a:rPr b="0" i="1" lang="en-US" sz="1300" spc="-1" strike="noStrike">
                <a:latin typeface="Arial"/>
              </a:rPr>
              <a:t>영상에서 보이는 것보다 더 넓을 수 있다고 추측</a:t>
            </a:r>
            <a:r>
              <a:rPr b="0" i="1" lang="en-US" sz="1300" spc="-1" strike="noStrike">
                <a:latin typeface="Arial"/>
              </a:rPr>
              <a:t>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766560" y="914400"/>
            <a:ext cx="2616120" cy="28173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554480" y="56808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Resting EPI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937760" y="64008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863840" y="65952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645920" y="201168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2560320" y="210312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4663440" y="219456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>
            <a:off x="5394960" y="2194560"/>
            <a:ext cx="182520" cy="6397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"/>
          <p:cNvSpPr/>
          <p:nvPr/>
        </p:nvSpPr>
        <p:spPr>
          <a:xfrm>
            <a:off x="822960" y="3762000"/>
            <a:ext cx="228564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**</a:t>
            </a:r>
            <a:r>
              <a:rPr b="0" lang="en-US" sz="1000" spc="-1" strike="noStrike">
                <a:latin typeface="Arial"/>
              </a:rPr>
              <a:t>같은 </a:t>
            </a:r>
            <a:r>
              <a:rPr b="0" lang="en-US" sz="1000" spc="-1" strike="noStrike">
                <a:latin typeface="Arial"/>
              </a:rPr>
              <a:t>slice</a:t>
            </a:r>
            <a:r>
              <a:rPr b="0" lang="en-US" sz="1000" spc="-1" strike="noStrike">
                <a:latin typeface="Arial"/>
              </a:rPr>
              <a:t>라고 생각되는 </a:t>
            </a:r>
            <a:r>
              <a:rPr b="0" lang="en-US" sz="1000" spc="-1" strike="noStrike">
                <a:latin typeface="Arial"/>
              </a:rPr>
              <a:t>raw image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6675120" y="822960"/>
            <a:ext cx="2834280" cy="30171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1"/>
          <p:cNvSpPr/>
          <p:nvPr/>
        </p:nvSpPr>
        <p:spPr>
          <a:xfrm>
            <a:off x="182880" y="139320"/>
            <a:ext cx="146268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Lesion </a:t>
            </a:r>
            <a:r>
              <a:rPr b="1" lang="en-US" sz="1800" spc="-1" strike="noStrike">
                <a:latin typeface="Arial"/>
              </a:rPr>
              <a:t>확인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4297680" y="3840480"/>
            <a:ext cx="1737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Structure image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7132320" y="4206240"/>
            <a:ext cx="283428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1) lesion</a:t>
            </a: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에 대한 </a:t>
            </a: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discussion</a:t>
            </a: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이 더 필요함</a:t>
            </a: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22960" y="914400"/>
            <a:ext cx="2742480" cy="28472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721680" y="914400"/>
            <a:ext cx="2861640" cy="283428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822960" y="4206240"/>
            <a:ext cx="33829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- </a:t>
            </a:r>
            <a:r>
              <a:rPr b="0" lang="en-US" sz="1300" spc="-1" strike="noStrike">
                <a:latin typeface="Arial"/>
              </a:rPr>
              <a:t>분석에 사용 하는 데이터는</a:t>
            </a:r>
            <a:r>
              <a:rPr b="0" lang="en-US" sz="1300" spc="-1" strike="noStrike">
                <a:latin typeface="Arial"/>
              </a:rPr>
              <a:t>`resting EPI`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- normal brain</a:t>
            </a:r>
            <a:r>
              <a:rPr b="0" lang="en-US" sz="1300" spc="-1" strike="noStrike">
                <a:latin typeface="Arial"/>
              </a:rPr>
              <a:t>이 아닌 </a:t>
            </a:r>
            <a:r>
              <a:rPr b="0" lang="en-US" sz="1300" spc="-1" strike="noStrike">
                <a:latin typeface="Arial"/>
              </a:rPr>
              <a:t>damaged brain.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6766560" y="914400"/>
            <a:ext cx="2616120" cy="28173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554480" y="56808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Resting EPI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937760" y="64008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7863840" y="659520"/>
            <a:ext cx="548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22960" y="3762000"/>
            <a:ext cx="22856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**</a:t>
            </a:r>
            <a:r>
              <a:rPr b="0" lang="en-US" sz="1000" spc="-1" strike="noStrike">
                <a:latin typeface="Arial"/>
              </a:rPr>
              <a:t>같은 </a:t>
            </a:r>
            <a:r>
              <a:rPr b="0" lang="en-US" sz="1000" spc="-1" strike="noStrike">
                <a:latin typeface="Arial"/>
              </a:rPr>
              <a:t>slice</a:t>
            </a:r>
            <a:r>
              <a:rPr b="0" lang="en-US" sz="1000" spc="-1" strike="noStrike">
                <a:latin typeface="Arial"/>
              </a:rPr>
              <a:t>라고 생각되는 </a:t>
            </a:r>
            <a:r>
              <a:rPr b="0" lang="en-US" sz="1000" spc="-1" strike="noStrike">
                <a:latin typeface="Arial"/>
              </a:rPr>
              <a:t>raw image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731520" y="822960"/>
            <a:ext cx="2925720" cy="30171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7"/>
          <p:cNvSpPr/>
          <p:nvPr/>
        </p:nvSpPr>
        <p:spPr>
          <a:xfrm>
            <a:off x="182880" y="139320"/>
            <a:ext cx="146268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Lesion </a:t>
            </a:r>
            <a:r>
              <a:rPr b="1" lang="en-US" sz="1800" spc="-1" strike="noStrike">
                <a:latin typeface="Arial"/>
              </a:rPr>
              <a:t>확인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5852160" y="4389120"/>
            <a:ext cx="39315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2) </a:t>
            </a: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일반적인 분석방법 적용의 어려움</a:t>
            </a:r>
            <a:r>
              <a:rPr b="1" i="1" lang="en-US" sz="1800" spc="-1" strike="noStrike">
                <a:solidFill>
                  <a:srgbClr val="ce181e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554480" y="713880"/>
            <a:ext cx="6766560" cy="44067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182880" y="139320"/>
            <a:ext cx="201168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Registration-1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82880" y="15544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Functional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(EPI)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82880" y="37868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Structure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503920" y="2651760"/>
            <a:ext cx="1463040" cy="5137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latin typeface="Arial"/>
              </a:rPr>
              <a:t>Transformation info - 1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274320" y="2156760"/>
            <a:ext cx="6400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4x4x4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0" name="TextShape 6"/>
          <p:cNvSpPr txBox="1"/>
          <p:nvPr/>
        </p:nvSpPr>
        <p:spPr>
          <a:xfrm>
            <a:off x="274320" y="4389120"/>
            <a:ext cx="6400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1x1x1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1" name="Line 7"/>
          <p:cNvSpPr/>
          <p:nvPr/>
        </p:nvSpPr>
        <p:spPr>
          <a:xfrm>
            <a:off x="640080" y="2651760"/>
            <a:ext cx="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074600" y="822960"/>
            <a:ext cx="2491560" cy="1660680"/>
          </a:xfrm>
          <a:prstGeom prst="rect">
            <a:avLst/>
          </a:prstGeom>
          <a:ln>
            <a:noFill/>
          </a:ln>
        </p:spPr>
      </p:pic>
      <p:sp>
        <p:nvSpPr>
          <p:cNvPr id="153" name="TextShape 1"/>
          <p:cNvSpPr txBox="1"/>
          <p:nvPr/>
        </p:nvSpPr>
        <p:spPr>
          <a:xfrm>
            <a:off x="1074600" y="640440"/>
            <a:ext cx="10058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‘</a:t>
            </a:r>
            <a:r>
              <a:rPr b="0" lang="en-US" sz="1000" spc="-1" strike="noStrike">
                <a:latin typeface="Arial"/>
              </a:rPr>
              <a:t>Transfomred’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834640" y="640440"/>
            <a:ext cx="5486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‘</a:t>
            </a:r>
            <a:r>
              <a:rPr b="0" lang="en-US" sz="1000" spc="-1" strike="noStrike">
                <a:latin typeface="Arial"/>
              </a:rPr>
              <a:t>Raw’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" name="Line 3"/>
          <p:cNvSpPr/>
          <p:nvPr/>
        </p:nvSpPr>
        <p:spPr>
          <a:xfrm flipV="1">
            <a:off x="2468880" y="1828800"/>
            <a:ext cx="0" cy="109728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2377440" y="1371600"/>
            <a:ext cx="274320" cy="36576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78640" y="3383280"/>
            <a:ext cx="4933440" cy="780840"/>
          </a:xfrm>
          <a:prstGeom prst="rect">
            <a:avLst/>
          </a:prstGeom>
          <a:ln>
            <a:noFill/>
          </a:ln>
        </p:spPr>
      </p:pic>
      <p:sp>
        <p:nvSpPr>
          <p:cNvPr id="158" name="TextShape 5"/>
          <p:cNvSpPr txBox="1"/>
          <p:nvPr/>
        </p:nvSpPr>
        <p:spPr>
          <a:xfrm>
            <a:off x="1828800" y="292608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4x4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5852160" y="1793520"/>
            <a:ext cx="3931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robust transformation.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less detailed.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618920" y="640080"/>
            <a:ext cx="6153480" cy="464796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182880" y="139320"/>
            <a:ext cx="182880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Registration-2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82880" y="13716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Structure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82880" y="38404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8138160" y="2652120"/>
            <a:ext cx="1463040" cy="5137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latin typeface="Arial"/>
              </a:rPr>
              <a:t>Transformation info - 2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5" name="TextShape 5"/>
          <p:cNvSpPr txBox="1"/>
          <p:nvPr/>
        </p:nvSpPr>
        <p:spPr>
          <a:xfrm>
            <a:off x="274320" y="1919880"/>
            <a:ext cx="6400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1x1x1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6" name="TextShape 6"/>
          <p:cNvSpPr txBox="1"/>
          <p:nvPr/>
        </p:nvSpPr>
        <p:spPr>
          <a:xfrm>
            <a:off x="274320" y="4442760"/>
            <a:ext cx="6400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2x2x2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7" name="Line 7"/>
          <p:cNvSpPr/>
          <p:nvPr/>
        </p:nvSpPr>
        <p:spPr>
          <a:xfrm>
            <a:off x="640080" y="2560320"/>
            <a:ext cx="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005840" y="731520"/>
            <a:ext cx="4851000" cy="1828800"/>
          </a:xfrm>
          <a:prstGeom prst="rect">
            <a:avLst/>
          </a:prstGeom>
          <a:ln>
            <a:noFill/>
          </a:ln>
        </p:spPr>
      </p:pic>
      <p:sp>
        <p:nvSpPr>
          <p:cNvPr id="169" name="Line 1"/>
          <p:cNvSpPr/>
          <p:nvPr/>
        </p:nvSpPr>
        <p:spPr>
          <a:xfrm flipV="1">
            <a:off x="2468880" y="1920240"/>
            <a:ext cx="0" cy="109728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78640" y="3474720"/>
            <a:ext cx="4933440" cy="78084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1828800" y="303696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4x4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1005840" y="640080"/>
            <a:ext cx="10058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‘</a:t>
            </a:r>
            <a:r>
              <a:rPr b="0" lang="en-US" sz="1000" spc="-1" strike="noStrike">
                <a:latin typeface="Arial"/>
              </a:rPr>
              <a:t>Transfomred’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2743200" y="640080"/>
            <a:ext cx="5486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‘</a:t>
            </a:r>
            <a:r>
              <a:rPr b="0" lang="en-US" sz="1000" spc="-1" strike="noStrike">
                <a:latin typeface="Arial"/>
              </a:rPr>
              <a:t>Raw’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2286000" y="1371600"/>
            <a:ext cx="365760" cy="548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3840480" y="914400"/>
            <a:ext cx="1920240" cy="14630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7"/>
          <p:cNvSpPr/>
          <p:nvPr/>
        </p:nvSpPr>
        <p:spPr>
          <a:xfrm flipH="1">
            <a:off x="5852160" y="1737360"/>
            <a:ext cx="548640" cy="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8"/>
          <p:cNvSpPr txBox="1"/>
          <p:nvPr/>
        </p:nvSpPr>
        <p:spPr>
          <a:xfrm>
            <a:off x="6492240" y="148248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Nonlinear transformation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6528960" y="1849680"/>
            <a:ext cx="1152000" cy="14187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4"/>
          <a:stretch/>
        </p:blipFill>
        <p:spPr>
          <a:xfrm>
            <a:off x="7772400" y="1849680"/>
            <a:ext cx="1280160" cy="1442160"/>
          </a:xfrm>
          <a:prstGeom prst="rect">
            <a:avLst/>
          </a:prstGeom>
          <a:ln>
            <a:noFill/>
          </a:ln>
        </p:spPr>
      </p:pic>
      <p:sp>
        <p:nvSpPr>
          <p:cNvPr id="180" name="TextShape 9"/>
          <p:cNvSpPr txBox="1"/>
          <p:nvPr/>
        </p:nvSpPr>
        <p:spPr>
          <a:xfrm>
            <a:off x="6035040" y="3657600"/>
            <a:ext cx="393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robust + detailed transformation.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679400" y="1726200"/>
            <a:ext cx="2892600" cy="220572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182880" y="139320"/>
            <a:ext cx="17373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Registration-3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1619280" y="640080"/>
            <a:ext cx="6153480" cy="4692240"/>
          </a:xfrm>
          <a:prstGeom prst="rect">
            <a:avLst/>
          </a:prstGeom>
          <a:ln>
            <a:noFill/>
          </a:ln>
        </p:spPr>
      </p:pic>
      <p:sp>
        <p:nvSpPr>
          <p:cNvPr id="184" name="TextShape 2"/>
          <p:cNvSpPr txBox="1"/>
          <p:nvPr/>
        </p:nvSpPr>
        <p:spPr>
          <a:xfrm>
            <a:off x="182880" y="38408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182880" y="13716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Functional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(EPI)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8138160" y="2103120"/>
            <a:ext cx="1463040" cy="5137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latin typeface="Arial"/>
              </a:rPr>
              <a:t>Transformation info - 1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8138160" y="3235320"/>
            <a:ext cx="1463040" cy="5137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latin typeface="Arial"/>
              </a:rPr>
              <a:t>Transformation info - 2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8686800" y="2743200"/>
            <a:ext cx="3657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7"/>
          <p:cNvSpPr txBox="1"/>
          <p:nvPr/>
        </p:nvSpPr>
        <p:spPr>
          <a:xfrm>
            <a:off x="274320" y="1973880"/>
            <a:ext cx="6400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1x1x1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0" name="TextShape 8"/>
          <p:cNvSpPr txBox="1"/>
          <p:nvPr/>
        </p:nvSpPr>
        <p:spPr>
          <a:xfrm>
            <a:off x="274320" y="4443120"/>
            <a:ext cx="6400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2x2x2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1" name="Line 9"/>
          <p:cNvSpPr/>
          <p:nvPr/>
        </p:nvSpPr>
        <p:spPr>
          <a:xfrm>
            <a:off x="640080" y="2651760"/>
            <a:ext cx="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554480" y="713880"/>
            <a:ext cx="6766560" cy="440676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182880" y="139320"/>
            <a:ext cx="201168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Registration-1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82880" y="15544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Functional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(EPI)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182880" y="37868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Structure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503920" y="2651760"/>
            <a:ext cx="1463040" cy="5137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latin typeface="Arial"/>
              </a:rPr>
              <a:t>Transformation info - 1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4572000" y="1371600"/>
            <a:ext cx="274320" cy="64008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4572000" y="3749040"/>
            <a:ext cx="274320" cy="64008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2019-06-03T11:19:51Z</dcterms:created>
  <dc:creator/>
  <dc:description/>
  <dc:language>en-US</dc:language>
  <cp:lastModifiedBy/>
  <dcterms:modified xsi:type="dcterms:W3CDTF">2019-06-04T08:42:05Z</dcterms:modified>
  <cp:revision>18</cp:revision>
  <dc:subject/>
  <dc:title/>
</cp:coreProperties>
</file>