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6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Formula 1"/>
              <p:cNvSpPr txBox="1"/>
              <p:nvPr/>
            </p:nvSpPr>
            <p:spPr>
              <a:xfrm>
                <a:off x="4646880" y="2661480"/>
                <a:ext cx="719280" cy="35928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115" name="CustomShape 2"/>
          <p:cNvSpPr/>
          <p:nvPr/>
        </p:nvSpPr>
        <p:spPr>
          <a:xfrm>
            <a:off x="4114800" y="2159640"/>
            <a:ext cx="192024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latin typeface="Arial"/>
              </a:rPr>
              <a:t>RM case report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19.06.14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그림 193"/>
          <p:cNvPicPr/>
          <p:nvPr/>
        </p:nvPicPr>
        <p:blipFill>
          <a:blip r:embed="rId2"/>
          <a:stretch/>
        </p:blipFill>
        <p:spPr>
          <a:xfrm>
            <a:off x="4023360" y="182880"/>
            <a:ext cx="5851800" cy="5096520"/>
          </a:xfrm>
          <a:prstGeom prst="rect">
            <a:avLst/>
          </a:prstGeom>
          <a:ln>
            <a:noFill/>
          </a:ln>
        </p:spPr>
      </p:pic>
      <p:sp>
        <p:nvSpPr>
          <p:cNvPr id="195" name="CustomShape 1"/>
          <p:cNvSpPr/>
          <p:nvPr/>
        </p:nvSpPr>
        <p:spPr>
          <a:xfrm>
            <a:off x="182880" y="183240"/>
            <a:ext cx="201132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latin typeface="Arial"/>
              </a:rPr>
              <a:t>Connectome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latin typeface="Arial"/>
              </a:rPr>
              <a:t>(case)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571200" y="1097280"/>
            <a:ext cx="274320" cy="1463040"/>
          </a:xfrm>
          <a:custGeom>
            <a:avLst/>
            <a:gdLst/>
            <a:ahLst/>
            <a:cxnLst/>
            <a:rect l="l" t="t" r="r" b="b"/>
            <a:pathLst>
              <a:path w="763" h="4065">
                <a:moveTo>
                  <a:pt x="762" y="0"/>
                </a:moveTo>
                <a:cubicBezTo>
                  <a:pt x="0" y="2286"/>
                  <a:pt x="762" y="4064"/>
                  <a:pt x="762" y="4064"/>
                </a:cubicBez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3"/>
          <p:cNvSpPr/>
          <p:nvPr/>
        </p:nvSpPr>
        <p:spPr>
          <a:xfrm>
            <a:off x="2626200" y="1573920"/>
            <a:ext cx="10969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Auditory</a:t>
            </a:r>
          </a:p>
        </p:txBody>
      </p:sp>
      <p:sp>
        <p:nvSpPr>
          <p:cNvPr id="198" name="CustomShape 4"/>
          <p:cNvSpPr/>
          <p:nvPr/>
        </p:nvSpPr>
        <p:spPr>
          <a:xfrm>
            <a:off x="3571200" y="3017520"/>
            <a:ext cx="274320" cy="1463040"/>
          </a:xfrm>
          <a:custGeom>
            <a:avLst/>
            <a:gdLst/>
            <a:ahLst/>
            <a:cxnLst/>
            <a:rect l="l" t="t" r="r" b="b"/>
            <a:pathLst>
              <a:path w="763" h="4065">
                <a:moveTo>
                  <a:pt x="762" y="0"/>
                </a:moveTo>
                <a:cubicBezTo>
                  <a:pt x="0" y="2286"/>
                  <a:pt x="762" y="4064"/>
                  <a:pt x="762" y="4064"/>
                </a:cubicBez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5"/>
          <p:cNvSpPr/>
          <p:nvPr/>
        </p:nvSpPr>
        <p:spPr>
          <a:xfrm>
            <a:off x="2626200" y="3494160"/>
            <a:ext cx="10969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Sensory</a:t>
            </a:r>
          </a:p>
        </p:txBody>
      </p:sp>
      <p:sp>
        <p:nvSpPr>
          <p:cNvPr id="200" name="CustomShape 6"/>
          <p:cNvSpPr/>
          <p:nvPr/>
        </p:nvSpPr>
        <p:spPr>
          <a:xfrm>
            <a:off x="358560" y="3108960"/>
            <a:ext cx="1096920" cy="1096920"/>
          </a:xfrm>
          <a:prstGeom prst="rect">
            <a:avLst/>
          </a:prstGeom>
          <a:noFill/>
          <a:ln w="29160">
            <a:solidFill>
              <a:srgbClr val="00FE7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7"/>
          <p:cNvSpPr/>
          <p:nvPr/>
        </p:nvSpPr>
        <p:spPr>
          <a:xfrm>
            <a:off x="1455840" y="3108960"/>
            <a:ext cx="1096920" cy="1096920"/>
          </a:xfrm>
          <a:prstGeom prst="rect">
            <a:avLst/>
          </a:prstGeom>
          <a:noFill/>
          <a:ln w="29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"/>
          <p:cNvSpPr/>
          <p:nvPr/>
        </p:nvSpPr>
        <p:spPr>
          <a:xfrm>
            <a:off x="358560" y="2011680"/>
            <a:ext cx="1096920" cy="109692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9"/>
          <p:cNvSpPr/>
          <p:nvPr/>
        </p:nvSpPr>
        <p:spPr>
          <a:xfrm>
            <a:off x="358560" y="2011680"/>
            <a:ext cx="118836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Intra auditory</a:t>
            </a:r>
          </a:p>
        </p:txBody>
      </p:sp>
      <p:sp>
        <p:nvSpPr>
          <p:cNvPr id="204" name="CustomShape 10"/>
          <p:cNvSpPr/>
          <p:nvPr/>
        </p:nvSpPr>
        <p:spPr>
          <a:xfrm>
            <a:off x="1455840" y="3108960"/>
            <a:ext cx="118836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Intra sensory</a:t>
            </a:r>
          </a:p>
        </p:txBody>
      </p:sp>
      <p:sp>
        <p:nvSpPr>
          <p:cNvPr id="205" name="CustomShape 11"/>
          <p:cNvSpPr/>
          <p:nvPr/>
        </p:nvSpPr>
        <p:spPr>
          <a:xfrm>
            <a:off x="358560" y="3108960"/>
            <a:ext cx="1188360" cy="64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Auditory</a:t>
            </a: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~</a:t>
            </a: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Sensory</a:t>
            </a:r>
          </a:p>
        </p:txBody>
      </p:sp>
      <p:sp>
        <p:nvSpPr>
          <p:cNvPr id="206" name="CustomShape 12"/>
          <p:cNvSpPr/>
          <p:nvPr/>
        </p:nvSpPr>
        <p:spPr>
          <a:xfrm>
            <a:off x="5212080" y="822960"/>
            <a:ext cx="1919880" cy="191988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13"/>
          <p:cNvSpPr/>
          <p:nvPr/>
        </p:nvSpPr>
        <p:spPr>
          <a:xfrm>
            <a:off x="7223760" y="2743200"/>
            <a:ext cx="1919880" cy="1919880"/>
          </a:xfrm>
          <a:prstGeom prst="rect">
            <a:avLst/>
          </a:prstGeom>
          <a:noFill/>
          <a:ln w="29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14"/>
          <p:cNvSpPr/>
          <p:nvPr/>
        </p:nvSpPr>
        <p:spPr>
          <a:xfrm>
            <a:off x="5212080" y="2743200"/>
            <a:ext cx="1919880" cy="1919880"/>
          </a:xfrm>
          <a:prstGeom prst="rect">
            <a:avLst/>
          </a:prstGeom>
          <a:noFill/>
          <a:ln w="29160">
            <a:solidFill>
              <a:srgbClr val="00FE7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그림 208"/>
          <p:cNvPicPr/>
          <p:nvPr/>
        </p:nvPicPr>
        <p:blipFill>
          <a:blip r:embed="rId2"/>
          <a:stretch/>
        </p:blipFill>
        <p:spPr>
          <a:xfrm>
            <a:off x="133560" y="240480"/>
            <a:ext cx="4951440" cy="4331160"/>
          </a:xfrm>
          <a:prstGeom prst="rect">
            <a:avLst/>
          </a:prstGeom>
          <a:ln>
            <a:noFill/>
          </a:ln>
        </p:spPr>
      </p:pic>
      <p:pic>
        <p:nvPicPr>
          <p:cNvPr id="210" name="그림 209"/>
          <p:cNvPicPr/>
          <p:nvPr/>
        </p:nvPicPr>
        <p:blipFill>
          <a:blip r:embed="rId3"/>
          <a:stretch/>
        </p:blipFill>
        <p:spPr>
          <a:xfrm>
            <a:off x="5071320" y="240480"/>
            <a:ext cx="4895280" cy="4331160"/>
          </a:xfrm>
          <a:prstGeom prst="rect">
            <a:avLst/>
          </a:prstGeom>
          <a:ln>
            <a:noFill/>
          </a:ln>
        </p:spPr>
      </p:pic>
      <p:sp>
        <p:nvSpPr>
          <p:cNvPr id="211" name="CustomShape 1"/>
          <p:cNvSpPr/>
          <p:nvPr/>
        </p:nvSpPr>
        <p:spPr>
          <a:xfrm>
            <a:off x="7498080" y="4774320"/>
            <a:ext cx="7311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latin typeface="Arial"/>
              </a:rPr>
              <a:t>case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2011680" y="4774320"/>
            <a:ext cx="10054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latin typeface="Arial"/>
              </a:rPr>
              <a:t>control</a:t>
            </a:r>
            <a:endParaRPr lang="en-US" sz="18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Formula 3"/>
              <p:cNvSpPr txBox="1"/>
              <p:nvPr/>
            </p:nvSpPr>
            <p:spPr>
              <a:xfrm>
                <a:off x="4646880" y="2661480"/>
                <a:ext cx="719280" cy="35928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82520" y="139320"/>
            <a:ext cx="1461960" cy="4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overview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39720" y="892440"/>
            <a:ext cx="8593560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환자의 특수성(case)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	- 일반적이지 않은 양쪽 hemi stroke.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	- cortical deafness 증상.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39720" y="2446920"/>
            <a:ext cx="8593560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Functional Connectivity 분석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	- ROI ( auditory cortex 및 sensory motor 영역)</a:t>
            </a:r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림 118"/>
          <p:cNvPicPr/>
          <p:nvPr/>
        </p:nvPicPr>
        <p:blipFill>
          <a:blip r:embed="rId2"/>
          <a:stretch/>
        </p:blipFill>
        <p:spPr>
          <a:xfrm>
            <a:off x="822600" y="914040"/>
            <a:ext cx="2741400" cy="2846160"/>
          </a:xfrm>
          <a:prstGeom prst="rect">
            <a:avLst/>
          </a:prstGeom>
          <a:ln>
            <a:noFill/>
          </a:ln>
        </p:spPr>
      </p:pic>
      <p:pic>
        <p:nvPicPr>
          <p:cNvPr id="120" name="그림 119"/>
          <p:cNvPicPr/>
          <p:nvPr/>
        </p:nvPicPr>
        <p:blipFill>
          <a:blip r:embed="rId3"/>
          <a:stretch/>
        </p:blipFill>
        <p:spPr>
          <a:xfrm>
            <a:off x="3721320" y="914040"/>
            <a:ext cx="2860560" cy="283320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822600" y="4205520"/>
            <a:ext cx="8593560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1) T1 에서보다 EPI에서 damaged 영역이 더 넓음.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2) T2 영상을 보면 lesion 주변으로 검게 damaged 영역들(?)이 있음이 확인됨.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13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→ damaged 영역들이 structure T1 영상에서 보이는 것보다 더 넓을 수 있다고 추측.</a:t>
            </a:r>
            <a:endParaRPr lang="en-US" sz="1300" b="0" strike="noStrike" spc="-1">
              <a:latin typeface="Arial"/>
            </a:endParaRPr>
          </a:p>
        </p:txBody>
      </p:sp>
      <p:pic>
        <p:nvPicPr>
          <p:cNvPr id="122" name="그림 121"/>
          <p:cNvPicPr/>
          <p:nvPr/>
        </p:nvPicPr>
        <p:blipFill>
          <a:blip r:embed="rId4"/>
          <a:stretch/>
        </p:blipFill>
        <p:spPr>
          <a:xfrm>
            <a:off x="6765840" y="914040"/>
            <a:ext cx="2615040" cy="281628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1554120" y="567720"/>
            <a:ext cx="146196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Resting EPI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937400" y="639720"/>
            <a:ext cx="54756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7863120" y="659160"/>
            <a:ext cx="54756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T2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1645560" y="2011320"/>
            <a:ext cx="181800" cy="63900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6"/>
          <p:cNvSpPr/>
          <p:nvPr/>
        </p:nvSpPr>
        <p:spPr>
          <a:xfrm>
            <a:off x="2559960" y="2102760"/>
            <a:ext cx="181800" cy="63900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7"/>
          <p:cNvSpPr/>
          <p:nvPr/>
        </p:nvSpPr>
        <p:spPr>
          <a:xfrm>
            <a:off x="4663080" y="2194200"/>
            <a:ext cx="181800" cy="63900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8"/>
          <p:cNvSpPr/>
          <p:nvPr/>
        </p:nvSpPr>
        <p:spPr>
          <a:xfrm>
            <a:off x="5394240" y="2194200"/>
            <a:ext cx="181800" cy="63900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9"/>
          <p:cNvSpPr/>
          <p:nvPr/>
        </p:nvSpPr>
        <p:spPr>
          <a:xfrm>
            <a:off x="822600" y="3761280"/>
            <a:ext cx="2284920" cy="41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**같은 slice라고 생각되는 raw image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6674400" y="822600"/>
            <a:ext cx="2833200" cy="301608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11"/>
          <p:cNvSpPr/>
          <p:nvPr/>
        </p:nvSpPr>
        <p:spPr>
          <a:xfrm>
            <a:off x="182520" y="138960"/>
            <a:ext cx="1461960" cy="4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Lesion 확인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12"/>
          <p:cNvSpPr/>
          <p:nvPr/>
        </p:nvSpPr>
        <p:spPr>
          <a:xfrm>
            <a:off x="4297320" y="3839760"/>
            <a:ext cx="1736280" cy="30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Structure image</a:t>
            </a:r>
            <a:endParaRPr lang="en-US" sz="1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Formula 1"/>
              <p:cNvSpPr txBox="1"/>
              <p:nvPr/>
            </p:nvSpPr>
            <p:spPr>
              <a:xfrm>
                <a:off x="4646880" y="2661480"/>
                <a:ext cx="719280" cy="35928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135" name="CustomShape 2"/>
          <p:cNvSpPr/>
          <p:nvPr/>
        </p:nvSpPr>
        <p:spPr>
          <a:xfrm>
            <a:off x="182520" y="138960"/>
            <a:ext cx="1461960" cy="4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Lesion 확인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6" name="그림 135"/>
          <p:cNvPicPr/>
          <p:nvPr/>
        </p:nvPicPr>
        <p:blipFill>
          <a:blip r:embed="rId2"/>
          <a:stretch/>
        </p:blipFill>
        <p:spPr>
          <a:xfrm>
            <a:off x="1645920" y="686520"/>
            <a:ext cx="1462680" cy="1801080"/>
          </a:xfrm>
          <a:prstGeom prst="rect">
            <a:avLst/>
          </a:prstGeom>
          <a:ln>
            <a:noFill/>
          </a:ln>
        </p:spPr>
      </p:pic>
      <p:pic>
        <p:nvPicPr>
          <p:cNvPr id="137" name="그림 136"/>
          <p:cNvPicPr/>
          <p:nvPr/>
        </p:nvPicPr>
        <p:blipFill>
          <a:blip r:embed="rId3"/>
          <a:stretch/>
        </p:blipFill>
        <p:spPr>
          <a:xfrm>
            <a:off x="3108960" y="731520"/>
            <a:ext cx="1645560" cy="1756080"/>
          </a:xfrm>
          <a:prstGeom prst="rect">
            <a:avLst/>
          </a:prstGeom>
          <a:ln>
            <a:noFill/>
          </a:ln>
        </p:spPr>
      </p:pic>
      <p:pic>
        <p:nvPicPr>
          <p:cNvPr id="138" name="그림 137"/>
          <p:cNvPicPr/>
          <p:nvPr/>
        </p:nvPicPr>
        <p:blipFill>
          <a:blip r:embed="rId4"/>
          <a:stretch/>
        </p:blipFill>
        <p:spPr>
          <a:xfrm>
            <a:off x="3931920" y="3362760"/>
            <a:ext cx="2279880" cy="1940400"/>
          </a:xfrm>
          <a:prstGeom prst="rect">
            <a:avLst/>
          </a:prstGeom>
          <a:ln>
            <a:noFill/>
          </a:ln>
        </p:spPr>
      </p:pic>
      <p:pic>
        <p:nvPicPr>
          <p:cNvPr id="139" name="그림 138"/>
          <p:cNvPicPr/>
          <p:nvPr/>
        </p:nvPicPr>
        <p:blipFill>
          <a:blip r:embed="rId5"/>
          <a:stretch/>
        </p:blipFill>
        <p:spPr>
          <a:xfrm>
            <a:off x="6126480" y="731520"/>
            <a:ext cx="1801440" cy="1737000"/>
          </a:xfrm>
          <a:prstGeom prst="rect">
            <a:avLst/>
          </a:prstGeom>
          <a:ln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1828800" y="2487960"/>
            <a:ext cx="2468520" cy="2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latin typeface="Arial"/>
              </a:rPr>
              <a:t>**Intensity based reference</a:t>
            </a:r>
          </a:p>
        </p:txBody>
      </p:sp>
      <p:sp>
        <p:nvSpPr>
          <p:cNvPr id="141" name="CustomShape 4"/>
          <p:cNvSpPr/>
          <p:nvPr/>
        </p:nvSpPr>
        <p:spPr>
          <a:xfrm>
            <a:off x="6126480" y="2465280"/>
            <a:ext cx="2559960" cy="27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latin typeface="Arial"/>
              </a:rPr>
              <a:t>**by 강민구 선생님</a:t>
            </a:r>
          </a:p>
        </p:txBody>
      </p:sp>
      <p:sp>
        <p:nvSpPr>
          <p:cNvPr id="142" name="CustomShape 5"/>
          <p:cNvSpPr/>
          <p:nvPr/>
        </p:nvSpPr>
        <p:spPr>
          <a:xfrm>
            <a:off x="3931920" y="5303520"/>
            <a:ext cx="2559960" cy="2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latin typeface="Arial"/>
              </a:rPr>
              <a:t>**by EPI lesion ROI</a:t>
            </a:r>
          </a:p>
        </p:txBody>
      </p:sp>
      <p:sp>
        <p:nvSpPr>
          <p:cNvPr id="143" name="Line 6"/>
          <p:cNvSpPr/>
          <p:nvPr/>
        </p:nvSpPr>
        <p:spPr>
          <a:xfrm>
            <a:off x="3291840" y="2720160"/>
            <a:ext cx="1188720" cy="5716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Line 7"/>
          <p:cNvSpPr/>
          <p:nvPr/>
        </p:nvSpPr>
        <p:spPr>
          <a:xfrm flipH="1">
            <a:off x="5486400" y="2743200"/>
            <a:ext cx="1371600" cy="5486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82880" y="182880"/>
            <a:ext cx="11887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latin typeface="Arial"/>
              </a:rPr>
              <a:t>Subject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1280160" y="1554480"/>
            <a:ext cx="2286000" cy="94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500" b="1" strike="noStrike" spc="-1" dirty="0">
                <a:latin typeface="Arial"/>
              </a:rPr>
              <a:t>Case</a:t>
            </a:r>
            <a:r>
              <a:rPr lang="en-US" sz="1500" b="0" strike="noStrike" spc="-1" dirty="0">
                <a:latin typeface="Arial"/>
              </a:rPr>
              <a:t> </a:t>
            </a:r>
            <a:r>
              <a:rPr lang="en-US" sz="1500" b="0" strike="noStrike" spc="-1">
                <a:latin typeface="Arial"/>
              </a:rPr>
              <a:t>; </a:t>
            </a:r>
            <a:r>
              <a:rPr lang="en-US" sz="1500" spc="-1" smtClean="0">
                <a:latin typeface="Arial"/>
              </a:rPr>
              <a:t>---</a:t>
            </a:r>
            <a:r>
              <a:rPr lang="en-US" sz="1500" b="0" strike="noStrike" spc="-1" smtClean="0">
                <a:latin typeface="Arial"/>
              </a:rPr>
              <a:t> </a:t>
            </a:r>
            <a:r>
              <a:rPr lang="en-US" sz="1500" b="0" strike="noStrike" spc="-1">
                <a:latin typeface="Arial"/>
              </a:rPr>
              <a:t>님. </a:t>
            </a:r>
          </a:p>
          <a:p>
            <a:r>
              <a:rPr lang="en-US" sz="1500" b="0" strike="noStrike" spc="-1" dirty="0">
                <a:latin typeface="Arial"/>
              </a:rPr>
              <a:t>Age ; 39</a:t>
            </a:r>
          </a:p>
          <a:p>
            <a:r>
              <a:rPr lang="en-US" sz="1500" b="0" strike="noStrike" spc="-1" dirty="0">
                <a:latin typeface="Arial"/>
              </a:rPr>
              <a:t>Data ; resting &amp; T1</a:t>
            </a:r>
          </a:p>
        </p:txBody>
      </p:sp>
      <p:sp>
        <p:nvSpPr>
          <p:cNvPr id="147" name="TextShape 3"/>
          <p:cNvSpPr txBox="1"/>
          <p:nvPr/>
        </p:nvSpPr>
        <p:spPr>
          <a:xfrm>
            <a:off x="1280160" y="2834640"/>
            <a:ext cx="2286000" cy="94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500" b="1" strike="noStrike" spc="-1">
                <a:latin typeface="Arial"/>
              </a:rPr>
              <a:t>Control</a:t>
            </a:r>
            <a:r>
              <a:rPr lang="en-US" sz="1500" b="0" strike="noStrike" spc="-1">
                <a:latin typeface="Arial"/>
              </a:rPr>
              <a:t> ; 10명</a:t>
            </a:r>
          </a:p>
          <a:p>
            <a:r>
              <a:rPr lang="en-US" sz="1500" b="0" strike="noStrike" spc="-1">
                <a:latin typeface="Arial"/>
              </a:rPr>
              <a:t>Age average ; 40.6</a:t>
            </a:r>
          </a:p>
          <a:p>
            <a:r>
              <a:rPr lang="en-US" sz="1500" b="0" strike="noStrike" spc="-1">
                <a:latin typeface="Arial"/>
              </a:rPr>
              <a:t>Data ; resting &amp; T1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그림 147"/>
          <p:cNvPicPr/>
          <p:nvPr/>
        </p:nvPicPr>
        <p:blipFill>
          <a:blip r:embed="rId2"/>
          <a:stretch/>
        </p:blipFill>
        <p:spPr>
          <a:xfrm>
            <a:off x="365760" y="822960"/>
            <a:ext cx="1301040" cy="1732320"/>
          </a:xfrm>
          <a:prstGeom prst="rect">
            <a:avLst/>
          </a:prstGeom>
          <a:ln>
            <a:noFill/>
          </a:ln>
        </p:spPr>
      </p:pic>
      <p:pic>
        <p:nvPicPr>
          <p:cNvPr id="149" name="그림 148"/>
          <p:cNvPicPr/>
          <p:nvPr/>
        </p:nvPicPr>
        <p:blipFill>
          <a:blip r:embed="rId3"/>
          <a:stretch/>
        </p:blipFill>
        <p:spPr>
          <a:xfrm>
            <a:off x="1667160" y="822960"/>
            <a:ext cx="1291320" cy="1737000"/>
          </a:xfrm>
          <a:prstGeom prst="rect">
            <a:avLst/>
          </a:prstGeom>
          <a:ln>
            <a:noFill/>
          </a:ln>
        </p:spPr>
      </p:pic>
      <p:pic>
        <p:nvPicPr>
          <p:cNvPr id="150" name="그림 149"/>
          <p:cNvPicPr/>
          <p:nvPr/>
        </p:nvPicPr>
        <p:blipFill>
          <a:blip r:embed="rId4"/>
          <a:stretch/>
        </p:blipFill>
        <p:spPr>
          <a:xfrm>
            <a:off x="6766560" y="3383280"/>
            <a:ext cx="1423080" cy="1722240"/>
          </a:xfrm>
          <a:prstGeom prst="rect">
            <a:avLst/>
          </a:prstGeom>
          <a:ln>
            <a:noFill/>
          </a:ln>
        </p:spPr>
      </p:pic>
      <p:pic>
        <p:nvPicPr>
          <p:cNvPr id="151" name="그림 150"/>
          <p:cNvPicPr/>
          <p:nvPr/>
        </p:nvPicPr>
        <p:blipFill>
          <a:blip r:embed="rId5"/>
          <a:stretch/>
        </p:blipFill>
        <p:spPr>
          <a:xfrm>
            <a:off x="8179560" y="3383280"/>
            <a:ext cx="1421280" cy="1722240"/>
          </a:xfrm>
          <a:prstGeom prst="rect">
            <a:avLst/>
          </a:prstGeom>
          <a:ln>
            <a:noFill/>
          </a:ln>
        </p:spPr>
      </p:pic>
      <p:pic>
        <p:nvPicPr>
          <p:cNvPr id="152" name="그림 151"/>
          <p:cNvPicPr/>
          <p:nvPr/>
        </p:nvPicPr>
        <p:blipFill>
          <a:blip r:embed="rId6"/>
          <a:stretch/>
        </p:blipFill>
        <p:spPr>
          <a:xfrm>
            <a:off x="6766560" y="822960"/>
            <a:ext cx="1446480" cy="1737000"/>
          </a:xfrm>
          <a:prstGeom prst="rect">
            <a:avLst/>
          </a:prstGeom>
          <a:ln>
            <a:noFill/>
          </a:ln>
        </p:spPr>
      </p:pic>
      <p:pic>
        <p:nvPicPr>
          <p:cNvPr id="153" name="그림 152"/>
          <p:cNvPicPr/>
          <p:nvPr/>
        </p:nvPicPr>
        <p:blipFill>
          <a:blip r:embed="rId7"/>
          <a:stretch/>
        </p:blipFill>
        <p:spPr>
          <a:xfrm>
            <a:off x="8213400" y="822960"/>
            <a:ext cx="1387440" cy="1737000"/>
          </a:xfrm>
          <a:prstGeom prst="rect">
            <a:avLst/>
          </a:prstGeom>
          <a:ln>
            <a:noFill/>
          </a:ln>
        </p:spPr>
      </p:pic>
      <p:pic>
        <p:nvPicPr>
          <p:cNvPr id="154" name="그림 153"/>
          <p:cNvPicPr/>
          <p:nvPr/>
        </p:nvPicPr>
        <p:blipFill>
          <a:blip r:embed="rId8"/>
          <a:stretch/>
        </p:blipFill>
        <p:spPr>
          <a:xfrm>
            <a:off x="365760" y="3398040"/>
            <a:ext cx="1287000" cy="1738080"/>
          </a:xfrm>
          <a:prstGeom prst="rect">
            <a:avLst/>
          </a:prstGeom>
          <a:ln>
            <a:noFill/>
          </a:ln>
        </p:spPr>
      </p:pic>
      <p:pic>
        <p:nvPicPr>
          <p:cNvPr id="155" name="그림 154"/>
          <p:cNvPicPr/>
          <p:nvPr/>
        </p:nvPicPr>
        <p:blipFill>
          <a:blip r:embed="rId9"/>
          <a:stretch/>
        </p:blipFill>
        <p:spPr>
          <a:xfrm>
            <a:off x="1653120" y="3398040"/>
            <a:ext cx="1272600" cy="1741680"/>
          </a:xfrm>
          <a:prstGeom prst="rect">
            <a:avLst/>
          </a:prstGeom>
          <a:ln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182880" y="2560320"/>
            <a:ext cx="30171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auditory_association(BA22)</a:t>
            </a:r>
          </a:p>
        </p:txBody>
      </p:sp>
      <p:sp>
        <p:nvSpPr>
          <p:cNvPr id="157" name="CustomShape 2"/>
          <p:cNvSpPr/>
          <p:nvPr/>
        </p:nvSpPr>
        <p:spPr>
          <a:xfrm>
            <a:off x="365760" y="5140080"/>
            <a:ext cx="26514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primary_auditory(BA41)</a:t>
            </a:r>
          </a:p>
        </p:txBody>
      </p:sp>
      <p:sp>
        <p:nvSpPr>
          <p:cNvPr id="158" name="CustomShape 3"/>
          <p:cNvSpPr/>
          <p:nvPr/>
        </p:nvSpPr>
        <p:spPr>
          <a:xfrm>
            <a:off x="7406640" y="5140080"/>
            <a:ext cx="17370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sensory(BA39)</a:t>
            </a:r>
          </a:p>
        </p:txBody>
      </p:sp>
      <p:sp>
        <p:nvSpPr>
          <p:cNvPr id="159" name="CustomShape 4"/>
          <p:cNvSpPr/>
          <p:nvPr/>
        </p:nvSpPr>
        <p:spPr>
          <a:xfrm>
            <a:off x="7223760" y="2579760"/>
            <a:ext cx="17370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sensory(BA40)</a:t>
            </a:r>
          </a:p>
        </p:txBody>
      </p:sp>
      <p:pic>
        <p:nvPicPr>
          <p:cNvPr id="160" name="그림 159"/>
          <p:cNvPicPr/>
          <p:nvPr/>
        </p:nvPicPr>
        <p:blipFill>
          <a:blip r:embed="rId10"/>
          <a:stretch/>
        </p:blipFill>
        <p:spPr>
          <a:xfrm>
            <a:off x="3902040" y="1828800"/>
            <a:ext cx="2132640" cy="2323080"/>
          </a:xfrm>
          <a:prstGeom prst="rect">
            <a:avLst/>
          </a:prstGeom>
          <a:ln>
            <a:noFill/>
          </a:ln>
        </p:spPr>
      </p:pic>
      <p:sp>
        <p:nvSpPr>
          <p:cNvPr id="161" name="CustomShape 5"/>
          <p:cNvSpPr/>
          <p:nvPr/>
        </p:nvSpPr>
        <p:spPr>
          <a:xfrm>
            <a:off x="3993480" y="4154040"/>
            <a:ext cx="19198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i="1" strike="noStrike" spc="-1">
                <a:latin typeface="Arial"/>
              </a:rPr>
              <a:t>Brodmann area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182880" y="182880"/>
            <a:ext cx="7311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latin typeface="Arial"/>
              </a:rPr>
              <a:t>ROI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Formula 1"/>
              <p:cNvSpPr txBox="1"/>
              <p:nvPr/>
            </p:nvSpPr>
            <p:spPr>
              <a:xfrm>
                <a:off x="4646880" y="2661480"/>
                <a:ext cx="719280" cy="35928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164" name="CustomShape 2"/>
          <p:cNvSpPr/>
          <p:nvPr/>
        </p:nvSpPr>
        <p:spPr>
          <a:xfrm>
            <a:off x="182880" y="182880"/>
            <a:ext cx="54864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latin typeface="Arial"/>
              </a:rPr>
              <a:t>Seed: BA22 Association auditory ~ Sensory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65" name="그림 164"/>
          <p:cNvPicPr/>
          <p:nvPr/>
        </p:nvPicPr>
        <p:blipFill>
          <a:blip r:embed="rId2"/>
          <a:stretch/>
        </p:blipFill>
        <p:spPr>
          <a:xfrm>
            <a:off x="640080" y="1546920"/>
            <a:ext cx="4075920" cy="2476080"/>
          </a:xfrm>
          <a:prstGeom prst="rect">
            <a:avLst/>
          </a:prstGeom>
          <a:ln>
            <a:noFill/>
          </a:ln>
        </p:spPr>
      </p:pic>
      <p:pic>
        <p:nvPicPr>
          <p:cNvPr id="166" name="그림 165"/>
          <p:cNvPicPr/>
          <p:nvPr/>
        </p:nvPicPr>
        <p:blipFill>
          <a:blip r:embed="rId3"/>
          <a:stretch/>
        </p:blipFill>
        <p:spPr>
          <a:xfrm>
            <a:off x="5303520" y="1579680"/>
            <a:ext cx="4158360" cy="2443320"/>
          </a:xfrm>
          <a:prstGeom prst="rect">
            <a:avLst/>
          </a:prstGeom>
          <a:ln>
            <a:noFill/>
          </a:ln>
        </p:spPr>
      </p:pic>
      <p:sp>
        <p:nvSpPr>
          <p:cNvPr id="167" name="CustomShape 3"/>
          <p:cNvSpPr/>
          <p:nvPr/>
        </p:nvSpPr>
        <p:spPr>
          <a:xfrm>
            <a:off x="1371600" y="4206240"/>
            <a:ext cx="20116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Seed : BA22 Left</a:t>
            </a:r>
          </a:p>
        </p:txBody>
      </p:sp>
      <p:sp>
        <p:nvSpPr>
          <p:cNvPr id="168" name="CustomShape 4"/>
          <p:cNvSpPr/>
          <p:nvPr/>
        </p:nvSpPr>
        <p:spPr>
          <a:xfrm>
            <a:off x="6217920" y="4226040"/>
            <a:ext cx="21031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Seed : BA22 Right</a:t>
            </a:r>
          </a:p>
        </p:txBody>
      </p:sp>
      <p:pic>
        <p:nvPicPr>
          <p:cNvPr id="169" name="그림 168"/>
          <p:cNvPicPr/>
          <p:nvPr/>
        </p:nvPicPr>
        <p:blipFill>
          <a:blip r:embed="rId4"/>
          <a:stretch/>
        </p:blipFill>
        <p:spPr>
          <a:xfrm>
            <a:off x="5362200" y="91800"/>
            <a:ext cx="933840" cy="1276200"/>
          </a:xfrm>
          <a:prstGeom prst="rect">
            <a:avLst/>
          </a:prstGeom>
          <a:ln>
            <a:noFill/>
          </a:ln>
        </p:spPr>
      </p:pic>
      <p:pic>
        <p:nvPicPr>
          <p:cNvPr id="170" name="그림 169"/>
          <p:cNvPicPr/>
          <p:nvPr/>
        </p:nvPicPr>
        <p:blipFill>
          <a:blip r:embed="rId5"/>
          <a:stretch/>
        </p:blipFill>
        <p:spPr>
          <a:xfrm>
            <a:off x="6296400" y="91800"/>
            <a:ext cx="927360" cy="127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Formula 1"/>
              <p:cNvSpPr txBox="1"/>
              <p:nvPr/>
            </p:nvSpPr>
            <p:spPr>
              <a:xfrm>
                <a:off x="4646880" y="2661480"/>
                <a:ext cx="719280" cy="35928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172" name="CustomShape 2"/>
          <p:cNvSpPr/>
          <p:nvPr/>
        </p:nvSpPr>
        <p:spPr>
          <a:xfrm>
            <a:off x="182880" y="182880"/>
            <a:ext cx="45720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latin typeface="Arial"/>
              </a:rPr>
              <a:t>Seed: BA41 Primary auditory ~ Sensory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371600" y="4225680"/>
            <a:ext cx="19202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Seed : BA41 Left</a:t>
            </a:r>
          </a:p>
        </p:txBody>
      </p:sp>
      <p:sp>
        <p:nvSpPr>
          <p:cNvPr id="174" name="CustomShape 4"/>
          <p:cNvSpPr/>
          <p:nvPr/>
        </p:nvSpPr>
        <p:spPr>
          <a:xfrm>
            <a:off x="6217920" y="4226040"/>
            <a:ext cx="23774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Seed : BA41 Right</a:t>
            </a:r>
          </a:p>
        </p:txBody>
      </p:sp>
      <p:pic>
        <p:nvPicPr>
          <p:cNvPr id="175" name="그림 174"/>
          <p:cNvPicPr/>
          <p:nvPr/>
        </p:nvPicPr>
        <p:blipFill>
          <a:blip r:embed="rId2"/>
          <a:stretch/>
        </p:blipFill>
        <p:spPr>
          <a:xfrm>
            <a:off x="594360" y="1592640"/>
            <a:ext cx="4160160" cy="2430360"/>
          </a:xfrm>
          <a:prstGeom prst="rect">
            <a:avLst/>
          </a:prstGeom>
          <a:ln>
            <a:noFill/>
          </a:ln>
        </p:spPr>
      </p:pic>
      <p:pic>
        <p:nvPicPr>
          <p:cNvPr id="176" name="그림 175"/>
          <p:cNvPicPr/>
          <p:nvPr/>
        </p:nvPicPr>
        <p:blipFill>
          <a:blip r:embed="rId3"/>
          <a:stretch/>
        </p:blipFill>
        <p:spPr>
          <a:xfrm>
            <a:off x="5394960" y="1554480"/>
            <a:ext cx="4239720" cy="2468520"/>
          </a:xfrm>
          <a:prstGeom prst="rect">
            <a:avLst/>
          </a:prstGeom>
          <a:ln>
            <a:noFill/>
          </a:ln>
        </p:spPr>
      </p:pic>
      <p:pic>
        <p:nvPicPr>
          <p:cNvPr id="177" name="그림 176"/>
          <p:cNvPicPr/>
          <p:nvPr/>
        </p:nvPicPr>
        <p:blipFill>
          <a:blip r:embed="rId4"/>
          <a:stretch/>
        </p:blipFill>
        <p:spPr>
          <a:xfrm>
            <a:off x="4846320" y="185400"/>
            <a:ext cx="965160" cy="1188360"/>
          </a:xfrm>
          <a:prstGeom prst="rect">
            <a:avLst/>
          </a:prstGeom>
          <a:ln>
            <a:noFill/>
          </a:ln>
        </p:spPr>
      </p:pic>
      <p:pic>
        <p:nvPicPr>
          <p:cNvPr id="178" name="그림 177"/>
          <p:cNvPicPr/>
          <p:nvPr/>
        </p:nvPicPr>
        <p:blipFill>
          <a:blip r:embed="rId5"/>
          <a:stretch/>
        </p:blipFill>
        <p:spPr>
          <a:xfrm>
            <a:off x="5811840" y="182880"/>
            <a:ext cx="954360" cy="119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82880" y="182880"/>
            <a:ext cx="201132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latin typeface="Arial"/>
              </a:rPr>
              <a:t>Connectome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latin typeface="Arial"/>
              </a:rPr>
              <a:t>(control)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0" name="그림 179"/>
          <p:cNvPicPr/>
          <p:nvPr/>
        </p:nvPicPr>
        <p:blipFill>
          <a:blip r:embed="rId2"/>
          <a:stretch/>
        </p:blipFill>
        <p:spPr>
          <a:xfrm>
            <a:off x="4021200" y="182880"/>
            <a:ext cx="5853960" cy="512028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3566160" y="1097280"/>
            <a:ext cx="274320" cy="1463040"/>
          </a:xfrm>
          <a:custGeom>
            <a:avLst/>
            <a:gdLst/>
            <a:ahLst/>
            <a:cxnLst/>
            <a:rect l="l" t="t" r="r" b="b"/>
            <a:pathLst>
              <a:path w="763" h="4065">
                <a:moveTo>
                  <a:pt x="762" y="0"/>
                </a:moveTo>
                <a:cubicBezTo>
                  <a:pt x="0" y="2286"/>
                  <a:pt x="762" y="4064"/>
                  <a:pt x="762" y="4064"/>
                </a:cubicBez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2621160" y="1573920"/>
            <a:ext cx="10969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Auditory</a:t>
            </a:r>
          </a:p>
        </p:txBody>
      </p:sp>
      <p:sp>
        <p:nvSpPr>
          <p:cNvPr id="183" name="CustomShape 4"/>
          <p:cNvSpPr/>
          <p:nvPr/>
        </p:nvSpPr>
        <p:spPr>
          <a:xfrm>
            <a:off x="3566160" y="3017520"/>
            <a:ext cx="274320" cy="1463040"/>
          </a:xfrm>
          <a:custGeom>
            <a:avLst/>
            <a:gdLst/>
            <a:ahLst/>
            <a:cxnLst/>
            <a:rect l="l" t="t" r="r" b="b"/>
            <a:pathLst>
              <a:path w="763" h="4065">
                <a:moveTo>
                  <a:pt x="762" y="0"/>
                </a:moveTo>
                <a:cubicBezTo>
                  <a:pt x="0" y="2286"/>
                  <a:pt x="762" y="4064"/>
                  <a:pt x="762" y="4064"/>
                </a:cubicBez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5"/>
          <p:cNvSpPr/>
          <p:nvPr/>
        </p:nvSpPr>
        <p:spPr>
          <a:xfrm>
            <a:off x="2621160" y="3494160"/>
            <a:ext cx="10969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Sensory</a:t>
            </a:r>
          </a:p>
        </p:txBody>
      </p:sp>
      <p:sp>
        <p:nvSpPr>
          <p:cNvPr id="185" name="CustomShape 6"/>
          <p:cNvSpPr/>
          <p:nvPr/>
        </p:nvSpPr>
        <p:spPr>
          <a:xfrm>
            <a:off x="5120640" y="822960"/>
            <a:ext cx="2011320" cy="191988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7"/>
          <p:cNvSpPr/>
          <p:nvPr/>
        </p:nvSpPr>
        <p:spPr>
          <a:xfrm>
            <a:off x="7132320" y="2743200"/>
            <a:ext cx="1919880" cy="1919880"/>
          </a:xfrm>
          <a:prstGeom prst="rect">
            <a:avLst/>
          </a:prstGeom>
          <a:noFill/>
          <a:ln w="29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8"/>
          <p:cNvSpPr/>
          <p:nvPr/>
        </p:nvSpPr>
        <p:spPr>
          <a:xfrm>
            <a:off x="5120640" y="2743200"/>
            <a:ext cx="2011320" cy="1919880"/>
          </a:xfrm>
          <a:prstGeom prst="rect">
            <a:avLst/>
          </a:prstGeom>
          <a:noFill/>
          <a:ln w="29160">
            <a:solidFill>
              <a:srgbClr val="00FE7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9"/>
          <p:cNvSpPr/>
          <p:nvPr/>
        </p:nvSpPr>
        <p:spPr>
          <a:xfrm>
            <a:off x="365760" y="3108960"/>
            <a:ext cx="1096920" cy="1096920"/>
          </a:xfrm>
          <a:prstGeom prst="rect">
            <a:avLst/>
          </a:prstGeom>
          <a:noFill/>
          <a:ln w="29160">
            <a:solidFill>
              <a:srgbClr val="00FE7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10"/>
          <p:cNvSpPr/>
          <p:nvPr/>
        </p:nvSpPr>
        <p:spPr>
          <a:xfrm>
            <a:off x="1463040" y="3108960"/>
            <a:ext cx="1096920" cy="1096920"/>
          </a:xfrm>
          <a:prstGeom prst="rect">
            <a:avLst/>
          </a:prstGeom>
          <a:noFill/>
          <a:ln w="29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11"/>
          <p:cNvSpPr/>
          <p:nvPr/>
        </p:nvSpPr>
        <p:spPr>
          <a:xfrm>
            <a:off x="365760" y="2011680"/>
            <a:ext cx="1096920" cy="109692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12"/>
          <p:cNvSpPr/>
          <p:nvPr/>
        </p:nvSpPr>
        <p:spPr>
          <a:xfrm>
            <a:off x="365760" y="2011680"/>
            <a:ext cx="118836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Intra auditory</a:t>
            </a:r>
          </a:p>
        </p:txBody>
      </p:sp>
      <p:sp>
        <p:nvSpPr>
          <p:cNvPr id="192" name="CustomShape 13"/>
          <p:cNvSpPr/>
          <p:nvPr/>
        </p:nvSpPr>
        <p:spPr>
          <a:xfrm>
            <a:off x="1463040" y="3108960"/>
            <a:ext cx="118836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Intra sensory</a:t>
            </a:r>
          </a:p>
        </p:txBody>
      </p:sp>
      <p:sp>
        <p:nvSpPr>
          <p:cNvPr id="193" name="CustomShape 14"/>
          <p:cNvSpPr/>
          <p:nvPr/>
        </p:nvSpPr>
        <p:spPr>
          <a:xfrm>
            <a:off x="365760" y="3108960"/>
            <a:ext cx="1188360" cy="64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Auditory</a:t>
            </a: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~</a:t>
            </a: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Sensory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180</Words>
  <Application>Microsoft Office PowerPoint</Application>
  <PresentationFormat>사용자 지정</PresentationFormat>
  <Paragraphs>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DejaVu Sans</vt:lpstr>
      <vt:lpstr>Arial</vt:lpstr>
      <vt:lpstr>Symbol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dc:description/>
  <cp:lastModifiedBy>Park Jinsu</cp:lastModifiedBy>
  <cp:revision>30</cp:revision>
  <dcterms:created xsi:type="dcterms:W3CDTF">2019-06-13T19:43:23Z</dcterms:created>
  <dcterms:modified xsi:type="dcterms:W3CDTF">2020-02-25T06:13:29Z</dcterms:modified>
  <dc:language>en-US</dc:language>
</cp:coreProperties>
</file>