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0080625" cy="567055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6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8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337913" y="2421331"/>
            <a:ext cx="374868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Case </a:t>
            </a:r>
            <a:r>
              <a:rPr lang="en-US" sz="1800" b="0" strike="noStrike" spc="-1" dirty="0" smtClean="0">
                <a:latin typeface="Arial"/>
              </a:rPr>
              <a:t>report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그림 278"/>
          <p:cNvPicPr/>
          <p:nvPr/>
        </p:nvPicPr>
        <p:blipFill>
          <a:blip r:embed="rId2"/>
          <a:stretch/>
        </p:blipFill>
        <p:spPr>
          <a:xfrm>
            <a:off x="1679400" y="1726200"/>
            <a:ext cx="2892240" cy="2205360"/>
          </a:xfrm>
          <a:prstGeom prst="rect">
            <a:avLst/>
          </a:prstGeom>
          <a:ln>
            <a:noFill/>
          </a:ln>
        </p:spPr>
      </p:pic>
      <p:sp>
        <p:nvSpPr>
          <p:cNvPr id="280" name="CustomShape 1"/>
          <p:cNvSpPr/>
          <p:nvPr/>
        </p:nvSpPr>
        <p:spPr>
          <a:xfrm>
            <a:off x="182880" y="139320"/>
            <a:ext cx="1737000" cy="42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Registration-3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81" name="그림 280"/>
          <p:cNvPicPr/>
          <p:nvPr/>
        </p:nvPicPr>
        <p:blipFill>
          <a:blip r:embed="rId2"/>
          <a:stretch/>
        </p:blipFill>
        <p:spPr>
          <a:xfrm>
            <a:off x="1619280" y="640080"/>
            <a:ext cx="6153120" cy="4691880"/>
          </a:xfrm>
          <a:prstGeom prst="rect">
            <a:avLst/>
          </a:prstGeom>
          <a:ln>
            <a:noFill/>
          </a:ln>
        </p:spPr>
      </p:pic>
      <p:sp>
        <p:nvSpPr>
          <p:cNvPr id="282" name="CustomShape 2"/>
          <p:cNvSpPr/>
          <p:nvPr/>
        </p:nvSpPr>
        <p:spPr>
          <a:xfrm>
            <a:off x="182880" y="3840840"/>
            <a:ext cx="127980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Template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(T1)</a:t>
            </a:r>
          </a:p>
        </p:txBody>
      </p:sp>
      <p:sp>
        <p:nvSpPr>
          <p:cNvPr id="283" name="CustomShape 3"/>
          <p:cNvSpPr/>
          <p:nvPr/>
        </p:nvSpPr>
        <p:spPr>
          <a:xfrm>
            <a:off x="182880" y="1371600"/>
            <a:ext cx="127980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Functional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(EPI)</a:t>
            </a:r>
          </a:p>
        </p:txBody>
      </p:sp>
      <p:sp>
        <p:nvSpPr>
          <p:cNvPr id="284" name="CustomShape 4"/>
          <p:cNvSpPr/>
          <p:nvPr/>
        </p:nvSpPr>
        <p:spPr>
          <a:xfrm>
            <a:off x="8138160" y="2103120"/>
            <a:ext cx="1462680" cy="51336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500" b="0" strike="noStrike" spc="-1">
                <a:latin typeface="Arial"/>
              </a:rPr>
              <a:t>Transformation info - 1</a:t>
            </a:r>
          </a:p>
        </p:txBody>
      </p:sp>
      <p:sp>
        <p:nvSpPr>
          <p:cNvPr id="285" name="CustomShape 5"/>
          <p:cNvSpPr/>
          <p:nvPr/>
        </p:nvSpPr>
        <p:spPr>
          <a:xfrm>
            <a:off x="8138160" y="3235320"/>
            <a:ext cx="1462680" cy="51336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500" b="0" strike="noStrike" spc="-1">
                <a:latin typeface="Arial"/>
              </a:rPr>
              <a:t>Transformation info - 2</a:t>
            </a:r>
          </a:p>
        </p:txBody>
      </p:sp>
      <p:sp>
        <p:nvSpPr>
          <p:cNvPr id="286" name="CustomShape 6"/>
          <p:cNvSpPr/>
          <p:nvPr/>
        </p:nvSpPr>
        <p:spPr>
          <a:xfrm>
            <a:off x="8686800" y="2743200"/>
            <a:ext cx="365400" cy="3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+</a:t>
            </a:r>
          </a:p>
        </p:txBody>
      </p:sp>
      <p:sp>
        <p:nvSpPr>
          <p:cNvPr id="287" name="CustomShape 7"/>
          <p:cNvSpPr/>
          <p:nvPr/>
        </p:nvSpPr>
        <p:spPr>
          <a:xfrm>
            <a:off x="274320" y="1973880"/>
            <a:ext cx="6397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latin typeface="Arial"/>
              </a:rPr>
              <a:t>4x4x4</a:t>
            </a:r>
          </a:p>
        </p:txBody>
      </p:sp>
      <p:sp>
        <p:nvSpPr>
          <p:cNvPr id="288" name="CustomShape 8"/>
          <p:cNvSpPr/>
          <p:nvPr/>
        </p:nvSpPr>
        <p:spPr>
          <a:xfrm>
            <a:off x="274320" y="4443120"/>
            <a:ext cx="6397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latin typeface="Arial"/>
              </a:rPr>
              <a:t>2x2x2</a:t>
            </a:r>
          </a:p>
        </p:txBody>
      </p:sp>
      <p:sp>
        <p:nvSpPr>
          <p:cNvPr id="289" name="Line 9"/>
          <p:cNvSpPr/>
          <p:nvPr/>
        </p:nvSpPr>
        <p:spPr>
          <a:xfrm>
            <a:off x="640080" y="2651760"/>
            <a:ext cx="360" cy="9144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그림 289"/>
          <p:cNvPicPr/>
          <p:nvPr/>
        </p:nvPicPr>
        <p:blipFill>
          <a:blip r:embed="rId2"/>
          <a:stretch/>
        </p:blipFill>
        <p:spPr>
          <a:xfrm>
            <a:off x="914400" y="822960"/>
            <a:ext cx="7794360" cy="1385280"/>
          </a:xfrm>
          <a:prstGeom prst="rect">
            <a:avLst/>
          </a:prstGeom>
          <a:ln>
            <a:noFill/>
          </a:ln>
        </p:spPr>
      </p:pic>
      <p:sp>
        <p:nvSpPr>
          <p:cNvPr id="291" name="TextShape 1"/>
          <p:cNvSpPr txBox="1"/>
          <p:nvPr/>
        </p:nvSpPr>
        <p:spPr>
          <a:xfrm>
            <a:off x="822960" y="2671200"/>
            <a:ext cx="55778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→ Exclude lesion area from the calculation.</a:t>
            </a:r>
          </a:p>
        </p:txBody>
      </p:sp>
      <p:pic>
        <p:nvPicPr>
          <p:cNvPr id="292" name="그림 291"/>
          <p:cNvPicPr/>
          <p:nvPr/>
        </p:nvPicPr>
        <p:blipFill>
          <a:blip r:embed="rId3"/>
          <a:srcRect r="51321"/>
          <a:stretch/>
        </p:blipFill>
        <p:spPr>
          <a:xfrm>
            <a:off x="8271360" y="3562200"/>
            <a:ext cx="1186560" cy="1364040"/>
          </a:xfrm>
          <a:prstGeom prst="rect">
            <a:avLst/>
          </a:prstGeom>
          <a:ln>
            <a:noFill/>
          </a:ln>
        </p:spPr>
      </p:pic>
      <p:pic>
        <p:nvPicPr>
          <p:cNvPr id="293" name="그림 292"/>
          <p:cNvPicPr/>
          <p:nvPr/>
        </p:nvPicPr>
        <p:blipFill>
          <a:blip r:embed="rId4"/>
          <a:stretch/>
        </p:blipFill>
        <p:spPr>
          <a:xfrm>
            <a:off x="6377760" y="2560680"/>
            <a:ext cx="1067040" cy="1233360"/>
          </a:xfrm>
          <a:prstGeom prst="rect">
            <a:avLst/>
          </a:prstGeom>
          <a:ln>
            <a:noFill/>
          </a:ln>
        </p:spPr>
      </p:pic>
      <p:pic>
        <p:nvPicPr>
          <p:cNvPr id="294" name="그림 293"/>
          <p:cNvPicPr/>
          <p:nvPr/>
        </p:nvPicPr>
        <p:blipFill>
          <a:blip r:embed="rId5"/>
          <a:stretch/>
        </p:blipFill>
        <p:spPr>
          <a:xfrm>
            <a:off x="7858080" y="2377800"/>
            <a:ext cx="774000" cy="624600"/>
          </a:xfrm>
          <a:prstGeom prst="rect">
            <a:avLst/>
          </a:prstGeom>
          <a:ln>
            <a:noFill/>
          </a:ln>
        </p:spPr>
      </p:pic>
      <p:sp>
        <p:nvSpPr>
          <p:cNvPr id="295" name="Line 2"/>
          <p:cNvSpPr/>
          <p:nvPr/>
        </p:nvSpPr>
        <p:spPr>
          <a:xfrm>
            <a:off x="7548480" y="3643920"/>
            <a:ext cx="567720" cy="1479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Line 3"/>
          <p:cNvSpPr/>
          <p:nvPr/>
        </p:nvSpPr>
        <p:spPr>
          <a:xfrm flipH="1">
            <a:off x="7496640" y="2755440"/>
            <a:ext cx="258120" cy="1483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4"/>
          <p:cNvSpPr/>
          <p:nvPr/>
        </p:nvSpPr>
        <p:spPr>
          <a:xfrm>
            <a:off x="6126480" y="3791880"/>
            <a:ext cx="1645920" cy="1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Lesion을 반영한 template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98" name="CustomShape 5"/>
          <p:cNvSpPr/>
          <p:nvPr/>
        </p:nvSpPr>
        <p:spPr>
          <a:xfrm>
            <a:off x="7818120" y="2987280"/>
            <a:ext cx="960120" cy="16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Lesion mask</a:t>
            </a:r>
            <a:endParaRPr lang="en-US" sz="1000" b="0" strike="noStrike" spc="-1">
              <a:latin typeface="Arial"/>
            </a:endParaRPr>
          </a:p>
        </p:txBody>
      </p:sp>
      <p:pic>
        <p:nvPicPr>
          <p:cNvPr id="299" name="그림 298"/>
          <p:cNvPicPr/>
          <p:nvPr/>
        </p:nvPicPr>
        <p:blipFill>
          <a:blip r:embed="rId6"/>
          <a:stretch/>
        </p:blipFill>
        <p:spPr>
          <a:xfrm>
            <a:off x="6360840" y="4087800"/>
            <a:ext cx="1058400" cy="1035720"/>
          </a:xfrm>
          <a:prstGeom prst="rect">
            <a:avLst/>
          </a:prstGeom>
          <a:ln>
            <a:noFill/>
          </a:ln>
        </p:spPr>
      </p:pic>
      <p:sp>
        <p:nvSpPr>
          <p:cNvPr id="300" name="CustomShape 6"/>
          <p:cNvSpPr/>
          <p:nvPr/>
        </p:nvSpPr>
        <p:spPr>
          <a:xfrm>
            <a:off x="6436080" y="5123520"/>
            <a:ext cx="879120" cy="1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EPI resting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1" name="Line 7"/>
          <p:cNvSpPr/>
          <p:nvPr/>
        </p:nvSpPr>
        <p:spPr>
          <a:xfrm flipV="1">
            <a:off x="7548480" y="4482720"/>
            <a:ext cx="515880" cy="1972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CustomShape 8"/>
          <p:cNvSpPr/>
          <p:nvPr/>
        </p:nvSpPr>
        <p:spPr>
          <a:xfrm>
            <a:off x="7997040" y="4938120"/>
            <a:ext cx="1787040" cy="1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lesion정보가 반영된 resting</a:t>
            </a:r>
            <a:endParaRPr lang="en-US" sz="1000" b="0" strike="noStrike" spc="-1">
              <a:latin typeface="Arial"/>
            </a:endParaRPr>
          </a:p>
        </p:txBody>
      </p:sp>
      <p:pic>
        <p:nvPicPr>
          <p:cNvPr id="303" name="그림 302"/>
          <p:cNvPicPr/>
          <p:nvPr/>
        </p:nvPicPr>
        <p:blipFill>
          <a:blip r:embed="rId7"/>
          <a:stretch/>
        </p:blipFill>
        <p:spPr>
          <a:xfrm>
            <a:off x="1005840" y="3311280"/>
            <a:ext cx="1721160" cy="1535040"/>
          </a:xfrm>
          <a:prstGeom prst="rect">
            <a:avLst/>
          </a:prstGeom>
          <a:ln>
            <a:noFill/>
          </a:ln>
        </p:spPr>
      </p:pic>
      <p:pic>
        <p:nvPicPr>
          <p:cNvPr id="304" name="그림 303"/>
          <p:cNvPicPr/>
          <p:nvPr/>
        </p:nvPicPr>
        <p:blipFill>
          <a:blip r:embed="rId8"/>
          <a:stretch/>
        </p:blipFill>
        <p:spPr>
          <a:xfrm>
            <a:off x="3108960" y="3291840"/>
            <a:ext cx="1684080" cy="1554480"/>
          </a:xfrm>
          <a:prstGeom prst="rect">
            <a:avLst/>
          </a:prstGeom>
          <a:ln>
            <a:noFill/>
          </a:ln>
        </p:spPr>
      </p:pic>
      <p:sp>
        <p:nvSpPr>
          <p:cNvPr id="305" name="CustomShape 9"/>
          <p:cNvSpPr/>
          <p:nvPr/>
        </p:nvSpPr>
        <p:spPr>
          <a:xfrm>
            <a:off x="1406880" y="4851720"/>
            <a:ext cx="879120" cy="1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Lesion roi.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6" name="CustomShape 10"/>
          <p:cNvSpPr/>
          <p:nvPr/>
        </p:nvSpPr>
        <p:spPr>
          <a:xfrm>
            <a:off x="3291840" y="4849200"/>
            <a:ext cx="1519200" cy="1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Inversion Lesion roi.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7" name="Line 11"/>
          <p:cNvSpPr/>
          <p:nvPr/>
        </p:nvSpPr>
        <p:spPr>
          <a:xfrm>
            <a:off x="2834640" y="4023360"/>
            <a:ext cx="4572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182880" y="182880"/>
            <a:ext cx="118836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Results.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09" name="그림 308"/>
          <p:cNvPicPr/>
          <p:nvPr/>
        </p:nvPicPr>
        <p:blipFill>
          <a:blip r:embed="rId2"/>
          <a:stretch/>
        </p:blipFill>
        <p:spPr>
          <a:xfrm>
            <a:off x="2520" y="736920"/>
            <a:ext cx="10080360" cy="3744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182880" y="182880"/>
            <a:ext cx="118836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Subject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1280160" y="1554480"/>
            <a:ext cx="2285640" cy="94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" b="1" strike="noStrike" spc="-1" dirty="0">
                <a:latin typeface="Arial"/>
              </a:rPr>
              <a:t>Case</a:t>
            </a:r>
            <a:r>
              <a:rPr lang="en-US" sz="1500" b="0" strike="noStrike" spc="-1" dirty="0">
                <a:latin typeface="Arial"/>
              </a:rPr>
              <a:t> ; </a:t>
            </a:r>
            <a:r>
              <a:rPr lang="en-US" sz="1500" spc="-1" dirty="0" smtClean="0">
                <a:latin typeface="Arial"/>
              </a:rPr>
              <a:t>---</a:t>
            </a:r>
            <a:r>
              <a:rPr lang="en-US" sz="1500" b="0" strike="noStrike" spc="-1" dirty="0" smtClean="0">
                <a:latin typeface="Arial"/>
              </a:rPr>
              <a:t> </a:t>
            </a:r>
            <a:r>
              <a:rPr lang="en-US" sz="1500" b="0" strike="noStrike" spc="-1" dirty="0">
                <a:latin typeface="Arial"/>
              </a:rPr>
              <a:t>님. </a:t>
            </a:r>
          </a:p>
          <a:p>
            <a:pPr>
              <a:lnSpc>
                <a:spcPct val="100000"/>
              </a:lnSpc>
            </a:pPr>
            <a:r>
              <a:rPr lang="en-US" sz="1500" b="0" strike="noStrike" spc="-1" dirty="0">
                <a:latin typeface="Arial"/>
              </a:rPr>
              <a:t>Age ; 39</a:t>
            </a:r>
          </a:p>
          <a:p>
            <a:pPr>
              <a:lnSpc>
                <a:spcPct val="100000"/>
              </a:lnSpc>
            </a:pPr>
            <a:r>
              <a:rPr lang="en-US" sz="1500" b="0" strike="noStrike" spc="-1" dirty="0">
                <a:latin typeface="Arial"/>
              </a:rPr>
              <a:t>Data ; resting &amp; T1</a:t>
            </a:r>
          </a:p>
        </p:txBody>
      </p:sp>
      <p:sp>
        <p:nvSpPr>
          <p:cNvPr id="312" name="CustomShape 3"/>
          <p:cNvSpPr/>
          <p:nvPr/>
        </p:nvSpPr>
        <p:spPr>
          <a:xfrm>
            <a:off x="1280160" y="2834640"/>
            <a:ext cx="2285640" cy="94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" b="1" strike="noStrike" spc="-1">
                <a:latin typeface="Arial"/>
              </a:rPr>
              <a:t>Control</a:t>
            </a:r>
            <a:r>
              <a:rPr lang="en-US" sz="1500" b="0" strike="noStrike" spc="-1">
                <a:latin typeface="Arial"/>
              </a:rPr>
              <a:t> ; 10명</a:t>
            </a: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latin typeface="Arial"/>
              </a:rPr>
              <a:t>Age average ; 40.6</a:t>
            </a: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latin typeface="Arial"/>
              </a:rPr>
              <a:t>Data ; resting &amp; T1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그림 312"/>
          <p:cNvPicPr/>
          <p:nvPr/>
        </p:nvPicPr>
        <p:blipFill>
          <a:blip r:embed="rId2"/>
          <a:stretch/>
        </p:blipFill>
        <p:spPr>
          <a:xfrm>
            <a:off x="816120" y="1188720"/>
            <a:ext cx="829080" cy="860760"/>
          </a:xfrm>
          <a:prstGeom prst="rect">
            <a:avLst/>
          </a:prstGeom>
          <a:ln>
            <a:noFill/>
          </a:ln>
        </p:spPr>
      </p:pic>
      <p:pic>
        <p:nvPicPr>
          <p:cNvPr id="314" name="그림 313"/>
          <p:cNvPicPr/>
          <p:nvPr/>
        </p:nvPicPr>
        <p:blipFill>
          <a:blip r:embed="rId2"/>
          <a:stretch/>
        </p:blipFill>
        <p:spPr>
          <a:xfrm>
            <a:off x="1097280" y="1188720"/>
            <a:ext cx="829080" cy="860760"/>
          </a:xfrm>
          <a:prstGeom prst="rect">
            <a:avLst/>
          </a:prstGeom>
          <a:ln>
            <a:noFill/>
          </a:ln>
        </p:spPr>
      </p:pic>
      <p:pic>
        <p:nvPicPr>
          <p:cNvPr id="315" name="그림 314"/>
          <p:cNvPicPr/>
          <p:nvPr/>
        </p:nvPicPr>
        <p:blipFill>
          <a:blip r:embed="rId2"/>
          <a:stretch/>
        </p:blipFill>
        <p:spPr>
          <a:xfrm>
            <a:off x="1364760" y="1188720"/>
            <a:ext cx="829080" cy="860760"/>
          </a:xfrm>
          <a:prstGeom prst="rect">
            <a:avLst/>
          </a:prstGeom>
          <a:ln>
            <a:noFill/>
          </a:ln>
        </p:spPr>
      </p:pic>
      <p:pic>
        <p:nvPicPr>
          <p:cNvPr id="316" name="그림 315"/>
          <p:cNvPicPr/>
          <p:nvPr/>
        </p:nvPicPr>
        <p:blipFill>
          <a:blip r:embed="rId2"/>
          <a:stretch/>
        </p:blipFill>
        <p:spPr>
          <a:xfrm>
            <a:off x="1645920" y="1188720"/>
            <a:ext cx="829080" cy="860760"/>
          </a:xfrm>
          <a:prstGeom prst="rect">
            <a:avLst/>
          </a:prstGeom>
          <a:ln>
            <a:noFill/>
          </a:ln>
        </p:spPr>
      </p:pic>
      <p:pic>
        <p:nvPicPr>
          <p:cNvPr id="317" name="그림 316"/>
          <p:cNvPicPr/>
          <p:nvPr/>
        </p:nvPicPr>
        <p:blipFill>
          <a:blip r:embed="rId2"/>
          <a:stretch/>
        </p:blipFill>
        <p:spPr>
          <a:xfrm>
            <a:off x="1927080" y="1188720"/>
            <a:ext cx="829080" cy="860760"/>
          </a:xfrm>
          <a:prstGeom prst="rect">
            <a:avLst/>
          </a:prstGeom>
          <a:ln>
            <a:noFill/>
          </a:ln>
        </p:spPr>
      </p:pic>
      <p:pic>
        <p:nvPicPr>
          <p:cNvPr id="318" name="그림 317"/>
          <p:cNvPicPr/>
          <p:nvPr/>
        </p:nvPicPr>
        <p:blipFill>
          <a:blip r:embed="rId2"/>
          <a:stretch/>
        </p:blipFill>
        <p:spPr>
          <a:xfrm>
            <a:off x="2194560" y="1188720"/>
            <a:ext cx="829080" cy="860760"/>
          </a:xfrm>
          <a:prstGeom prst="rect">
            <a:avLst/>
          </a:prstGeom>
          <a:ln>
            <a:noFill/>
          </a:ln>
        </p:spPr>
      </p:pic>
      <p:pic>
        <p:nvPicPr>
          <p:cNvPr id="319" name="그림 318"/>
          <p:cNvPicPr/>
          <p:nvPr/>
        </p:nvPicPr>
        <p:blipFill>
          <a:blip r:embed="rId2"/>
          <a:stretch/>
        </p:blipFill>
        <p:spPr>
          <a:xfrm>
            <a:off x="3461040" y="1188720"/>
            <a:ext cx="829080" cy="860760"/>
          </a:xfrm>
          <a:prstGeom prst="rect">
            <a:avLst/>
          </a:prstGeom>
          <a:ln>
            <a:noFill/>
          </a:ln>
        </p:spPr>
      </p:pic>
      <p:pic>
        <p:nvPicPr>
          <p:cNvPr id="320" name="그림 319"/>
          <p:cNvPicPr/>
          <p:nvPr/>
        </p:nvPicPr>
        <p:blipFill>
          <a:blip r:embed="rId2"/>
          <a:stretch/>
        </p:blipFill>
        <p:spPr>
          <a:xfrm>
            <a:off x="3742200" y="1188720"/>
            <a:ext cx="829080" cy="860760"/>
          </a:xfrm>
          <a:prstGeom prst="rect">
            <a:avLst/>
          </a:prstGeom>
          <a:ln>
            <a:noFill/>
          </a:ln>
        </p:spPr>
      </p:pic>
      <p:pic>
        <p:nvPicPr>
          <p:cNvPr id="321" name="그림 320"/>
          <p:cNvPicPr/>
          <p:nvPr/>
        </p:nvPicPr>
        <p:blipFill>
          <a:blip r:embed="rId2"/>
          <a:stretch/>
        </p:blipFill>
        <p:spPr>
          <a:xfrm>
            <a:off x="4023360" y="1188720"/>
            <a:ext cx="829080" cy="860760"/>
          </a:xfrm>
          <a:prstGeom prst="rect">
            <a:avLst/>
          </a:prstGeom>
          <a:ln>
            <a:noFill/>
          </a:ln>
        </p:spPr>
      </p:pic>
      <p:pic>
        <p:nvPicPr>
          <p:cNvPr id="322" name="그림 321"/>
          <p:cNvPicPr/>
          <p:nvPr/>
        </p:nvPicPr>
        <p:blipFill>
          <a:blip r:embed="rId2"/>
          <a:stretch/>
        </p:blipFill>
        <p:spPr>
          <a:xfrm>
            <a:off x="4290840" y="1188720"/>
            <a:ext cx="829080" cy="860760"/>
          </a:xfrm>
          <a:prstGeom prst="rect">
            <a:avLst/>
          </a:prstGeom>
          <a:ln>
            <a:noFill/>
          </a:ln>
        </p:spPr>
      </p:pic>
      <p:sp>
        <p:nvSpPr>
          <p:cNvPr id="323" name="CustomShape 1"/>
          <p:cNvSpPr/>
          <p:nvPr/>
        </p:nvSpPr>
        <p:spPr>
          <a:xfrm>
            <a:off x="3017520" y="1391040"/>
            <a:ext cx="4428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822960" y="640080"/>
            <a:ext cx="4297320" cy="456840"/>
          </a:xfrm>
          <a:custGeom>
            <a:avLst/>
            <a:gdLst/>
            <a:ahLst/>
            <a:cxnLst/>
            <a:rect l="l" t="t" r="r" b="b"/>
            <a:pathLst>
              <a:path w="11939" h="1271">
                <a:moveTo>
                  <a:pt x="0" y="1270"/>
                </a:moveTo>
                <a:cubicBezTo>
                  <a:pt x="6604" y="0"/>
                  <a:pt x="11938" y="1270"/>
                  <a:pt x="11938" y="1270"/>
                </a:cubicBez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CustomShape 3"/>
          <p:cNvSpPr/>
          <p:nvPr/>
        </p:nvSpPr>
        <p:spPr>
          <a:xfrm>
            <a:off x="1828800" y="548640"/>
            <a:ext cx="2651040" cy="30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240 volume = 240 time point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326" name="CustomShape 4"/>
          <p:cNvSpPr/>
          <p:nvPr/>
        </p:nvSpPr>
        <p:spPr>
          <a:xfrm>
            <a:off x="3749040" y="2050200"/>
            <a:ext cx="1370880" cy="23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**resting EPI image.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27" name="CustomShape 5"/>
          <p:cNvSpPr/>
          <p:nvPr/>
        </p:nvSpPr>
        <p:spPr>
          <a:xfrm>
            <a:off x="182880" y="274320"/>
            <a:ext cx="18280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&lt;data&gt;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8" name="CustomShape 6"/>
          <p:cNvSpPr/>
          <p:nvPr/>
        </p:nvSpPr>
        <p:spPr>
          <a:xfrm>
            <a:off x="182880" y="2468880"/>
            <a:ext cx="18280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&lt;method&gt;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9" name="CustomShape 7"/>
          <p:cNvSpPr/>
          <p:nvPr/>
        </p:nvSpPr>
        <p:spPr>
          <a:xfrm>
            <a:off x="548640" y="2897640"/>
            <a:ext cx="30168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Functional Connectivity(FC)</a:t>
            </a:r>
            <a:endParaRPr lang="en-US" sz="1500" b="0" strike="noStrike" spc="-1">
              <a:latin typeface="Arial"/>
            </a:endParaRPr>
          </a:p>
        </p:txBody>
      </p:sp>
      <p:pic>
        <p:nvPicPr>
          <p:cNvPr id="330" name="그림 329"/>
          <p:cNvPicPr/>
          <p:nvPr/>
        </p:nvPicPr>
        <p:blipFill>
          <a:blip r:embed="rId2"/>
          <a:stretch/>
        </p:blipFill>
        <p:spPr>
          <a:xfrm>
            <a:off x="816120" y="3243960"/>
            <a:ext cx="829080" cy="860760"/>
          </a:xfrm>
          <a:prstGeom prst="rect">
            <a:avLst/>
          </a:prstGeom>
          <a:ln>
            <a:noFill/>
          </a:ln>
        </p:spPr>
      </p:pic>
      <p:pic>
        <p:nvPicPr>
          <p:cNvPr id="331" name="그림 330"/>
          <p:cNvPicPr/>
          <p:nvPr/>
        </p:nvPicPr>
        <p:blipFill>
          <a:blip r:embed="rId2"/>
          <a:stretch/>
        </p:blipFill>
        <p:spPr>
          <a:xfrm>
            <a:off x="1097280" y="3243960"/>
            <a:ext cx="829080" cy="860760"/>
          </a:xfrm>
          <a:prstGeom prst="rect">
            <a:avLst/>
          </a:prstGeom>
          <a:ln>
            <a:noFill/>
          </a:ln>
        </p:spPr>
      </p:pic>
      <p:pic>
        <p:nvPicPr>
          <p:cNvPr id="332" name="그림 331"/>
          <p:cNvPicPr/>
          <p:nvPr/>
        </p:nvPicPr>
        <p:blipFill>
          <a:blip r:embed="rId2"/>
          <a:stretch/>
        </p:blipFill>
        <p:spPr>
          <a:xfrm>
            <a:off x="1364760" y="3243960"/>
            <a:ext cx="829080" cy="860760"/>
          </a:xfrm>
          <a:prstGeom prst="rect">
            <a:avLst/>
          </a:prstGeom>
          <a:ln>
            <a:noFill/>
          </a:ln>
        </p:spPr>
      </p:pic>
      <p:pic>
        <p:nvPicPr>
          <p:cNvPr id="333" name="그림 332"/>
          <p:cNvPicPr/>
          <p:nvPr/>
        </p:nvPicPr>
        <p:blipFill>
          <a:blip r:embed="rId2"/>
          <a:stretch/>
        </p:blipFill>
        <p:spPr>
          <a:xfrm>
            <a:off x="1645920" y="3243960"/>
            <a:ext cx="829080" cy="860760"/>
          </a:xfrm>
          <a:prstGeom prst="rect">
            <a:avLst/>
          </a:prstGeom>
          <a:ln>
            <a:noFill/>
          </a:ln>
        </p:spPr>
      </p:pic>
      <p:pic>
        <p:nvPicPr>
          <p:cNvPr id="334" name="그림 333"/>
          <p:cNvPicPr/>
          <p:nvPr/>
        </p:nvPicPr>
        <p:blipFill>
          <a:blip r:embed="rId2"/>
          <a:stretch/>
        </p:blipFill>
        <p:spPr>
          <a:xfrm>
            <a:off x="1927080" y="3243960"/>
            <a:ext cx="829080" cy="860760"/>
          </a:xfrm>
          <a:prstGeom prst="rect">
            <a:avLst/>
          </a:prstGeom>
          <a:ln>
            <a:noFill/>
          </a:ln>
        </p:spPr>
      </p:pic>
      <p:pic>
        <p:nvPicPr>
          <p:cNvPr id="335" name="그림 334"/>
          <p:cNvPicPr/>
          <p:nvPr/>
        </p:nvPicPr>
        <p:blipFill>
          <a:blip r:embed="rId2"/>
          <a:stretch/>
        </p:blipFill>
        <p:spPr>
          <a:xfrm>
            <a:off x="2194560" y="3243960"/>
            <a:ext cx="829080" cy="860760"/>
          </a:xfrm>
          <a:prstGeom prst="rect">
            <a:avLst/>
          </a:prstGeom>
          <a:ln>
            <a:noFill/>
          </a:ln>
        </p:spPr>
      </p:pic>
      <p:pic>
        <p:nvPicPr>
          <p:cNvPr id="336" name="그림 335"/>
          <p:cNvPicPr/>
          <p:nvPr/>
        </p:nvPicPr>
        <p:blipFill>
          <a:blip r:embed="rId2"/>
          <a:stretch/>
        </p:blipFill>
        <p:spPr>
          <a:xfrm>
            <a:off x="3461040" y="3243960"/>
            <a:ext cx="829080" cy="860760"/>
          </a:xfrm>
          <a:prstGeom prst="rect">
            <a:avLst/>
          </a:prstGeom>
          <a:ln>
            <a:noFill/>
          </a:ln>
        </p:spPr>
      </p:pic>
      <p:pic>
        <p:nvPicPr>
          <p:cNvPr id="337" name="그림 336"/>
          <p:cNvPicPr/>
          <p:nvPr/>
        </p:nvPicPr>
        <p:blipFill>
          <a:blip r:embed="rId2"/>
          <a:stretch/>
        </p:blipFill>
        <p:spPr>
          <a:xfrm>
            <a:off x="3742200" y="3243960"/>
            <a:ext cx="829080" cy="860760"/>
          </a:xfrm>
          <a:prstGeom prst="rect">
            <a:avLst/>
          </a:prstGeom>
          <a:ln>
            <a:noFill/>
          </a:ln>
        </p:spPr>
      </p:pic>
      <p:pic>
        <p:nvPicPr>
          <p:cNvPr id="338" name="그림 337"/>
          <p:cNvPicPr/>
          <p:nvPr/>
        </p:nvPicPr>
        <p:blipFill>
          <a:blip r:embed="rId2"/>
          <a:stretch/>
        </p:blipFill>
        <p:spPr>
          <a:xfrm>
            <a:off x="4023360" y="3243960"/>
            <a:ext cx="829080" cy="860760"/>
          </a:xfrm>
          <a:prstGeom prst="rect">
            <a:avLst/>
          </a:prstGeom>
          <a:ln>
            <a:noFill/>
          </a:ln>
        </p:spPr>
      </p:pic>
      <p:pic>
        <p:nvPicPr>
          <p:cNvPr id="339" name="그림 338"/>
          <p:cNvPicPr/>
          <p:nvPr/>
        </p:nvPicPr>
        <p:blipFill>
          <a:blip r:embed="rId2"/>
          <a:stretch/>
        </p:blipFill>
        <p:spPr>
          <a:xfrm>
            <a:off x="4290840" y="3243960"/>
            <a:ext cx="829080" cy="860760"/>
          </a:xfrm>
          <a:prstGeom prst="rect">
            <a:avLst/>
          </a:prstGeom>
          <a:ln>
            <a:noFill/>
          </a:ln>
        </p:spPr>
      </p:pic>
      <p:sp>
        <p:nvSpPr>
          <p:cNvPr id="340" name="CustomShape 8"/>
          <p:cNvSpPr/>
          <p:nvPr/>
        </p:nvSpPr>
        <p:spPr>
          <a:xfrm>
            <a:off x="3017520" y="3446280"/>
            <a:ext cx="4428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41" name="그림 340"/>
          <p:cNvPicPr/>
          <p:nvPr/>
        </p:nvPicPr>
        <p:blipFill>
          <a:blip r:embed="rId3"/>
          <a:srcRect b="6857"/>
          <a:stretch/>
        </p:blipFill>
        <p:spPr>
          <a:xfrm>
            <a:off x="822960" y="4153320"/>
            <a:ext cx="4296960" cy="1240560"/>
          </a:xfrm>
          <a:prstGeom prst="rect">
            <a:avLst/>
          </a:prstGeom>
          <a:ln>
            <a:noFill/>
          </a:ln>
        </p:spPr>
      </p:pic>
      <p:sp>
        <p:nvSpPr>
          <p:cNvPr id="342" name="Line 9"/>
          <p:cNvSpPr/>
          <p:nvPr/>
        </p:nvSpPr>
        <p:spPr>
          <a:xfrm>
            <a:off x="1005840" y="3749040"/>
            <a:ext cx="360" cy="1005840"/>
          </a:xfrm>
          <a:prstGeom prst="line">
            <a:avLst/>
          </a:prstGeom>
          <a:ln>
            <a:solidFill>
              <a:srgbClr val="FF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Line 10"/>
          <p:cNvSpPr/>
          <p:nvPr/>
        </p:nvSpPr>
        <p:spPr>
          <a:xfrm>
            <a:off x="1280160" y="3749040"/>
            <a:ext cx="360" cy="1280160"/>
          </a:xfrm>
          <a:prstGeom prst="line">
            <a:avLst/>
          </a:prstGeom>
          <a:ln>
            <a:solidFill>
              <a:srgbClr val="FF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Line 11"/>
          <p:cNvSpPr/>
          <p:nvPr/>
        </p:nvSpPr>
        <p:spPr>
          <a:xfrm>
            <a:off x="1554480" y="3749040"/>
            <a:ext cx="360" cy="1005840"/>
          </a:xfrm>
          <a:prstGeom prst="line">
            <a:avLst/>
          </a:prstGeom>
          <a:ln>
            <a:solidFill>
              <a:srgbClr val="FF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Line 12"/>
          <p:cNvSpPr/>
          <p:nvPr/>
        </p:nvSpPr>
        <p:spPr>
          <a:xfrm>
            <a:off x="1828800" y="3749040"/>
            <a:ext cx="360" cy="1097280"/>
          </a:xfrm>
          <a:prstGeom prst="line">
            <a:avLst/>
          </a:prstGeom>
          <a:ln>
            <a:solidFill>
              <a:srgbClr val="FF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Line 13"/>
          <p:cNvSpPr/>
          <p:nvPr/>
        </p:nvSpPr>
        <p:spPr>
          <a:xfrm>
            <a:off x="2103120" y="3749040"/>
            <a:ext cx="360" cy="822960"/>
          </a:xfrm>
          <a:prstGeom prst="line">
            <a:avLst/>
          </a:prstGeom>
          <a:ln>
            <a:solidFill>
              <a:srgbClr val="FF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Line 14"/>
          <p:cNvSpPr/>
          <p:nvPr/>
        </p:nvSpPr>
        <p:spPr>
          <a:xfrm>
            <a:off x="2377440" y="3749040"/>
            <a:ext cx="360" cy="1188720"/>
          </a:xfrm>
          <a:prstGeom prst="line">
            <a:avLst/>
          </a:prstGeom>
          <a:ln>
            <a:solidFill>
              <a:srgbClr val="FF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8" name="CustomShape 15"/>
          <p:cNvSpPr/>
          <p:nvPr/>
        </p:nvSpPr>
        <p:spPr>
          <a:xfrm>
            <a:off x="182880" y="4818600"/>
            <a:ext cx="730800" cy="30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signal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349" name="Line 16"/>
          <p:cNvSpPr/>
          <p:nvPr/>
        </p:nvSpPr>
        <p:spPr>
          <a:xfrm>
            <a:off x="3657600" y="3749040"/>
            <a:ext cx="360" cy="1005840"/>
          </a:xfrm>
          <a:prstGeom prst="line">
            <a:avLst/>
          </a:prstGeom>
          <a:ln>
            <a:solidFill>
              <a:srgbClr val="FF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" name="Line 17"/>
          <p:cNvSpPr/>
          <p:nvPr/>
        </p:nvSpPr>
        <p:spPr>
          <a:xfrm>
            <a:off x="3931920" y="3749040"/>
            <a:ext cx="360" cy="1097280"/>
          </a:xfrm>
          <a:prstGeom prst="line">
            <a:avLst/>
          </a:prstGeom>
          <a:ln>
            <a:solidFill>
              <a:srgbClr val="FF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1" name="Line 18"/>
          <p:cNvSpPr/>
          <p:nvPr/>
        </p:nvSpPr>
        <p:spPr>
          <a:xfrm>
            <a:off x="4206240" y="3749040"/>
            <a:ext cx="360" cy="1188720"/>
          </a:xfrm>
          <a:prstGeom prst="line">
            <a:avLst/>
          </a:prstGeom>
          <a:ln>
            <a:solidFill>
              <a:srgbClr val="FF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2" name="Line 19"/>
          <p:cNvSpPr/>
          <p:nvPr/>
        </p:nvSpPr>
        <p:spPr>
          <a:xfrm>
            <a:off x="4480560" y="3749040"/>
            <a:ext cx="360" cy="731520"/>
          </a:xfrm>
          <a:prstGeom prst="line">
            <a:avLst/>
          </a:prstGeom>
          <a:ln>
            <a:solidFill>
              <a:srgbClr val="FF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" name="CustomShape 20"/>
          <p:cNvSpPr/>
          <p:nvPr/>
        </p:nvSpPr>
        <p:spPr>
          <a:xfrm>
            <a:off x="6333840" y="1828800"/>
            <a:ext cx="3382560" cy="30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Temporal correlation between region.</a:t>
            </a:r>
            <a:endParaRPr lang="en-US" sz="1500" b="0" strike="noStrike" spc="-1">
              <a:latin typeface="Arial"/>
            </a:endParaRPr>
          </a:p>
        </p:txBody>
      </p:sp>
      <p:pic>
        <p:nvPicPr>
          <p:cNvPr id="354" name="그림 353"/>
          <p:cNvPicPr/>
          <p:nvPr/>
        </p:nvPicPr>
        <p:blipFill>
          <a:blip r:embed="rId4"/>
          <a:stretch/>
        </p:blipFill>
        <p:spPr>
          <a:xfrm>
            <a:off x="6035040" y="2194560"/>
            <a:ext cx="3681360" cy="1462320"/>
          </a:xfrm>
          <a:prstGeom prst="rect">
            <a:avLst/>
          </a:prstGeom>
          <a:ln>
            <a:noFill/>
          </a:ln>
        </p:spPr>
      </p:pic>
      <p:sp>
        <p:nvSpPr>
          <p:cNvPr id="355" name="Line 21"/>
          <p:cNvSpPr/>
          <p:nvPr/>
        </p:nvSpPr>
        <p:spPr>
          <a:xfrm>
            <a:off x="3200400" y="3017520"/>
            <a:ext cx="26517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6" name="CustomShape 22"/>
          <p:cNvSpPr/>
          <p:nvPr/>
        </p:nvSpPr>
        <p:spPr>
          <a:xfrm>
            <a:off x="6400800" y="3840480"/>
            <a:ext cx="3291120" cy="37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얼마나 signal들이 같이 움직이는지. </a:t>
            </a:r>
            <a:endParaRPr lang="en-US" sz="1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그림 356"/>
          <p:cNvPicPr/>
          <p:nvPr/>
        </p:nvPicPr>
        <p:blipFill>
          <a:blip r:embed="rId2"/>
          <a:stretch/>
        </p:blipFill>
        <p:spPr>
          <a:xfrm>
            <a:off x="365400" y="822600"/>
            <a:ext cx="1300320" cy="1731240"/>
          </a:xfrm>
          <a:prstGeom prst="rect">
            <a:avLst/>
          </a:prstGeom>
          <a:ln>
            <a:noFill/>
          </a:ln>
        </p:spPr>
      </p:pic>
      <p:pic>
        <p:nvPicPr>
          <p:cNvPr id="358" name="그림 357"/>
          <p:cNvPicPr/>
          <p:nvPr/>
        </p:nvPicPr>
        <p:blipFill>
          <a:blip r:embed="rId3"/>
          <a:stretch/>
        </p:blipFill>
        <p:spPr>
          <a:xfrm>
            <a:off x="1666800" y="822600"/>
            <a:ext cx="1290600" cy="1735920"/>
          </a:xfrm>
          <a:prstGeom prst="rect">
            <a:avLst/>
          </a:prstGeom>
          <a:ln>
            <a:noFill/>
          </a:ln>
        </p:spPr>
      </p:pic>
      <p:pic>
        <p:nvPicPr>
          <p:cNvPr id="359" name="그림 358"/>
          <p:cNvPicPr/>
          <p:nvPr/>
        </p:nvPicPr>
        <p:blipFill>
          <a:blip r:embed="rId4"/>
          <a:stretch/>
        </p:blipFill>
        <p:spPr>
          <a:xfrm>
            <a:off x="6765840" y="3382560"/>
            <a:ext cx="1422360" cy="1721160"/>
          </a:xfrm>
          <a:prstGeom prst="rect">
            <a:avLst/>
          </a:prstGeom>
          <a:ln>
            <a:noFill/>
          </a:ln>
        </p:spPr>
      </p:pic>
      <p:pic>
        <p:nvPicPr>
          <p:cNvPr id="360" name="그림 359"/>
          <p:cNvPicPr/>
          <p:nvPr/>
        </p:nvPicPr>
        <p:blipFill>
          <a:blip r:embed="rId5"/>
          <a:stretch/>
        </p:blipFill>
        <p:spPr>
          <a:xfrm>
            <a:off x="8178840" y="3382560"/>
            <a:ext cx="1420560" cy="1721160"/>
          </a:xfrm>
          <a:prstGeom prst="rect">
            <a:avLst/>
          </a:prstGeom>
          <a:ln>
            <a:noFill/>
          </a:ln>
        </p:spPr>
      </p:pic>
      <p:pic>
        <p:nvPicPr>
          <p:cNvPr id="361" name="그림 360"/>
          <p:cNvPicPr/>
          <p:nvPr/>
        </p:nvPicPr>
        <p:blipFill>
          <a:blip r:embed="rId6"/>
          <a:stretch/>
        </p:blipFill>
        <p:spPr>
          <a:xfrm>
            <a:off x="6765840" y="822600"/>
            <a:ext cx="1445760" cy="1735920"/>
          </a:xfrm>
          <a:prstGeom prst="rect">
            <a:avLst/>
          </a:prstGeom>
          <a:ln>
            <a:noFill/>
          </a:ln>
        </p:spPr>
      </p:pic>
      <p:pic>
        <p:nvPicPr>
          <p:cNvPr id="362" name="그림 361"/>
          <p:cNvPicPr/>
          <p:nvPr/>
        </p:nvPicPr>
        <p:blipFill>
          <a:blip r:embed="rId7"/>
          <a:stretch/>
        </p:blipFill>
        <p:spPr>
          <a:xfrm>
            <a:off x="8212680" y="822600"/>
            <a:ext cx="1386720" cy="1735920"/>
          </a:xfrm>
          <a:prstGeom prst="rect">
            <a:avLst/>
          </a:prstGeom>
          <a:ln>
            <a:noFill/>
          </a:ln>
        </p:spPr>
      </p:pic>
      <p:pic>
        <p:nvPicPr>
          <p:cNvPr id="363" name="그림 362"/>
          <p:cNvPicPr/>
          <p:nvPr/>
        </p:nvPicPr>
        <p:blipFill>
          <a:blip r:embed="rId8"/>
          <a:stretch/>
        </p:blipFill>
        <p:spPr>
          <a:xfrm>
            <a:off x="365400" y="3397320"/>
            <a:ext cx="1286280" cy="1737000"/>
          </a:xfrm>
          <a:prstGeom prst="rect">
            <a:avLst/>
          </a:prstGeom>
          <a:ln>
            <a:noFill/>
          </a:ln>
        </p:spPr>
      </p:pic>
      <p:pic>
        <p:nvPicPr>
          <p:cNvPr id="364" name="그림 363"/>
          <p:cNvPicPr/>
          <p:nvPr/>
        </p:nvPicPr>
        <p:blipFill>
          <a:blip r:embed="rId9"/>
          <a:stretch/>
        </p:blipFill>
        <p:spPr>
          <a:xfrm>
            <a:off x="1652760" y="3397320"/>
            <a:ext cx="1271880" cy="1740600"/>
          </a:xfrm>
          <a:prstGeom prst="rect">
            <a:avLst/>
          </a:prstGeom>
          <a:ln>
            <a:noFill/>
          </a:ln>
        </p:spPr>
      </p:pic>
      <p:sp>
        <p:nvSpPr>
          <p:cNvPr id="365" name="CustomShape 1"/>
          <p:cNvSpPr/>
          <p:nvPr/>
        </p:nvSpPr>
        <p:spPr>
          <a:xfrm>
            <a:off x="182520" y="2559960"/>
            <a:ext cx="301608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auditory_association(BA22)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365400" y="5139360"/>
            <a:ext cx="265032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primary_auditory(BA41)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7" name="CustomShape 3"/>
          <p:cNvSpPr/>
          <p:nvPr/>
        </p:nvSpPr>
        <p:spPr>
          <a:xfrm>
            <a:off x="6766560" y="5139360"/>
            <a:ext cx="292572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Secondary_sensory(BA39)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8" name="CustomShape 4"/>
          <p:cNvSpPr/>
          <p:nvPr/>
        </p:nvSpPr>
        <p:spPr>
          <a:xfrm>
            <a:off x="6766560" y="2579400"/>
            <a:ext cx="292644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Secondary_sensory(BA40)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69" name="그림 368"/>
          <p:cNvPicPr/>
          <p:nvPr/>
        </p:nvPicPr>
        <p:blipFill>
          <a:blip r:embed="rId10"/>
          <a:stretch/>
        </p:blipFill>
        <p:spPr>
          <a:xfrm>
            <a:off x="3901680" y="1828440"/>
            <a:ext cx="2131920" cy="2322000"/>
          </a:xfrm>
          <a:prstGeom prst="rect">
            <a:avLst/>
          </a:prstGeom>
          <a:ln>
            <a:noFill/>
          </a:ln>
        </p:spPr>
      </p:pic>
      <p:sp>
        <p:nvSpPr>
          <p:cNvPr id="370" name="CustomShape 5"/>
          <p:cNvSpPr/>
          <p:nvPr/>
        </p:nvSpPr>
        <p:spPr>
          <a:xfrm>
            <a:off x="3993120" y="4153320"/>
            <a:ext cx="191916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Brodmann area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1" name="CustomShape 6"/>
          <p:cNvSpPr/>
          <p:nvPr/>
        </p:nvSpPr>
        <p:spPr>
          <a:xfrm>
            <a:off x="182520" y="182520"/>
            <a:ext cx="73044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ROI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2" name="CustomShape 7"/>
          <p:cNvSpPr/>
          <p:nvPr/>
        </p:nvSpPr>
        <p:spPr>
          <a:xfrm>
            <a:off x="4480560" y="568080"/>
            <a:ext cx="109692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i="1" u="sng" strike="noStrike" spc="-1">
                <a:uFillTx/>
                <a:latin typeface="Arial"/>
              </a:rPr>
              <a:t>Auditory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그림 372"/>
          <p:cNvPicPr/>
          <p:nvPr/>
        </p:nvPicPr>
        <p:blipFill>
          <a:blip r:embed="rId2"/>
          <a:stretch/>
        </p:blipFill>
        <p:spPr>
          <a:xfrm>
            <a:off x="3901680" y="1828440"/>
            <a:ext cx="2131920" cy="2322000"/>
          </a:xfrm>
          <a:prstGeom prst="rect">
            <a:avLst/>
          </a:prstGeom>
          <a:ln>
            <a:noFill/>
          </a:ln>
        </p:spPr>
      </p:pic>
      <p:sp>
        <p:nvSpPr>
          <p:cNvPr id="374" name="CustomShape 1"/>
          <p:cNvSpPr/>
          <p:nvPr/>
        </p:nvSpPr>
        <p:spPr>
          <a:xfrm>
            <a:off x="3993120" y="4153320"/>
            <a:ext cx="191916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Brodmann area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182520" y="182520"/>
            <a:ext cx="73044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ROI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6" name="CustomShape 3"/>
          <p:cNvSpPr/>
          <p:nvPr/>
        </p:nvSpPr>
        <p:spPr>
          <a:xfrm>
            <a:off x="4480560" y="568080"/>
            <a:ext cx="109692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i="1" u="sng" strike="noStrike" spc="-1">
                <a:uFillTx/>
                <a:latin typeface="Arial"/>
              </a:rPr>
              <a:t>Sensory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77" name="그림 376"/>
          <p:cNvPicPr/>
          <p:nvPr/>
        </p:nvPicPr>
        <p:blipFill>
          <a:blip r:embed="rId3"/>
          <a:stretch/>
        </p:blipFill>
        <p:spPr>
          <a:xfrm>
            <a:off x="182880" y="1737360"/>
            <a:ext cx="1502640" cy="1645560"/>
          </a:xfrm>
          <a:prstGeom prst="rect">
            <a:avLst/>
          </a:prstGeom>
          <a:ln>
            <a:noFill/>
          </a:ln>
        </p:spPr>
      </p:pic>
      <p:pic>
        <p:nvPicPr>
          <p:cNvPr id="378" name="그림 377"/>
          <p:cNvPicPr/>
          <p:nvPr/>
        </p:nvPicPr>
        <p:blipFill>
          <a:blip r:embed="rId4"/>
          <a:stretch/>
        </p:blipFill>
        <p:spPr>
          <a:xfrm>
            <a:off x="1685880" y="1737360"/>
            <a:ext cx="1535760" cy="1645560"/>
          </a:xfrm>
          <a:prstGeom prst="rect">
            <a:avLst/>
          </a:prstGeom>
          <a:ln>
            <a:noFill/>
          </a:ln>
        </p:spPr>
      </p:pic>
      <p:sp>
        <p:nvSpPr>
          <p:cNvPr id="379" name="CustomShape 4"/>
          <p:cNvSpPr/>
          <p:nvPr/>
        </p:nvSpPr>
        <p:spPr>
          <a:xfrm>
            <a:off x="314280" y="3402720"/>
            <a:ext cx="265140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primary_sensory(BA01)</a:t>
            </a:r>
          </a:p>
        </p:txBody>
      </p:sp>
      <p:pic>
        <p:nvPicPr>
          <p:cNvPr id="380" name="그림 379"/>
          <p:cNvPicPr/>
          <p:nvPr/>
        </p:nvPicPr>
        <p:blipFill>
          <a:blip r:embed="rId5"/>
          <a:stretch/>
        </p:blipFill>
        <p:spPr>
          <a:xfrm>
            <a:off x="6803280" y="1758240"/>
            <a:ext cx="1506600" cy="1676880"/>
          </a:xfrm>
          <a:prstGeom prst="rect">
            <a:avLst/>
          </a:prstGeom>
          <a:ln>
            <a:noFill/>
          </a:ln>
        </p:spPr>
      </p:pic>
      <p:pic>
        <p:nvPicPr>
          <p:cNvPr id="381" name="그림 380"/>
          <p:cNvPicPr/>
          <p:nvPr/>
        </p:nvPicPr>
        <p:blipFill>
          <a:blip r:embed="rId6"/>
          <a:stretch/>
        </p:blipFill>
        <p:spPr>
          <a:xfrm>
            <a:off x="8310240" y="1758240"/>
            <a:ext cx="1473480" cy="1676880"/>
          </a:xfrm>
          <a:prstGeom prst="rect">
            <a:avLst/>
          </a:prstGeom>
          <a:ln>
            <a:noFill/>
          </a:ln>
        </p:spPr>
      </p:pic>
      <p:sp>
        <p:nvSpPr>
          <p:cNvPr id="382" name="CustomShape 5"/>
          <p:cNvSpPr/>
          <p:nvPr/>
        </p:nvSpPr>
        <p:spPr>
          <a:xfrm>
            <a:off x="6766560" y="3474720"/>
            <a:ext cx="30171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sensory_association(BA05)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그림 382"/>
          <p:cNvPicPr/>
          <p:nvPr/>
        </p:nvPicPr>
        <p:blipFill>
          <a:blip r:embed="rId2"/>
          <a:stretch/>
        </p:blipFill>
        <p:spPr>
          <a:xfrm>
            <a:off x="3901680" y="1828440"/>
            <a:ext cx="2131920" cy="2322000"/>
          </a:xfrm>
          <a:prstGeom prst="rect">
            <a:avLst/>
          </a:prstGeom>
          <a:ln>
            <a:noFill/>
          </a:ln>
        </p:spPr>
      </p:pic>
      <p:sp>
        <p:nvSpPr>
          <p:cNvPr id="384" name="CustomShape 1"/>
          <p:cNvSpPr/>
          <p:nvPr/>
        </p:nvSpPr>
        <p:spPr>
          <a:xfrm>
            <a:off x="3993120" y="4153320"/>
            <a:ext cx="191916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Brodmann area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182520" y="182520"/>
            <a:ext cx="73044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ROI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6" name="CustomShape 3"/>
          <p:cNvSpPr/>
          <p:nvPr/>
        </p:nvSpPr>
        <p:spPr>
          <a:xfrm>
            <a:off x="4480560" y="568080"/>
            <a:ext cx="109692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i="1" u="sng" strike="noStrike" spc="-1">
                <a:uFillTx/>
                <a:latin typeface="Arial"/>
              </a:rPr>
              <a:t>Sensory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87" name="그림 386"/>
          <p:cNvPicPr/>
          <p:nvPr/>
        </p:nvPicPr>
        <p:blipFill>
          <a:blip r:embed="rId3"/>
          <a:stretch/>
        </p:blipFill>
        <p:spPr>
          <a:xfrm>
            <a:off x="182880" y="1708560"/>
            <a:ext cx="1462680" cy="1674360"/>
          </a:xfrm>
          <a:prstGeom prst="rect">
            <a:avLst/>
          </a:prstGeom>
          <a:ln>
            <a:noFill/>
          </a:ln>
        </p:spPr>
      </p:pic>
      <p:pic>
        <p:nvPicPr>
          <p:cNvPr id="388" name="그림 387"/>
          <p:cNvPicPr/>
          <p:nvPr/>
        </p:nvPicPr>
        <p:blipFill>
          <a:blip r:embed="rId4"/>
          <a:stretch/>
        </p:blipFill>
        <p:spPr>
          <a:xfrm>
            <a:off x="1618560" y="1708560"/>
            <a:ext cx="1596240" cy="1674360"/>
          </a:xfrm>
          <a:prstGeom prst="rect">
            <a:avLst/>
          </a:prstGeom>
          <a:ln>
            <a:noFill/>
          </a:ln>
        </p:spPr>
      </p:pic>
      <p:sp>
        <p:nvSpPr>
          <p:cNvPr id="389" name="CustomShape 4"/>
          <p:cNvSpPr/>
          <p:nvPr/>
        </p:nvSpPr>
        <p:spPr>
          <a:xfrm>
            <a:off x="548640" y="3402720"/>
            <a:ext cx="237708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primary_motor(BA04)</a:t>
            </a:r>
          </a:p>
        </p:txBody>
      </p:sp>
      <p:pic>
        <p:nvPicPr>
          <p:cNvPr id="390" name="그림 389"/>
          <p:cNvPicPr/>
          <p:nvPr/>
        </p:nvPicPr>
        <p:blipFill>
          <a:blip r:embed="rId5"/>
          <a:stretch/>
        </p:blipFill>
        <p:spPr>
          <a:xfrm>
            <a:off x="6781320" y="1737360"/>
            <a:ext cx="1523880" cy="1674360"/>
          </a:xfrm>
          <a:prstGeom prst="rect">
            <a:avLst/>
          </a:prstGeom>
          <a:ln>
            <a:noFill/>
          </a:ln>
        </p:spPr>
      </p:pic>
      <p:pic>
        <p:nvPicPr>
          <p:cNvPr id="391" name="그림 390"/>
          <p:cNvPicPr/>
          <p:nvPr/>
        </p:nvPicPr>
        <p:blipFill>
          <a:blip r:embed="rId6"/>
          <a:stretch/>
        </p:blipFill>
        <p:spPr>
          <a:xfrm>
            <a:off x="8305560" y="1737360"/>
            <a:ext cx="1478160" cy="1674360"/>
          </a:xfrm>
          <a:prstGeom prst="rect">
            <a:avLst/>
          </a:prstGeom>
          <a:ln>
            <a:noFill/>
          </a:ln>
        </p:spPr>
      </p:pic>
      <p:sp>
        <p:nvSpPr>
          <p:cNvPr id="392" name="CustomShape 5"/>
          <p:cNvSpPr/>
          <p:nvPr/>
        </p:nvSpPr>
        <p:spPr>
          <a:xfrm>
            <a:off x="6949440" y="3474720"/>
            <a:ext cx="26517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pre_motor / SMA(BA06)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그림 392"/>
          <p:cNvPicPr/>
          <p:nvPr/>
        </p:nvPicPr>
        <p:blipFill>
          <a:blip r:embed="rId2"/>
          <a:stretch/>
        </p:blipFill>
        <p:spPr>
          <a:xfrm>
            <a:off x="365760" y="1554480"/>
            <a:ext cx="4258800" cy="2468880"/>
          </a:xfrm>
          <a:prstGeom prst="rect">
            <a:avLst/>
          </a:prstGeom>
          <a:ln>
            <a:noFill/>
          </a:ln>
        </p:spPr>
      </p:pic>
      <p:pic>
        <p:nvPicPr>
          <p:cNvPr id="394" name="그림 393"/>
          <p:cNvPicPr/>
          <p:nvPr/>
        </p:nvPicPr>
        <p:blipFill>
          <a:blip r:embed="rId3"/>
          <a:stretch/>
        </p:blipFill>
        <p:spPr>
          <a:xfrm>
            <a:off x="5394960" y="1463040"/>
            <a:ext cx="4283280" cy="2468880"/>
          </a:xfrm>
          <a:prstGeom prst="rect">
            <a:avLst/>
          </a:prstGeom>
          <a:ln>
            <a:noFill/>
          </a:ln>
        </p:spPr>
      </p:pic>
      <p:sp>
        <p:nvSpPr>
          <p:cNvPr id="395" name="TextShape 1"/>
          <p:cNvSpPr txBox="1"/>
          <p:nvPr/>
        </p:nvSpPr>
        <p:spPr>
          <a:xfrm>
            <a:off x="3291840" y="5140080"/>
            <a:ext cx="32918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Seed; BA41_primary auditory</a:t>
            </a:r>
          </a:p>
        </p:txBody>
      </p:sp>
      <p:sp>
        <p:nvSpPr>
          <p:cNvPr id="396" name="TextShape 2"/>
          <p:cNvSpPr txBox="1"/>
          <p:nvPr/>
        </p:nvSpPr>
        <p:spPr>
          <a:xfrm>
            <a:off x="182880" y="182880"/>
            <a:ext cx="1645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1" strike="noStrike" spc="-1">
                <a:latin typeface="Arial"/>
              </a:rPr>
              <a:t>Intra auditory</a:t>
            </a:r>
          </a:p>
        </p:txBody>
      </p:sp>
      <p:sp>
        <p:nvSpPr>
          <p:cNvPr id="397" name="TextShape 3"/>
          <p:cNvSpPr txBox="1"/>
          <p:nvPr/>
        </p:nvSpPr>
        <p:spPr>
          <a:xfrm>
            <a:off x="1828800" y="4114800"/>
            <a:ext cx="6400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Left</a:t>
            </a:r>
          </a:p>
        </p:txBody>
      </p:sp>
      <p:sp>
        <p:nvSpPr>
          <p:cNvPr id="398" name="TextShape 4"/>
          <p:cNvSpPr txBox="1"/>
          <p:nvPr/>
        </p:nvSpPr>
        <p:spPr>
          <a:xfrm>
            <a:off x="7132320" y="4023360"/>
            <a:ext cx="822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Shape 1"/>
          <p:cNvSpPr txBox="1"/>
          <p:nvPr/>
        </p:nvSpPr>
        <p:spPr>
          <a:xfrm>
            <a:off x="1097280" y="5048640"/>
            <a:ext cx="32918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Seed; BA41_primary auditory</a:t>
            </a:r>
          </a:p>
        </p:txBody>
      </p:sp>
      <p:sp>
        <p:nvSpPr>
          <p:cNvPr id="400" name="TextShape 2"/>
          <p:cNvSpPr txBox="1"/>
          <p:nvPr/>
        </p:nvSpPr>
        <p:spPr>
          <a:xfrm>
            <a:off x="182880" y="182880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1" strike="noStrike" spc="-1">
                <a:latin typeface="Arial"/>
              </a:rPr>
              <a:t>auditory~sensory</a:t>
            </a:r>
          </a:p>
        </p:txBody>
      </p:sp>
      <p:pic>
        <p:nvPicPr>
          <p:cNvPr id="401" name="그림 400"/>
          <p:cNvPicPr/>
          <p:nvPr/>
        </p:nvPicPr>
        <p:blipFill>
          <a:blip r:embed="rId2"/>
          <a:stretch/>
        </p:blipFill>
        <p:spPr>
          <a:xfrm>
            <a:off x="1188720" y="923400"/>
            <a:ext cx="3108960" cy="1819800"/>
          </a:xfrm>
          <a:prstGeom prst="rect">
            <a:avLst/>
          </a:prstGeom>
          <a:ln>
            <a:noFill/>
          </a:ln>
        </p:spPr>
      </p:pic>
      <p:pic>
        <p:nvPicPr>
          <p:cNvPr id="402" name="그림 401"/>
          <p:cNvPicPr/>
          <p:nvPr/>
        </p:nvPicPr>
        <p:blipFill>
          <a:blip r:embed="rId3"/>
          <a:stretch/>
        </p:blipFill>
        <p:spPr>
          <a:xfrm>
            <a:off x="1180440" y="3061080"/>
            <a:ext cx="3117240" cy="1785240"/>
          </a:xfrm>
          <a:prstGeom prst="rect">
            <a:avLst/>
          </a:prstGeom>
          <a:ln>
            <a:noFill/>
          </a:ln>
        </p:spPr>
      </p:pic>
      <p:sp>
        <p:nvSpPr>
          <p:cNvPr id="403" name="TextShape 3"/>
          <p:cNvSpPr txBox="1"/>
          <p:nvPr/>
        </p:nvSpPr>
        <p:spPr>
          <a:xfrm>
            <a:off x="274320" y="1645920"/>
            <a:ext cx="6400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Left</a:t>
            </a:r>
          </a:p>
        </p:txBody>
      </p:sp>
      <p:sp>
        <p:nvSpPr>
          <p:cNvPr id="404" name="TextShape 4"/>
          <p:cNvSpPr txBox="1"/>
          <p:nvPr/>
        </p:nvSpPr>
        <p:spPr>
          <a:xfrm>
            <a:off x="274320" y="3768480"/>
            <a:ext cx="7315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Right</a:t>
            </a:r>
          </a:p>
        </p:txBody>
      </p:sp>
      <p:pic>
        <p:nvPicPr>
          <p:cNvPr id="405" name="그림 404"/>
          <p:cNvPicPr/>
          <p:nvPr/>
        </p:nvPicPr>
        <p:blipFill>
          <a:blip r:embed="rId4"/>
          <a:stretch/>
        </p:blipFill>
        <p:spPr>
          <a:xfrm>
            <a:off x="6217920" y="914400"/>
            <a:ext cx="3291840" cy="1912320"/>
          </a:xfrm>
          <a:prstGeom prst="rect">
            <a:avLst/>
          </a:prstGeom>
          <a:ln>
            <a:noFill/>
          </a:ln>
        </p:spPr>
      </p:pic>
      <p:pic>
        <p:nvPicPr>
          <p:cNvPr id="406" name="그림 405"/>
          <p:cNvPicPr/>
          <p:nvPr/>
        </p:nvPicPr>
        <p:blipFill>
          <a:blip r:embed="rId5"/>
          <a:stretch/>
        </p:blipFill>
        <p:spPr>
          <a:xfrm>
            <a:off x="6202800" y="3002400"/>
            <a:ext cx="3306960" cy="1920600"/>
          </a:xfrm>
          <a:prstGeom prst="rect">
            <a:avLst/>
          </a:prstGeom>
          <a:ln>
            <a:noFill/>
          </a:ln>
        </p:spPr>
      </p:pic>
      <p:sp>
        <p:nvSpPr>
          <p:cNvPr id="407" name="TextShape 5"/>
          <p:cNvSpPr txBox="1"/>
          <p:nvPr/>
        </p:nvSpPr>
        <p:spPr>
          <a:xfrm>
            <a:off x="5394960" y="1645920"/>
            <a:ext cx="6400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Left</a:t>
            </a:r>
          </a:p>
        </p:txBody>
      </p:sp>
      <p:sp>
        <p:nvSpPr>
          <p:cNvPr id="408" name="TextShape 6"/>
          <p:cNvSpPr txBox="1"/>
          <p:nvPr/>
        </p:nvSpPr>
        <p:spPr>
          <a:xfrm>
            <a:off x="5394960" y="3768480"/>
            <a:ext cx="7315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Right</a:t>
            </a:r>
          </a:p>
        </p:txBody>
      </p:sp>
      <p:sp>
        <p:nvSpPr>
          <p:cNvPr id="409" name="TextShape 7"/>
          <p:cNvSpPr txBox="1"/>
          <p:nvPr/>
        </p:nvSpPr>
        <p:spPr>
          <a:xfrm>
            <a:off x="6217920" y="5029200"/>
            <a:ext cx="34747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Seed; BA40 Secondary sensory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82160" y="138960"/>
            <a:ext cx="1737720" cy="4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Study outline.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639360" y="892080"/>
            <a:ext cx="8592120" cy="9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DejaVu Sans"/>
              </a:rPr>
              <a:t>환자의 특수성(case)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DejaVu Sans"/>
              </a:rPr>
              <a:t>	- 일반적이지 않은 양쪽 hemi stroke.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DejaVu Sans"/>
              </a:rPr>
              <a:t>	- cortical deafness 증상.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640080" y="2080800"/>
            <a:ext cx="5014570" cy="57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Functional Connectivity </a:t>
            </a:r>
            <a:r>
              <a:rPr lang="en-US" sz="13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분석</a:t>
            </a:r>
            <a:endParaRPr lang="en-US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- ROI ( auditory cortex 및 sensory motor </a:t>
            </a:r>
            <a:r>
              <a:rPr lang="en-US" sz="13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영역</a:t>
            </a:r>
            <a:r>
              <a:rPr lang="en-US" sz="13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300" b="0" strike="noStrike" spc="-1" dirty="0"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639360" y="3178080"/>
            <a:ext cx="4206600" cy="57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DejaVu Sans"/>
              </a:rPr>
              <a:t>Case vs Control 10명.</a:t>
            </a:r>
            <a:endParaRPr lang="en-US" sz="1300" b="0" strike="noStrike" spc="-1">
              <a:latin typeface="Arial"/>
            </a:endParaRPr>
          </a:p>
        </p:txBody>
      </p:sp>
      <p:pic>
        <p:nvPicPr>
          <p:cNvPr id="195" name="그림 194"/>
          <p:cNvPicPr/>
          <p:nvPr/>
        </p:nvPicPr>
        <p:blipFill>
          <a:blip r:embed="rId2"/>
          <a:stretch/>
        </p:blipFill>
        <p:spPr>
          <a:xfrm>
            <a:off x="6282720" y="823680"/>
            <a:ext cx="2861280" cy="283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Shape 1"/>
          <p:cNvSpPr txBox="1"/>
          <p:nvPr/>
        </p:nvSpPr>
        <p:spPr>
          <a:xfrm>
            <a:off x="1097280" y="5048640"/>
            <a:ext cx="35661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Seed; BA39 Secondary sensory</a:t>
            </a:r>
          </a:p>
        </p:txBody>
      </p:sp>
      <p:sp>
        <p:nvSpPr>
          <p:cNvPr id="411" name="TextShape 2"/>
          <p:cNvSpPr txBox="1"/>
          <p:nvPr/>
        </p:nvSpPr>
        <p:spPr>
          <a:xfrm>
            <a:off x="182880" y="182880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1" strike="noStrike" spc="-1">
                <a:latin typeface="Arial"/>
              </a:rPr>
              <a:t>auditory~sensory</a:t>
            </a:r>
          </a:p>
        </p:txBody>
      </p:sp>
      <p:sp>
        <p:nvSpPr>
          <p:cNvPr id="412" name="TextShape 3"/>
          <p:cNvSpPr txBox="1"/>
          <p:nvPr/>
        </p:nvSpPr>
        <p:spPr>
          <a:xfrm>
            <a:off x="274320" y="1645920"/>
            <a:ext cx="6400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Left</a:t>
            </a:r>
          </a:p>
        </p:txBody>
      </p:sp>
      <p:sp>
        <p:nvSpPr>
          <p:cNvPr id="413" name="TextShape 4"/>
          <p:cNvSpPr txBox="1"/>
          <p:nvPr/>
        </p:nvSpPr>
        <p:spPr>
          <a:xfrm>
            <a:off x="274320" y="3768480"/>
            <a:ext cx="7315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Right</a:t>
            </a:r>
          </a:p>
        </p:txBody>
      </p:sp>
      <p:sp>
        <p:nvSpPr>
          <p:cNvPr id="414" name="TextShape 5"/>
          <p:cNvSpPr txBox="1"/>
          <p:nvPr/>
        </p:nvSpPr>
        <p:spPr>
          <a:xfrm>
            <a:off x="6126480" y="5029200"/>
            <a:ext cx="3679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Seed; BA22 auditory association</a:t>
            </a:r>
          </a:p>
        </p:txBody>
      </p:sp>
      <p:sp>
        <p:nvSpPr>
          <p:cNvPr id="415" name="TextShape 6"/>
          <p:cNvSpPr txBox="1"/>
          <p:nvPr/>
        </p:nvSpPr>
        <p:spPr>
          <a:xfrm>
            <a:off x="5394960" y="1645920"/>
            <a:ext cx="6400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Left</a:t>
            </a:r>
          </a:p>
        </p:txBody>
      </p:sp>
      <p:sp>
        <p:nvSpPr>
          <p:cNvPr id="416" name="TextShape 7"/>
          <p:cNvSpPr txBox="1"/>
          <p:nvPr/>
        </p:nvSpPr>
        <p:spPr>
          <a:xfrm>
            <a:off x="5394960" y="3768480"/>
            <a:ext cx="7315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Right</a:t>
            </a:r>
          </a:p>
        </p:txBody>
      </p:sp>
      <p:pic>
        <p:nvPicPr>
          <p:cNvPr id="417" name="그림 416"/>
          <p:cNvPicPr/>
          <p:nvPr/>
        </p:nvPicPr>
        <p:blipFill>
          <a:blip r:embed="rId2"/>
          <a:stretch/>
        </p:blipFill>
        <p:spPr>
          <a:xfrm>
            <a:off x="1188720" y="1005840"/>
            <a:ext cx="3026160" cy="1771560"/>
          </a:xfrm>
          <a:prstGeom prst="rect">
            <a:avLst/>
          </a:prstGeom>
          <a:ln>
            <a:noFill/>
          </a:ln>
        </p:spPr>
      </p:pic>
      <p:pic>
        <p:nvPicPr>
          <p:cNvPr id="418" name="그림 417"/>
          <p:cNvPicPr/>
          <p:nvPr/>
        </p:nvPicPr>
        <p:blipFill>
          <a:blip r:embed="rId3"/>
          <a:stretch/>
        </p:blipFill>
        <p:spPr>
          <a:xfrm>
            <a:off x="1188720" y="3017520"/>
            <a:ext cx="3014640" cy="1782000"/>
          </a:xfrm>
          <a:prstGeom prst="rect">
            <a:avLst/>
          </a:prstGeom>
          <a:ln>
            <a:noFill/>
          </a:ln>
        </p:spPr>
      </p:pic>
      <p:pic>
        <p:nvPicPr>
          <p:cNvPr id="419" name="그림 418"/>
          <p:cNvPicPr/>
          <p:nvPr/>
        </p:nvPicPr>
        <p:blipFill>
          <a:blip r:embed="rId4"/>
          <a:stretch/>
        </p:blipFill>
        <p:spPr>
          <a:xfrm>
            <a:off x="6177960" y="914400"/>
            <a:ext cx="3148920" cy="1828800"/>
          </a:xfrm>
          <a:prstGeom prst="rect">
            <a:avLst/>
          </a:prstGeom>
          <a:ln>
            <a:noFill/>
          </a:ln>
        </p:spPr>
      </p:pic>
      <p:pic>
        <p:nvPicPr>
          <p:cNvPr id="420" name="그림 419"/>
          <p:cNvPicPr/>
          <p:nvPr/>
        </p:nvPicPr>
        <p:blipFill>
          <a:blip r:embed="rId5"/>
          <a:stretch/>
        </p:blipFill>
        <p:spPr>
          <a:xfrm>
            <a:off x="6217920" y="3017520"/>
            <a:ext cx="3108960" cy="181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TextShape 1"/>
          <p:cNvSpPr txBox="1"/>
          <p:nvPr/>
        </p:nvSpPr>
        <p:spPr>
          <a:xfrm>
            <a:off x="182880" y="182880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1" strike="noStrike" spc="-1">
                <a:latin typeface="Arial"/>
              </a:rPr>
              <a:t>auditory~motor</a:t>
            </a:r>
          </a:p>
        </p:txBody>
      </p:sp>
      <p:sp>
        <p:nvSpPr>
          <p:cNvPr id="422" name="TextShape 2"/>
          <p:cNvSpPr txBox="1"/>
          <p:nvPr/>
        </p:nvSpPr>
        <p:spPr>
          <a:xfrm>
            <a:off x="274320" y="1645920"/>
            <a:ext cx="6400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Left</a:t>
            </a:r>
          </a:p>
        </p:txBody>
      </p:sp>
      <p:sp>
        <p:nvSpPr>
          <p:cNvPr id="423" name="TextShape 3"/>
          <p:cNvSpPr txBox="1"/>
          <p:nvPr/>
        </p:nvSpPr>
        <p:spPr>
          <a:xfrm>
            <a:off x="274320" y="3768480"/>
            <a:ext cx="7315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Right</a:t>
            </a:r>
          </a:p>
        </p:txBody>
      </p:sp>
      <p:sp>
        <p:nvSpPr>
          <p:cNvPr id="424" name="TextShape 4"/>
          <p:cNvSpPr txBox="1"/>
          <p:nvPr/>
        </p:nvSpPr>
        <p:spPr>
          <a:xfrm>
            <a:off x="5394960" y="1645920"/>
            <a:ext cx="6400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Left</a:t>
            </a:r>
          </a:p>
        </p:txBody>
      </p:sp>
      <p:sp>
        <p:nvSpPr>
          <p:cNvPr id="425" name="TextShape 5"/>
          <p:cNvSpPr txBox="1"/>
          <p:nvPr/>
        </p:nvSpPr>
        <p:spPr>
          <a:xfrm>
            <a:off x="5394960" y="3768480"/>
            <a:ext cx="7315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Right</a:t>
            </a:r>
          </a:p>
        </p:txBody>
      </p:sp>
      <p:sp>
        <p:nvSpPr>
          <p:cNvPr id="426" name="TextShape 6"/>
          <p:cNvSpPr txBox="1"/>
          <p:nvPr/>
        </p:nvSpPr>
        <p:spPr>
          <a:xfrm>
            <a:off x="1097280" y="5048640"/>
            <a:ext cx="32918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Seed; BA41_primary auditory</a:t>
            </a:r>
          </a:p>
        </p:txBody>
      </p:sp>
      <p:sp>
        <p:nvSpPr>
          <p:cNvPr id="427" name="TextShape 7"/>
          <p:cNvSpPr txBox="1"/>
          <p:nvPr/>
        </p:nvSpPr>
        <p:spPr>
          <a:xfrm>
            <a:off x="6217920" y="5029200"/>
            <a:ext cx="34747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Seed; BA40 Secondary sensory</a:t>
            </a:r>
          </a:p>
        </p:txBody>
      </p:sp>
      <p:pic>
        <p:nvPicPr>
          <p:cNvPr id="428" name="그림 427"/>
          <p:cNvPicPr/>
          <p:nvPr/>
        </p:nvPicPr>
        <p:blipFill>
          <a:blip r:embed="rId2"/>
          <a:stretch/>
        </p:blipFill>
        <p:spPr>
          <a:xfrm>
            <a:off x="1188720" y="1097280"/>
            <a:ext cx="3056760" cy="1797120"/>
          </a:xfrm>
          <a:prstGeom prst="rect">
            <a:avLst/>
          </a:prstGeom>
          <a:ln>
            <a:noFill/>
          </a:ln>
        </p:spPr>
      </p:pic>
      <p:pic>
        <p:nvPicPr>
          <p:cNvPr id="429" name="그림 428"/>
          <p:cNvPicPr/>
          <p:nvPr/>
        </p:nvPicPr>
        <p:blipFill>
          <a:blip r:embed="rId3"/>
          <a:stretch/>
        </p:blipFill>
        <p:spPr>
          <a:xfrm>
            <a:off x="1145880" y="3017520"/>
            <a:ext cx="3060360" cy="1783440"/>
          </a:xfrm>
          <a:prstGeom prst="rect">
            <a:avLst/>
          </a:prstGeom>
          <a:ln>
            <a:noFill/>
          </a:ln>
        </p:spPr>
      </p:pic>
      <p:pic>
        <p:nvPicPr>
          <p:cNvPr id="430" name="그림 429"/>
          <p:cNvPicPr/>
          <p:nvPr/>
        </p:nvPicPr>
        <p:blipFill>
          <a:blip r:embed="rId4"/>
          <a:stretch/>
        </p:blipFill>
        <p:spPr>
          <a:xfrm>
            <a:off x="6258960" y="1097280"/>
            <a:ext cx="2976480" cy="1737360"/>
          </a:xfrm>
          <a:prstGeom prst="rect">
            <a:avLst/>
          </a:prstGeom>
          <a:ln>
            <a:noFill/>
          </a:ln>
        </p:spPr>
      </p:pic>
      <p:pic>
        <p:nvPicPr>
          <p:cNvPr id="431" name="그림 430"/>
          <p:cNvPicPr/>
          <p:nvPr/>
        </p:nvPicPr>
        <p:blipFill>
          <a:blip r:embed="rId5"/>
          <a:stretch/>
        </p:blipFill>
        <p:spPr>
          <a:xfrm>
            <a:off x="6269040" y="3108960"/>
            <a:ext cx="3008520" cy="1737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extShape 1"/>
          <p:cNvSpPr txBox="1"/>
          <p:nvPr/>
        </p:nvSpPr>
        <p:spPr>
          <a:xfrm>
            <a:off x="182880" y="182880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1" strike="noStrike" spc="-1">
                <a:latin typeface="Arial"/>
              </a:rPr>
              <a:t>auditory~motor</a:t>
            </a:r>
          </a:p>
        </p:txBody>
      </p:sp>
      <p:sp>
        <p:nvSpPr>
          <p:cNvPr id="433" name="TextShape 2"/>
          <p:cNvSpPr txBox="1"/>
          <p:nvPr/>
        </p:nvSpPr>
        <p:spPr>
          <a:xfrm>
            <a:off x="274320" y="1645920"/>
            <a:ext cx="6400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Left</a:t>
            </a:r>
          </a:p>
        </p:txBody>
      </p:sp>
      <p:sp>
        <p:nvSpPr>
          <p:cNvPr id="434" name="TextShape 3"/>
          <p:cNvSpPr txBox="1"/>
          <p:nvPr/>
        </p:nvSpPr>
        <p:spPr>
          <a:xfrm>
            <a:off x="274320" y="3768480"/>
            <a:ext cx="7315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Right</a:t>
            </a:r>
          </a:p>
        </p:txBody>
      </p:sp>
      <p:sp>
        <p:nvSpPr>
          <p:cNvPr id="435" name="TextShape 4"/>
          <p:cNvSpPr txBox="1"/>
          <p:nvPr/>
        </p:nvSpPr>
        <p:spPr>
          <a:xfrm>
            <a:off x="5394960" y="1645920"/>
            <a:ext cx="6400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Left</a:t>
            </a:r>
          </a:p>
        </p:txBody>
      </p:sp>
      <p:sp>
        <p:nvSpPr>
          <p:cNvPr id="436" name="TextShape 5"/>
          <p:cNvSpPr txBox="1"/>
          <p:nvPr/>
        </p:nvSpPr>
        <p:spPr>
          <a:xfrm>
            <a:off x="5394960" y="3768480"/>
            <a:ext cx="7315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Right</a:t>
            </a:r>
          </a:p>
        </p:txBody>
      </p:sp>
      <p:pic>
        <p:nvPicPr>
          <p:cNvPr id="437" name="그림 436"/>
          <p:cNvPicPr/>
          <p:nvPr/>
        </p:nvPicPr>
        <p:blipFill>
          <a:blip r:embed="rId2"/>
          <a:stretch/>
        </p:blipFill>
        <p:spPr>
          <a:xfrm>
            <a:off x="1188720" y="1097280"/>
            <a:ext cx="3108960" cy="1807560"/>
          </a:xfrm>
          <a:prstGeom prst="rect">
            <a:avLst/>
          </a:prstGeom>
          <a:ln>
            <a:noFill/>
          </a:ln>
        </p:spPr>
      </p:pic>
      <p:pic>
        <p:nvPicPr>
          <p:cNvPr id="438" name="그림 437"/>
          <p:cNvPicPr/>
          <p:nvPr/>
        </p:nvPicPr>
        <p:blipFill>
          <a:blip r:embed="rId3"/>
          <a:stretch/>
        </p:blipFill>
        <p:spPr>
          <a:xfrm>
            <a:off x="1188720" y="3035160"/>
            <a:ext cx="3085920" cy="1811160"/>
          </a:xfrm>
          <a:prstGeom prst="rect">
            <a:avLst/>
          </a:prstGeom>
          <a:ln>
            <a:noFill/>
          </a:ln>
        </p:spPr>
      </p:pic>
      <p:pic>
        <p:nvPicPr>
          <p:cNvPr id="439" name="그림 438"/>
          <p:cNvPicPr/>
          <p:nvPr/>
        </p:nvPicPr>
        <p:blipFill>
          <a:blip r:embed="rId4"/>
          <a:stretch/>
        </p:blipFill>
        <p:spPr>
          <a:xfrm>
            <a:off x="6217920" y="1030320"/>
            <a:ext cx="3108960" cy="1804320"/>
          </a:xfrm>
          <a:prstGeom prst="rect">
            <a:avLst/>
          </a:prstGeom>
          <a:ln>
            <a:noFill/>
          </a:ln>
        </p:spPr>
      </p:pic>
      <p:pic>
        <p:nvPicPr>
          <p:cNvPr id="440" name="그림 439"/>
          <p:cNvPicPr/>
          <p:nvPr/>
        </p:nvPicPr>
        <p:blipFill>
          <a:blip r:embed="rId5"/>
          <a:stretch/>
        </p:blipFill>
        <p:spPr>
          <a:xfrm>
            <a:off x="6230520" y="3141360"/>
            <a:ext cx="3096360" cy="1796400"/>
          </a:xfrm>
          <a:prstGeom prst="rect">
            <a:avLst/>
          </a:prstGeom>
          <a:ln>
            <a:noFill/>
          </a:ln>
        </p:spPr>
      </p:pic>
      <p:sp>
        <p:nvSpPr>
          <p:cNvPr id="441" name="TextShape 6"/>
          <p:cNvSpPr txBox="1"/>
          <p:nvPr/>
        </p:nvSpPr>
        <p:spPr>
          <a:xfrm>
            <a:off x="1097280" y="5048640"/>
            <a:ext cx="35661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Seed; BA39 Secondary sensory</a:t>
            </a:r>
          </a:p>
        </p:txBody>
      </p:sp>
      <p:sp>
        <p:nvSpPr>
          <p:cNvPr id="442" name="TextShape 7"/>
          <p:cNvSpPr txBox="1"/>
          <p:nvPr/>
        </p:nvSpPr>
        <p:spPr>
          <a:xfrm>
            <a:off x="6126480" y="5029200"/>
            <a:ext cx="3679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Seed; BA22 auditory association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그림 442"/>
          <p:cNvPicPr/>
          <p:nvPr/>
        </p:nvPicPr>
        <p:blipFill>
          <a:blip r:embed="rId2"/>
          <a:stretch/>
        </p:blipFill>
        <p:spPr>
          <a:xfrm>
            <a:off x="4114800" y="0"/>
            <a:ext cx="5578560" cy="5670360"/>
          </a:xfrm>
          <a:prstGeom prst="rect">
            <a:avLst/>
          </a:prstGeom>
          <a:ln>
            <a:noFill/>
          </a:ln>
        </p:spPr>
      </p:pic>
      <p:sp>
        <p:nvSpPr>
          <p:cNvPr id="444" name="Freeform 1"/>
          <p:cNvSpPr/>
          <p:nvPr/>
        </p:nvSpPr>
        <p:spPr>
          <a:xfrm>
            <a:off x="3612240" y="91440"/>
            <a:ext cx="411480" cy="2286360"/>
          </a:xfrm>
          <a:custGeom>
            <a:avLst/>
            <a:gdLst/>
            <a:ahLst/>
            <a:cxnLst/>
            <a:rect l="0" t="0" r="r" b="b"/>
            <a:pathLst>
              <a:path w="1143" h="6351">
                <a:moveTo>
                  <a:pt x="1142" y="0"/>
                </a:moveTo>
                <a:cubicBezTo>
                  <a:pt x="0" y="3037"/>
                  <a:pt x="1142" y="6350"/>
                  <a:pt x="1142" y="6350"/>
                </a:cubicBezTo>
              </a:path>
            </a:pathLst>
          </a:custGeom>
          <a:ln w="29160">
            <a:solidFill>
              <a:srgbClr val="FF0000"/>
            </a:solidFill>
            <a:round/>
          </a:ln>
        </p:spPr>
      </p:sp>
      <p:sp>
        <p:nvSpPr>
          <p:cNvPr id="445" name="Freeform 2"/>
          <p:cNvSpPr/>
          <p:nvPr/>
        </p:nvSpPr>
        <p:spPr>
          <a:xfrm>
            <a:off x="3749040" y="2560320"/>
            <a:ext cx="274680" cy="1006200"/>
          </a:xfrm>
          <a:custGeom>
            <a:avLst/>
            <a:gdLst/>
            <a:ahLst/>
            <a:cxnLst/>
            <a:rect l="0" t="0" r="r" b="b"/>
            <a:pathLst>
              <a:path w="763" h="2795">
                <a:moveTo>
                  <a:pt x="762" y="0"/>
                </a:moveTo>
                <a:cubicBezTo>
                  <a:pt x="0" y="1336"/>
                  <a:pt x="762" y="2794"/>
                  <a:pt x="762" y="2794"/>
                </a:cubicBezTo>
              </a:path>
            </a:pathLst>
          </a:custGeom>
          <a:ln w="29160">
            <a:solidFill>
              <a:srgbClr val="0000FF"/>
            </a:solidFill>
            <a:round/>
          </a:ln>
        </p:spPr>
      </p:sp>
      <p:sp>
        <p:nvSpPr>
          <p:cNvPr id="446" name="Freeform 3"/>
          <p:cNvSpPr/>
          <p:nvPr/>
        </p:nvSpPr>
        <p:spPr>
          <a:xfrm>
            <a:off x="3741120" y="3749040"/>
            <a:ext cx="274680" cy="1006200"/>
          </a:xfrm>
          <a:custGeom>
            <a:avLst/>
            <a:gdLst/>
            <a:ahLst/>
            <a:cxnLst/>
            <a:rect l="0" t="0" r="r" b="b"/>
            <a:pathLst>
              <a:path w="763" h="2795">
                <a:moveTo>
                  <a:pt x="762" y="0"/>
                </a:moveTo>
                <a:cubicBezTo>
                  <a:pt x="0" y="1336"/>
                  <a:pt x="762" y="2794"/>
                  <a:pt x="762" y="2794"/>
                </a:cubicBezTo>
              </a:path>
            </a:pathLst>
          </a:custGeom>
          <a:ln w="29160">
            <a:solidFill>
              <a:srgbClr val="00763B"/>
            </a:solidFill>
            <a:round/>
          </a:ln>
        </p:spPr>
      </p:sp>
      <p:sp>
        <p:nvSpPr>
          <p:cNvPr id="447" name="TextShape 4"/>
          <p:cNvSpPr txBox="1"/>
          <p:nvPr/>
        </p:nvSpPr>
        <p:spPr>
          <a:xfrm>
            <a:off x="2926080" y="1005840"/>
            <a:ext cx="10972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Auditory</a:t>
            </a:r>
          </a:p>
        </p:txBody>
      </p:sp>
      <p:sp>
        <p:nvSpPr>
          <p:cNvPr id="448" name="TextShape 5"/>
          <p:cNvSpPr txBox="1"/>
          <p:nvPr/>
        </p:nvSpPr>
        <p:spPr>
          <a:xfrm>
            <a:off x="2926080" y="2854080"/>
            <a:ext cx="10972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Sensory</a:t>
            </a:r>
          </a:p>
        </p:txBody>
      </p:sp>
      <p:sp>
        <p:nvSpPr>
          <p:cNvPr id="449" name="TextShape 6"/>
          <p:cNvSpPr txBox="1"/>
          <p:nvPr/>
        </p:nvSpPr>
        <p:spPr>
          <a:xfrm>
            <a:off x="2918160" y="4023360"/>
            <a:ext cx="10972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Motor</a:t>
            </a:r>
          </a:p>
        </p:txBody>
      </p:sp>
      <p:sp>
        <p:nvSpPr>
          <p:cNvPr id="450" name="CustomShape 7"/>
          <p:cNvSpPr/>
          <p:nvPr/>
        </p:nvSpPr>
        <p:spPr>
          <a:xfrm>
            <a:off x="4663440" y="91440"/>
            <a:ext cx="2103120" cy="2468880"/>
          </a:xfrm>
          <a:prstGeom prst="rect">
            <a:avLst/>
          </a:prstGeom>
          <a:noFill/>
          <a:ln w="291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1" name="CustomShape 8"/>
          <p:cNvSpPr/>
          <p:nvPr/>
        </p:nvSpPr>
        <p:spPr>
          <a:xfrm>
            <a:off x="6766560" y="2560320"/>
            <a:ext cx="1013760" cy="1280160"/>
          </a:xfrm>
          <a:prstGeom prst="rect">
            <a:avLst/>
          </a:prstGeom>
          <a:noFill/>
          <a:ln w="2916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2" name="CustomShape 9"/>
          <p:cNvSpPr/>
          <p:nvPr/>
        </p:nvSpPr>
        <p:spPr>
          <a:xfrm>
            <a:off x="7772400" y="3840480"/>
            <a:ext cx="1097280" cy="1188720"/>
          </a:xfrm>
          <a:prstGeom prst="rect">
            <a:avLst/>
          </a:prstGeom>
          <a:noFill/>
          <a:ln w="29160">
            <a:solidFill>
              <a:srgbClr val="00763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3" name="CustomShape 10"/>
          <p:cNvSpPr/>
          <p:nvPr/>
        </p:nvSpPr>
        <p:spPr>
          <a:xfrm>
            <a:off x="4663440" y="2560320"/>
            <a:ext cx="2095200" cy="1280160"/>
          </a:xfrm>
          <a:prstGeom prst="rect">
            <a:avLst/>
          </a:prstGeom>
          <a:noFill/>
          <a:ln w="29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4" name="CustomShape 11"/>
          <p:cNvSpPr/>
          <p:nvPr/>
        </p:nvSpPr>
        <p:spPr>
          <a:xfrm>
            <a:off x="4663440" y="3840480"/>
            <a:ext cx="2071080" cy="1188720"/>
          </a:xfrm>
          <a:prstGeom prst="rect">
            <a:avLst/>
          </a:prstGeom>
          <a:noFill/>
          <a:ln w="29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5" name="CustomShape 12"/>
          <p:cNvSpPr/>
          <p:nvPr/>
        </p:nvSpPr>
        <p:spPr>
          <a:xfrm>
            <a:off x="6766560" y="3840480"/>
            <a:ext cx="1005840" cy="1188720"/>
          </a:xfrm>
          <a:prstGeom prst="rect">
            <a:avLst/>
          </a:prstGeom>
          <a:noFill/>
          <a:ln w="29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6" name="CustomShape 13"/>
          <p:cNvSpPr/>
          <p:nvPr/>
        </p:nvSpPr>
        <p:spPr>
          <a:xfrm>
            <a:off x="182520" y="182520"/>
            <a:ext cx="73044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Case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7" name="CustomShape 14"/>
          <p:cNvSpPr/>
          <p:nvPr/>
        </p:nvSpPr>
        <p:spPr>
          <a:xfrm>
            <a:off x="274320" y="1737360"/>
            <a:ext cx="958680" cy="849240"/>
          </a:xfrm>
          <a:prstGeom prst="rect">
            <a:avLst/>
          </a:prstGeom>
          <a:noFill/>
          <a:ln w="291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8" name="CustomShape 15"/>
          <p:cNvSpPr/>
          <p:nvPr/>
        </p:nvSpPr>
        <p:spPr>
          <a:xfrm>
            <a:off x="274320" y="2586600"/>
            <a:ext cx="958680" cy="763920"/>
          </a:xfrm>
          <a:prstGeom prst="rect">
            <a:avLst/>
          </a:prstGeom>
          <a:noFill/>
          <a:ln w="29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9" name="CustomShape 16"/>
          <p:cNvSpPr/>
          <p:nvPr/>
        </p:nvSpPr>
        <p:spPr>
          <a:xfrm>
            <a:off x="274320" y="3350520"/>
            <a:ext cx="958680" cy="764280"/>
          </a:xfrm>
          <a:prstGeom prst="rect">
            <a:avLst/>
          </a:prstGeom>
          <a:noFill/>
          <a:ln w="29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0" name="CustomShape 17"/>
          <p:cNvSpPr/>
          <p:nvPr/>
        </p:nvSpPr>
        <p:spPr>
          <a:xfrm>
            <a:off x="1226520" y="2586600"/>
            <a:ext cx="669960" cy="763920"/>
          </a:xfrm>
          <a:prstGeom prst="rect">
            <a:avLst/>
          </a:prstGeom>
          <a:noFill/>
          <a:ln w="2916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1" name="CustomShape 18"/>
          <p:cNvSpPr/>
          <p:nvPr/>
        </p:nvSpPr>
        <p:spPr>
          <a:xfrm>
            <a:off x="1233000" y="3350520"/>
            <a:ext cx="663480" cy="764280"/>
          </a:xfrm>
          <a:prstGeom prst="rect">
            <a:avLst/>
          </a:prstGeom>
          <a:noFill/>
          <a:ln w="29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2" name="CustomShape 19"/>
          <p:cNvSpPr/>
          <p:nvPr/>
        </p:nvSpPr>
        <p:spPr>
          <a:xfrm>
            <a:off x="1896480" y="3350520"/>
            <a:ext cx="663840" cy="764280"/>
          </a:xfrm>
          <a:prstGeom prst="rect">
            <a:avLst/>
          </a:prstGeom>
          <a:noFill/>
          <a:ln w="29160">
            <a:solidFill>
              <a:srgbClr val="00763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3" name="TextShape 20"/>
          <p:cNvSpPr txBox="1"/>
          <p:nvPr/>
        </p:nvSpPr>
        <p:spPr>
          <a:xfrm>
            <a:off x="274320" y="1737360"/>
            <a:ext cx="958680" cy="45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300" b="0" strike="noStrike" spc="-1">
                <a:latin typeface="Arial"/>
              </a:rPr>
              <a:t>Intra auditory</a:t>
            </a:r>
          </a:p>
        </p:txBody>
      </p:sp>
      <p:sp>
        <p:nvSpPr>
          <p:cNvPr id="464" name="TextShape 21"/>
          <p:cNvSpPr txBox="1"/>
          <p:nvPr/>
        </p:nvSpPr>
        <p:spPr>
          <a:xfrm>
            <a:off x="1188720" y="2560320"/>
            <a:ext cx="785160" cy="45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300" b="0" strike="noStrike" spc="-1">
                <a:latin typeface="Arial"/>
              </a:rPr>
              <a:t>Intra sensory</a:t>
            </a:r>
          </a:p>
        </p:txBody>
      </p:sp>
      <p:sp>
        <p:nvSpPr>
          <p:cNvPr id="465" name="TextShape 22"/>
          <p:cNvSpPr txBox="1"/>
          <p:nvPr/>
        </p:nvSpPr>
        <p:spPr>
          <a:xfrm>
            <a:off x="1896480" y="3350520"/>
            <a:ext cx="785160" cy="45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300" b="0" strike="noStrike" spc="-1">
                <a:latin typeface="Arial"/>
              </a:rPr>
              <a:t>Intra motor</a:t>
            </a:r>
          </a:p>
        </p:txBody>
      </p:sp>
      <p:sp>
        <p:nvSpPr>
          <p:cNvPr id="466" name="TextShape 23"/>
          <p:cNvSpPr txBox="1"/>
          <p:nvPr/>
        </p:nvSpPr>
        <p:spPr>
          <a:xfrm>
            <a:off x="274320" y="2560320"/>
            <a:ext cx="958680" cy="45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300" b="0" strike="noStrike" spc="-1">
                <a:latin typeface="Arial"/>
              </a:rPr>
              <a:t>Auditory</a:t>
            </a:r>
          </a:p>
          <a:p>
            <a:r>
              <a:rPr lang="en-US" sz="1300" b="0" strike="noStrike" spc="-1">
                <a:latin typeface="Arial"/>
              </a:rPr>
              <a:t>~ sensory</a:t>
            </a:r>
          </a:p>
        </p:txBody>
      </p:sp>
      <p:sp>
        <p:nvSpPr>
          <p:cNvPr id="467" name="TextShape 24"/>
          <p:cNvSpPr txBox="1"/>
          <p:nvPr/>
        </p:nvSpPr>
        <p:spPr>
          <a:xfrm>
            <a:off x="274320" y="3350520"/>
            <a:ext cx="958680" cy="45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300" b="0" strike="noStrike" spc="-1">
                <a:latin typeface="Arial"/>
              </a:rPr>
              <a:t>Auditory</a:t>
            </a:r>
          </a:p>
          <a:p>
            <a:r>
              <a:rPr lang="en-US" sz="1300" b="0" strike="noStrike" spc="-1">
                <a:latin typeface="Arial"/>
              </a:rPr>
              <a:t>~ motor</a:t>
            </a:r>
          </a:p>
        </p:txBody>
      </p:sp>
      <p:sp>
        <p:nvSpPr>
          <p:cNvPr id="468" name="TextShape 25"/>
          <p:cNvSpPr txBox="1"/>
          <p:nvPr/>
        </p:nvSpPr>
        <p:spPr>
          <a:xfrm>
            <a:off x="1144440" y="3350520"/>
            <a:ext cx="958680" cy="45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300" b="0" strike="noStrike" spc="-1">
                <a:latin typeface="Arial"/>
              </a:rPr>
              <a:t>Sensory</a:t>
            </a:r>
          </a:p>
          <a:p>
            <a:r>
              <a:rPr lang="en-US" sz="1300" b="0" strike="noStrike" spc="-1">
                <a:latin typeface="Arial"/>
              </a:rPr>
              <a:t>~ motor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CustomShape 1"/>
          <p:cNvSpPr/>
          <p:nvPr/>
        </p:nvSpPr>
        <p:spPr>
          <a:xfrm>
            <a:off x="182520" y="182520"/>
            <a:ext cx="100620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Control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70" name="그림 469"/>
          <p:cNvPicPr/>
          <p:nvPr/>
        </p:nvPicPr>
        <p:blipFill>
          <a:blip r:embed="rId2"/>
          <a:stretch/>
        </p:blipFill>
        <p:spPr>
          <a:xfrm>
            <a:off x="4114800" y="0"/>
            <a:ext cx="5587920" cy="5670360"/>
          </a:xfrm>
          <a:prstGeom prst="rect">
            <a:avLst/>
          </a:prstGeom>
          <a:ln>
            <a:noFill/>
          </a:ln>
        </p:spPr>
      </p:pic>
      <p:sp>
        <p:nvSpPr>
          <p:cNvPr id="471" name="CustomShape 2"/>
          <p:cNvSpPr/>
          <p:nvPr/>
        </p:nvSpPr>
        <p:spPr>
          <a:xfrm>
            <a:off x="4754880" y="91440"/>
            <a:ext cx="2011680" cy="2468880"/>
          </a:xfrm>
          <a:prstGeom prst="rect">
            <a:avLst/>
          </a:prstGeom>
          <a:noFill/>
          <a:ln w="291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2" name="CustomShape 3"/>
          <p:cNvSpPr/>
          <p:nvPr/>
        </p:nvSpPr>
        <p:spPr>
          <a:xfrm>
            <a:off x="4754880" y="2560320"/>
            <a:ext cx="2003760" cy="1280160"/>
          </a:xfrm>
          <a:prstGeom prst="rect">
            <a:avLst/>
          </a:prstGeom>
          <a:noFill/>
          <a:ln w="29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3" name="CustomShape 4"/>
          <p:cNvSpPr/>
          <p:nvPr/>
        </p:nvSpPr>
        <p:spPr>
          <a:xfrm>
            <a:off x="4762800" y="3840480"/>
            <a:ext cx="2003760" cy="1188720"/>
          </a:xfrm>
          <a:prstGeom prst="rect">
            <a:avLst/>
          </a:prstGeom>
          <a:noFill/>
          <a:ln w="29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4" name="CustomShape 5"/>
          <p:cNvSpPr/>
          <p:nvPr/>
        </p:nvSpPr>
        <p:spPr>
          <a:xfrm>
            <a:off x="6766560" y="3840480"/>
            <a:ext cx="1005840" cy="1188720"/>
          </a:xfrm>
          <a:prstGeom prst="rect">
            <a:avLst/>
          </a:prstGeom>
          <a:noFill/>
          <a:ln w="29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5" name="CustomShape 6"/>
          <p:cNvSpPr/>
          <p:nvPr/>
        </p:nvSpPr>
        <p:spPr>
          <a:xfrm>
            <a:off x="7780320" y="3840480"/>
            <a:ext cx="1041811" cy="1188720"/>
          </a:xfrm>
          <a:prstGeom prst="rect">
            <a:avLst/>
          </a:prstGeom>
          <a:noFill/>
          <a:ln w="29160">
            <a:solidFill>
              <a:srgbClr val="00763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6" name="CustomShape 7"/>
          <p:cNvSpPr/>
          <p:nvPr/>
        </p:nvSpPr>
        <p:spPr>
          <a:xfrm>
            <a:off x="6766560" y="2560320"/>
            <a:ext cx="1013760" cy="1248840"/>
          </a:xfrm>
          <a:prstGeom prst="rect">
            <a:avLst/>
          </a:prstGeom>
          <a:noFill/>
          <a:ln w="2916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7" name="Freeform 8"/>
          <p:cNvSpPr/>
          <p:nvPr/>
        </p:nvSpPr>
        <p:spPr>
          <a:xfrm>
            <a:off x="3619800" y="91440"/>
            <a:ext cx="411480" cy="2286360"/>
          </a:xfrm>
          <a:custGeom>
            <a:avLst/>
            <a:gdLst/>
            <a:ahLst/>
            <a:cxnLst/>
            <a:rect l="0" t="0" r="r" b="b"/>
            <a:pathLst>
              <a:path w="1143" h="6351">
                <a:moveTo>
                  <a:pt x="1142" y="0"/>
                </a:moveTo>
                <a:cubicBezTo>
                  <a:pt x="0" y="3037"/>
                  <a:pt x="1142" y="6350"/>
                  <a:pt x="1142" y="6350"/>
                </a:cubicBezTo>
              </a:path>
            </a:pathLst>
          </a:custGeom>
          <a:ln w="29160">
            <a:solidFill>
              <a:srgbClr val="FF0000"/>
            </a:solidFill>
            <a:round/>
          </a:ln>
        </p:spPr>
      </p:sp>
      <p:sp>
        <p:nvSpPr>
          <p:cNvPr id="478" name="Freeform 9"/>
          <p:cNvSpPr/>
          <p:nvPr/>
        </p:nvSpPr>
        <p:spPr>
          <a:xfrm>
            <a:off x="3756600" y="2560320"/>
            <a:ext cx="274680" cy="1006200"/>
          </a:xfrm>
          <a:custGeom>
            <a:avLst/>
            <a:gdLst/>
            <a:ahLst/>
            <a:cxnLst/>
            <a:rect l="0" t="0" r="r" b="b"/>
            <a:pathLst>
              <a:path w="763" h="2795">
                <a:moveTo>
                  <a:pt x="762" y="0"/>
                </a:moveTo>
                <a:cubicBezTo>
                  <a:pt x="0" y="1336"/>
                  <a:pt x="762" y="2794"/>
                  <a:pt x="762" y="2794"/>
                </a:cubicBezTo>
              </a:path>
            </a:pathLst>
          </a:custGeom>
          <a:ln w="29160">
            <a:solidFill>
              <a:srgbClr val="0000FF"/>
            </a:solidFill>
            <a:round/>
          </a:ln>
        </p:spPr>
      </p:sp>
      <p:sp>
        <p:nvSpPr>
          <p:cNvPr id="479" name="Freeform 10"/>
          <p:cNvSpPr/>
          <p:nvPr/>
        </p:nvSpPr>
        <p:spPr>
          <a:xfrm>
            <a:off x="3748680" y="3749040"/>
            <a:ext cx="274680" cy="1006200"/>
          </a:xfrm>
          <a:custGeom>
            <a:avLst/>
            <a:gdLst/>
            <a:ahLst/>
            <a:cxnLst/>
            <a:rect l="0" t="0" r="r" b="b"/>
            <a:pathLst>
              <a:path w="763" h="2795">
                <a:moveTo>
                  <a:pt x="762" y="0"/>
                </a:moveTo>
                <a:cubicBezTo>
                  <a:pt x="0" y="1336"/>
                  <a:pt x="762" y="2794"/>
                  <a:pt x="762" y="2794"/>
                </a:cubicBezTo>
              </a:path>
            </a:pathLst>
          </a:custGeom>
          <a:ln w="29160">
            <a:solidFill>
              <a:srgbClr val="00763B"/>
            </a:solidFill>
            <a:round/>
          </a:ln>
        </p:spPr>
      </p:sp>
      <p:sp>
        <p:nvSpPr>
          <p:cNvPr id="480" name="TextShape 11"/>
          <p:cNvSpPr txBox="1"/>
          <p:nvPr/>
        </p:nvSpPr>
        <p:spPr>
          <a:xfrm>
            <a:off x="2933640" y="1005840"/>
            <a:ext cx="10972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Auditory</a:t>
            </a:r>
          </a:p>
        </p:txBody>
      </p:sp>
      <p:sp>
        <p:nvSpPr>
          <p:cNvPr id="481" name="TextShape 12"/>
          <p:cNvSpPr txBox="1"/>
          <p:nvPr/>
        </p:nvSpPr>
        <p:spPr>
          <a:xfrm>
            <a:off x="2933640" y="2854080"/>
            <a:ext cx="10972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Sensory</a:t>
            </a:r>
          </a:p>
        </p:txBody>
      </p:sp>
      <p:sp>
        <p:nvSpPr>
          <p:cNvPr id="482" name="TextShape 13"/>
          <p:cNvSpPr txBox="1"/>
          <p:nvPr/>
        </p:nvSpPr>
        <p:spPr>
          <a:xfrm>
            <a:off x="2925720" y="4023360"/>
            <a:ext cx="10972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Motor</a:t>
            </a:r>
          </a:p>
        </p:txBody>
      </p:sp>
      <p:sp>
        <p:nvSpPr>
          <p:cNvPr id="483" name="CustomShape 14"/>
          <p:cNvSpPr/>
          <p:nvPr/>
        </p:nvSpPr>
        <p:spPr>
          <a:xfrm>
            <a:off x="267120" y="1737000"/>
            <a:ext cx="958680" cy="849240"/>
          </a:xfrm>
          <a:prstGeom prst="rect">
            <a:avLst/>
          </a:prstGeom>
          <a:noFill/>
          <a:ln w="291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15"/>
          <p:cNvSpPr/>
          <p:nvPr/>
        </p:nvSpPr>
        <p:spPr>
          <a:xfrm>
            <a:off x="267120" y="2586240"/>
            <a:ext cx="958680" cy="763920"/>
          </a:xfrm>
          <a:prstGeom prst="rect">
            <a:avLst/>
          </a:prstGeom>
          <a:noFill/>
          <a:ln w="29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16"/>
          <p:cNvSpPr/>
          <p:nvPr/>
        </p:nvSpPr>
        <p:spPr>
          <a:xfrm>
            <a:off x="267120" y="3350160"/>
            <a:ext cx="958680" cy="764280"/>
          </a:xfrm>
          <a:prstGeom prst="rect">
            <a:avLst/>
          </a:prstGeom>
          <a:noFill/>
          <a:ln w="29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17"/>
          <p:cNvSpPr/>
          <p:nvPr/>
        </p:nvSpPr>
        <p:spPr>
          <a:xfrm>
            <a:off x="1219320" y="2586240"/>
            <a:ext cx="669960" cy="763920"/>
          </a:xfrm>
          <a:prstGeom prst="rect">
            <a:avLst/>
          </a:prstGeom>
          <a:noFill/>
          <a:ln w="2916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18"/>
          <p:cNvSpPr/>
          <p:nvPr/>
        </p:nvSpPr>
        <p:spPr>
          <a:xfrm>
            <a:off x="1225800" y="3350160"/>
            <a:ext cx="663480" cy="764280"/>
          </a:xfrm>
          <a:prstGeom prst="rect">
            <a:avLst/>
          </a:prstGeom>
          <a:noFill/>
          <a:ln w="29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19"/>
          <p:cNvSpPr/>
          <p:nvPr/>
        </p:nvSpPr>
        <p:spPr>
          <a:xfrm>
            <a:off x="1889280" y="3350160"/>
            <a:ext cx="663840" cy="764280"/>
          </a:xfrm>
          <a:prstGeom prst="rect">
            <a:avLst/>
          </a:prstGeom>
          <a:noFill/>
          <a:ln w="29160">
            <a:solidFill>
              <a:srgbClr val="00763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TextShape 20"/>
          <p:cNvSpPr txBox="1"/>
          <p:nvPr/>
        </p:nvSpPr>
        <p:spPr>
          <a:xfrm>
            <a:off x="267120" y="1737000"/>
            <a:ext cx="958680" cy="45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300" b="0" strike="noStrike" spc="-1">
                <a:latin typeface="Arial"/>
              </a:rPr>
              <a:t>Intra auditory</a:t>
            </a:r>
          </a:p>
        </p:txBody>
      </p:sp>
      <p:sp>
        <p:nvSpPr>
          <p:cNvPr id="490" name="TextShape 21"/>
          <p:cNvSpPr txBox="1"/>
          <p:nvPr/>
        </p:nvSpPr>
        <p:spPr>
          <a:xfrm>
            <a:off x="1181520" y="2559960"/>
            <a:ext cx="785160" cy="45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300" b="0" strike="noStrike" spc="-1">
                <a:latin typeface="Arial"/>
              </a:rPr>
              <a:t>Intra sensory</a:t>
            </a:r>
          </a:p>
        </p:txBody>
      </p:sp>
      <p:sp>
        <p:nvSpPr>
          <p:cNvPr id="491" name="TextShape 22"/>
          <p:cNvSpPr txBox="1"/>
          <p:nvPr/>
        </p:nvSpPr>
        <p:spPr>
          <a:xfrm>
            <a:off x="1889280" y="3350160"/>
            <a:ext cx="785160" cy="45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300" b="0" strike="noStrike" spc="-1">
                <a:latin typeface="Arial"/>
              </a:rPr>
              <a:t>Intra motor</a:t>
            </a:r>
          </a:p>
        </p:txBody>
      </p:sp>
      <p:sp>
        <p:nvSpPr>
          <p:cNvPr id="492" name="TextShape 23"/>
          <p:cNvSpPr txBox="1"/>
          <p:nvPr/>
        </p:nvSpPr>
        <p:spPr>
          <a:xfrm>
            <a:off x="267120" y="2559960"/>
            <a:ext cx="958680" cy="45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300" b="0" strike="noStrike" spc="-1">
                <a:latin typeface="Arial"/>
              </a:rPr>
              <a:t>Auditory</a:t>
            </a:r>
          </a:p>
          <a:p>
            <a:r>
              <a:rPr lang="en-US" sz="1300" b="0" strike="noStrike" spc="-1">
                <a:latin typeface="Arial"/>
              </a:rPr>
              <a:t>~ sensory</a:t>
            </a:r>
          </a:p>
        </p:txBody>
      </p:sp>
      <p:sp>
        <p:nvSpPr>
          <p:cNvPr id="493" name="TextShape 24"/>
          <p:cNvSpPr txBox="1"/>
          <p:nvPr/>
        </p:nvSpPr>
        <p:spPr>
          <a:xfrm>
            <a:off x="267120" y="3350160"/>
            <a:ext cx="958680" cy="45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300" b="0" strike="noStrike" spc="-1">
                <a:latin typeface="Arial"/>
              </a:rPr>
              <a:t>Auditory</a:t>
            </a:r>
          </a:p>
          <a:p>
            <a:r>
              <a:rPr lang="en-US" sz="1300" b="0" strike="noStrike" spc="-1">
                <a:latin typeface="Arial"/>
              </a:rPr>
              <a:t>~ motor</a:t>
            </a:r>
          </a:p>
        </p:txBody>
      </p:sp>
      <p:sp>
        <p:nvSpPr>
          <p:cNvPr id="494" name="TextShape 25"/>
          <p:cNvSpPr txBox="1"/>
          <p:nvPr/>
        </p:nvSpPr>
        <p:spPr>
          <a:xfrm>
            <a:off x="1137240" y="3350160"/>
            <a:ext cx="958680" cy="45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300" b="0" strike="noStrike" spc="-1">
                <a:latin typeface="Arial"/>
              </a:rPr>
              <a:t>Sensory</a:t>
            </a:r>
          </a:p>
          <a:p>
            <a:r>
              <a:rPr lang="en-US" sz="1300" b="0" strike="noStrike" spc="-1">
                <a:latin typeface="Arial"/>
              </a:rPr>
              <a:t>~ motor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그림 494"/>
          <p:cNvPicPr/>
          <p:nvPr/>
        </p:nvPicPr>
        <p:blipFill>
          <a:blip r:embed="rId2"/>
          <a:stretch/>
        </p:blipFill>
        <p:spPr>
          <a:xfrm>
            <a:off x="441720" y="274320"/>
            <a:ext cx="4587480" cy="4663080"/>
          </a:xfrm>
          <a:prstGeom prst="rect">
            <a:avLst/>
          </a:prstGeom>
          <a:ln>
            <a:noFill/>
          </a:ln>
        </p:spPr>
      </p:pic>
      <p:pic>
        <p:nvPicPr>
          <p:cNvPr id="496" name="그림 495"/>
          <p:cNvPicPr/>
          <p:nvPr/>
        </p:nvPicPr>
        <p:blipFill>
          <a:blip r:embed="rId3"/>
          <a:stretch/>
        </p:blipFill>
        <p:spPr>
          <a:xfrm>
            <a:off x="5212080" y="274320"/>
            <a:ext cx="4595760" cy="4663440"/>
          </a:xfrm>
          <a:prstGeom prst="rect">
            <a:avLst/>
          </a:prstGeom>
          <a:ln>
            <a:noFill/>
          </a:ln>
        </p:spPr>
      </p:pic>
      <p:sp>
        <p:nvSpPr>
          <p:cNvPr id="497" name="TextShape 1"/>
          <p:cNvSpPr txBox="1"/>
          <p:nvPr/>
        </p:nvSpPr>
        <p:spPr>
          <a:xfrm>
            <a:off x="2103120" y="4957200"/>
            <a:ext cx="9144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Case</a:t>
            </a:r>
          </a:p>
        </p:txBody>
      </p:sp>
      <p:sp>
        <p:nvSpPr>
          <p:cNvPr id="498" name="TextShape 2"/>
          <p:cNvSpPr txBox="1"/>
          <p:nvPr/>
        </p:nvSpPr>
        <p:spPr>
          <a:xfrm>
            <a:off x="7132319" y="4957200"/>
            <a:ext cx="103144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82880" y="139680"/>
            <a:ext cx="1919520" cy="68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Problem.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1645920" y="1097280"/>
            <a:ext cx="256032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&lt; normalization step &gt;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98" name="그림 197"/>
          <p:cNvPicPr/>
          <p:nvPr/>
        </p:nvPicPr>
        <p:blipFill>
          <a:blip r:embed="rId2"/>
          <a:stretch/>
        </p:blipFill>
        <p:spPr>
          <a:xfrm>
            <a:off x="3657600" y="2103840"/>
            <a:ext cx="1370880" cy="1565640"/>
          </a:xfrm>
          <a:prstGeom prst="rect">
            <a:avLst/>
          </a:prstGeom>
          <a:ln>
            <a:noFill/>
          </a:ln>
        </p:spPr>
      </p:pic>
      <p:pic>
        <p:nvPicPr>
          <p:cNvPr id="199" name="그림 198"/>
          <p:cNvPicPr/>
          <p:nvPr/>
        </p:nvPicPr>
        <p:blipFill>
          <a:blip r:embed="rId3"/>
          <a:stretch/>
        </p:blipFill>
        <p:spPr>
          <a:xfrm>
            <a:off x="1463040" y="1646640"/>
            <a:ext cx="1096560" cy="1238400"/>
          </a:xfrm>
          <a:prstGeom prst="rect">
            <a:avLst/>
          </a:prstGeom>
          <a:ln>
            <a:noFill/>
          </a:ln>
        </p:spPr>
      </p:pic>
      <p:pic>
        <p:nvPicPr>
          <p:cNvPr id="200" name="그림 199"/>
          <p:cNvPicPr/>
          <p:nvPr/>
        </p:nvPicPr>
        <p:blipFill>
          <a:blip r:embed="rId4"/>
          <a:srcRect l="7192" r="5171"/>
          <a:stretch/>
        </p:blipFill>
        <p:spPr>
          <a:xfrm>
            <a:off x="1469520" y="3005280"/>
            <a:ext cx="1090080" cy="1292400"/>
          </a:xfrm>
          <a:prstGeom prst="rect">
            <a:avLst/>
          </a:prstGeom>
          <a:ln>
            <a:noFill/>
          </a:ln>
        </p:spPr>
      </p:pic>
      <p:sp>
        <p:nvSpPr>
          <p:cNvPr id="201" name="Line 3"/>
          <p:cNvSpPr/>
          <p:nvPr/>
        </p:nvSpPr>
        <p:spPr>
          <a:xfrm>
            <a:off x="2834640" y="2926800"/>
            <a:ext cx="64008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4"/>
          <p:cNvSpPr/>
          <p:nvPr/>
        </p:nvSpPr>
        <p:spPr>
          <a:xfrm>
            <a:off x="3931920" y="3670200"/>
            <a:ext cx="914400" cy="27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Template</a:t>
            </a:r>
            <a:endParaRPr lang="en-US" sz="1300" b="0" i="1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(MNI)</a:t>
            </a:r>
            <a:endParaRPr lang="en-US" sz="1300" b="0" i="1" strike="noStrike" spc="-1">
              <a:latin typeface="Arial"/>
            </a:endParaRPr>
          </a:p>
        </p:txBody>
      </p:sp>
      <p:sp>
        <p:nvSpPr>
          <p:cNvPr id="203" name="CustomShape 5"/>
          <p:cNvSpPr/>
          <p:nvPr/>
        </p:nvSpPr>
        <p:spPr>
          <a:xfrm>
            <a:off x="640080" y="3475440"/>
            <a:ext cx="82224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Resting</a:t>
            </a:r>
            <a:endParaRPr lang="en-US" sz="1300" b="0" i="1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EPI</a:t>
            </a:r>
            <a:endParaRPr lang="en-US" sz="1300" b="0" i="1" strike="noStrike" spc="-1">
              <a:latin typeface="Arial"/>
            </a:endParaRPr>
          </a:p>
        </p:txBody>
      </p:sp>
      <p:sp>
        <p:nvSpPr>
          <p:cNvPr id="204" name="CustomShape 6"/>
          <p:cNvSpPr/>
          <p:nvPr/>
        </p:nvSpPr>
        <p:spPr>
          <a:xfrm>
            <a:off x="640080" y="2102040"/>
            <a:ext cx="82224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T1</a:t>
            </a:r>
            <a:endParaRPr lang="en-US" sz="1300" b="0" i="1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structure</a:t>
            </a:r>
            <a:endParaRPr lang="en-US" sz="1300" b="0" i="1" strike="noStrike" spc="-1">
              <a:latin typeface="Arial"/>
            </a:endParaRPr>
          </a:p>
        </p:txBody>
      </p:sp>
      <p:sp>
        <p:nvSpPr>
          <p:cNvPr id="205" name="TextShape 7"/>
          <p:cNvSpPr txBox="1"/>
          <p:nvPr/>
        </p:nvSpPr>
        <p:spPr>
          <a:xfrm>
            <a:off x="5303520" y="2342160"/>
            <a:ext cx="4685760" cy="1069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- abnormal </a:t>
            </a:r>
            <a:r>
              <a:rPr lang="en-US" sz="1800" b="0" i="1" u="sng" strike="noStrike" spc="-1">
                <a:uFillTx/>
                <a:latin typeface="Arial"/>
              </a:rPr>
              <a:t>‘lesion’</a:t>
            </a:r>
            <a:r>
              <a:rPr lang="en-US" sz="1800" b="0" strike="noStrike" spc="-1">
                <a:latin typeface="Arial"/>
              </a:rPr>
              <a:t> brain</a:t>
            </a:r>
          </a:p>
          <a:p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</a:rPr>
              <a:t> </a:t>
            </a:r>
            <a:r>
              <a:rPr lang="en-US" sz="1800" b="1" strike="noStrike" spc="-1">
                <a:latin typeface="Arial"/>
              </a:rPr>
              <a:t>→</a:t>
            </a:r>
            <a:r>
              <a:rPr lang="en-US" sz="1500" b="1" strike="noStrike" spc="-1">
                <a:latin typeface="Arial"/>
              </a:rPr>
              <a:t> hard to apply common normalization strategy</a:t>
            </a:r>
            <a:r>
              <a:rPr lang="en-US" sz="1500" b="0" strike="noStrike" spc="-1">
                <a:latin typeface="Arial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그림 205"/>
          <p:cNvPicPr/>
          <p:nvPr/>
        </p:nvPicPr>
        <p:blipFill>
          <a:blip r:embed="rId2"/>
          <a:stretch/>
        </p:blipFill>
        <p:spPr>
          <a:xfrm>
            <a:off x="822960" y="914400"/>
            <a:ext cx="2742120" cy="2846880"/>
          </a:xfrm>
          <a:prstGeom prst="rect">
            <a:avLst/>
          </a:prstGeom>
          <a:ln>
            <a:noFill/>
          </a:ln>
        </p:spPr>
      </p:pic>
      <p:pic>
        <p:nvPicPr>
          <p:cNvPr id="207" name="그림 206"/>
          <p:cNvPicPr/>
          <p:nvPr/>
        </p:nvPicPr>
        <p:blipFill>
          <a:blip r:embed="rId3"/>
          <a:stretch/>
        </p:blipFill>
        <p:spPr>
          <a:xfrm>
            <a:off x="3721680" y="914400"/>
            <a:ext cx="2861280" cy="2833920"/>
          </a:xfrm>
          <a:prstGeom prst="rect">
            <a:avLst/>
          </a:prstGeom>
          <a:ln>
            <a:noFill/>
          </a:ln>
        </p:spPr>
      </p:pic>
      <p:sp>
        <p:nvSpPr>
          <p:cNvPr id="208" name="CustomShape 1"/>
          <p:cNvSpPr/>
          <p:nvPr/>
        </p:nvSpPr>
        <p:spPr>
          <a:xfrm>
            <a:off x="822960" y="4206240"/>
            <a:ext cx="8594640" cy="93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DejaVu Sans"/>
              </a:rPr>
              <a:t>1) T1 에서보다 EPI에서 damaged 영역이 더 넓음. 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DejaVu Sans"/>
              </a:rPr>
              <a:t>2) T2 영상을 보면 lesion 주변으로 검게 damaged 영역들(?)이 있음이 확인됨. 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US" sz="13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→ damaged 영역들이 structure T1 영상에서 보이는 것보다 더 넓을 수 있다고 추측.</a:t>
            </a:r>
            <a:endParaRPr lang="en-US" sz="1300" b="0" strike="noStrike" spc="-1">
              <a:latin typeface="Arial"/>
            </a:endParaRPr>
          </a:p>
        </p:txBody>
      </p:sp>
      <p:pic>
        <p:nvPicPr>
          <p:cNvPr id="209" name="그림 208"/>
          <p:cNvPicPr/>
          <p:nvPr/>
        </p:nvPicPr>
        <p:blipFill>
          <a:blip r:embed="rId4"/>
          <a:stretch/>
        </p:blipFill>
        <p:spPr>
          <a:xfrm>
            <a:off x="6766560" y="914400"/>
            <a:ext cx="2615760" cy="2817000"/>
          </a:xfrm>
          <a:prstGeom prst="rect">
            <a:avLst/>
          </a:prstGeom>
          <a:ln>
            <a:noFill/>
          </a:ln>
        </p:spPr>
      </p:pic>
      <p:sp>
        <p:nvSpPr>
          <p:cNvPr id="210" name="CustomShape 2"/>
          <p:cNvSpPr/>
          <p:nvPr/>
        </p:nvSpPr>
        <p:spPr>
          <a:xfrm>
            <a:off x="1555200" y="666720"/>
            <a:ext cx="146232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Resting EPI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4937760" y="640080"/>
            <a:ext cx="54792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T1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7863840" y="659520"/>
            <a:ext cx="54792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T2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213" name="CustomShape 5"/>
          <p:cNvSpPr/>
          <p:nvPr/>
        </p:nvSpPr>
        <p:spPr>
          <a:xfrm>
            <a:off x="1645920" y="2011680"/>
            <a:ext cx="182160" cy="639360"/>
          </a:xfrm>
          <a:prstGeom prst="ellipse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6"/>
          <p:cNvSpPr/>
          <p:nvPr/>
        </p:nvSpPr>
        <p:spPr>
          <a:xfrm>
            <a:off x="2560320" y="2103120"/>
            <a:ext cx="182160" cy="639360"/>
          </a:xfrm>
          <a:prstGeom prst="ellipse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7"/>
          <p:cNvSpPr/>
          <p:nvPr/>
        </p:nvSpPr>
        <p:spPr>
          <a:xfrm>
            <a:off x="4663440" y="2194560"/>
            <a:ext cx="182160" cy="639360"/>
          </a:xfrm>
          <a:prstGeom prst="ellipse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8"/>
          <p:cNvSpPr/>
          <p:nvPr/>
        </p:nvSpPr>
        <p:spPr>
          <a:xfrm>
            <a:off x="5394960" y="2194560"/>
            <a:ext cx="182160" cy="639360"/>
          </a:xfrm>
          <a:prstGeom prst="ellipse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CustomShape 9"/>
          <p:cNvSpPr/>
          <p:nvPr/>
        </p:nvSpPr>
        <p:spPr>
          <a:xfrm>
            <a:off x="822960" y="3762000"/>
            <a:ext cx="2285280" cy="41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**같은 slice라고 생각되는 raw image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18" name="CustomShape 10"/>
          <p:cNvSpPr/>
          <p:nvPr/>
        </p:nvSpPr>
        <p:spPr>
          <a:xfrm>
            <a:off x="182880" y="139320"/>
            <a:ext cx="1462320" cy="42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Lesion 확인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9" name="CustomShape 11"/>
          <p:cNvSpPr/>
          <p:nvPr/>
        </p:nvSpPr>
        <p:spPr>
          <a:xfrm>
            <a:off x="4297680" y="3840480"/>
            <a:ext cx="1736640" cy="30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Structure image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220" name="CustomShape 12"/>
          <p:cNvSpPr/>
          <p:nvPr/>
        </p:nvSpPr>
        <p:spPr>
          <a:xfrm>
            <a:off x="7132319" y="4206240"/>
            <a:ext cx="2948305" cy="76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i="1" strike="noStrike" spc="-1" dirty="0">
                <a:solidFill>
                  <a:srgbClr val="CE181E"/>
                </a:solidFill>
                <a:latin typeface="Arial"/>
                <a:ea typeface="DejaVu Sans"/>
              </a:rPr>
              <a:t> </a:t>
            </a:r>
            <a:r>
              <a:rPr lang="en-US" sz="1800" b="1" i="1" strike="noStrike" spc="-1" dirty="0" err="1">
                <a:solidFill>
                  <a:srgbClr val="CE181E"/>
                </a:solidFill>
                <a:latin typeface="Arial"/>
                <a:ea typeface="DejaVu Sans"/>
              </a:rPr>
              <a:t>lesion에</a:t>
            </a:r>
            <a:r>
              <a:rPr lang="en-US" sz="1800" b="1" i="1" strike="noStrike" spc="-1" dirty="0">
                <a:solidFill>
                  <a:srgbClr val="CE181E"/>
                </a:solidFill>
                <a:latin typeface="Arial"/>
                <a:ea typeface="DejaVu Sans"/>
              </a:rPr>
              <a:t> </a:t>
            </a:r>
            <a:r>
              <a:rPr lang="en-US" sz="1800" b="1" i="1" strike="noStrike" spc="-1" dirty="0" err="1">
                <a:solidFill>
                  <a:srgbClr val="CE181E"/>
                </a:solidFill>
                <a:latin typeface="Arial"/>
                <a:ea typeface="DejaVu Sans"/>
              </a:rPr>
              <a:t>대한</a:t>
            </a:r>
            <a:r>
              <a:rPr lang="en-US" sz="1800" b="1" i="1" strike="noStrike" spc="-1" dirty="0">
                <a:solidFill>
                  <a:srgbClr val="CE181E"/>
                </a:solidFill>
                <a:latin typeface="Arial"/>
                <a:ea typeface="DejaVu Sans"/>
              </a:rPr>
              <a:t> </a:t>
            </a:r>
            <a:r>
              <a:rPr lang="en-US" sz="1800" b="1" i="1" strike="noStrike" spc="-1" dirty="0" err="1">
                <a:solidFill>
                  <a:srgbClr val="CE181E"/>
                </a:solidFill>
                <a:latin typeface="Arial"/>
                <a:ea typeface="DejaVu Sans"/>
              </a:rPr>
              <a:t>discussion이</a:t>
            </a:r>
            <a:r>
              <a:rPr lang="en-US" sz="1800" b="1" i="1" strike="noStrike" spc="-1" dirty="0">
                <a:solidFill>
                  <a:srgbClr val="CE181E"/>
                </a:solidFill>
                <a:latin typeface="Arial"/>
                <a:ea typeface="DejaVu Sans"/>
              </a:rPr>
              <a:t> 더 </a:t>
            </a:r>
            <a:r>
              <a:rPr lang="en-US" sz="1800" b="1" i="1" strike="noStrike" spc="-1" dirty="0" err="1">
                <a:solidFill>
                  <a:srgbClr val="CE181E"/>
                </a:solidFill>
                <a:latin typeface="Arial"/>
                <a:ea typeface="DejaVu Sans"/>
              </a:rPr>
              <a:t>필요함</a:t>
            </a:r>
            <a:r>
              <a:rPr lang="en-US" sz="1800" b="1" i="1" strike="noStrike" spc="-1" dirty="0">
                <a:solidFill>
                  <a:srgbClr val="CE181E"/>
                </a:solidFill>
                <a:latin typeface="Arial"/>
                <a:ea typeface="DejaVu Sans"/>
              </a:rPr>
              <a:t>.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182880" y="139320"/>
            <a:ext cx="1462320" cy="42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Lesion 확인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22" name="그림 221"/>
          <p:cNvPicPr/>
          <p:nvPr/>
        </p:nvPicPr>
        <p:blipFill>
          <a:blip r:embed="rId2"/>
          <a:srcRect l="2721" t="3788" r="82761" b="62108"/>
          <a:stretch/>
        </p:blipFill>
        <p:spPr>
          <a:xfrm>
            <a:off x="365760" y="823320"/>
            <a:ext cx="1177920" cy="1359720"/>
          </a:xfrm>
          <a:prstGeom prst="rect">
            <a:avLst/>
          </a:prstGeom>
          <a:ln>
            <a:noFill/>
          </a:ln>
        </p:spPr>
      </p:pic>
      <p:pic>
        <p:nvPicPr>
          <p:cNvPr id="223" name="그림 222"/>
          <p:cNvPicPr/>
          <p:nvPr/>
        </p:nvPicPr>
        <p:blipFill>
          <a:blip r:embed="rId3"/>
          <a:srcRect l="2614" t="1893" r="82867" b="62108"/>
          <a:stretch/>
        </p:blipFill>
        <p:spPr>
          <a:xfrm>
            <a:off x="1544400" y="823320"/>
            <a:ext cx="1116000" cy="1359720"/>
          </a:xfrm>
          <a:prstGeom prst="rect">
            <a:avLst/>
          </a:prstGeom>
          <a:ln>
            <a:noFill/>
          </a:ln>
        </p:spPr>
      </p:pic>
      <p:pic>
        <p:nvPicPr>
          <p:cNvPr id="224" name="그림 223"/>
          <p:cNvPicPr/>
          <p:nvPr/>
        </p:nvPicPr>
        <p:blipFill>
          <a:blip r:embed="rId4"/>
          <a:srcRect l="2718" t="1886" r="82761" b="62108"/>
          <a:stretch/>
        </p:blipFill>
        <p:spPr>
          <a:xfrm>
            <a:off x="2649600" y="823680"/>
            <a:ext cx="1116000" cy="1359720"/>
          </a:xfrm>
          <a:prstGeom prst="rect">
            <a:avLst/>
          </a:prstGeom>
          <a:ln>
            <a:noFill/>
          </a:ln>
        </p:spPr>
      </p:pic>
      <p:pic>
        <p:nvPicPr>
          <p:cNvPr id="225" name="그림 224"/>
          <p:cNvPicPr/>
          <p:nvPr/>
        </p:nvPicPr>
        <p:blipFill>
          <a:blip r:embed="rId5"/>
          <a:stretch/>
        </p:blipFill>
        <p:spPr>
          <a:xfrm>
            <a:off x="914400" y="2980800"/>
            <a:ext cx="2271240" cy="1865520"/>
          </a:xfrm>
          <a:prstGeom prst="rect">
            <a:avLst/>
          </a:prstGeom>
          <a:ln>
            <a:noFill/>
          </a:ln>
        </p:spPr>
      </p:pic>
      <p:sp>
        <p:nvSpPr>
          <p:cNvPr id="226" name="Line 2"/>
          <p:cNvSpPr/>
          <p:nvPr/>
        </p:nvSpPr>
        <p:spPr>
          <a:xfrm>
            <a:off x="2103120" y="2381040"/>
            <a:ext cx="360" cy="4536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CustomShape 3"/>
          <p:cNvSpPr/>
          <p:nvPr/>
        </p:nvSpPr>
        <p:spPr>
          <a:xfrm>
            <a:off x="2468880" y="2183040"/>
            <a:ext cx="1371600" cy="22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**By 곽대원 선생님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2377440" y="4837680"/>
            <a:ext cx="850680" cy="19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** 3D ROI</a:t>
            </a:r>
            <a:endParaRPr lang="en-US" sz="1000" b="0" strike="noStrike" spc="-1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Formula 5"/>
              <p:cNvSpPr txBox="1"/>
              <p:nvPr/>
            </p:nvSpPr>
            <p:spPr>
              <a:xfrm>
                <a:off x="5562000" y="2523600"/>
                <a:ext cx="718920" cy="35892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pic>
        <p:nvPicPr>
          <p:cNvPr id="230" name="그림 229"/>
          <p:cNvPicPr/>
          <p:nvPr/>
        </p:nvPicPr>
        <p:blipFill>
          <a:blip r:embed="rId6"/>
          <a:stretch/>
        </p:blipFill>
        <p:spPr>
          <a:xfrm>
            <a:off x="5429880" y="822960"/>
            <a:ext cx="1172160" cy="1463040"/>
          </a:xfrm>
          <a:prstGeom prst="rect">
            <a:avLst/>
          </a:prstGeom>
          <a:ln>
            <a:noFill/>
          </a:ln>
        </p:spPr>
      </p:pic>
      <p:pic>
        <p:nvPicPr>
          <p:cNvPr id="231" name="그림 230"/>
          <p:cNvPicPr/>
          <p:nvPr/>
        </p:nvPicPr>
        <p:blipFill>
          <a:blip r:embed="rId7"/>
          <a:stretch/>
        </p:blipFill>
        <p:spPr>
          <a:xfrm>
            <a:off x="6675120" y="822960"/>
            <a:ext cx="1334160" cy="1443600"/>
          </a:xfrm>
          <a:prstGeom prst="rect">
            <a:avLst/>
          </a:prstGeom>
          <a:ln>
            <a:noFill/>
          </a:ln>
        </p:spPr>
      </p:pic>
      <p:pic>
        <p:nvPicPr>
          <p:cNvPr id="232" name="그림 231"/>
          <p:cNvPicPr/>
          <p:nvPr/>
        </p:nvPicPr>
        <p:blipFill>
          <a:blip r:embed="rId8"/>
          <a:stretch/>
        </p:blipFill>
        <p:spPr>
          <a:xfrm>
            <a:off x="6766560" y="3017520"/>
            <a:ext cx="2188080" cy="1862280"/>
          </a:xfrm>
          <a:prstGeom prst="rect">
            <a:avLst/>
          </a:prstGeom>
          <a:ln>
            <a:noFill/>
          </a:ln>
        </p:spPr>
      </p:pic>
      <p:pic>
        <p:nvPicPr>
          <p:cNvPr id="233" name="그림 232"/>
          <p:cNvPicPr/>
          <p:nvPr/>
        </p:nvPicPr>
        <p:blipFill>
          <a:blip r:embed="rId9"/>
          <a:stretch/>
        </p:blipFill>
        <p:spPr>
          <a:xfrm>
            <a:off x="8317800" y="822960"/>
            <a:ext cx="1466280" cy="1414080"/>
          </a:xfrm>
          <a:prstGeom prst="rect">
            <a:avLst/>
          </a:prstGeom>
          <a:ln>
            <a:noFill/>
          </a:ln>
        </p:spPr>
      </p:pic>
      <p:sp>
        <p:nvSpPr>
          <p:cNvPr id="234" name="CustomShape 6"/>
          <p:cNvSpPr/>
          <p:nvPr/>
        </p:nvSpPr>
        <p:spPr>
          <a:xfrm>
            <a:off x="5541120" y="2286000"/>
            <a:ext cx="1774080" cy="23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**Intensity based reference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35" name="CustomShape 7"/>
          <p:cNvSpPr/>
          <p:nvPr/>
        </p:nvSpPr>
        <p:spPr>
          <a:xfrm>
            <a:off x="8595360" y="2233080"/>
            <a:ext cx="1371600" cy="27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**by 강민구 선생님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36" name="CustomShape 8"/>
          <p:cNvSpPr/>
          <p:nvPr/>
        </p:nvSpPr>
        <p:spPr>
          <a:xfrm>
            <a:off x="7583040" y="4889160"/>
            <a:ext cx="1371600" cy="23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**by EPI lesion ROI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37" name="Line 9"/>
          <p:cNvSpPr/>
          <p:nvPr/>
        </p:nvSpPr>
        <p:spPr>
          <a:xfrm>
            <a:off x="7040880" y="2560320"/>
            <a:ext cx="731520" cy="3621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Line 10"/>
          <p:cNvSpPr/>
          <p:nvPr/>
        </p:nvSpPr>
        <p:spPr>
          <a:xfrm flipH="1">
            <a:off x="8138160" y="2510280"/>
            <a:ext cx="731520" cy="4158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11"/>
          <p:cNvSpPr/>
          <p:nvPr/>
        </p:nvSpPr>
        <p:spPr>
          <a:xfrm>
            <a:off x="6675120" y="2926080"/>
            <a:ext cx="2468880" cy="2194560"/>
          </a:xfrm>
          <a:prstGeom prst="rect">
            <a:avLst/>
          </a:prstGeom>
          <a:noFill/>
          <a:ln w="291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그림 239"/>
          <p:cNvPicPr/>
          <p:nvPr/>
        </p:nvPicPr>
        <p:blipFill>
          <a:blip r:embed="rId2"/>
          <a:stretch/>
        </p:blipFill>
        <p:spPr>
          <a:xfrm>
            <a:off x="1554480" y="713880"/>
            <a:ext cx="6766200" cy="4406400"/>
          </a:xfrm>
          <a:prstGeom prst="rect">
            <a:avLst/>
          </a:prstGeom>
          <a:ln>
            <a:noFill/>
          </a:ln>
        </p:spPr>
      </p:pic>
      <p:sp>
        <p:nvSpPr>
          <p:cNvPr id="241" name="CustomShape 1"/>
          <p:cNvSpPr/>
          <p:nvPr/>
        </p:nvSpPr>
        <p:spPr>
          <a:xfrm>
            <a:off x="182880" y="139320"/>
            <a:ext cx="2011320" cy="42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Registration-1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182880" y="1554480"/>
            <a:ext cx="127980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Functional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(EPI)</a:t>
            </a:r>
          </a:p>
        </p:txBody>
      </p:sp>
      <p:sp>
        <p:nvSpPr>
          <p:cNvPr id="243" name="CustomShape 3"/>
          <p:cNvSpPr/>
          <p:nvPr/>
        </p:nvSpPr>
        <p:spPr>
          <a:xfrm>
            <a:off x="182880" y="3786840"/>
            <a:ext cx="127980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Structure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(T1)</a:t>
            </a:r>
          </a:p>
        </p:txBody>
      </p:sp>
      <p:sp>
        <p:nvSpPr>
          <p:cNvPr id="244" name="CustomShape 4"/>
          <p:cNvSpPr/>
          <p:nvPr/>
        </p:nvSpPr>
        <p:spPr>
          <a:xfrm>
            <a:off x="8503920" y="2651760"/>
            <a:ext cx="1462680" cy="51336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500" b="0" strike="noStrike" spc="-1">
                <a:latin typeface="Arial"/>
              </a:rPr>
              <a:t>Transformation info - 1</a:t>
            </a:r>
          </a:p>
        </p:txBody>
      </p:sp>
      <p:sp>
        <p:nvSpPr>
          <p:cNvPr id="245" name="CustomShape 5"/>
          <p:cNvSpPr/>
          <p:nvPr/>
        </p:nvSpPr>
        <p:spPr>
          <a:xfrm>
            <a:off x="274320" y="2156760"/>
            <a:ext cx="6397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latin typeface="Arial"/>
              </a:rPr>
              <a:t>4x4x4</a:t>
            </a:r>
          </a:p>
        </p:txBody>
      </p:sp>
      <p:sp>
        <p:nvSpPr>
          <p:cNvPr id="246" name="CustomShape 6"/>
          <p:cNvSpPr/>
          <p:nvPr/>
        </p:nvSpPr>
        <p:spPr>
          <a:xfrm>
            <a:off x="274320" y="4389120"/>
            <a:ext cx="6397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latin typeface="Arial"/>
              </a:rPr>
              <a:t>1x1x1</a:t>
            </a:r>
          </a:p>
        </p:txBody>
      </p:sp>
      <p:sp>
        <p:nvSpPr>
          <p:cNvPr id="247" name="Line 7"/>
          <p:cNvSpPr/>
          <p:nvPr/>
        </p:nvSpPr>
        <p:spPr>
          <a:xfrm>
            <a:off x="640080" y="2651760"/>
            <a:ext cx="360" cy="9144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그림 247"/>
          <p:cNvPicPr/>
          <p:nvPr/>
        </p:nvPicPr>
        <p:blipFill>
          <a:blip r:embed="rId2"/>
          <a:stretch/>
        </p:blipFill>
        <p:spPr>
          <a:xfrm>
            <a:off x="1074600" y="822960"/>
            <a:ext cx="2491200" cy="1660320"/>
          </a:xfrm>
          <a:prstGeom prst="rect">
            <a:avLst/>
          </a:prstGeom>
          <a:ln>
            <a:noFill/>
          </a:ln>
        </p:spPr>
      </p:pic>
      <p:sp>
        <p:nvSpPr>
          <p:cNvPr id="249" name="CustomShape 1"/>
          <p:cNvSpPr/>
          <p:nvPr/>
        </p:nvSpPr>
        <p:spPr>
          <a:xfrm>
            <a:off x="1074600" y="640440"/>
            <a:ext cx="1005480" cy="23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latin typeface="Arial"/>
              </a:rPr>
              <a:t>‘Transfomred’</a:t>
            </a:r>
          </a:p>
        </p:txBody>
      </p:sp>
      <p:sp>
        <p:nvSpPr>
          <p:cNvPr id="250" name="CustomShape 2"/>
          <p:cNvSpPr/>
          <p:nvPr/>
        </p:nvSpPr>
        <p:spPr>
          <a:xfrm>
            <a:off x="2834640" y="640440"/>
            <a:ext cx="548280" cy="23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latin typeface="Arial"/>
              </a:rPr>
              <a:t>‘Raw’</a:t>
            </a:r>
          </a:p>
        </p:txBody>
      </p:sp>
      <p:sp>
        <p:nvSpPr>
          <p:cNvPr id="251" name="Line 3"/>
          <p:cNvSpPr/>
          <p:nvPr/>
        </p:nvSpPr>
        <p:spPr>
          <a:xfrm flipV="1">
            <a:off x="2468880" y="1828800"/>
            <a:ext cx="360" cy="1097280"/>
          </a:xfrm>
          <a:prstGeom prst="line">
            <a:avLst/>
          </a:prstGeom>
          <a:ln>
            <a:solidFill>
              <a:srgbClr val="FF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CustomShape 4"/>
          <p:cNvSpPr/>
          <p:nvPr/>
        </p:nvSpPr>
        <p:spPr>
          <a:xfrm>
            <a:off x="2377440" y="1371600"/>
            <a:ext cx="273960" cy="365400"/>
          </a:xfrm>
          <a:prstGeom prst="rect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3" name="그림 252"/>
          <p:cNvPicPr/>
          <p:nvPr/>
        </p:nvPicPr>
        <p:blipFill>
          <a:blip r:embed="rId3"/>
          <a:stretch/>
        </p:blipFill>
        <p:spPr>
          <a:xfrm>
            <a:off x="278640" y="3383280"/>
            <a:ext cx="4933080" cy="780480"/>
          </a:xfrm>
          <a:prstGeom prst="rect">
            <a:avLst/>
          </a:prstGeom>
          <a:ln>
            <a:noFill/>
          </a:ln>
        </p:spPr>
      </p:pic>
      <p:sp>
        <p:nvSpPr>
          <p:cNvPr id="254" name="CustomShape 5"/>
          <p:cNvSpPr/>
          <p:nvPr/>
        </p:nvSpPr>
        <p:spPr>
          <a:xfrm>
            <a:off x="1828800" y="2926080"/>
            <a:ext cx="127980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CE181E"/>
                </a:solidFill>
                <a:latin typeface="Arial"/>
              </a:rPr>
              <a:t>4x4 matrix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5" name="CustomShape 6"/>
          <p:cNvSpPr/>
          <p:nvPr/>
        </p:nvSpPr>
        <p:spPr>
          <a:xfrm>
            <a:off x="5852160" y="1793520"/>
            <a:ext cx="393156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- robust transformation.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- less detailed.</a:t>
            </a:r>
          </a:p>
        </p:txBody>
      </p:sp>
      <p:pic>
        <p:nvPicPr>
          <p:cNvPr id="256" name="그림 255"/>
          <p:cNvPicPr/>
          <p:nvPr/>
        </p:nvPicPr>
        <p:blipFill>
          <a:blip r:embed="rId4"/>
          <a:stretch/>
        </p:blipFill>
        <p:spPr>
          <a:xfrm>
            <a:off x="5943600" y="3749040"/>
            <a:ext cx="1829160" cy="1188720"/>
          </a:xfrm>
          <a:prstGeom prst="rect">
            <a:avLst/>
          </a:prstGeom>
          <a:ln>
            <a:noFill/>
          </a:ln>
        </p:spPr>
      </p:pic>
      <p:pic>
        <p:nvPicPr>
          <p:cNvPr id="257" name="그림 256"/>
          <p:cNvPicPr/>
          <p:nvPr/>
        </p:nvPicPr>
        <p:blipFill>
          <a:blip r:embed="rId5"/>
          <a:stretch/>
        </p:blipFill>
        <p:spPr>
          <a:xfrm>
            <a:off x="7694280" y="3749040"/>
            <a:ext cx="1632960" cy="1005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그림 257"/>
          <p:cNvPicPr/>
          <p:nvPr/>
        </p:nvPicPr>
        <p:blipFill>
          <a:blip r:embed="rId2"/>
          <a:stretch/>
        </p:blipFill>
        <p:spPr>
          <a:xfrm>
            <a:off x="1618920" y="640080"/>
            <a:ext cx="6153120" cy="4647600"/>
          </a:xfrm>
          <a:prstGeom prst="rect">
            <a:avLst/>
          </a:prstGeom>
          <a:ln>
            <a:noFill/>
          </a:ln>
        </p:spPr>
      </p:pic>
      <p:sp>
        <p:nvSpPr>
          <p:cNvPr id="259" name="CustomShape 1"/>
          <p:cNvSpPr/>
          <p:nvPr/>
        </p:nvSpPr>
        <p:spPr>
          <a:xfrm>
            <a:off x="182880" y="139320"/>
            <a:ext cx="1828440" cy="42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Registration-2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182880" y="1371600"/>
            <a:ext cx="127980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Structure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(T1)</a:t>
            </a:r>
          </a:p>
        </p:txBody>
      </p:sp>
      <p:sp>
        <p:nvSpPr>
          <p:cNvPr id="261" name="CustomShape 3"/>
          <p:cNvSpPr/>
          <p:nvPr/>
        </p:nvSpPr>
        <p:spPr>
          <a:xfrm>
            <a:off x="182880" y="3840480"/>
            <a:ext cx="127980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Template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(T1)</a:t>
            </a:r>
          </a:p>
        </p:txBody>
      </p:sp>
      <p:sp>
        <p:nvSpPr>
          <p:cNvPr id="262" name="CustomShape 4"/>
          <p:cNvSpPr/>
          <p:nvPr/>
        </p:nvSpPr>
        <p:spPr>
          <a:xfrm>
            <a:off x="8138160" y="2652120"/>
            <a:ext cx="1462680" cy="51336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500" b="0" strike="noStrike" spc="-1">
                <a:latin typeface="Arial"/>
              </a:rPr>
              <a:t>Transformation info - 2</a:t>
            </a:r>
          </a:p>
        </p:txBody>
      </p:sp>
      <p:sp>
        <p:nvSpPr>
          <p:cNvPr id="263" name="CustomShape 5"/>
          <p:cNvSpPr/>
          <p:nvPr/>
        </p:nvSpPr>
        <p:spPr>
          <a:xfrm>
            <a:off x="274320" y="1919880"/>
            <a:ext cx="6397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latin typeface="Arial"/>
              </a:rPr>
              <a:t>1x1x1</a:t>
            </a:r>
          </a:p>
        </p:txBody>
      </p:sp>
      <p:sp>
        <p:nvSpPr>
          <p:cNvPr id="264" name="CustomShape 6"/>
          <p:cNvSpPr/>
          <p:nvPr/>
        </p:nvSpPr>
        <p:spPr>
          <a:xfrm>
            <a:off x="274320" y="4442760"/>
            <a:ext cx="6397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latin typeface="Arial"/>
              </a:rPr>
              <a:t>2x2x2</a:t>
            </a:r>
          </a:p>
        </p:txBody>
      </p:sp>
      <p:sp>
        <p:nvSpPr>
          <p:cNvPr id="265" name="Line 7"/>
          <p:cNvSpPr/>
          <p:nvPr/>
        </p:nvSpPr>
        <p:spPr>
          <a:xfrm>
            <a:off x="640080" y="2560320"/>
            <a:ext cx="360" cy="9144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그림 265"/>
          <p:cNvPicPr/>
          <p:nvPr/>
        </p:nvPicPr>
        <p:blipFill>
          <a:blip r:embed="rId2"/>
          <a:stretch/>
        </p:blipFill>
        <p:spPr>
          <a:xfrm>
            <a:off x="1005840" y="731520"/>
            <a:ext cx="4850640" cy="1828440"/>
          </a:xfrm>
          <a:prstGeom prst="rect">
            <a:avLst/>
          </a:prstGeom>
          <a:ln>
            <a:noFill/>
          </a:ln>
        </p:spPr>
      </p:pic>
      <p:sp>
        <p:nvSpPr>
          <p:cNvPr id="267" name="Line 1"/>
          <p:cNvSpPr/>
          <p:nvPr/>
        </p:nvSpPr>
        <p:spPr>
          <a:xfrm flipV="1">
            <a:off x="2468880" y="1920240"/>
            <a:ext cx="360" cy="1097280"/>
          </a:xfrm>
          <a:prstGeom prst="line">
            <a:avLst/>
          </a:prstGeom>
          <a:ln>
            <a:solidFill>
              <a:srgbClr val="FF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8" name="그림 267"/>
          <p:cNvPicPr/>
          <p:nvPr/>
        </p:nvPicPr>
        <p:blipFill>
          <a:blip r:embed="rId3"/>
          <a:stretch/>
        </p:blipFill>
        <p:spPr>
          <a:xfrm>
            <a:off x="278640" y="3474720"/>
            <a:ext cx="4933080" cy="780480"/>
          </a:xfrm>
          <a:prstGeom prst="rect">
            <a:avLst/>
          </a:prstGeom>
          <a:ln>
            <a:noFill/>
          </a:ln>
        </p:spPr>
      </p:pic>
      <p:sp>
        <p:nvSpPr>
          <p:cNvPr id="269" name="CustomShape 2"/>
          <p:cNvSpPr/>
          <p:nvPr/>
        </p:nvSpPr>
        <p:spPr>
          <a:xfrm>
            <a:off x="1828800" y="3036960"/>
            <a:ext cx="127980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CE181E"/>
                </a:solidFill>
                <a:latin typeface="Arial"/>
              </a:rPr>
              <a:t>4x4 matrix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1005840" y="640080"/>
            <a:ext cx="1005480" cy="23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latin typeface="Arial"/>
              </a:rPr>
              <a:t>‘Transfomred’</a:t>
            </a:r>
          </a:p>
        </p:txBody>
      </p:sp>
      <p:sp>
        <p:nvSpPr>
          <p:cNvPr id="271" name="CustomShape 4"/>
          <p:cNvSpPr/>
          <p:nvPr/>
        </p:nvSpPr>
        <p:spPr>
          <a:xfrm>
            <a:off x="2743200" y="640080"/>
            <a:ext cx="548280" cy="23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latin typeface="Arial"/>
              </a:rPr>
              <a:t>‘Raw’</a:t>
            </a:r>
          </a:p>
        </p:txBody>
      </p:sp>
      <p:sp>
        <p:nvSpPr>
          <p:cNvPr id="272" name="CustomShape 5"/>
          <p:cNvSpPr/>
          <p:nvPr/>
        </p:nvSpPr>
        <p:spPr>
          <a:xfrm>
            <a:off x="2286000" y="1371600"/>
            <a:ext cx="365400" cy="548280"/>
          </a:xfrm>
          <a:prstGeom prst="rect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6"/>
          <p:cNvSpPr/>
          <p:nvPr/>
        </p:nvSpPr>
        <p:spPr>
          <a:xfrm>
            <a:off x="3840480" y="914400"/>
            <a:ext cx="1919880" cy="1462680"/>
          </a:xfrm>
          <a:prstGeom prst="rect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Line 7"/>
          <p:cNvSpPr/>
          <p:nvPr/>
        </p:nvSpPr>
        <p:spPr>
          <a:xfrm flipH="1">
            <a:off x="5852160" y="1737360"/>
            <a:ext cx="548640" cy="360"/>
          </a:xfrm>
          <a:prstGeom prst="line">
            <a:avLst/>
          </a:prstGeom>
          <a:ln>
            <a:solidFill>
              <a:srgbClr val="FF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8"/>
          <p:cNvSpPr/>
          <p:nvPr/>
        </p:nvSpPr>
        <p:spPr>
          <a:xfrm>
            <a:off x="6492240" y="1482480"/>
            <a:ext cx="27428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CE181E"/>
                </a:solidFill>
                <a:latin typeface="Arial"/>
              </a:rPr>
              <a:t>Nonlinear transformation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76" name="그림 275"/>
          <p:cNvPicPr/>
          <p:nvPr/>
        </p:nvPicPr>
        <p:blipFill>
          <a:blip r:embed="rId4"/>
          <a:stretch/>
        </p:blipFill>
        <p:spPr>
          <a:xfrm>
            <a:off x="6528960" y="1849680"/>
            <a:ext cx="1151640" cy="1418400"/>
          </a:xfrm>
          <a:prstGeom prst="rect">
            <a:avLst/>
          </a:prstGeom>
          <a:ln>
            <a:noFill/>
          </a:ln>
        </p:spPr>
      </p:pic>
      <p:pic>
        <p:nvPicPr>
          <p:cNvPr id="277" name="그림 276"/>
          <p:cNvPicPr/>
          <p:nvPr/>
        </p:nvPicPr>
        <p:blipFill>
          <a:blip r:embed="rId5"/>
          <a:stretch/>
        </p:blipFill>
        <p:spPr>
          <a:xfrm>
            <a:off x="7772400" y="1849680"/>
            <a:ext cx="1279800" cy="1441800"/>
          </a:xfrm>
          <a:prstGeom prst="rect">
            <a:avLst/>
          </a:prstGeom>
          <a:ln>
            <a:noFill/>
          </a:ln>
        </p:spPr>
      </p:pic>
      <p:sp>
        <p:nvSpPr>
          <p:cNvPr id="278" name="CustomShape 9"/>
          <p:cNvSpPr/>
          <p:nvPr/>
        </p:nvSpPr>
        <p:spPr>
          <a:xfrm>
            <a:off x="6035040" y="3657600"/>
            <a:ext cx="39315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- robust + detailed transformation.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442</Words>
  <Application>Microsoft Office PowerPoint</Application>
  <PresentationFormat>사용자 지정</PresentationFormat>
  <Paragraphs>174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DejaVu Sans</vt:lpstr>
      <vt:lpstr>Arial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/>
  <dc:description/>
  <cp:lastModifiedBy>Park Jinsu</cp:lastModifiedBy>
  <cp:revision>39</cp:revision>
  <dcterms:created xsi:type="dcterms:W3CDTF">2019-06-19T01:17:55Z</dcterms:created>
  <dcterms:modified xsi:type="dcterms:W3CDTF">2020-02-25T06:11:47Z</dcterms:modified>
  <dc:language>en-US</dc:language>
</cp:coreProperties>
</file>