
<file path=[Content_Types].xml><?xml version="1.0" encoding="utf-8"?>
<Types xmlns="http://schemas.openxmlformats.org/package/2006/content-types">
  <Override PartName="/_rels/.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42.png" ContentType="image/png"/>
  <Override PartName="/ppt/media/image41.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39.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996E76FB-CCBE-4880-B0E4-07728DD15D32}"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今天主要给大家分享的是一个子空间聚类的问题，这个导航上次其实也从函数型数据方面进行分享过 我今天的这个分享主要是基于最近两个礼拜看的论文，更详细的阐述下子空间聚类的方法，慢慢的过渡到函数型子空间聚类。然后再把论文中的一些疑惑拿出来和大家讨论一下</a:t>
            </a:r>
            <a:endParaRPr b="0" lang="en-US" sz="2000" spc="-1" strike="noStrike">
              <a:solidFill>
                <a:srgbClr val="000000"/>
              </a:solidFill>
              <a:uFill>
                <a:solidFill>
                  <a:srgbClr val="ffffff"/>
                </a:solidFill>
              </a:uFill>
              <a:latin typeface="Arial"/>
            </a:endParaRPr>
          </a:p>
        </p:txBody>
      </p:sp>
      <p:sp>
        <p:nvSpPr>
          <p:cNvPr id="165"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回到</a:t>
            </a:r>
            <a:r>
              <a:rPr b="0" lang="en-US" sz="2000" spc="-1" strike="noStrike">
                <a:solidFill>
                  <a:srgbClr val="000000"/>
                </a:solidFill>
                <a:uFill>
                  <a:solidFill>
                    <a:srgbClr val="ffffff"/>
                  </a:solidFill>
                </a:uFill>
                <a:latin typeface="Arial"/>
              </a:rPr>
              <a:t>fig3  </a:t>
            </a:r>
            <a:r>
              <a:rPr b="0" lang="en-US" sz="2000" spc="-1" strike="noStrike">
                <a:solidFill>
                  <a:srgbClr val="000000"/>
                </a:solidFill>
                <a:uFill>
                  <a:solidFill>
                    <a:srgbClr val="ffffff"/>
                  </a:solidFill>
                </a:uFill>
                <a:latin typeface="Arial"/>
              </a:rPr>
              <a:t>能用同一个子空间表示即属于同一子空间 属于同一子空间</a:t>
            </a:r>
            <a:r>
              <a:rPr b="0" lang="en-US" sz="2000" spc="-1" strike="noStrike">
                <a:solidFill>
                  <a:srgbClr val="000000"/>
                </a:solidFill>
                <a:uFill>
                  <a:solidFill>
                    <a:srgbClr val="ffffff"/>
                  </a:solidFill>
                </a:uFill>
                <a:latin typeface="Arial"/>
              </a:rPr>
              <a:t>ci</a:t>
            </a:r>
            <a:r>
              <a:rPr b="0" lang="en-US" sz="2000" spc="-1" strike="noStrike">
                <a:solidFill>
                  <a:srgbClr val="000000"/>
                </a:solidFill>
                <a:uFill>
                  <a:solidFill>
                    <a:srgbClr val="ffffff"/>
                  </a:solidFill>
                </a:uFill>
                <a:latin typeface="Arial"/>
              </a:rPr>
              <a:t>的非</a:t>
            </a:r>
            <a:r>
              <a:rPr b="0" lang="en-US" sz="2000" spc="-1" strike="noStrike">
                <a:solidFill>
                  <a:srgbClr val="000000"/>
                </a:solidFill>
                <a:uFill>
                  <a:solidFill>
                    <a:srgbClr val="ffffff"/>
                  </a:solidFill>
                </a:uFill>
                <a:latin typeface="Arial"/>
              </a:rPr>
              <a:t>0</a:t>
            </a:r>
            <a:r>
              <a:rPr b="0" lang="en-US" sz="2000" spc="-1" strike="noStrike">
                <a:solidFill>
                  <a:srgbClr val="000000"/>
                </a:solidFill>
                <a:uFill>
                  <a:solidFill>
                    <a:srgbClr val="ffffff"/>
                  </a:solidFill>
                </a:uFill>
                <a:latin typeface="Arial"/>
              </a:rPr>
              <a:t>项数目肯定相等</a:t>
            </a:r>
            <a:endParaRPr b="0" lang="en-US" sz="2000" spc="-1" strike="noStrike">
              <a:solidFill>
                <a:srgbClr val="000000"/>
              </a:solidFill>
              <a:uFill>
                <a:solidFill>
                  <a:srgbClr val="ffffff"/>
                </a:solidFill>
              </a:uFill>
              <a:latin typeface="Arial"/>
            </a:endParaRPr>
          </a:p>
        </p:txBody>
      </p:sp>
      <p:sp>
        <p:nvSpPr>
          <p:cNvPr id="179"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ci</a:t>
            </a:r>
            <a:r>
              <a:rPr b="0" lang="en-US" sz="2000" spc="-1" strike="noStrike">
                <a:solidFill>
                  <a:srgbClr val="000000"/>
                </a:solidFill>
                <a:uFill>
                  <a:solidFill>
                    <a:srgbClr val="ffffff"/>
                  </a:solidFill>
                </a:uFill>
                <a:latin typeface="Arial"/>
              </a:rPr>
              <a:t>确定子空间维数</a:t>
            </a:r>
            <a:endParaRPr b="0" lang="en-US" sz="2000" spc="-1" strike="noStrike">
              <a:solidFill>
                <a:srgbClr val="000000"/>
              </a:solidFill>
              <a:uFill>
                <a:solidFill>
                  <a:srgbClr val="ffffff"/>
                </a:solidFill>
              </a:uFill>
              <a:latin typeface="Arial"/>
            </a:endParaRPr>
          </a:p>
        </p:txBody>
      </p:sp>
      <p:sp>
        <p:nvSpPr>
          <p:cNvPr id="181"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数据如何分割成不同的子空间</a:t>
            </a:r>
            <a:endParaRPr b="0" lang="en-US" sz="2000" spc="-1" strike="noStrike">
              <a:solidFill>
                <a:srgbClr val="000000"/>
              </a:solidFill>
              <a:uFill>
                <a:solidFill>
                  <a:srgbClr val="ffffff"/>
                </a:solidFill>
              </a:uFill>
              <a:latin typeface="Arial"/>
            </a:endParaRPr>
          </a:p>
        </p:txBody>
      </p:sp>
      <p:sp>
        <p:nvSpPr>
          <p:cNvPr id="183"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w</a:t>
            </a:r>
            <a:r>
              <a:rPr b="0" lang="en-US" sz="2000" spc="-1" strike="noStrike">
                <a:solidFill>
                  <a:srgbClr val="000000"/>
                </a:solidFill>
                <a:uFill>
                  <a:solidFill>
                    <a:srgbClr val="ffffff"/>
                  </a:solidFill>
                </a:uFill>
                <a:latin typeface="Arial"/>
              </a:rPr>
              <a:t>就是构建的邻接矩阵</a:t>
            </a:r>
            <a:endParaRPr b="0" lang="en-US" sz="2000" spc="-1" strike="noStrike">
              <a:solidFill>
                <a:srgbClr val="000000"/>
              </a:solidFill>
              <a:uFill>
                <a:solidFill>
                  <a:srgbClr val="ffffff"/>
                </a:solidFill>
              </a:uFill>
              <a:latin typeface="Arial"/>
            </a:endParaRPr>
          </a:p>
        </p:txBody>
      </p:sp>
      <p:sp>
        <p:nvSpPr>
          <p:cNvPr id="185"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DTW</a:t>
            </a:r>
            <a:r>
              <a:rPr b="0" lang="en-US" sz="2000" spc="-1" strike="noStrike">
                <a:solidFill>
                  <a:srgbClr val="000000"/>
                </a:solidFill>
                <a:uFill>
                  <a:solidFill>
                    <a:srgbClr val="ffffff"/>
                  </a:solidFill>
                </a:uFill>
                <a:latin typeface="Arial"/>
              </a:rPr>
              <a:t>比较时间序列的相似性 这样是不是可以直接结束了？邻接矩阵已经出来了，然后</a:t>
            </a:r>
            <a:r>
              <a:rPr b="0" lang="en-US" sz="2000" spc="-1" strike="noStrike">
                <a:solidFill>
                  <a:srgbClr val="000000"/>
                </a:solidFill>
                <a:uFill>
                  <a:solidFill>
                    <a:srgbClr val="ffffff"/>
                  </a:solidFill>
                </a:uFill>
                <a:latin typeface="Arial"/>
              </a:rPr>
              <a:t>sc  DTW + SSC</a:t>
            </a:r>
            <a:endParaRPr b="0" lang="en-US" sz="2000" spc="-1" strike="noStrike">
              <a:solidFill>
                <a:srgbClr val="000000"/>
              </a:solidFill>
              <a:uFill>
                <a:solidFill>
                  <a:srgbClr val="ffffff"/>
                </a:solidFill>
              </a:uFill>
              <a:latin typeface="Arial"/>
            </a:endParaRPr>
          </a:p>
        </p:txBody>
      </p:sp>
      <p:sp>
        <p:nvSpPr>
          <p:cNvPr id="187"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Bijd</a:t>
            </a:r>
            <a:r>
              <a:rPr b="0" lang="en-US" sz="2000" spc="-1" strike="noStrike">
                <a:solidFill>
                  <a:srgbClr val="000000"/>
                </a:solidFill>
                <a:uFill>
                  <a:solidFill>
                    <a:srgbClr val="ffffff"/>
                  </a:solidFill>
                </a:uFill>
                <a:latin typeface="Arial"/>
              </a:rPr>
              <a:t>（</a:t>
            </a:r>
            <a:r>
              <a:rPr b="0" lang="en-US" sz="2000" spc="-1" strike="noStrike">
                <a:solidFill>
                  <a:srgbClr val="000000"/>
                </a:solidFill>
                <a:uFill>
                  <a:solidFill>
                    <a:srgbClr val="ffffff"/>
                  </a:solidFill>
                </a:uFill>
                <a:latin typeface="Arial"/>
              </a:rPr>
              <a:t>Yi</a:t>
            </a:r>
            <a:r>
              <a:rPr b="0" lang="en-US" sz="2000" spc="-1" strike="noStrike">
                <a:solidFill>
                  <a:srgbClr val="000000"/>
                </a:solidFill>
                <a:uFill>
                  <a:solidFill>
                    <a:srgbClr val="ffffff"/>
                  </a:solidFill>
                </a:uFill>
                <a:latin typeface="Arial"/>
              </a:rPr>
              <a:t>）是</a:t>
            </a:r>
            <a:r>
              <a:rPr b="0" lang="en-US" sz="2000" spc="-1" strike="noStrike">
                <a:solidFill>
                  <a:srgbClr val="000000"/>
                </a:solidFill>
                <a:uFill>
                  <a:solidFill>
                    <a:srgbClr val="ffffff"/>
                  </a:solidFill>
                </a:uFill>
                <a:latin typeface="Arial"/>
              </a:rPr>
              <a:t>Yi</a:t>
            </a:r>
            <a:r>
              <a:rPr b="0" lang="en-US" sz="2000" spc="-1" strike="noStrike">
                <a:solidFill>
                  <a:srgbClr val="000000"/>
                </a:solidFill>
                <a:uFill>
                  <a:solidFill>
                    <a:srgbClr val="ffffff"/>
                  </a:solidFill>
                </a:uFill>
                <a:latin typeface="Arial"/>
              </a:rPr>
              <a:t>的线性表示  通过求</a:t>
            </a:r>
            <a:r>
              <a:rPr b="0" lang="en-US" sz="2000" spc="-1" strike="noStrike">
                <a:solidFill>
                  <a:srgbClr val="000000"/>
                </a:solidFill>
                <a:uFill>
                  <a:solidFill>
                    <a:srgbClr val="ffffff"/>
                  </a:solidFill>
                </a:uFill>
                <a:latin typeface="Arial"/>
              </a:rPr>
              <a:t>Yi</a:t>
            </a:r>
            <a:r>
              <a:rPr b="0" lang="en-US" sz="2000" spc="-1" strike="noStrike">
                <a:solidFill>
                  <a:srgbClr val="000000"/>
                </a:solidFill>
                <a:uFill>
                  <a:solidFill>
                    <a:srgbClr val="ffffff"/>
                  </a:solidFill>
                </a:uFill>
                <a:latin typeface="Arial"/>
              </a:rPr>
              <a:t>与子空间线性表示的</a:t>
            </a:r>
            <a:r>
              <a:rPr b="0" lang="en-US" sz="2000" spc="-1" strike="noStrike">
                <a:solidFill>
                  <a:srgbClr val="000000"/>
                </a:solidFill>
                <a:uFill>
                  <a:solidFill>
                    <a:srgbClr val="ffffff"/>
                  </a:solidFill>
                </a:uFill>
                <a:latin typeface="Arial"/>
              </a:rPr>
              <a:t>Yi</a:t>
            </a:r>
            <a:r>
              <a:rPr b="0" lang="en-US" sz="2000" spc="-1" strike="noStrike">
                <a:solidFill>
                  <a:srgbClr val="000000"/>
                </a:solidFill>
                <a:uFill>
                  <a:solidFill>
                    <a:srgbClr val="ffffff"/>
                  </a:solidFill>
                </a:uFill>
                <a:latin typeface="Arial"/>
              </a:rPr>
              <a:t>之前差值最小寻找每个函数型数据最适合的子空间并确定</a:t>
            </a:r>
            <a:r>
              <a:rPr b="0" lang="en-US" sz="2000" spc="-1" strike="noStrike">
                <a:solidFill>
                  <a:srgbClr val="000000"/>
                </a:solidFill>
                <a:uFill>
                  <a:solidFill>
                    <a:srgbClr val="ffffff"/>
                  </a:solidFill>
                </a:uFill>
                <a:latin typeface="Arial"/>
              </a:rPr>
              <a:t>Bij</a:t>
            </a:r>
            <a:r>
              <a:rPr b="0" lang="en-US" sz="2000" spc="-1" strike="noStrike">
                <a:solidFill>
                  <a:srgbClr val="000000"/>
                </a:solidFill>
                <a:uFill>
                  <a:solidFill>
                    <a:srgbClr val="ffffff"/>
                  </a:solidFill>
                </a:uFill>
                <a:latin typeface="Arial"/>
              </a:rPr>
              <a:t>这个权重矩阵</a:t>
            </a:r>
            <a:endParaRPr b="0" lang="en-US" sz="2000" spc="-1" strike="noStrike">
              <a:solidFill>
                <a:srgbClr val="000000"/>
              </a:solidFill>
              <a:uFill>
                <a:solidFill>
                  <a:srgbClr val="ffffff"/>
                </a:solidFill>
              </a:uFill>
              <a:latin typeface="Arial"/>
            </a:endParaRPr>
          </a:p>
        </p:txBody>
      </p:sp>
      <p:sp>
        <p:nvSpPr>
          <p:cNvPr id="189"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find a sparse matrix by loop</a:t>
            </a:r>
            <a:endParaRPr b="0" lang="en-US" sz="2000" spc="-1" strike="noStrike">
              <a:solidFill>
                <a:srgbClr val="000000"/>
              </a:solidFill>
              <a:uFill>
                <a:solidFill>
                  <a:srgbClr val="ffffff"/>
                </a:solidFill>
              </a:uFill>
              <a:latin typeface="Arial"/>
            </a:endParaRPr>
          </a:p>
        </p:txBody>
      </p:sp>
      <p:sp>
        <p:nvSpPr>
          <p:cNvPr id="191"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Zn*n</a:t>
            </a:r>
            <a:endParaRPr b="0" lang="en-US" sz="2000" spc="-1" strike="noStrike">
              <a:solidFill>
                <a:srgbClr val="000000"/>
              </a:solidFill>
              <a:uFill>
                <a:solidFill>
                  <a:srgbClr val="ffffff"/>
                </a:solidFill>
              </a:uFill>
              <a:latin typeface="Arial"/>
            </a:endParaRPr>
          </a:p>
        </p:txBody>
      </p:sp>
      <p:sp>
        <p:nvSpPr>
          <p:cNvPr id="193"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为什么要引入子空间的概念？解决高维数据聚类问题</a:t>
            </a:r>
            <a:endParaRPr b="0" lang="en-US" sz="2000" spc="-1" strike="noStrike">
              <a:solidFill>
                <a:srgbClr val="000000"/>
              </a:solidFill>
              <a:uFill>
                <a:solidFill>
                  <a:srgbClr val="ffffff"/>
                </a:solidFill>
              </a:uFill>
              <a:latin typeface="Arial"/>
            </a:endParaRPr>
          </a:p>
        </p:txBody>
      </p:sp>
      <p:sp>
        <p:nvSpPr>
          <p:cNvPr id="167"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如果维度急剧扩增 这种枚举法是行不通的 是个</a:t>
            </a:r>
            <a:r>
              <a:rPr b="0" lang="en-US" sz="2000" spc="-1" strike="noStrike">
                <a:solidFill>
                  <a:srgbClr val="000000"/>
                </a:solidFill>
                <a:uFill>
                  <a:solidFill>
                    <a:srgbClr val="ffffff"/>
                  </a:solidFill>
                </a:uFill>
                <a:latin typeface="Arial"/>
              </a:rPr>
              <a:t>NP</a:t>
            </a:r>
            <a:r>
              <a:rPr b="0" lang="en-US" sz="2000" spc="-1" strike="noStrike">
                <a:solidFill>
                  <a:srgbClr val="000000"/>
                </a:solidFill>
                <a:uFill>
                  <a:solidFill>
                    <a:srgbClr val="ffffff"/>
                  </a:solidFill>
                </a:uFill>
                <a:latin typeface="Arial"/>
              </a:rPr>
              <a:t>难问题</a:t>
            </a:r>
            <a:endParaRPr b="0" lang="en-US" sz="2000" spc="-1" strike="noStrike">
              <a:solidFill>
                <a:srgbClr val="000000"/>
              </a:solidFill>
              <a:uFill>
                <a:solidFill>
                  <a:srgbClr val="ffffff"/>
                </a:solidFill>
              </a:uFill>
              <a:latin typeface="Arial"/>
            </a:endParaRPr>
          </a:p>
        </p:txBody>
      </p:sp>
      <p:sp>
        <p:nvSpPr>
          <p:cNvPr id="169"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Clusters may be found in the same, overlapping, or disjoint subspaces. The DNF expressions used to represent clusters are often very interpretable. The clusters may also overlap each other meaning that instances can belong to more than one cluster. This is often advantageous in subspace clustering since the clusters often exist in different subspaces and thus represent different relationships.</a:t>
            </a:r>
            <a:endParaRPr b="0" lang="en-US" sz="2000" spc="-1" strike="noStrike">
              <a:solidFill>
                <a:srgbClr val="000000"/>
              </a:solidFill>
              <a:uFill>
                <a:solidFill>
                  <a:srgbClr val="ffffff"/>
                </a:solidFill>
              </a:uFill>
              <a:latin typeface="Arial"/>
            </a:endParaRPr>
          </a:p>
        </p:txBody>
      </p:sp>
      <p:sp>
        <p:nvSpPr>
          <p:cNvPr id="171"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所以我们的数据直接用这个算法是否也可行？解决高维数据聚类问题</a:t>
            </a:r>
            <a:r>
              <a:rPr b="0" lang="en-US" sz="2000" spc="-1" strike="noStrike">
                <a:solidFill>
                  <a:srgbClr val="000000"/>
                </a:solidFill>
                <a:uFill>
                  <a:solidFill>
                    <a:srgbClr val="ffffff"/>
                  </a:solidFill>
                </a:uFill>
                <a:latin typeface="Arial"/>
              </a:rPr>
              <a:t>(density+grid)</a:t>
            </a:r>
            <a:endParaRPr b="0" lang="en-US" sz="2000" spc="-1" strike="noStrike">
              <a:solidFill>
                <a:srgbClr val="000000"/>
              </a:solidFill>
              <a:uFill>
                <a:solidFill>
                  <a:srgbClr val="ffffff"/>
                </a:solidFill>
              </a:uFill>
              <a:latin typeface="Arial"/>
            </a:endParaRPr>
          </a:p>
        </p:txBody>
      </p:sp>
      <p:sp>
        <p:nvSpPr>
          <p:cNvPr id="173"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把一个数据点直接视为一个函数，不从属性维度进行考虑</a:t>
            </a:r>
            <a:endParaRPr b="0" lang="en-US" sz="2000" spc="-1" strike="noStrike">
              <a:solidFill>
                <a:srgbClr val="000000"/>
              </a:solidFill>
              <a:uFill>
                <a:solidFill>
                  <a:srgbClr val="ffffff"/>
                </a:solidFill>
              </a:uFill>
              <a:latin typeface="Arial"/>
            </a:endParaRPr>
          </a:p>
        </p:txBody>
      </p:sp>
      <p:sp>
        <p:nvSpPr>
          <p:cNvPr id="175"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685800" y="4400640"/>
            <a:ext cx="5486040" cy="3600000"/>
          </a:xfrm>
          <a:prstGeom prst="rect">
            <a:avLst/>
          </a:prstGeom>
        </p:spPr>
        <p:txBody>
          <a:bodyPr/>
          <a:p>
            <a:r>
              <a:rPr b="0" lang="en-US" sz="2000" spc="-1" strike="noStrike">
                <a:solidFill>
                  <a:srgbClr val="000000"/>
                </a:solidFill>
                <a:uFill>
                  <a:solidFill>
                    <a:srgbClr val="ffffff"/>
                  </a:solidFill>
                </a:uFill>
                <a:latin typeface="Arial"/>
              </a:rPr>
              <a:t>置换矩阵</a:t>
            </a:r>
            <a:endParaRPr b="0" lang="en-US" sz="2000" spc="-1" strike="noStrike">
              <a:solidFill>
                <a:srgbClr val="000000"/>
              </a:solidFill>
              <a:uFill>
                <a:solidFill>
                  <a:srgbClr val="ffffff"/>
                </a:solidFill>
              </a:uFill>
              <a:latin typeface="Arial"/>
            </a:endParaRPr>
          </a:p>
        </p:txBody>
      </p:sp>
      <p:sp>
        <p:nvSpPr>
          <p:cNvPr id="177" name="TextShape 2"/>
          <p:cNvSpPr txBox="1"/>
          <p:nvPr/>
        </p:nvSpPr>
        <p:spPr>
          <a:xfrm>
            <a:off x="3884760" y="8685360"/>
            <a:ext cx="2971440" cy="458280"/>
          </a:xfrm>
          <a:prstGeom prst="rect">
            <a:avLst/>
          </a:prstGeom>
          <a:noFill/>
          <a:ln>
            <a:noFill/>
          </a:ln>
        </p:spPr>
        <p:txBody>
          <a:bodyPr anchor="b"/>
          <a:p>
            <a:endParaRPr b="0" lang="en-US" sz="2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368880" y="1825560"/>
            <a:ext cx="5452920" cy="4350960"/>
          </a:xfrm>
          <a:prstGeom prst="rect">
            <a:avLst/>
          </a:prstGeom>
          <a:ln>
            <a:noFill/>
          </a:ln>
        </p:spPr>
      </p:pic>
      <p:pic>
        <p:nvPicPr>
          <p:cNvPr id="77" name="" descr=""/>
          <p:cNvPicPr/>
          <p:nvPr/>
        </p:nvPicPr>
        <p:blipFill>
          <a:blip r:embed="rId3"/>
          <a:stretch/>
        </p:blipFill>
        <p:spPr>
          <a:xfrm>
            <a:off x="3368880" y="1825560"/>
            <a:ext cx="5452920" cy="43509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56520"/>
            <a:ext cx="27428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slideLayout" Target="../slideLayouts/slideLayout13.xml"/><Relationship Id="rId7"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3.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slideLayout" Target="../slideLayouts/slideLayout13.xml"/><Relationship Id="rId6"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2140560" y="1149840"/>
            <a:ext cx="8469360" cy="1638720"/>
          </a:xfrm>
          <a:prstGeom prst="rect">
            <a:avLst/>
          </a:prstGeom>
          <a:noFill/>
          <a:ln>
            <a:noFill/>
          </a:ln>
        </p:spPr>
        <p:txBody>
          <a:bodyPr anchor="b"/>
          <a:p>
            <a:pPr algn="ctr">
              <a:lnSpc>
                <a:spcPct val="100000"/>
              </a:lnSpc>
            </a:pPr>
            <a:r>
              <a:rPr b="0" lang="en-US" sz="6600" spc="-1" strike="noStrike">
                <a:solidFill>
                  <a:srgbClr val="000000"/>
                </a:solidFill>
                <a:uFill>
                  <a:solidFill>
                    <a:srgbClr val="ffffff"/>
                  </a:solidFill>
                </a:uFill>
                <a:latin typeface="Calibri Light"/>
              </a:rPr>
              <a:t>subspace clustering</a:t>
            </a:r>
            <a:endParaRPr b="0" lang="en-US" sz="1800" spc="-1" strike="noStrike">
              <a:solidFill>
                <a:srgbClr val="000000"/>
              </a:solidFill>
              <a:uFill>
                <a:solidFill>
                  <a:srgbClr val="ffffff"/>
                </a:solidFill>
              </a:uFill>
              <a:latin typeface="Calibri"/>
            </a:endParaRPr>
          </a:p>
        </p:txBody>
      </p:sp>
      <p:sp>
        <p:nvSpPr>
          <p:cNvPr id="84" name="TextShape 2"/>
          <p:cNvSpPr txBox="1"/>
          <p:nvPr/>
        </p:nvSpPr>
        <p:spPr>
          <a:xfrm>
            <a:off x="7386480" y="3602520"/>
            <a:ext cx="3282120" cy="757800"/>
          </a:xfrm>
          <a:prstGeom prst="rect">
            <a:avLst/>
          </a:prstGeom>
          <a:noFill/>
          <a:ln>
            <a:noFill/>
          </a:ln>
        </p:spPr>
        <p:txBody>
          <a:bodyPr/>
          <a:p>
            <a:pPr algn="ctr">
              <a:lnSpc>
                <a:spcPct val="100000"/>
              </a:lnSpc>
            </a:pPr>
            <a:r>
              <a:rPr b="0" lang="en-US" sz="2400" spc="-1" strike="noStrike">
                <a:solidFill>
                  <a:srgbClr val="000000"/>
                </a:solidFill>
                <a:uFill>
                  <a:solidFill>
                    <a:srgbClr val="ffffff"/>
                  </a:solidFill>
                </a:uFill>
                <a:latin typeface="Calibri"/>
              </a:rPr>
              <a:t>xuwf</a:t>
            </a:r>
            <a:endParaRPr b="0" lang="en-US" sz="3200" spc="-1" strike="noStrike">
              <a:solidFill>
                <a:srgbClr val="000000"/>
              </a:solidFill>
              <a:uFill>
                <a:solidFill>
                  <a:srgbClr val="ffffff"/>
                </a:solidFill>
              </a:uFill>
              <a:latin typeface="Arial"/>
            </a:endParaRPr>
          </a:p>
          <a:p>
            <a:pPr algn="ctr">
              <a:lnSpc>
                <a:spcPct val="100000"/>
              </a:lnSpc>
            </a:pPr>
            <a:r>
              <a:rPr b="0" lang="en-US" sz="2400" spc="-1" strike="noStrike">
                <a:solidFill>
                  <a:srgbClr val="000000"/>
                </a:solidFill>
                <a:uFill>
                  <a:solidFill>
                    <a:srgbClr val="ffffff"/>
                  </a:solidFill>
                </a:uFill>
                <a:latin typeface="Calibri"/>
              </a:rPr>
              <a:t>2017.11.17</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sparse subspace clustering</a:t>
            </a:r>
            <a:endParaRPr b="0" lang="en-US" sz="1800" spc="-1" strike="noStrike">
              <a:solidFill>
                <a:srgbClr val="000000"/>
              </a:solidFill>
              <a:uFill>
                <a:solidFill>
                  <a:srgbClr val="ffffff"/>
                </a:solidFill>
              </a:uFill>
              <a:latin typeface="Calibri"/>
            </a:endParaRPr>
          </a:p>
        </p:txBody>
      </p:sp>
      <p:pic>
        <p:nvPicPr>
          <p:cNvPr id="123" name="Content Placeholder 3" descr=""/>
          <p:cNvPicPr/>
          <p:nvPr/>
        </p:nvPicPr>
        <p:blipFill>
          <a:blip r:embed="rId1"/>
          <a:stretch/>
        </p:blipFill>
        <p:spPr>
          <a:xfrm>
            <a:off x="1303200" y="1586160"/>
            <a:ext cx="8676360" cy="4421880"/>
          </a:xfrm>
          <a:prstGeom prst="rect">
            <a:avLst/>
          </a:prstGeom>
          <a:ln>
            <a:noFill/>
          </a:ln>
        </p:spPr>
      </p:pic>
      <p:pic>
        <p:nvPicPr>
          <p:cNvPr id="124" name="Ink 2" descr=""/>
          <p:cNvPicPr/>
          <p:nvPr/>
        </p:nvPicPr>
        <p:blipFill>
          <a:blip r:embed="rId2"/>
          <a:stretch/>
        </p:blipFill>
        <p:spPr>
          <a:xfrm>
            <a:off x="4330800" y="3479760"/>
            <a:ext cx="5600520" cy="63000"/>
          </a:xfrm>
          <a:prstGeom prst="rect">
            <a:avLst/>
          </a:prstGeom>
          <a:ln>
            <a:noFill/>
          </a:ln>
        </p:spPr>
      </p:pic>
      <p:pic>
        <p:nvPicPr>
          <p:cNvPr id="125" name="Ink 4" descr=""/>
          <p:cNvPicPr/>
          <p:nvPr/>
        </p:nvPicPr>
        <p:blipFill>
          <a:blip r:embed="rId3"/>
          <a:stretch/>
        </p:blipFill>
        <p:spPr>
          <a:xfrm>
            <a:off x="1479600" y="3740040"/>
            <a:ext cx="8426160" cy="164880"/>
          </a:xfrm>
          <a:prstGeom prst="rect">
            <a:avLst/>
          </a:prstGeom>
          <a:ln>
            <a:noFill/>
          </a:ln>
        </p:spPr>
      </p:pic>
      <p:pic>
        <p:nvPicPr>
          <p:cNvPr id="126" name="Ink 5" descr=""/>
          <p:cNvPicPr/>
          <p:nvPr/>
        </p:nvPicPr>
        <p:blipFill>
          <a:blip r:embed="rId4"/>
          <a:stretch/>
        </p:blipFill>
        <p:spPr>
          <a:xfrm>
            <a:off x="1428840" y="4102200"/>
            <a:ext cx="8413560" cy="151920"/>
          </a:xfrm>
          <a:prstGeom prst="rect">
            <a:avLst/>
          </a:prstGeom>
          <a:ln>
            <a:noFill/>
          </a:ln>
        </p:spPr>
      </p:pic>
      <p:pic>
        <p:nvPicPr>
          <p:cNvPr id="127" name="Ink 6" descr=""/>
          <p:cNvPicPr/>
          <p:nvPr/>
        </p:nvPicPr>
        <p:blipFill>
          <a:blip r:embed="rId5"/>
          <a:stretch/>
        </p:blipFill>
        <p:spPr>
          <a:xfrm>
            <a:off x="1467000" y="4368960"/>
            <a:ext cx="3028680" cy="568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sparse subspace clustering</a:t>
            </a:r>
            <a:endParaRPr b="0" lang="en-US" sz="1800" spc="-1" strike="noStrike">
              <a:solidFill>
                <a:srgbClr val="000000"/>
              </a:solidFill>
              <a:uFill>
                <a:solidFill>
                  <a:srgbClr val="ffffff"/>
                </a:solidFill>
              </a:uFill>
              <a:latin typeface="Calibri"/>
            </a:endParaRPr>
          </a:p>
        </p:txBody>
      </p:sp>
      <p:pic>
        <p:nvPicPr>
          <p:cNvPr id="129" name="Content Placeholder 3" descr=""/>
          <p:cNvPicPr/>
          <p:nvPr/>
        </p:nvPicPr>
        <p:blipFill>
          <a:blip r:embed="rId1"/>
          <a:stretch/>
        </p:blipFill>
        <p:spPr>
          <a:xfrm>
            <a:off x="521280" y="1616760"/>
            <a:ext cx="7171920" cy="37526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sparse subspace clustering</a:t>
            </a:r>
            <a:endParaRPr b="0" lang="en-US" sz="1800" spc="-1" strike="noStrike">
              <a:solidFill>
                <a:srgbClr val="000000"/>
              </a:solidFill>
              <a:uFill>
                <a:solidFill>
                  <a:srgbClr val="ffffff"/>
                </a:solidFill>
              </a:uFill>
              <a:latin typeface="Calibri"/>
            </a:endParaRPr>
          </a:p>
        </p:txBody>
      </p:sp>
      <p:sp>
        <p:nvSpPr>
          <p:cNvPr id="131"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Clustering Using Sparse Coefficients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132" name="Picture 3" descr=""/>
          <p:cNvPicPr/>
          <p:nvPr/>
        </p:nvPicPr>
        <p:blipFill>
          <a:blip r:embed="rId1"/>
          <a:stretch/>
        </p:blipFill>
        <p:spPr>
          <a:xfrm>
            <a:off x="1515600" y="2350800"/>
            <a:ext cx="7238160" cy="38566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sparse subspace clustering</a:t>
            </a:r>
            <a:endParaRPr b="0" lang="en-US" sz="1800" spc="-1" strike="noStrike">
              <a:solidFill>
                <a:srgbClr val="000000"/>
              </a:solidFill>
              <a:uFill>
                <a:solidFill>
                  <a:srgbClr val="ffffff"/>
                </a:solidFill>
              </a:uFill>
              <a:latin typeface="Calibri"/>
            </a:endParaRPr>
          </a:p>
        </p:txBody>
      </p:sp>
      <p:pic>
        <p:nvPicPr>
          <p:cNvPr id="134" name="Content Placeholder 3" descr=""/>
          <p:cNvPicPr/>
          <p:nvPr/>
        </p:nvPicPr>
        <p:blipFill>
          <a:blip r:embed="rId1"/>
          <a:stretch/>
        </p:blipFill>
        <p:spPr>
          <a:xfrm>
            <a:off x="1410480" y="1516320"/>
            <a:ext cx="6820200" cy="5065560"/>
          </a:xfrm>
          <a:prstGeom prst="rect">
            <a:avLst/>
          </a:prstGeom>
          <a:ln>
            <a:noFill/>
          </a:ln>
        </p:spPr>
      </p:pic>
      <p:pic>
        <p:nvPicPr>
          <p:cNvPr id="135" name="Ink 2" descr=""/>
          <p:cNvPicPr/>
          <p:nvPr/>
        </p:nvPicPr>
        <p:blipFill>
          <a:blip r:embed="rId2"/>
          <a:stretch/>
        </p:blipFill>
        <p:spPr>
          <a:xfrm>
            <a:off x="2038320" y="3060720"/>
            <a:ext cx="4914720" cy="1519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Functional subspace clustering</a:t>
            </a:r>
            <a:endParaRPr b="0" lang="en-US" sz="1800" spc="-1" strike="noStrike">
              <a:solidFill>
                <a:srgbClr val="000000"/>
              </a:solidFill>
              <a:uFill>
                <a:solidFill>
                  <a:srgbClr val="ffffff"/>
                </a:solidFill>
              </a:uFill>
              <a:latin typeface="Calibri"/>
            </a:endParaRPr>
          </a:p>
        </p:txBody>
      </p:sp>
      <p:sp>
        <p:nvSpPr>
          <p:cNvPr id="137"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How to construct the adjacency matrix of functional data?</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138" name="Picture 3" descr=""/>
          <p:cNvPicPr/>
          <p:nvPr/>
        </p:nvPicPr>
        <p:blipFill>
          <a:blip r:embed="rId1"/>
          <a:stretch/>
        </p:blipFill>
        <p:spPr>
          <a:xfrm>
            <a:off x="651600" y="2261880"/>
            <a:ext cx="6294960" cy="2400120"/>
          </a:xfrm>
          <a:prstGeom prst="rect">
            <a:avLst/>
          </a:prstGeom>
          <a:ln>
            <a:noFill/>
          </a:ln>
        </p:spPr>
      </p:pic>
      <p:pic>
        <p:nvPicPr>
          <p:cNvPr id="139" name="Picture 4" descr=""/>
          <p:cNvPicPr/>
          <p:nvPr/>
        </p:nvPicPr>
        <p:blipFill>
          <a:blip r:embed="rId2"/>
          <a:stretch/>
        </p:blipFill>
        <p:spPr>
          <a:xfrm>
            <a:off x="5243760" y="3943440"/>
            <a:ext cx="6275880" cy="2371320"/>
          </a:xfrm>
          <a:prstGeom prst="rect">
            <a:avLst/>
          </a:prstGeom>
          <a:ln>
            <a:noFill/>
          </a:ln>
        </p:spPr>
      </p:pic>
      <p:pic>
        <p:nvPicPr>
          <p:cNvPr id="140" name="Picture 5" descr=""/>
          <p:cNvPicPr/>
          <p:nvPr/>
        </p:nvPicPr>
        <p:blipFill>
          <a:blip r:embed="rId3"/>
          <a:stretch/>
        </p:blipFill>
        <p:spPr>
          <a:xfrm>
            <a:off x="6889680" y="2647800"/>
            <a:ext cx="3999600" cy="5900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Functional subspace clustering</a:t>
            </a:r>
            <a:endParaRPr b="0" lang="en-US" sz="1800" spc="-1" strike="noStrike">
              <a:solidFill>
                <a:srgbClr val="000000"/>
              </a:solidFill>
              <a:uFill>
                <a:solidFill>
                  <a:srgbClr val="ffffff"/>
                </a:solidFill>
              </a:uFill>
              <a:latin typeface="Calibri"/>
            </a:endParaRPr>
          </a:p>
        </p:txBody>
      </p:sp>
      <p:pic>
        <p:nvPicPr>
          <p:cNvPr id="142" name="Content Placeholder 3" descr=""/>
          <p:cNvPicPr/>
          <p:nvPr/>
        </p:nvPicPr>
        <p:blipFill>
          <a:blip r:embed="rId1"/>
          <a:stretch/>
        </p:blipFill>
        <p:spPr>
          <a:xfrm>
            <a:off x="5888520" y="1461240"/>
            <a:ext cx="5759640" cy="4981680"/>
          </a:xfrm>
          <a:prstGeom prst="rect">
            <a:avLst/>
          </a:prstGeom>
          <a:ln>
            <a:noFill/>
          </a:ln>
        </p:spPr>
      </p:pic>
      <p:pic>
        <p:nvPicPr>
          <p:cNvPr id="143" name="Picture 5" descr=""/>
          <p:cNvPicPr/>
          <p:nvPr/>
        </p:nvPicPr>
        <p:blipFill>
          <a:blip r:embed="rId2"/>
          <a:stretch/>
        </p:blipFill>
        <p:spPr>
          <a:xfrm>
            <a:off x="307800" y="1649880"/>
            <a:ext cx="5492880" cy="1859040"/>
          </a:xfrm>
          <a:prstGeom prst="rect">
            <a:avLst/>
          </a:prstGeom>
          <a:ln>
            <a:noFill/>
          </a:ln>
        </p:spPr>
      </p:pic>
      <p:pic>
        <p:nvPicPr>
          <p:cNvPr id="144" name="Picture 6" descr=""/>
          <p:cNvPicPr/>
          <p:nvPr/>
        </p:nvPicPr>
        <p:blipFill>
          <a:blip r:embed="rId3"/>
          <a:stretch/>
        </p:blipFill>
        <p:spPr>
          <a:xfrm>
            <a:off x="361440" y="3911040"/>
            <a:ext cx="5456160" cy="160992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Functional subspace clustering</a:t>
            </a:r>
            <a:endParaRPr b="0" lang="en-US" sz="1800" spc="-1" strike="noStrike">
              <a:solidFill>
                <a:srgbClr val="000000"/>
              </a:solidFill>
              <a:uFill>
                <a:solidFill>
                  <a:srgbClr val="ffffff"/>
                </a:solidFill>
              </a:uFill>
              <a:latin typeface="Calibri"/>
            </a:endParaRPr>
          </a:p>
        </p:txBody>
      </p:sp>
      <p:sp>
        <p:nvSpPr>
          <p:cNvPr id="146"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Algorithm</a:t>
            </a:r>
            <a:endParaRPr b="0" lang="en-US" sz="2800" spc="-1" strike="noStrike">
              <a:solidFill>
                <a:srgbClr val="000000"/>
              </a:solidFill>
              <a:uFill>
                <a:solidFill>
                  <a:srgbClr val="ffffff"/>
                </a:solidFill>
              </a:uFill>
              <a:latin typeface="Calibri"/>
            </a:endParaRPr>
          </a:p>
        </p:txBody>
      </p:sp>
      <p:pic>
        <p:nvPicPr>
          <p:cNvPr id="147" name="Picture 3" descr=""/>
          <p:cNvPicPr/>
          <p:nvPr/>
        </p:nvPicPr>
        <p:blipFill>
          <a:blip r:embed="rId1"/>
          <a:stretch/>
        </p:blipFill>
        <p:spPr>
          <a:xfrm>
            <a:off x="4552200" y="1280160"/>
            <a:ext cx="5276520" cy="5442120"/>
          </a:xfrm>
          <a:prstGeom prst="rect">
            <a:avLst/>
          </a:prstGeom>
          <a:ln>
            <a:noFill/>
          </a:ln>
        </p:spPr>
      </p:pic>
      <p:sp>
        <p:nvSpPr>
          <p:cNvPr id="148" name="CustomShape 3"/>
          <p:cNvSpPr/>
          <p:nvPr/>
        </p:nvSpPr>
        <p:spPr>
          <a:xfrm>
            <a:off x="507960" y="2842920"/>
            <a:ext cx="391140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How to determine the value of</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How to understand the residual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R</a:t>
            </a:r>
            <a:r>
              <a:rPr b="0" lang="en-US" sz="1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p:txBody>
      </p:sp>
      <p:pic>
        <p:nvPicPr>
          <p:cNvPr id="149" name="Picture 5" descr=""/>
          <p:cNvPicPr/>
          <p:nvPr/>
        </p:nvPicPr>
        <p:blipFill>
          <a:blip r:embed="rId2"/>
          <a:stretch/>
        </p:blipFill>
        <p:spPr>
          <a:xfrm>
            <a:off x="4128120" y="2888640"/>
            <a:ext cx="247320" cy="218880"/>
          </a:xfrm>
          <a:prstGeom prst="rect">
            <a:avLst/>
          </a:prstGeom>
          <a:ln>
            <a:noFill/>
          </a:ln>
        </p:spPr>
      </p:pic>
      <p:pic>
        <p:nvPicPr>
          <p:cNvPr id="150" name="Ink 6" descr=""/>
          <p:cNvPicPr/>
          <p:nvPr/>
        </p:nvPicPr>
        <p:blipFill>
          <a:blip r:embed="rId3"/>
          <a:stretch/>
        </p:blipFill>
        <p:spPr>
          <a:xfrm>
            <a:off x="7620120" y="3765600"/>
            <a:ext cx="1123560" cy="56880"/>
          </a:xfrm>
          <a:prstGeom prst="rect">
            <a:avLst/>
          </a:prstGeom>
          <a:ln>
            <a:noFill/>
          </a:ln>
        </p:spPr>
      </p:pic>
      <p:pic>
        <p:nvPicPr>
          <p:cNvPr id="151" name="Ink 7" descr=""/>
          <p:cNvPicPr/>
          <p:nvPr/>
        </p:nvPicPr>
        <p:blipFill>
          <a:blip r:embed="rId4"/>
          <a:stretch/>
        </p:blipFill>
        <p:spPr>
          <a:xfrm>
            <a:off x="7283520" y="2178000"/>
            <a:ext cx="151920" cy="313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Functional subspace clustering</a:t>
            </a:r>
            <a:endParaRPr b="0" lang="en-US" sz="1800" spc="-1" strike="noStrike">
              <a:solidFill>
                <a:srgbClr val="000000"/>
              </a:solidFill>
              <a:uFill>
                <a:solidFill>
                  <a:srgbClr val="ffffff"/>
                </a:solidFill>
              </a:uFill>
              <a:latin typeface="Calibri"/>
            </a:endParaRPr>
          </a:p>
        </p:txBody>
      </p:sp>
      <p:sp>
        <p:nvSpPr>
          <p:cNvPr id="153"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deformation operator d</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154" name="Picture 3" descr=""/>
          <p:cNvPicPr/>
          <p:nvPr/>
        </p:nvPicPr>
        <p:blipFill>
          <a:blip r:embed="rId1"/>
          <a:stretch/>
        </p:blipFill>
        <p:spPr>
          <a:xfrm>
            <a:off x="5187960" y="1394640"/>
            <a:ext cx="6409440" cy="5018760"/>
          </a:xfrm>
          <a:prstGeom prst="rect">
            <a:avLst/>
          </a:prstGeom>
          <a:ln>
            <a:noFill/>
          </a:ln>
        </p:spPr>
      </p:pic>
      <p:pic>
        <p:nvPicPr>
          <p:cNvPr id="155" name="Picture 4" descr=""/>
          <p:cNvPicPr/>
          <p:nvPr/>
        </p:nvPicPr>
        <p:blipFill>
          <a:blip r:embed="rId2"/>
          <a:stretch/>
        </p:blipFill>
        <p:spPr>
          <a:xfrm>
            <a:off x="738360" y="3054960"/>
            <a:ext cx="4199400" cy="37116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Spectral clustering</a:t>
            </a:r>
            <a:endParaRPr b="0" lang="en-US" sz="1800" spc="-1" strike="noStrike">
              <a:solidFill>
                <a:srgbClr val="000000"/>
              </a:solidFill>
              <a:uFill>
                <a:solidFill>
                  <a:srgbClr val="ffffff"/>
                </a:solidFill>
              </a:uFill>
              <a:latin typeface="Calibri"/>
            </a:endParaRPr>
          </a:p>
        </p:txBody>
      </p:sp>
      <p:sp>
        <p:nvSpPr>
          <p:cNvPr id="157"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Spectral clustering is not a simple PCA plus kmeans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Selection of k</a:t>
            </a:r>
            <a:endParaRPr b="0" lang="en-US" sz="2800" spc="-1" strike="noStrike">
              <a:solidFill>
                <a:srgbClr val="000000"/>
              </a:solidFill>
              <a:uFill>
                <a:solidFill>
                  <a:srgbClr val="ffffff"/>
                </a:solidFill>
              </a:uFill>
              <a:latin typeface="Calibri"/>
            </a:endParaRPr>
          </a:p>
        </p:txBody>
      </p:sp>
      <p:pic>
        <p:nvPicPr>
          <p:cNvPr id="158" name="Picture 3" descr=""/>
          <p:cNvPicPr/>
          <p:nvPr/>
        </p:nvPicPr>
        <p:blipFill>
          <a:blip r:embed="rId1"/>
          <a:stretch/>
        </p:blipFill>
        <p:spPr>
          <a:xfrm>
            <a:off x="1090440" y="3158640"/>
            <a:ext cx="9837720" cy="2128680"/>
          </a:xfrm>
          <a:prstGeom prst="rect">
            <a:avLst/>
          </a:prstGeom>
          <a:ln>
            <a:noFill/>
          </a:ln>
        </p:spPr>
      </p:pic>
      <p:pic>
        <p:nvPicPr>
          <p:cNvPr id="159" name="Ink 4" descr=""/>
          <p:cNvPicPr/>
          <p:nvPr/>
        </p:nvPicPr>
        <p:blipFill>
          <a:blip r:embed="rId2"/>
          <a:stretch/>
        </p:blipFill>
        <p:spPr>
          <a:xfrm>
            <a:off x="8820000" y="3244680"/>
            <a:ext cx="2069640" cy="69480"/>
          </a:xfrm>
          <a:prstGeom prst="rect">
            <a:avLst/>
          </a:prstGeom>
          <a:ln>
            <a:noFill/>
          </a:ln>
        </p:spPr>
      </p:pic>
      <p:pic>
        <p:nvPicPr>
          <p:cNvPr id="160" name="Ink 5" descr=""/>
          <p:cNvPicPr/>
          <p:nvPr/>
        </p:nvPicPr>
        <p:blipFill>
          <a:blip r:embed="rId3"/>
          <a:stretch/>
        </p:blipFill>
        <p:spPr>
          <a:xfrm>
            <a:off x="1155600" y="3581280"/>
            <a:ext cx="475920" cy="252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Reference</a:t>
            </a:r>
            <a:endParaRPr b="0" lang="en-US" sz="1800" spc="-1" strike="noStrike">
              <a:solidFill>
                <a:srgbClr val="000000"/>
              </a:solidFill>
              <a:uFill>
                <a:solidFill>
                  <a:srgbClr val="ffffff"/>
                </a:solidFill>
              </a:uFill>
              <a:latin typeface="Calibri"/>
            </a:endParaRPr>
          </a:p>
        </p:txBody>
      </p:sp>
      <p:sp>
        <p:nvSpPr>
          <p:cNvPr id="162" name="TextShape 2"/>
          <p:cNvSpPr txBox="1"/>
          <p:nvPr/>
        </p:nvSpPr>
        <p:spPr>
          <a:xfrm>
            <a:off x="838080" y="1825560"/>
            <a:ext cx="10515240" cy="4350960"/>
          </a:xfrm>
          <a:prstGeom prst="rect">
            <a:avLst/>
          </a:prstGeom>
          <a:noFill/>
          <a:ln>
            <a:noFill/>
          </a:ln>
        </p:spPr>
        <p:txBody>
          <a:bodyPr/>
          <a:p>
            <a:endParaRPr b="0" lang="en-US" sz="2800" spc="-1" strike="noStrike">
              <a:solidFill>
                <a:srgbClr val="000000"/>
              </a:solidFill>
              <a:uFill>
                <a:solidFill>
                  <a:srgbClr val="ffffff"/>
                </a:solidFill>
              </a:uFill>
              <a:latin typeface="Calibri"/>
            </a:endParaRPr>
          </a:p>
        </p:txBody>
      </p:sp>
      <p:sp>
        <p:nvSpPr>
          <p:cNvPr id="163" name="CustomShape 3"/>
          <p:cNvSpPr/>
          <p:nvPr/>
        </p:nvSpPr>
        <p:spPr>
          <a:xfrm>
            <a:off x="1035000" y="1988280"/>
            <a:ext cx="10077840" cy="3764520"/>
          </a:xfrm>
          <a:prstGeom prst="rect">
            <a:avLst/>
          </a:prstGeom>
          <a:noFill/>
          <a:ln>
            <a:noFill/>
          </a:ln>
        </p:spPr>
        <p:style>
          <a:lnRef idx="0"/>
          <a:fillRef idx="0"/>
          <a:effectRef idx="0"/>
          <a:fontRef idx="minor"/>
        </p:style>
        <p:txBody>
          <a:bodyPr wrap="none" lIns="90000" rIns="90000" tIns="45000" bIns="45000"/>
          <a:p>
            <a:pPr>
              <a:lnSpc>
                <a:spcPct val="130000"/>
              </a:lnSpc>
            </a:pPr>
            <a:r>
              <a:rPr b="0" lang="en-US" sz="1800" spc="-1" strike="noStrike">
                <a:solidFill>
                  <a:srgbClr val="000000"/>
                </a:solidFill>
                <a:uFill>
                  <a:solidFill>
                    <a:srgbClr val="ffffff"/>
                  </a:solidFill>
                </a:uFill>
                <a:latin typeface="Calibri"/>
              </a:rPr>
              <a:t>1. Subspace Clustering for High Dimensional Data: A Review</a:t>
            </a:r>
            <a:endParaRPr b="0" lang="en-US" sz="1800" spc="-1" strike="noStrike">
              <a:solidFill>
                <a:srgbClr val="000000"/>
              </a:solidFill>
              <a:uFill>
                <a:solidFill>
                  <a:srgbClr val="ffffff"/>
                </a:solidFill>
              </a:uFill>
              <a:latin typeface="Arial"/>
            </a:endParaRPr>
          </a:p>
          <a:p>
            <a:pPr>
              <a:lnSpc>
                <a:spcPct val="130000"/>
              </a:lnSpc>
            </a:pPr>
            <a:r>
              <a:rPr b="0" lang="en-US" sz="1800" spc="-1" strike="noStrike">
                <a:solidFill>
                  <a:srgbClr val="000000"/>
                </a:solidFill>
                <a:uFill>
                  <a:solidFill>
                    <a:srgbClr val="ffffff"/>
                  </a:solidFill>
                </a:uFill>
                <a:latin typeface="Calibri"/>
              </a:rPr>
              <a:t>2. MAFIA:efficient and scalable subspace clustering for very large data sets</a:t>
            </a:r>
            <a:endParaRPr b="0" lang="en-US" sz="1800" spc="-1" strike="noStrike">
              <a:solidFill>
                <a:srgbClr val="000000"/>
              </a:solidFill>
              <a:uFill>
                <a:solidFill>
                  <a:srgbClr val="ffffff"/>
                </a:solidFill>
              </a:uFill>
              <a:latin typeface="Arial"/>
            </a:endParaRPr>
          </a:p>
          <a:p>
            <a:pPr>
              <a:lnSpc>
                <a:spcPct val="130000"/>
              </a:lnSpc>
            </a:pPr>
            <a:r>
              <a:rPr b="0" lang="en-US" sz="1800" spc="-1" strike="noStrike">
                <a:solidFill>
                  <a:srgbClr val="000000"/>
                </a:solidFill>
                <a:uFill>
                  <a:solidFill>
                    <a:srgbClr val="ffffff"/>
                  </a:solidFill>
                </a:uFill>
                <a:latin typeface="Calibri"/>
              </a:rPr>
              <a:t>3. http://blog.csdn.net/WOJIAOSUSU/article/details/58251769?locationNum=11&amp;fps=1</a:t>
            </a:r>
            <a:endParaRPr b="0" lang="en-US" sz="1800" spc="-1" strike="noStrike">
              <a:solidFill>
                <a:srgbClr val="000000"/>
              </a:solidFill>
              <a:uFill>
                <a:solidFill>
                  <a:srgbClr val="ffffff"/>
                </a:solidFill>
              </a:uFill>
              <a:latin typeface="Arial"/>
            </a:endParaRPr>
          </a:p>
          <a:p>
            <a:pPr>
              <a:lnSpc>
                <a:spcPct val="130000"/>
              </a:lnSpc>
            </a:pPr>
            <a:r>
              <a:rPr b="0" lang="en-US" sz="1800" spc="-1" strike="noStrike">
                <a:solidFill>
                  <a:srgbClr val="000000"/>
                </a:solidFill>
                <a:uFill>
                  <a:solidFill>
                    <a:srgbClr val="ffffff"/>
                  </a:solidFill>
                </a:uFill>
                <a:latin typeface="Calibri"/>
              </a:rPr>
              <a:t>4. Sparse Subspace Clustering: Algorithm, Theory, and Applications</a:t>
            </a:r>
            <a:endParaRPr b="0" lang="en-US" sz="1800" spc="-1" strike="noStrike">
              <a:solidFill>
                <a:srgbClr val="000000"/>
              </a:solidFill>
              <a:uFill>
                <a:solidFill>
                  <a:srgbClr val="ffffff"/>
                </a:solidFill>
              </a:uFill>
              <a:latin typeface="Arial"/>
            </a:endParaRPr>
          </a:p>
          <a:p>
            <a:pPr>
              <a:lnSpc>
                <a:spcPct val="130000"/>
              </a:lnSpc>
            </a:pPr>
            <a:r>
              <a:rPr b="0" lang="en-US" sz="1800" spc="-1" strike="noStrike">
                <a:solidFill>
                  <a:srgbClr val="000000"/>
                </a:solidFill>
                <a:uFill>
                  <a:solidFill>
                    <a:srgbClr val="ffffff"/>
                  </a:solidFill>
                </a:uFill>
                <a:latin typeface="Calibri"/>
              </a:rPr>
              <a:t>5. https://www.cnblogs.com/Daringoo/p/4095508.html </a:t>
            </a: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DTW</a:t>
            </a:r>
            <a:r>
              <a:rPr b="0" lang="en-US" sz="18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Arial"/>
            </a:endParaRPr>
          </a:p>
          <a:p>
            <a:pPr>
              <a:lnSpc>
                <a:spcPct val="130000"/>
              </a:lnSpc>
            </a:pPr>
            <a:r>
              <a:rPr b="0" lang="en-US" sz="1800" spc="-1" strike="noStrike">
                <a:solidFill>
                  <a:srgbClr val="000000"/>
                </a:solidFill>
                <a:uFill>
                  <a:solidFill>
                    <a:srgbClr val="ffffff"/>
                  </a:solidFill>
                </a:uFill>
                <a:latin typeface="Calibri"/>
              </a:rPr>
              <a:t>6. Functional Subspace Clustering with Application to Time Series</a:t>
            </a:r>
            <a:endParaRPr b="0" lang="en-US" sz="1800" spc="-1" strike="noStrike">
              <a:solidFill>
                <a:srgbClr val="000000"/>
              </a:solidFill>
              <a:uFill>
                <a:solidFill>
                  <a:srgbClr val="ffffff"/>
                </a:solidFill>
              </a:uFill>
              <a:latin typeface="Arial"/>
            </a:endParaRPr>
          </a:p>
          <a:p>
            <a:pPr>
              <a:lnSpc>
                <a:spcPct val="130000"/>
              </a:lnSpc>
            </a:pPr>
            <a:r>
              <a:rPr b="0" lang="en-US" sz="1800" spc="-1" strike="noStrike">
                <a:solidFill>
                  <a:srgbClr val="000000"/>
                </a:solidFill>
                <a:uFill>
                  <a:solidFill>
                    <a:srgbClr val="ffffff"/>
                  </a:solidFill>
                </a:uFill>
                <a:latin typeface="Calibri"/>
              </a:rPr>
              <a:t>7. A Tutorial on Spectral Clustering</a:t>
            </a:r>
            <a:endParaRPr b="0" lang="en-US" sz="1800" spc="-1" strike="noStrike">
              <a:solidFill>
                <a:srgbClr val="000000"/>
              </a:solidFill>
              <a:uFill>
                <a:solidFill>
                  <a:srgbClr val="ffffff"/>
                </a:solidFill>
              </a:uFill>
              <a:latin typeface="Arial"/>
            </a:endParaRPr>
          </a:p>
          <a:p>
            <a:pPr>
              <a:lnSpc>
                <a:spcPct val="130000"/>
              </a:lnSpc>
            </a:pPr>
            <a:r>
              <a:rPr b="0" lang="en-US" sz="1800" spc="-1" strike="noStrike">
                <a:solidFill>
                  <a:srgbClr val="000000"/>
                </a:solidFill>
                <a:uFill>
                  <a:solidFill>
                    <a:srgbClr val="ffffff"/>
                  </a:solidFill>
                </a:uFill>
                <a:latin typeface="Calibri"/>
              </a:rPr>
              <a:t>8. http://blog.codinglabs.org/articles/pca-tutorial.html</a:t>
            </a:r>
            <a:endParaRPr b="0" lang="en-US" sz="1800" spc="-1" strike="noStrike">
              <a:solidFill>
                <a:srgbClr val="000000"/>
              </a:solidFill>
              <a:uFill>
                <a:solidFill>
                  <a:srgbClr val="ffffff"/>
                </a:solidFill>
              </a:uFill>
              <a:latin typeface="Arial"/>
            </a:endParaRPr>
          </a:p>
          <a:p>
            <a:pPr>
              <a:lnSpc>
                <a:spcPct val="130000"/>
              </a:lnSpc>
            </a:pPr>
            <a:r>
              <a:rPr b="0" lang="en-US" sz="1800" spc="-1" strike="noStrike">
                <a:solidFill>
                  <a:srgbClr val="000000"/>
                </a:solidFill>
                <a:uFill>
                  <a:solidFill>
                    <a:srgbClr val="ffffff"/>
                  </a:solidFill>
                </a:uFill>
                <a:latin typeface="Calibri"/>
              </a:rPr>
              <a:t>9. http://www.taodocs.com/p-478979.html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Intuition</a:t>
            </a:r>
            <a:endParaRPr b="0" lang="en-US" sz="1800" spc="-1" strike="noStrike">
              <a:solidFill>
                <a:srgbClr val="000000"/>
              </a:solidFill>
              <a:uFill>
                <a:solidFill>
                  <a:srgbClr val="ffffff"/>
                </a:solidFill>
              </a:uFill>
              <a:latin typeface="Calibri"/>
            </a:endParaRPr>
          </a:p>
        </p:txBody>
      </p:sp>
      <p:sp>
        <p:nvSpPr>
          <p:cNvPr id="86"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Definition</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87" name="CustomShape 3"/>
          <p:cNvSpPr/>
          <p:nvPr/>
        </p:nvSpPr>
        <p:spPr>
          <a:xfrm>
            <a:off x="1231920" y="2421720"/>
            <a:ext cx="711828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Subspace clustering is an extension of feature selection that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attempts to find clusters in different subspaces of the same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dataset.</a:t>
            </a:r>
            <a:endParaRPr b="0" lang="en-US" sz="1800" spc="-1" strike="noStrike">
              <a:solidFill>
                <a:srgbClr val="000000"/>
              </a:solidFill>
              <a:uFill>
                <a:solidFill>
                  <a:srgbClr val="ffffff"/>
                </a:solidFill>
              </a:uFill>
              <a:latin typeface="Arial"/>
            </a:endParaRPr>
          </a:p>
        </p:txBody>
      </p:sp>
      <p:pic>
        <p:nvPicPr>
          <p:cNvPr id="88" name="Picture 4" descr=""/>
          <p:cNvPicPr/>
          <p:nvPr/>
        </p:nvPicPr>
        <p:blipFill>
          <a:blip r:embed="rId1"/>
          <a:stretch/>
        </p:blipFill>
        <p:spPr>
          <a:xfrm>
            <a:off x="1418040" y="3390120"/>
            <a:ext cx="3180240" cy="2523600"/>
          </a:xfrm>
          <a:prstGeom prst="rect">
            <a:avLst/>
          </a:prstGeom>
          <a:ln>
            <a:noFill/>
          </a:ln>
        </p:spPr>
      </p:pic>
      <p:sp>
        <p:nvSpPr>
          <p:cNvPr id="89" name="CustomShape 4"/>
          <p:cNvSpPr/>
          <p:nvPr/>
        </p:nvSpPr>
        <p:spPr>
          <a:xfrm>
            <a:off x="5459040" y="3449880"/>
            <a:ext cx="495144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rPr>
              <a:t>Data</a:t>
            </a:r>
            <a:r>
              <a:rPr b="0" lang="en-US" sz="1800" spc="-1" strike="noStrike">
                <a:solidFill>
                  <a:srgbClr val="000000"/>
                </a:solidFill>
                <a:uFill>
                  <a:solidFill>
                    <a:srgbClr val="ffffff"/>
                  </a:solidFill>
                </a:uFill>
                <a:latin typeface="Calibri"/>
              </a:rPr>
              <a:t>：</a:t>
            </a:r>
            <a:r>
              <a:rPr b="0" lang="en-US" sz="1800" spc="-1" strike="noStrike">
                <a:solidFill>
                  <a:srgbClr val="000000"/>
                </a:solidFill>
                <a:uFill>
                  <a:solidFill>
                    <a:srgbClr val="ffffff"/>
                  </a:solidFill>
                </a:uFill>
                <a:latin typeface="Calibri"/>
              </a:rPr>
              <a:t>The dataset is divided into four clusters of 100 instances, each existing in only two of the three dimensions.</a:t>
            </a:r>
            <a:endParaRPr b="0" lang="en-US" sz="1800" spc="-1" strike="noStrike">
              <a:solidFill>
                <a:srgbClr val="000000"/>
              </a:solidFill>
              <a:uFill>
                <a:solidFill>
                  <a:srgbClr val="ffffff"/>
                </a:solidFill>
              </a:uFill>
              <a:latin typeface="Arial"/>
            </a:endParaRPr>
          </a:p>
        </p:txBody>
      </p:sp>
      <p:sp>
        <p:nvSpPr>
          <p:cNvPr id="90" name="CustomShape 5"/>
          <p:cNvSpPr/>
          <p:nvPr/>
        </p:nvSpPr>
        <p:spPr>
          <a:xfrm>
            <a:off x="5482800" y="4421520"/>
            <a:ext cx="6292440" cy="22849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Calibri"/>
              </a:rPr>
              <a:t>Difficulty</a:t>
            </a:r>
            <a:r>
              <a:rPr b="0" lang="en-US" sz="1800" spc="-1" strike="noStrike">
                <a:solidFill>
                  <a:srgbClr val="000000"/>
                </a:solidFill>
                <a:uFill>
                  <a:solidFill>
                    <a:srgbClr val="ffffff"/>
                  </a:solidFill>
                </a:uFill>
                <a:latin typeface="Calibri"/>
              </a:rPr>
              <a:t>:In higher dimensional datasets this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problem becomes even worse and the clusters</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become impossible to find, suggesting that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we consider fewer dimensions.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alibri"/>
              </a:rPr>
              <a:t>Note</a:t>
            </a:r>
            <a:r>
              <a:rPr b="0" lang="en-US" sz="1800" spc="-1" strike="noStrike">
                <a:solidFill>
                  <a:srgbClr val="000000"/>
                </a:solidFill>
                <a:uFill>
                  <a:solidFill>
                    <a:srgbClr val="ffffff"/>
                  </a:solidFill>
                </a:uFill>
                <a:latin typeface="Calibri"/>
              </a:rPr>
              <a:t>:PCA is not work!since relative distances are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preserved and the effects of the irrelevant dimension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remain.</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Intuition</a:t>
            </a:r>
            <a:endParaRPr b="0" lang="en-US" sz="1800" spc="-1" strike="noStrike">
              <a:solidFill>
                <a:srgbClr val="000000"/>
              </a:solidFill>
              <a:uFill>
                <a:solidFill>
                  <a:srgbClr val="ffffff"/>
                </a:solidFill>
              </a:uFill>
              <a:latin typeface="Calibri"/>
            </a:endParaRPr>
          </a:p>
        </p:txBody>
      </p:sp>
      <p:sp>
        <p:nvSpPr>
          <p:cNvPr id="92" name="CustomShape 2"/>
          <p:cNvSpPr/>
          <p:nvPr/>
        </p:nvSpPr>
        <p:spPr>
          <a:xfrm>
            <a:off x="652320" y="1623240"/>
            <a:ext cx="10613160" cy="912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rPr>
              <a:t>How to</a:t>
            </a:r>
            <a:r>
              <a:rPr b="0" lang="en-US" sz="1800" spc="-1" strike="noStrike">
                <a:solidFill>
                  <a:srgbClr val="000000"/>
                </a:solidFill>
                <a:uFill>
                  <a:solidFill>
                    <a:srgbClr val="ffffff"/>
                  </a:solidFill>
                </a:uFill>
                <a:latin typeface="Calibri"/>
              </a:rPr>
              <a:t>: we might try using a feature selection algorithm to remove one or two dimensions.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93" name="Content Placeholder 4" descr=""/>
          <p:cNvPicPr/>
          <p:nvPr/>
        </p:nvPicPr>
        <p:blipFill>
          <a:blip r:embed="rId1"/>
          <a:stretch/>
        </p:blipFill>
        <p:spPr>
          <a:xfrm>
            <a:off x="1366920" y="2286000"/>
            <a:ext cx="9240120" cy="4489560"/>
          </a:xfrm>
          <a:prstGeom prst="rect">
            <a:avLst/>
          </a:prstGeom>
          <a:ln>
            <a:noFill/>
          </a:ln>
        </p:spPr>
      </p:pic>
      <p:sp>
        <p:nvSpPr>
          <p:cNvPr id="94" name="CustomShape 3"/>
          <p:cNvSpPr/>
          <p:nvPr/>
        </p:nvSpPr>
        <p:spPr>
          <a:xfrm>
            <a:off x="6700320" y="479520"/>
            <a:ext cx="4323240" cy="913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Thus, the key to finding each of the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clusters in this dataset is to look in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the appropriate subspaces.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2" presetSubtype="4">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repl">
                                        <p:cTn id="11" dur="500" fill="hold"/>
                                        <p:tgtEl>
                                          <p:spTgt spid="94"/>
                                        </p:tgtEl>
                                        <p:attrNameLst>
                                          <p:attrName>ppt_x</p:attrName>
                                        </p:attrNameLst>
                                      </p:cBhvr>
                                      <p:tavLst>
                                        <p:tav tm="0">
                                          <p:val>
                                            <p:strVal val="#ppt_x"/>
                                          </p:val>
                                        </p:tav>
                                        <p:tav tm="100000">
                                          <p:val>
                                            <p:strVal val="#ppt_x"/>
                                          </p:val>
                                        </p:tav>
                                      </p:tavLst>
                                    </p:anim>
                                    <p:anim calcmode="lin" valueType="num">
                                      <p:cBhvr additive="repl">
                                        <p:cTn id="1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Methods</a:t>
            </a:r>
            <a:endParaRPr b="0" lang="en-US" sz="1800" spc="-1" strike="noStrike">
              <a:solidFill>
                <a:srgbClr val="000000"/>
              </a:solidFill>
              <a:uFill>
                <a:solidFill>
                  <a:srgbClr val="ffffff"/>
                </a:solidFill>
              </a:uFill>
              <a:latin typeface="Calibri"/>
            </a:endParaRPr>
          </a:p>
        </p:txBody>
      </p:sp>
      <p:sp>
        <p:nvSpPr>
          <p:cNvPr id="96" name="TextShape 2"/>
          <p:cNvSpPr txBox="1"/>
          <p:nvPr/>
        </p:nvSpPr>
        <p:spPr>
          <a:xfrm>
            <a:off x="838080" y="1825560"/>
            <a:ext cx="10515240" cy="4350960"/>
          </a:xfrm>
          <a:prstGeom prst="rect">
            <a:avLst/>
          </a:prstGeom>
          <a:noFill/>
          <a:ln>
            <a:noFill/>
          </a:ln>
        </p:spPr>
        <p:txBody>
          <a:bodyPr/>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1" lang="en-US" sz="1800" spc="-1" strike="noStrike">
                <a:solidFill>
                  <a:srgbClr val="000000"/>
                </a:solidFill>
                <a:uFill>
                  <a:solidFill>
                    <a:srgbClr val="ffffff"/>
                  </a:solidFill>
                </a:uFill>
                <a:latin typeface="Calibri"/>
              </a:rPr>
              <a:t>sophisticated heuristic search</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97" name="CustomShape 3"/>
          <p:cNvSpPr/>
          <p:nvPr/>
        </p:nvSpPr>
        <p:spPr>
          <a:xfrm>
            <a:off x="1139040" y="1962720"/>
            <a:ext cx="9358200" cy="91332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rPr>
              <a:t>Naive approach</a:t>
            </a:r>
            <a:r>
              <a:rPr b="0" lang="en-US" sz="1800" spc="-1" strike="noStrike">
                <a:solidFill>
                  <a:srgbClr val="000000"/>
                </a:solidFill>
                <a:uFill>
                  <a:solidFill>
                    <a:srgbClr val="ffffff"/>
                  </a:solidFill>
                </a:uFill>
                <a:latin typeface="Calibri"/>
              </a:rPr>
              <a:t>:A naive approach might be to search through all possible subspaces and use cluster validation techniques to determine the subspaces with the best clusters</a:t>
            </a:r>
            <a:endParaRPr b="0" lang="en-US" sz="1800" spc="-1" strike="noStrike">
              <a:solidFill>
                <a:srgbClr val="000000"/>
              </a:solidFill>
              <a:uFill>
                <a:solidFill>
                  <a:srgbClr val="ffffff"/>
                </a:solidFill>
              </a:uFill>
              <a:latin typeface="Arial"/>
            </a:endParaRPr>
          </a:p>
        </p:txBody>
      </p:sp>
      <p:pic>
        <p:nvPicPr>
          <p:cNvPr id="98" name="Picture 4" descr=""/>
          <p:cNvPicPr/>
          <p:nvPr/>
        </p:nvPicPr>
        <p:blipFill>
          <a:blip r:embed="rId1"/>
          <a:stretch/>
        </p:blipFill>
        <p:spPr>
          <a:xfrm>
            <a:off x="2439000" y="3544560"/>
            <a:ext cx="7869240" cy="31352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Bottom-Up Subspace Search Methods</a:t>
            </a:r>
            <a:endParaRPr b="0" lang="en-US" sz="1800" spc="-1" strike="noStrike">
              <a:solidFill>
                <a:srgbClr val="000000"/>
              </a:solidFill>
              <a:uFill>
                <a:solidFill>
                  <a:srgbClr val="ffffff"/>
                </a:solidFill>
              </a:uFill>
              <a:latin typeface="Calibri"/>
            </a:endParaRPr>
          </a:p>
        </p:txBody>
      </p:sp>
      <p:sp>
        <p:nvSpPr>
          <p:cNvPr id="100" name="TextShape 2"/>
          <p:cNvSpPr txBox="1"/>
          <p:nvPr/>
        </p:nvSpPr>
        <p:spPr>
          <a:xfrm>
            <a:off x="838080" y="1825560"/>
            <a:ext cx="10515240" cy="4350960"/>
          </a:xfrm>
          <a:prstGeom prst="rect">
            <a:avLst/>
          </a:prstGeom>
          <a:noFill/>
          <a:ln>
            <a:noFill/>
          </a:ln>
        </p:spPr>
        <p:txBody>
          <a:bodyPr/>
          <a:p>
            <a:pPr>
              <a:lnSpc>
                <a:spcPct val="10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pic>
        <p:nvPicPr>
          <p:cNvPr id="101" name="Picture 3" descr=""/>
          <p:cNvPicPr/>
          <p:nvPr/>
        </p:nvPicPr>
        <p:blipFill>
          <a:blip r:embed="rId1"/>
          <a:stretch/>
        </p:blipFill>
        <p:spPr>
          <a:xfrm>
            <a:off x="5127480" y="1424160"/>
            <a:ext cx="6380640" cy="4809240"/>
          </a:xfrm>
          <a:prstGeom prst="rect">
            <a:avLst/>
          </a:prstGeom>
          <a:ln>
            <a:noFill/>
          </a:ln>
        </p:spPr>
      </p:pic>
      <p:sp>
        <p:nvSpPr>
          <p:cNvPr id="102" name="CustomShape 3"/>
          <p:cNvSpPr/>
          <p:nvPr/>
        </p:nvSpPr>
        <p:spPr>
          <a:xfrm>
            <a:off x="1018080" y="2114640"/>
            <a:ext cx="3628440" cy="3646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1800" spc="-1" strike="noStrike">
                <a:solidFill>
                  <a:srgbClr val="000000"/>
                </a:solidFill>
                <a:uFill>
                  <a:solidFill>
                    <a:srgbClr val="ffffff"/>
                  </a:solidFill>
                </a:uFill>
                <a:latin typeface="Calibri"/>
              </a:rPr>
              <a:t>an APRIORI style approach</a:t>
            </a:r>
            <a:endParaRPr b="0" lang="en-US" sz="1800" spc="-1" strike="noStrike">
              <a:solidFill>
                <a:srgbClr val="000000"/>
              </a:solidFill>
              <a:uFill>
                <a:solidFill>
                  <a:srgbClr val="ffffff"/>
                </a:solidFill>
              </a:uFill>
              <a:latin typeface="Arial"/>
            </a:endParaRPr>
          </a:p>
        </p:txBody>
      </p:sp>
      <p:sp>
        <p:nvSpPr>
          <p:cNvPr id="103" name="CustomShape 4"/>
          <p:cNvSpPr/>
          <p:nvPr/>
        </p:nvSpPr>
        <p:spPr>
          <a:xfrm>
            <a:off x="1092960" y="4135680"/>
            <a:ext cx="3147480" cy="118764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Calibri"/>
              </a:rPr>
              <a:t>MAFIA</a:t>
            </a:r>
            <a:r>
              <a:rPr b="0" lang="en-US" sz="1800" spc="-1" strike="noStrike">
                <a:solidFill>
                  <a:srgbClr val="000000"/>
                </a:solidFill>
                <a:uFill>
                  <a:solidFill>
                    <a:srgbClr val="ffffff"/>
                  </a:solidFill>
                </a:uFill>
                <a:latin typeface="Calibri"/>
              </a:rPr>
              <a:t>:based on grid</a:t>
            </a: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Calibri"/>
              </a:rPr>
              <a:t>two parameter</a:t>
            </a:r>
            <a:r>
              <a:rPr b="0" lang="en-US" sz="1800" spc="-1" strike="noStrike">
                <a:solidFill>
                  <a:srgbClr val="000000"/>
                </a:solidFill>
                <a:uFill>
                  <a:solidFill>
                    <a:srgbClr val="ffffff"/>
                  </a:solidFill>
                </a:uFill>
                <a:latin typeface="Calibri"/>
              </a:rPr>
              <a:t>:Step size of the grid,threshold of density</a:t>
            </a:r>
            <a:endParaRPr b="0" lang="en-US" sz="1800" spc="-1" strike="noStrike">
              <a:solidFill>
                <a:srgbClr val="000000"/>
              </a:solidFill>
              <a:uFill>
                <a:solidFill>
                  <a:srgbClr val="ffffff"/>
                </a:solidFill>
              </a:uFill>
              <a:latin typeface="Arial"/>
            </a:endParaRPr>
          </a:p>
        </p:txBody>
      </p:sp>
      <p:sp>
        <p:nvSpPr>
          <p:cNvPr id="104" name="CustomShape 5"/>
          <p:cNvSpPr/>
          <p:nvPr/>
        </p:nvSpPr>
        <p:spPr>
          <a:xfrm>
            <a:off x="1026000" y="2666880"/>
            <a:ext cx="724644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Algorithms first create a histogram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for each dimension and selecting </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those bins with densities above a</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rPr>
              <a:t> </a:t>
            </a:r>
            <a:r>
              <a:rPr b="0" lang="en-US" sz="1800" spc="-1" strike="noStrike">
                <a:solidFill>
                  <a:srgbClr val="000000"/>
                </a:solidFill>
                <a:uFill>
                  <a:solidFill>
                    <a:srgbClr val="ffffff"/>
                  </a:solidFill>
                </a:uFill>
                <a:latin typeface="Calibri"/>
              </a:rPr>
              <a:t>given threshold.</a:t>
            </a:r>
            <a:endParaRPr b="0" lang="en-US"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MAFIA</a:t>
            </a:r>
            <a:endParaRPr b="0" lang="en-US" sz="1800" spc="-1" strike="noStrike">
              <a:solidFill>
                <a:srgbClr val="000000"/>
              </a:solidFill>
              <a:uFill>
                <a:solidFill>
                  <a:srgbClr val="ffffff"/>
                </a:solidFill>
              </a:uFill>
              <a:latin typeface="Calibri"/>
            </a:endParaRPr>
          </a:p>
        </p:txBody>
      </p:sp>
      <p:pic>
        <p:nvPicPr>
          <p:cNvPr id="106" name="Content Placeholder 3" descr=""/>
          <p:cNvPicPr/>
          <p:nvPr/>
        </p:nvPicPr>
        <p:blipFill>
          <a:blip r:embed="rId1"/>
          <a:stretch/>
        </p:blipFill>
        <p:spPr>
          <a:xfrm>
            <a:off x="684360" y="1517040"/>
            <a:ext cx="4946400" cy="2841120"/>
          </a:xfrm>
          <a:prstGeom prst="rect">
            <a:avLst/>
          </a:prstGeom>
          <a:ln>
            <a:noFill/>
          </a:ln>
        </p:spPr>
      </p:pic>
      <p:pic>
        <p:nvPicPr>
          <p:cNvPr id="107" name="Picture 4" descr=""/>
          <p:cNvPicPr/>
          <p:nvPr/>
        </p:nvPicPr>
        <p:blipFill>
          <a:blip r:embed="rId2"/>
          <a:stretch/>
        </p:blipFill>
        <p:spPr>
          <a:xfrm>
            <a:off x="5653440" y="2874600"/>
            <a:ext cx="5810400" cy="30654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sparse subspace clustering</a:t>
            </a:r>
            <a:endParaRPr b="0" lang="en-US" sz="1800" spc="-1" strike="noStrike">
              <a:solidFill>
                <a:srgbClr val="000000"/>
              </a:solidFill>
              <a:uFill>
                <a:solidFill>
                  <a:srgbClr val="ffffff"/>
                </a:solidFill>
              </a:uFill>
              <a:latin typeface="Calibri"/>
            </a:endParaRPr>
          </a:p>
        </p:txBody>
      </p:sp>
      <p:sp>
        <p:nvSpPr>
          <p:cNvPr id="109"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Spectral clustering-based methods.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110" name="Picture 3" descr=""/>
          <p:cNvPicPr/>
          <p:nvPr/>
        </p:nvPicPr>
        <p:blipFill>
          <a:blip r:embed="rId1"/>
          <a:stretch/>
        </p:blipFill>
        <p:spPr>
          <a:xfrm>
            <a:off x="536400" y="2521440"/>
            <a:ext cx="11086920" cy="33073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sparse subspace clustering</a:t>
            </a:r>
            <a:endParaRPr b="0" lang="en-US" sz="1800" spc="-1" strike="noStrike">
              <a:solidFill>
                <a:srgbClr val="000000"/>
              </a:solidFill>
              <a:uFill>
                <a:solidFill>
                  <a:srgbClr val="ffffff"/>
                </a:solidFill>
              </a:uFill>
              <a:latin typeface="Calibri"/>
            </a:endParaRPr>
          </a:p>
        </p:txBody>
      </p:sp>
      <p:sp>
        <p:nvSpPr>
          <p:cNvPr id="112"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symbols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113" name="Picture 4" descr=""/>
          <p:cNvPicPr/>
          <p:nvPr/>
        </p:nvPicPr>
        <p:blipFill>
          <a:blip r:embed="rId1"/>
          <a:stretch/>
        </p:blipFill>
        <p:spPr>
          <a:xfrm>
            <a:off x="2727360" y="1687680"/>
            <a:ext cx="7136280" cy="4808520"/>
          </a:xfrm>
          <a:prstGeom prst="rect">
            <a:avLst/>
          </a:prstGeom>
          <a:ln>
            <a:noFill/>
          </a:ln>
        </p:spPr>
      </p:pic>
      <p:pic>
        <p:nvPicPr>
          <p:cNvPr id="114" name="Ink 3" descr=""/>
          <p:cNvPicPr/>
          <p:nvPr/>
        </p:nvPicPr>
        <p:blipFill>
          <a:blip r:embed="rId2"/>
          <a:stretch/>
        </p:blipFill>
        <p:spPr>
          <a:xfrm>
            <a:off x="5651640" y="4851360"/>
            <a:ext cx="3777840" cy="56880"/>
          </a:xfrm>
          <a:prstGeom prst="rect">
            <a:avLst/>
          </a:prstGeom>
          <a:ln>
            <a:noFill/>
          </a:ln>
        </p:spPr>
      </p:pic>
      <p:pic>
        <p:nvPicPr>
          <p:cNvPr id="115" name="Ink 5" descr=""/>
          <p:cNvPicPr/>
          <p:nvPr/>
        </p:nvPicPr>
        <p:blipFill>
          <a:blip r:embed="rId3"/>
          <a:stretch/>
        </p:blipFill>
        <p:spPr>
          <a:xfrm>
            <a:off x="2870280" y="5213520"/>
            <a:ext cx="6565680" cy="56880"/>
          </a:xfrm>
          <a:prstGeom prst="rect">
            <a:avLst/>
          </a:prstGeom>
          <a:ln>
            <a:noFill/>
          </a:ln>
        </p:spPr>
      </p:pic>
      <p:pic>
        <p:nvPicPr>
          <p:cNvPr id="116" name="Ink 6" descr=""/>
          <p:cNvPicPr/>
          <p:nvPr/>
        </p:nvPicPr>
        <p:blipFill>
          <a:blip r:embed="rId4"/>
          <a:stretch/>
        </p:blipFill>
        <p:spPr>
          <a:xfrm>
            <a:off x="2895480" y="5543640"/>
            <a:ext cx="2171520" cy="187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nSpc>
                <a:spcPct val="90000"/>
              </a:lnSpc>
            </a:pPr>
            <a:r>
              <a:rPr b="0" lang="en-US" sz="4400" spc="-1" strike="noStrike">
                <a:solidFill>
                  <a:srgbClr val="000000"/>
                </a:solidFill>
                <a:uFill>
                  <a:solidFill>
                    <a:srgbClr val="ffffff"/>
                  </a:solidFill>
                </a:uFill>
                <a:latin typeface="Calibri Light"/>
              </a:rPr>
              <a:t>sparse subspace clustering</a:t>
            </a:r>
            <a:endParaRPr b="0" lang="en-US" sz="1800" spc="-1" strike="noStrike">
              <a:solidFill>
                <a:srgbClr val="000000"/>
              </a:solidFill>
              <a:uFill>
                <a:solidFill>
                  <a:srgbClr val="ffffff"/>
                </a:solidFill>
              </a:uFill>
              <a:latin typeface="Calibri"/>
            </a:endParaRPr>
          </a:p>
        </p:txBody>
      </p:sp>
      <p:sp>
        <p:nvSpPr>
          <p:cNvPr id="118" name="TextShape 2"/>
          <p:cNvSpPr txBox="1"/>
          <p:nvPr/>
        </p:nvSpPr>
        <p:spPr>
          <a:xfrm>
            <a:off x="838080" y="1825560"/>
            <a:ext cx="10515240" cy="4350960"/>
          </a:xfrm>
          <a:prstGeom prst="rect">
            <a:avLst/>
          </a:prstGeom>
          <a:noFill/>
          <a:ln>
            <a:noFill/>
          </a:ln>
        </p:spPr>
        <p:txBody>
          <a:bodyPr/>
          <a:p>
            <a:pPr marL="228600" indent="-228240">
              <a:lnSpc>
                <a:spcPct val="90000"/>
              </a:lnSpc>
              <a:buClr>
                <a:srgbClr val="000000"/>
              </a:buClr>
              <a:buFont typeface="Arial"/>
              <a:buChar char="•"/>
            </a:pPr>
            <a:r>
              <a:rPr b="1" lang="en-US" sz="2800" spc="-1" strike="noStrike">
                <a:solidFill>
                  <a:srgbClr val="000000"/>
                </a:solidFill>
                <a:uFill>
                  <a:solidFill>
                    <a:srgbClr val="ffffff"/>
                  </a:solidFill>
                </a:uFill>
                <a:latin typeface="Calibri"/>
              </a:rPr>
              <a:t>self-expressiveness</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pic>
        <p:nvPicPr>
          <p:cNvPr id="119" name="Picture 3" descr=""/>
          <p:cNvPicPr/>
          <p:nvPr/>
        </p:nvPicPr>
        <p:blipFill>
          <a:blip r:embed="rId1"/>
          <a:stretch/>
        </p:blipFill>
        <p:spPr>
          <a:xfrm>
            <a:off x="1503720" y="2456640"/>
            <a:ext cx="7505280" cy="3617280"/>
          </a:xfrm>
          <a:prstGeom prst="rect">
            <a:avLst/>
          </a:prstGeom>
          <a:ln>
            <a:noFill/>
          </a:ln>
        </p:spPr>
      </p:pic>
      <p:pic>
        <p:nvPicPr>
          <p:cNvPr id="120" name="Ink 4" descr=""/>
          <p:cNvPicPr/>
          <p:nvPr/>
        </p:nvPicPr>
        <p:blipFill>
          <a:blip r:embed="rId2"/>
          <a:stretch/>
        </p:blipFill>
        <p:spPr>
          <a:xfrm>
            <a:off x="7645320" y="5626080"/>
            <a:ext cx="1161720" cy="43920"/>
          </a:xfrm>
          <a:prstGeom prst="rect">
            <a:avLst/>
          </a:prstGeom>
          <a:ln>
            <a:noFill/>
          </a:ln>
        </p:spPr>
      </p:pic>
      <p:pic>
        <p:nvPicPr>
          <p:cNvPr id="121" name="Ink 5" descr=""/>
          <p:cNvPicPr/>
          <p:nvPr/>
        </p:nvPicPr>
        <p:blipFill>
          <a:blip r:embed="rId3"/>
          <a:stretch/>
        </p:blipFill>
        <p:spPr>
          <a:xfrm>
            <a:off x="1600200" y="5969160"/>
            <a:ext cx="7251480" cy="1141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TotalTime>
  <Application>LibreOffice/5.1.6.2$Linux_X86_64 LibreOffice_project/10m0$Build-2</Application>
  <Words>2407</Words>
  <Paragraphs>127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2017-11-17T07:46:41Z</dcterms:created>
  <dc:creator>xuwf</dc:creator>
  <dc:description/>
  <dc:language>en-US</dc:language>
  <cp:lastModifiedBy/>
  <dcterms:modified xsi:type="dcterms:W3CDTF">2017-11-22T15:44:25Z</dcterms:modified>
  <cp:revision>11</cp:revision>
  <dc:subject/>
  <dc:title>subspace clustering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1033-10.1.0.5672</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19</vt:i4>
  </property>
</Properties>
</file>