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352" r:id="rId2"/>
    <p:sldId id="345" r:id="rId3"/>
    <p:sldId id="333" r:id="rId4"/>
    <p:sldId id="353" r:id="rId5"/>
    <p:sldId id="334" r:id="rId6"/>
    <p:sldId id="335" r:id="rId7"/>
    <p:sldId id="336" r:id="rId8"/>
    <p:sldId id="315" r:id="rId9"/>
    <p:sldId id="337" r:id="rId10"/>
    <p:sldId id="338" r:id="rId11"/>
    <p:sldId id="354" r:id="rId12"/>
    <p:sldId id="339" r:id="rId13"/>
    <p:sldId id="351" r:id="rId14"/>
    <p:sldId id="340" r:id="rId15"/>
    <p:sldId id="341" r:id="rId16"/>
    <p:sldId id="355" r:id="rId17"/>
    <p:sldId id="342" r:id="rId18"/>
    <p:sldId id="346" r:id="rId19"/>
    <p:sldId id="343" r:id="rId20"/>
    <p:sldId id="329" r:id="rId21"/>
    <p:sldId id="347" r:id="rId22"/>
    <p:sldId id="348" r:id="rId23"/>
    <p:sldId id="356" r:id="rId24"/>
    <p:sldId id="344" r:id="rId25"/>
    <p:sldId id="357" r:id="rId26"/>
    <p:sldId id="358" r:id="rId2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E1C48F"/>
    <a:srgbClr val="3366FF"/>
    <a:srgbClr val="3399FF"/>
    <a:srgbClr val="FF3300"/>
    <a:srgbClr val="FF66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3181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4A015D7-952C-4D4D-9C15-1D262B10942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38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578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4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3113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36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9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1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577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087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29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순환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 값 프로그래밍 </a:t>
            </a:r>
            <a:r>
              <a:rPr lang="en-US" altLang="ko-KR" smtClean="0"/>
              <a:t>#1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solidFill>
                  <a:srgbClr val="FF3300"/>
                </a:solidFill>
              </a:rPr>
              <a:t>순환적인 방법이 </a:t>
            </a:r>
            <a:r>
              <a:rPr lang="ko-KR" altLang="en-US" dirty="0" smtClean="0">
                <a:solidFill>
                  <a:srgbClr val="FF3300"/>
                </a:solidFill>
              </a:rPr>
              <a:t>더 </a:t>
            </a:r>
            <a:r>
              <a:rPr lang="ko-KR" altLang="en-US" dirty="0" smtClean="0">
                <a:solidFill>
                  <a:srgbClr val="FF3300"/>
                </a:solidFill>
              </a:rPr>
              <a:t>효율적인 </a:t>
            </a:r>
            <a:r>
              <a:rPr lang="ko-KR" altLang="en-US" dirty="0" smtClean="0">
                <a:solidFill>
                  <a:srgbClr val="FF3300"/>
                </a:solidFill>
              </a:rPr>
              <a:t>예제</a:t>
            </a:r>
            <a:endParaRPr lang="ko-KR" altLang="en-US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ko-KR" altLang="en-US" dirty="0" smtClean="0"/>
              <a:t>숫자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제곱 값을 구하는 문제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</a:t>
            </a:r>
            <a:r>
              <a:rPr lang="en-US" altLang="ko-KR" baseline="30000" dirty="0" err="1" smtClean="0"/>
              <a:t>n</a:t>
            </a:r>
            <a:endParaRPr lang="en-US" altLang="ko-KR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반복적인 방법</a:t>
            </a:r>
            <a:endParaRPr lang="en-US" altLang="ko-KR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29479" y="1611190"/>
            <a:ext cx="8217995" cy="336092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slow_power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b="1" kern="0" dirty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x, </a:t>
            </a:r>
            <a:r>
              <a:rPr lang="en-US" altLang="ko-KR" b="1" kern="0" dirty="0" err="1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n)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	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한양신명조"/>
                <a:ea typeface="휴먼명조"/>
              </a:rPr>
              <a:t>int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</a:rPr>
              <a:t>	</a:t>
            </a:r>
            <a:r>
              <a:rPr lang="en-US" altLang="ko-KR" b="1" kern="0" dirty="0">
                <a:solidFill>
                  <a:srgbClr val="0000FF"/>
                </a:solidFill>
                <a:latin typeface="한양신명조"/>
                <a:ea typeface="휴먼명조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 result = 1.0;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	for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(</a:t>
            </a:r>
            <a:r>
              <a:rPr lang="en-US" altLang="ko-KR" kern="0" dirty="0" err="1" smtClean="0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=0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&lt;n; </a:t>
            </a:r>
            <a:r>
              <a:rPr lang="en-US" altLang="ko-KR" kern="0" dirty="0" err="1">
                <a:solidFill>
                  <a:srgbClr val="000000"/>
                </a:solidFill>
                <a:latin typeface="한양신명조"/>
                <a:ea typeface="휴먼명조"/>
              </a:rPr>
              <a:t>i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++)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		result 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= result * x;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00FF"/>
                </a:solidFill>
                <a:latin typeface="한양신명조"/>
                <a:ea typeface="휴먼명조"/>
              </a:rPr>
              <a:t>	return</a:t>
            </a:r>
            <a:r>
              <a:rPr lang="en-US" altLang="ko-KR" kern="0" dirty="0" smtClean="0">
                <a:solidFill>
                  <a:srgbClr val="000000"/>
                </a:solidFill>
                <a:latin typeface="한양신명조"/>
                <a:ea typeface="휴먼명조"/>
              </a:rPr>
              <a:t>(result</a:t>
            </a: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한양신명조"/>
                <a:ea typeface="휴먼명조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한양신명조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49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순환적인 방법</a:t>
            </a:r>
            <a:endParaRPr lang="en-US" altLang="ko-K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순환적인 </a:t>
            </a:r>
            <a:r>
              <a:rPr lang="ko-KR" altLang="en-US" dirty="0" smtClean="0"/>
              <a:t>알고리즘</a:t>
            </a:r>
            <a:endParaRPr lang="ko-KR" altLang="en-US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91580" y="2213865"/>
            <a:ext cx="7695855" cy="230832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power(x, n)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en-US" altLang="ko-KR" dirty="0" smtClean="0">
                <a:latin typeface="¹ÙÅÁ" charset="0"/>
                <a:ea typeface="MS UI Gothic" pitchFamily="34" charset="-128"/>
              </a:rPr>
              <a:t>==0 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짝수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</a:t>
            </a:r>
            <a:r>
              <a:rPr lang="en-US" altLang="ko-KR" dirty="0">
                <a:latin typeface="¹ÙÅÁ" charset="0"/>
                <a:ea typeface="굴림" pitchFamily="50" charset="-127"/>
              </a:rPr>
              <a:t>x</a:t>
            </a:r>
            <a:r>
              <a:rPr lang="en-US" altLang="ko-KR" baseline="30000" dirty="0">
                <a:latin typeface="¹ÙÅÁ" charset="0"/>
                <a:ea typeface="굴림" pitchFamily="50" charset="-127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n/2);</a:t>
            </a:r>
            <a:endParaRPr lang="en-US" altLang="ko-KR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이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</a:t>
            </a:r>
            <a:r>
              <a:rPr lang="ko-KR" altLang="en-US" dirty="0">
                <a:latin typeface="바탕" pitchFamily="18" charset="-127"/>
                <a:ea typeface="바탕" pitchFamily="18" charset="-127"/>
              </a:rPr>
              <a:t>홀수</a:t>
            </a:r>
            <a:r>
              <a:rPr lang="ko-KR" altLang="en-US" dirty="0">
                <a:latin typeface="¹ÙÅÁ" charset="0"/>
                <a:ea typeface="MS UI Gothic" pitchFamily="34" charset="-128"/>
              </a:rPr>
              <a:t>  </a:t>
            </a:r>
            <a:endParaRPr lang="ko-KR" altLang="en-US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ko-KR" altLang="en-US" dirty="0">
                <a:latin typeface="Lucida Console" pitchFamily="49" charset="0"/>
                <a:ea typeface="MS UI Gothic" pitchFamily="34" charset="-128"/>
              </a:rPr>
              <a:t>	</a:t>
            </a:r>
            <a:r>
              <a:rPr lang="en-US" altLang="ko-KR" b="1" dirty="0">
                <a:latin typeface="¹ÙÅÁ" charset="0"/>
                <a:ea typeface="MS UI Gothic" pitchFamily="34" charset="-128"/>
              </a:rPr>
              <a:t>then </a:t>
            </a:r>
            <a:r>
              <a:rPr lang="en-US" altLang="ko-KR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x*power(x</a:t>
            </a:r>
            <a:r>
              <a:rPr lang="en-US" altLang="ko-KR" baseline="30000" dirty="0">
                <a:latin typeface="¹ÙÅÁ" charset="0"/>
                <a:ea typeface="MS UI Gothic" pitchFamily="34" charset="-128"/>
              </a:rPr>
              <a:t>2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, (n-1)/2);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순환적인 방법</a:t>
            </a:r>
            <a:endParaRPr lang="en-US" altLang="ko-KR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2648" y="1673805"/>
            <a:ext cx="7695855" cy="20313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double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power(double x, </a:t>
            </a:r>
            <a:r>
              <a:rPr lang="en-US" altLang="ko-KR" dirty="0" err="1"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n)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{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1;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 if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( (n%2)==0 ) 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 power(x*x, n/2);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 return </a:t>
            </a:r>
            <a:r>
              <a:rPr lang="en-US" altLang="ko-KR" dirty="0">
                <a:latin typeface="¹ÙÅÁ" charset="0"/>
                <a:ea typeface="MS UI Gothic" pitchFamily="34" charset="-128"/>
              </a:rPr>
              <a:t>x*power(x*x, (n-1)/2);</a:t>
            </a:r>
          </a:p>
          <a:p>
            <a:pPr algn="just" eaLnBrk="1" hangingPunct="1"/>
            <a:r>
              <a:rPr lang="en-US" altLang="ko-KR" dirty="0">
                <a:latin typeface="¹ÙÅÁ" charset="0"/>
                <a:ea typeface="MS UI Gothic" pitchFamily="34" charset="-128"/>
              </a:rPr>
              <a:t>}</a:t>
            </a:r>
            <a:endParaRPr lang="en-US" altLang="ko-KR" dirty="0">
              <a:latin typeface="¹ÙÅÁ" charset="0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0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거듭제곱 값 프로그래밍 분석</a:t>
            </a:r>
          </a:p>
        </p:txBody>
      </p:sp>
      <p:graphicFrame>
        <p:nvGraphicFramePr>
          <p:cNvPr id="4098" name="Object 7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0783031"/>
              </p:ext>
            </p:extLst>
          </p:nvPr>
        </p:nvGraphicFramePr>
        <p:xfrm>
          <a:off x="2460625" y="2919413"/>
          <a:ext cx="3571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3" imgW="1828800" imgH="203200" progId="Equation.3">
                  <p:embed/>
                </p:oleObj>
              </mc:Choice>
              <mc:Fallback>
                <p:oleObj name="Equation" r:id="rId3" imgW="1828800" imgH="203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919413"/>
                        <a:ext cx="3571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8027" y="1673805"/>
            <a:ext cx="7472363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순환적인 방법의 시간 복잡도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만약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 제곱이라고 가정하면 다음과 같이 문제의 크기가 줄어든다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반복적인 방법과 순환적인 방법의 비교</a:t>
            </a:r>
          </a:p>
          <a:p>
            <a:pPr eaLnBrk="1" hangingPunct="1"/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>
              <a:buFont typeface="Wingdings" pitchFamily="2" charset="2"/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 eaLnBrk="1" hangingPunct="1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52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443723"/>
              </p:ext>
            </p:extLst>
          </p:nvPr>
        </p:nvGraphicFramePr>
        <p:xfrm>
          <a:off x="1269059" y="4932248"/>
          <a:ext cx="6210300" cy="9144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 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반복적인 함수 </a:t>
                      </a:r>
                      <a:r>
                        <a:rPr kumimoji="1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slow_power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순환적인 함수 </a:t>
                      </a: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power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시간복잡도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O(n)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O(logn)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한컴바탕" pitchFamily="18" charset="2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실제수행속도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7.17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0.47</a:t>
                      </a:r>
                      <a:r>
                        <a:rPr kumimoji="1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45679" marB="4567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20" name="Rectangle 67"/>
          <p:cNvSpPr>
            <a:spLocks noChangeArrowheads="1"/>
          </p:cNvSpPr>
          <p:nvPr/>
        </p:nvSpPr>
        <p:spPr bwMode="auto">
          <a:xfrm>
            <a:off x="0" y="393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계산 </a:t>
            </a:r>
            <a:r>
              <a:rPr lang="en-US" altLang="ko-KR" smtClean="0"/>
              <a:t>#1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7124517"/>
              </p:ext>
            </p:extLst>
          </p:nvPr>
        </p:nvGraphicFramePr>
        <p:xfrm>
          <a:off x="1421650" y="3899635"/>
          <a:ext cx="5795925" cy="150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" imgW="2730500" imgH="711200" progId="Equation.3">
                  <p:embed/>
                </p:oleObj>
              </mc:Choice>
              <mc:Fallback>
                <p:oleObj name="Equation" r:id="rId3" imgW="27305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0" y="3899635"/>
                        <a:ext cx="5795925" cy="150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1570" y="1628800"/>
            <a:ext cx="806447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사용하면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비효율적인 예</a:t>
            </a:r>
          </a:p>
          <a:p>
            <a:pPr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피보나치 수열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0,1,1,2,3,5,8,13,21,…</a:t>
            </a: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계산 </a:t>
            </a:r>
            <a:r>
              <a:rPr lang="en-US" altLang="ko-KR" smtClean="0"/>
              <a:t>#1</a:t>
            </a:r>
          </a:p>
        </p:txBody>
      </p: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28908" y="1898830"/>
            <a:ext cx="7920880" cy="17543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b="1">
                <a:latin typeface="¹ÙÅÁ" charset="0"/>
                <a:ea typeface="MS UI Gothic" pitchFamily="34" charset="-128"/>
              </a:rPr>
              <a:t> </a:t>
            </a:r>
            <a:r>
              <a:rPr lang="en-US" altLang="ko-KR">
                <a:latin typeface="¹ÙÅÁ" charset="0"/>
                <a:ea typeface="MS UI Gothic" pitchFamily="34" charset="-128"/>
              </a:rPr>
              <a:t>fib(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n==0 )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0;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n==1 )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(fib(n-1) + fib(n-2));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87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피보나치 수열의 계산 </a:t>
            </a:r>
            <a:r>
              <a:rPr lang="en-US" altLang="ko-KR" dirty="0" smtClean="0"/>
              <a:t>#1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53338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순환 호출을 사용했을 경우의 비효율성 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같은 항이 중복해서 계산됨 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예를 들어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fib(6)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호출하게 되면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fib(3)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번이나 중복되어서 계산됨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이러한 현상은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커지면 더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심해짐</a:t>
            </a: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81590" y="3564015"/>
            <a:ext cx="7561380" cy="2341215"/>
            <a:chOff x="-19050" y="3248025"/>
            <a:chExt cx="9163050" cy="2476500"/>
          </a:xfrm>
        </p:grpSpPr>
        <p:sp>
          <p:nvSpPr>
            <p:cNvPr id="17412" name="Oval 7"/>
            <p:cNvSpPr>
              <a:spLocks noChangeArrowheads="1"/>
            </p:cNvSpPr>
            <p:nvPr/>
          </p:nvSpPr>
          <p:spPr bwMode="auto">
            <a:xfrm>
              <a:off x="3627438" y="324802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fib(6)</a:t>
              </a:r>
            </a:p>
          </p:txBody>
        </p:sp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781175" y="3968750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6237288" y="4013200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fib(5)</a:t>
              </a:r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612775" y="4554538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727325" y="4554538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17" name="Oval 14"/>
            <p:cNvSpPr>
              <a:spLocks noChangeArrowheads="1"/>
            </p:cNvSpPr>
            <p:nvPr/>
          </p:nvSpPr>
          <p:spPr bwMode="auto">
            <a:xfrm>
              <a:off x="-19050" y="522922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18" name="Oval 15"/>
            <p:cNvSpPr>
              <a:spLocks noChangeArrowheads="1"/>
            </p:cNvSpPr>
            <p:nvPr/>
          </p:nvSpPr>
          <p:spPr bwMode="auto">
            <a:xfrm>
              <a:off x="1241425" y="5229225"/>
              <a:ext cx="1169988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19" name="AutoShape 16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 flipH="1">
              <a:off x="2366963" y="3698875"/>
              <a:ext cx="1846262" cy="269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AutoShape 17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4213225" y="3698875"/>
              <a:ext cx="260985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AutoShape 19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198563" y="441960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AutoShape 20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2366963" y="441960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3" name="Oval 21"/>
            <p:cNvSpPr>
              <a:spLocks noChangeArrowheads="1"/>
            </p:cNvSpPr>
            <p:nvPr/>
          </p:nvSpPr>
          <p:spPr bwMode="auto">
            <a:xfrm>
              <a:off x="5113338" y="4598988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sp>
          <p:nvSpPr>
            <p:cNvPr id="17424" name="Oval 22"/>
            <p:cNvSpPr>
              <a:spLocks noChangeArrowheads="1"/>
            </p:cNvSpPr>
            <p:nvPr/>
          </p:nvSpPr>
          <p:spPr bwMode="auto">
            <a:xfrm>
              <a:off x="7227888" y="4598988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fib(4)</a:t>
              </a:r>
            </a:p>
          </p:txBody>
        </p:sp>
        <p:cxnSp>
          <p:nvCxnSpPr>
            <p:cNvPr id="17425" name="AutoShape 23"/>
            <p:cNvCxnSpPr>
              <a:cxnSpLocks noChangeShapeType="1"/>
              <a:endCxn id="17423" idx="0"/>
            </p:cNvCxnSpPr>
            <p:nvPr/>
          </p:nvCxnSpPr>
          <p:spPr bwMode="auto">
            <a:xfrm flipH="1">
              <a:off x="5699125" y="4464050"/>
              <a:ext cx="116840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6" name="AutoShape 24"/>
            <p:cNvCxnSpPr>
              <a:cxnSpLocks noChangeShapeType="1"/>
              <a:endCxn id="17424" idx="0"/>
            </p:cNvCxnSpPr>
            <p:nvPr/>
          </p:nvCxnSpPr>
          <p:spPr bwMode="auto">
            <a:xfrm>
              <a:off x="6867525" y="4464050"/>
              <a:ext cx="946150" cy="134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AutoShape 25"/>
            <p:cNvCxnSpPr>
              <a:cxnSpLocks noChangeShapeType="1"/>
              <a:stCxn id="17415" idx="4"/>
              <a:endCxn id="17417" idx="0"/>
            </p:cNvCxnSpPr>
            <p:nvPr/>
          </p:nvCxnSpPr>
          <p:spPr bwMode="auto">
            <a:xfrm flipH="1">
              <a:off x="566738" y="500538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8" name="AutoShape 26"/>
            <p:cNvCxnSpPr>
              <a:cxnSpLocks noChangeShapeType="1"/>
              <a:stCxn id="17415" idx="4"/>
              <a:endCxn id="17418" idx="0"/>
            </p:cNvCxnSpPr>
            <p:nvPr/>
          </p:nvCxnSpPr>
          <p:spPr bwMode="auto">
            <a:xfrm>
              <a:off x="1198563" y="500538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9" name="Oval 31"/>
            <p:cNvSpPr>
              <a:spLocks noChangeArrowheads="1"/>
            </p:cNvSpPr>
            <p:nvPr/>
          </p:nvSpPr>
          <p:spPr bwMode="auto">
            <a:xfrm>
              <a:off x="2141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0" name="Oval 32"/>
            <p:cNvSpPr>
              <a:spLocks noChangeArrowheads="1"/>
            </p:cNvSpPr>
            <p:nvPr/>
          </p:nvSpPr>
          <p:spPr bwMode="auto">
            <a:xfrm>
              <a:off x="3402013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1" name="AutoShape 33"/>
            <p:cNvCxnSpPr>
              <a:cxnSpLocks noChangeShapeType="1"/>
              <a:endCxn id="17429" idx="0"/>
            </p:cNvCxnSpPr>
            <p:nvPr/>
          </p:nvCxnSpPr>
          <p:spPr bwMode="auto">
            <a:xfrm flipH="1">
              <a:off x="2727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34"/>
            <p:cNvCxnSpPr>
              <a:cxnSpLocks noChangeShapeType="1"/>
              <a:endCxn id="17430" idx="0"/>
            </p:cNvCxnSpPr>
            <p:nvPr/>
          </p:nvCxnSpPr>
          <p:spPr bwMode="auto">
            <a:xfrm>
              <a:off x="3359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Oval 35"/>
            <p:cNvSpPr>
              <a:spLocks noChangeArrowheads="1"/>
            </p:cNvSpPr>
            <p:nvPr/>
          </p:nvSpPr>
          <p:spPr bwMode="auto">
            <a:xfrm>
              <a:off x="4572000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fib(1)</a:t>
              </a:r>
            </a:p>
          </p:txBody>
        </p:sp>
        <p:sp>
          <p:nvSpPr>
            <p:cNvPr id="17434" name="Oval 36"/>
            <p:cNvSpPr>
              <a:spLocks noChangeArrowheads="1"/>
            </p:cNvSpPr>
            <p:nvPr/>
          </p:nvSpPr>
          <p:spPr bwMode="auto">
            <a:xfrm>
              <a:off x="5832475" y="5273675"/>
              <a:ext cx="1169988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cxnSp>
          <p:nvCxnSpPr>
            <p:cNvPr id="17435" name="AutoShape 37"/>
            <p:cNvCxnSpPr>
              <a:cxnSpLocks noChangeShapeType="1"/>
              <a:endCxn id="17433" idx="0"/>
            </p:cNvCxnSpPr>
            <p:nvPr/>
          </p:nvCxnSpPr>
          <p:spPr bwMode="auto">
            <a:xfrm flipH="1">
              <a:off x="5157788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6" name="AutoShape 38"/>
            <p:cNvCxnSpPr>
              <a:cxnSpLocks noChangeShapeType="1"/>
              <a:endCxn id="17434" idx="0"/>
            </p:cNvCxnSpPr>
            <p:nvPr/>
          </p:nvCxnSpPr>
          <p:spPr bwMode="auto">
            <a:xfrm>
              <a:off x="5789613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7" name="Oval 39"/>
            <p:cNvSpPr>
              <a:spLocks noChangeArrowheads="1"/>
            </p:cNvSpPr>
            <p:nvPr/>
          </p:nvSpPr>
          <p:spPr bwMode="auto">
            <a:xfrm>
              <a:off x="6713538" y="5273675"/>
              <a:ext cx="1169987" cy="450850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fib(2)</a:t>
              </a:r>
            </a:p>
          </p:txBody>
        </p:sp>
        <p:sp>
          <p:nvSpPr>
            <p:cNvPr id="17438" name="Oval 40"/>
            <p:cNvSpPr>
              <a:spLocks noChangeArrowheads="1"/>
            </p:cNvSpPr>
            <p:nvPr/>
          </p:nvSpPr>
          <p:spPr bwMode="auto">
            <a:xfrm>
              <a:off x="7974013" y="5273675"/>
              <a:ext cx="1169987" cy="450850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+mn-lt"/>
                </a:rPr>
                <a:t>fib(3)</a:t>
              </a:r>
            </a:p>
          </p:txBody>
        </p:sp>
        <p:cxnSp>
          <p:nvCxnSpPr>
            <p:cNvPr id="17439" name="AutoShape 41"/>
            <p:cNvCxnSpPr>
              <a:cxnSpLocks noChangeShapeType="1"/>
              <a:endCxn id="17437" idx="0"/>
            </p:cNvCxnSpPr>
            <p:nvPr/>
          </p:nvCxnSpPr>
          <p:spPr bwMode="auto">
            <a:xfrm flipH="1">
              <a:off x="7299325" y="5049838"/>
              <a:ext cx="631825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AutoShape 42"/>
            <p:cNvCxnSpPr>
              <a:cxnSpLocks noChangeShapeType="1"/>
              <a:endCxn id="17438" idx="0"/>
            </p:cNvCxnSpPr>
            <p:nvPr/>
          </p:nvCxnSpPr>
          <p:spPr bwMode="auto">
            <a:xfrm>
              <a:off x="7931150" y="5049838"/>
              <a:ext cx="628650" cy="223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피보나치 수열의 반복구현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8600" y="1600201"/>
            <a:ext cx="8273880" cy="44958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/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fib_iter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n)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0) return 0;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if (n == 1) return 1;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pp = 0;	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 = 1;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result = 0;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</a:p>
          <a:p>
            <a:pPr algn="just"/>
            <a:r>
              <a:rPr lang="nn-NO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for (int i = 2; i &lt;= n; i++) {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result = p + pp;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pp = p;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 = result;</a:t>
            </a: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return result;</a:t>
            </a: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하노이 탑 문제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문제는 막대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쌓여있는 원판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막대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옮기는 것이다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한 번에 하나의 원판만 이동할 수 있다 </a:t>
            </a:r>
          </a:p>
          <a:p>
            <a:pPr lvl="1" eaLnBrk="1" hangingPunct="1"/>
            <a:r>
              <a:rPr lang="ko-KR" altLang="en-US" dirty="0" smtClean="0"/>
              <a:t>맨 </a:t>
            </a:r>
            <a:r>
              <a:rPr lang="ko-KR" altLang="en-US" dirty="0" smtClean="0"/>
              <a:t>위에 있는 원판만 이동할 수 있다 </a:t>
            </a:r>
          </a:p>
          <a:p>
            <a:pPr lvl="1" eaLnBrk="1" hangingPunct="1"/>
            <a:r>
              <a:rPr lang="ko-KR" altLang="en-US" dirty="0" smtClean="0"/>
              <a:t>크기가 작은 원판 위에 큰 원판이 쌓일 수 없다</a:t>
            </a:r>
            <a:r>
              <a:rPr lang="en-US" altLang="ko-KR" dirty="0" smtClean="0"/>
              <a:t>. </a:t>
            </a:r>
          </a:p>
          <a:p>
            <a:pPr lvl="1" eaLnBrk="1" hangingPunct="1"/>
            <a:r>
              <a:rPr lang="ko-KR" altLang="en-US" dirty="0" smtClean="0"/>
              <a:t>중간의 막대를 임시적으로 이용할 수 있으나 앞의 조건들을 </a:t>
            </a:r>
            <a:endParaRPr lang="en-US" altLang="ko-KR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지켜야 한다</a:t>
            </a:r>
            <a:r>
              <a:rPr lang="en-US" altLang="ko-KR" dirty="0" smtClean="0"/>
              <a:t>. </a:t>
            </a:r>
          </a:p>
        </p:txBody>
      </p:sp>
      <p:grpSp>
        <p:nvGrpSpPr>
          <p:cNvPr id="19460" name="Group 85"/>
          <p:cNvGrpSpPr>
            <a:grpSpLocks/>
          </p:cNvGrpSpPr>
          <p:nvPr/>
        </p:nvGrpSpPr>
        <p:grpSpPr bwMode="auto">
          <a:xfrm>
            <a:off x="2456765" y="4824155"/>
            <a:ext cx="4186238" cy="1420813"/>
            <a:chOff x="2460" y="2273"/>
            <a:chExt cx="2058" cy="485"/>
          </a:xfrm>
        </p:grpSpPr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2460" y="2273"/>
              <a:ext cx="595" cy="309"/>
              <a:chOff x="657" y="1480"/>
              <a:chExt cx="1180" cy="1043"/>
            </a:xfrm>
          </p:grpSpPr>
          <p:sp>
            <p:nvSpPr>
              <p:cNvPr id="19480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81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3192" y="2273"/>
              <a:ext cx="595" cy="309"/>
              <a:chOff x="657" y="1480"/>
              <a:chExt cx="1180" cy="1043"/>
            </a:xfrm>
          </p:grpSpPr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19463" name="Group 11"/>
            <p:cNvGrpSpPr>
              <a:grpSpLocks/>
            </p:cNvGrpSpPr>
            <p:nvPr/>
          </p:nvGrpSpPr>
          <p:grpSpPr bwMode="auto">
            <a:xfrm>
              <a:off x="3923" y="2273"/>
              <a:ext cx="595" cy="309"/>
              <a:chOff x="657" y="1480"/>
              <a:chExt cx="1180" cy="1043"/>
            </a:xfrm>
          </p:grpSpPr>
          <p:sp>
            <p:nvSpPr>
              <p:cNvPr id="19476" name="Rectangle 1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19477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464" name="AutoShape 14"/>
            <p:cNvSpPr>
              <a:spLocks noChangeArrowheads="1"/>
            </p:cNvSpPr>
            <p:nvPr/>
          </p:nvSpPr>
          <p:spPr bwMode="auto">
            <a:xfrm>
              <a:off x="2573" y="2475"/>
              <a:ext cx="368" cy="4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5" name="AutoShape 15"/>
            <p:cNvSpPr>
              <a:spLocks noChangeArrowheads="1"/>
            </p:cNvSpPr>
            <p:nvPr/>
          </p:nvSpPr>
          <p:spPr bwMode="auto">
            <a:xfrm>
              <a:off x="2529" y="2515"/>
              <a:ext cx="46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6" name="AutoShape 16"/>
            <p:cNvSpPr>
              <a:spLocks noChangeArrowheads="1"/>
            </p:cNvSpPr>
            <p:nvPr/>
          </p:nvSpPr>
          <p:spPr bwMode="auto">
            <a:xfrm>
              <a:off x="2607" y="2435"/>
              <a:ext cx="297" cy="4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712" y="2622"/>
              <a:ext cx="17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19468" name="Text Box 18"/>
            <p:cNvSpPr txBox="1">
              <a:spLocks noChangeArrowheads="1"/>
            </p:cNvSpPr>
            <p:nvPr/>
          </p:nvSpPr>
          <p:spPr bwMode="auto">
            <a:xfrm>
              <a:off x="3443" y="2622"/>
              <a:ext cx="16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19469" name="Text Box 19"/>
            <p:cNvSpPr txBox="1">
              <a:spLocks noChangeArrowheads="1"/>
            </p:cNvSpPr>
            <p:nvPr/>
          </p:nvSpPr>
          <p:spPr bwMode="auto">
            <a:xfrm>
              <a:off x="4176" y="2621"/>
              <a:ext cx="17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19470" name="AutoShape 20"/>
            <p:cNvSpPr>
              <a:spLocks noChangeArrowheads="1"/>
            </p:cNvSpPr>
            <p:nvPr/>
          </p:nvSpPr>
          <p:spPr bwMode="auto">
            <a:xfrm>
              <a:off x="3305" y="2475"/>
              <a:ext cx="367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1" name="AutoShape 21"/>
            <p:cNvSpPr>
              <a:spLocks noChangeArrowheads="1"/>
            </p:cNvSpPr>
            <p:nvPr/>
          </p:nvSpPr>
          <p:spPr bwMode="auto">
            <a:xfrm>
              <a:off x="3260" y="2515"/>
              <a:ext cx="462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2" name="AutoShape 22"/>
            <p:cNvSpPr>
              <a:spLocks noChangeArrowheads="1"/>
            </p:cNvSpPr>
            <p:nvPr/>
          </p:nvSpPr>
          <p:spPr bwMode="auto">
            <a:xfrm>
              <a:off x="3339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3" name="AutoShape 23"/>
            <p:cNvSpPr>
              <a:spLocks noChangeArrowheads="1"/>
            </p:cNvSpPr>
            <p:nvPr/>
          </p:nvSpPr>
          <p:spPr bwMode="auto">
            <a:xfrm>
              <a:off x="4036" y="2475"/>
              <a:ext cx="368" cy="41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4" name="AutoShape 24"/>
            <p:cNvSpPr>
              <a:spLocks noChangeArrowheads="1"/>
            </p:cNvSpPr>
            <p:nvPr/>
          </p:nvSpPr>
          <p:spPr bwMode="auto">
            <a:xfrm>
              <a:off x="3992" y="2515"/>
              <a:ext cx="461" cy="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475" name="AutoShape 25"/>
            <p:cNvSpPr>
              <a:spLocks noChangeArrowheads="1"/>
            </p:cNvSpPr>
            <p:nvPr/>
          </p:nvSpPr>
          <p:spPr bwMode="auto">
            <a:xfrm>
              <a:off x="4070" y="2435"/>
              <a:ext cx="297" cy="4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</a:t>
            </a:r>
            <a:r>
              <a:rPr lang="en-US" altLang="ko-KR" smtClean="0"/>
              <a:t>(recursion)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알고리즘이나 함수가 수행 도중에 자기 자신을 다시 호출하여 문제를 해결하는 기법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정의자체가 순환적으로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되어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 경우에 적합한 방법</a:t>
            </a: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ko-KR" altLang="en-US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220" name="Picture 6" descr="MCj028070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3383995"/>
            <a:ext cx="2340260" cy="224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1"/>
          <p:cNvGrpSpPr>
            <a:grpSpLocks/>
          </p:cNvGrpSpPr>
          <p:nvPr/>
        </p:nvGrpSpPr>
        <p:grpSpPr bwMode="auto">
          <a:xfrm>
            <a:off x="971550" y="1493838"/>
            <a:ext cx="2970213" cy="3857625"/>
            <a:chOff x="1422" y="119"/>
            <a:chExt cx="2782" cy="3816"/>
          </a:xfrm>
        </p:grpSpPr>
        <p:grpSp>
          <p:nvGrpSpPr>
            <p:cNvPr id="20559" name="Group 2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636" name="Rectangle 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7" name="Rectangle 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0" name="Group 5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634" name="Rectangle 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5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61" name="Group 8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632" name="Rectangle 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3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62" name="AutoShape 11"/>
            <p:cNvSpPr>
              <a:spLocks noChangeArrowheads="1"/>
            </p:cNvSpPr>
            <p:nvPr/>
          </p:nvSpPr>
          <p:spPr bwMode="auto">
            <a:xfrm>
              <a:off x="1581" y="537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3" name="AutoShape 12"/>
            <p:cNvSpPr>
              <a:spLocks noChangeArrowheads="1"/>
            </p:cNvSpPr>
            <p:nvPr/>
          </p:nvSpPr>
          <p:spPr bwMode="auto">
            <a:xfrm>
              <a:off x="1521" y="621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4" name="AutoShape 13"/>
            <p:cNvSpPr>
              <a:spLocks noChangeArrowheads="1"/>
            </p:cNvSpPr>
            <p:nvPr/>
          </p:nvSpPr>
          <p:spPr bwMode="auto">
            <a:xfrm>
              <a:off x="1627" y="45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5" name="Text Box 14"/>
            <p:cNvSpPr txBox="1">
              <a:spLocks noChangeArrowheads="1"/>
            </p:cNvSpPr>
            <p:nvPr/>
          </p:nvSpPr>
          <p:spPr bwMode="auto">
            <a:xfrm>
              <a:off x="1767" y="782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66" name="Text Box 15"/>
            <p:cNvSpPr txBox="1">
              <a:spLocks noChangeArrowheads="1"/>
            </p:cNvSpPr>
            <p:nvPr/>
          </p:nvSpPr>
          <p:spPr bwMode="auto">
            <a:xfrm>
              <a:off x="2751" y="779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67" name="Text Box 16"/>
            <p:cNvSpPr txBox="1">
              <a:spLocks noChangeArrowheads="1"/>
            </p:cNvSpPr>
            <p:nvPr/>
          </p:nvSpPr>
          <p:spPr bwMode="auto">
            <a:xfrm>
              <a:off x="3734" y="775"/>
              <a:ext cx="33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68" name="AutoShape 17"/>
            <p:cNvSpPr>
              <a:spLocks noChangeArrowheads="1"/>
            </p:cNvSpPr>
            <p:nvPr/>
          </p:nvSpPr>
          <p:spPr bwMode="auto">
            <a:xfrm>
              <a:off x="2565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69" name="AutoShape 18"/>
            <p:cNvSpPr>
              <a:spLocks noChangeArrowheads="1"/>
            </p:cNvSpPr>
            <p:nvPr/>
          </p:nvSpPr>
          <p:spPr bwMode="auto">
            <a:xfrm>
              <a:off x="2505" y="621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0" name="AutoShape 19"/>
            <p:cNvSpPr>
              <a:spLocks noChangeArrowheads="1"/>
            </p:cNvSpPr>
            <p:nvPr/>
          </p:nvSpPr>
          <p:spPr bwMode="auto">
            <a:xfrm>
              <a:off x="2611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1" name="AutoShape 2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2" name="AutoShape 2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3" name="AutoShape 2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74" name="Group 2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630" name="Rectangle 2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31" name="Rectangle 2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5" name="Group 2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628" name="Rectangle 2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9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76" name="Group 2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626" name="Rectangle 3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7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77" name="AutoShape 32"/>
            <p:cNvSpPr>
              <a:spLocks noChangeArrowheads="1"/>
            </p:cNvSpPr>
            <p:nvPr/>
          </p:nvSpPr>
          <p:spPr bwMode="auto">
            <a:xfrm>
              <a:off x="1589" y="1439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8" name="AutoShape 33"/>
            <p:cNvSpPr>
              <a:spLocks noChangeArrowheads="1"/>
            </p:cNvSpPr>
            <p:nvPr/>
          </p:nvSpPr>
          <p:spPr bwMode="auto">
            <a:xfrm>
              <a:off x="1529" y="152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79" name="AutoShape 34"/>
            <p:cNvSpPr>
              <a:spLocks noChangeArrowheads="1"/>
            </p:cNvSpPr>
            <p:nvPr/>
          </p:nvSpPr>
          <p:spPr bwMode="auto">
            <a:xfrm>
              <a:off x="3606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0" name="Text Box 35"/>
            <p:cNvSpPr txBox="1">
              <a:spLocks noChangeArrowheads="1"/>
            </p:cNvSpPr>
            <p:nvPr/>
          </p:nvSpPr>
          <p:spPr bwMode="auto">
            <a:xfrm>
              <a:off x="1774" y="1683"/>
              <a:ext cx="34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81" name="Text Box 36"/>
            <p:cNvSpPr txBox="1">
              <a:spLocks noChangeArrowheads="1"/>
            </p:cNvSpPr>
            <p:nvPr/>
          </p:nvSpPr>
          <p:spPr bwMode="auto">
            <a:xfrm>
              <a:off x="2759" y="1682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82" name="Text Box 37"/>
            <p:cNvSpPr txBox="1">
              <a:spLocks noChangeArrowheads="1"/>
            </p:cNvSpPr>
            <p:nvPr/>
          </p:nvSpPr>
          <p:spPr bwMode="auto">
            <a:xfrm>
              <a:off x="3742" y="1678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83" name="AutoShape 38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4" name="AutoShape 39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5" name="AutoShape 40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6" name="AutoShape 41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7" name="AutoShape 42"/>
            <p:cNvSpPr>
              <a:spLocks noChangeArrowheads="1"/>
            </p:cNvSpPr>
            <p:nvPr/>
          </p:nvSpPr>
          <p:spPr bwMode="auto">
            <a:xfrm>
              <a:off x="3496" y="1523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88" name="AutoShape 43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89" name="Group 44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624" name="Rectangle 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5" name="Rectangle 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0" name="Group 47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622" name="Rectangle 48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3" name="Rectangle 49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91" name="Group 50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620" name="Rectangle 51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21" name="Rectangle 5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92" name="AutoShape 53"/>
            <p:cNvSpPr>
              <a:spLocks noChangeArrowheads="1"/>
            </p:cNvSpPr>
            <p:nvPr/>
          </p:nvSpPr>
          <p:spPr bwMode="auto">
            <a:xfrm>
              <a:off x="2544" y="243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3" name="AutoShape 54"/>
            <p:cNvSpPr>
              <a:spLocks noChangeArrowheads="1"/>
            </p:cNvSpPr>
            <p:nvPr/>
          </p:nvSpPr>
          <p:spPr bwMode="auto">
            <a:xfrm>
              <a:off x="1519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4" name="AutoShape 55"/>
            <p:cNvSpPr>
              <a:spLocks noChangeArrowheads="1"/>
            </p:cNvSpPr>
            <p:nvPr/>
          </p:nvSpPr>
          <p:spPr bwMode="auto">
            <a:xfrm>
              <a:off x="3591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5" name="Text Box 56"/>
            <p:cNvSpPr txBox="1">
              <a:spLocks noChangeArrowheads="1"/>
            </p:cNvSpPr>
            <p:nvPr/>
          </p:nvSpPr>
          <p:spPr bwMode="auto">
            <a:xfrm>
              <a:off x="1760" y="2591"/>
              <a:ext cx="34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96" name="Text Box 57"/>
            <p:cNvSpPr txBox="1">
              <a:spLocks noChangeArrowheads="1"/>
            </p:cNvSpPr>
            <p:nvPr/>
          </p:nvSpPr>
          <p:spPr bwMode="auto">
            <a:xfrm>
              <a:off x="2744" y="2589"/>
              <a:ext cx="32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97" name="Text Box 58"/>
            <p:cNvSpPr txBox="1">
              <a:spLocks noChangeArrowheads="1"/>
            </p:cNvSpPr>
            <p:nvPr/>
          </p:nvSpPr>
          <p:spPr bwMode="auto">
            <a:xfrm>
              <a:off x="3727" y="2584"/>
              <a:ext cx="331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98" name="AutoShape 59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99" name="AutoShape 60"/>
            <p:cNvSpPr>
              <a:spLocks noChangeArrowheads="1"/>
            </p:cNvSpPr>
            <p:nvPr/>
          </p:nvSpPr>
          <p:spPr bwMode="auto">
            <a:xfrm>
              <a:off x="2498" y="2430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0" name="AutoShape 61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1" name="AutoShape 62"/>
            <p:cNvSpPr>
              <a:spLocks noChangeArrowheads="1"/>
            </p:cNvSpPr>
            <p:nvPr/>
          </p:nvSpPr>
          <p:spPr bwMode="auto">
            <a:xfrm>
              <a:off x="3541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2" name="AutoShape 63"/>
            <p:cNvSpPr>
              <a:spLocks noChangeArrowheads="1"/>
            </p:cNvSpPr>
            <p:nvPr/>
          </p:nvSpPr>
          <p:spPr bwMode="auto">
            <a:xfrm>
              <a:off x="3481" y="2430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3" name="AutoShape 64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604" name="Group 65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618" name="Rectangle 6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9" name="Rectangle 6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5" name="Group 68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616" name="Rectangle 6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7" name="Rectangle 7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606" name="Group 71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614" name="Rectangle 7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615" name="Rectangle 7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607" name="AutoShape 74"/>
            <p:cNvSpPr>
              <a:spLocks noChangeArrowheads="1"/>
            </p:cNvSpPr>
            <p:nvPr/>
          </p:nvSpPr>
          <p:spPr bwMode="auto">
            <a:xfrm>
              <a:off x="2562" y="338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8" name="AutoShape 75"/>
            <p:cNvSpPr>
              <a:spLocks noChangeArrowheads="1"/>
            </p:cNvSpPr>
            <p:nvPr/>
          </p:nvSpPr>
          <p:spPr bwMode="auto">
            <a:xfrm>
              <a:off x="1519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09" name="AutoShape 76"/>
            <p:cNvSpPr>
              <a:spLocks noChangeArrowheads="1"/>
            </p:cNvSpPr>
            <p:nvPr/>
          </p:nvSpPr>
          <p:spPr bwMode="auto">
            <a:xfrm>
              <a:off x="2608" y="3294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610" name="Text Box 77"/>
            <p:cNvSpPr txBox="1">
              <a:spLocks noChangeArrowheads="1"/>
            </p:cNvSpPr>
            <p:nvPr/>
          </p:nvSpPr>
          <p:spPr bwMode="auto">
            <a:xfrm>
              <a:off x="1760" y="3542"/>
              <a:ext cx="34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611" name="Text Box 78"/>
            <p:cNvSpPr txBox="1">
              <a:spLocks noChangeArrowheads="1"/>
            </p:cNvSpPr>
            <p:nvPr/>
          </p:nvSpPr>
          <p:spPr bwMode="auto">
            <a:xfrm>
              <a:off x="2744" y="3541"/>
              <a:ext cx="32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612" name="Text Box 79"/>
            <p:cNvSpPr txBox="1">
              <a:spLocks noChangeArrowheads="1"/>
            </p:cNvSpPr>
            <p:nvPr/>
          </p:nvSpPr>
          <p:spPr bwMode="auto">
            <a:xfrm>
              <a:off x="3727" y="3538"/>
              <a:ext cx="331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613" name="AutoShape 80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3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n=3</a:t>
            </a:r>
            <a:r>
              <a:rPr lang="ko-KR" altLang="en-US" smtClean="0"/>
              <a:t>인 경우의 해답</a:t>
            </a:r>
          </a:p>
        </p:txBody>
      </p:sp>
      <p:grpSp>
        <p:nvGrpSpPr>
          <p:cNvPr id="20484" name="Group 84"/>
          <p:cNvGrpSpPr>
            <a:grpSpLocks/>
          </p:cNvGrpSpPr>
          <p:nvPr/>
        </p:nvGrpSpPr>
        <p:grpSpPr bwMode="auto">
          <a:xfrm>
            <a:off x="5111750" y="1628775"/>
            <a:ext cx="3240088" cy="3784600"/>
            <a:chOff x="1422" y="119"/>
            <a:chExt cx="2782" cy="3826"/>
          </a:xfrm>
        </p:grpSpPr>
        <p:grpSp>
          <p:nvGrpSpPr>
            <p:cNvPr id="20487" name="Group 85"/>
            <p:cNvGrpSpPr>
              <a:grpSpLocks/>
            </p:cNvGrpSpPr>
            <p:nvPr/>
          </p:nvGrpSpPr>
          <p:grpSpPr bwMode="auto">
            <a:xfrm>
              <a:off x="1429" y="119"/>
              <a:ext cx="800" cy="641"/>
              <a:chOff x="657" y="1480"/>
              <a:chExt cx="1180" cy="1043"/>
            </a:xfrm>
          </p:grpSpPr>
          <p:sp>
            <p:nvSpPr>
              <p:cNvPr id="20557" name="Rectangle 8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8" name="Rectangle 8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8" name="Group 88"/>
            <p:cNvGrpSpPr>
              <a:grpSpLocks/>
            </p:cNvGrpSpPr>
            <p:nvPr/>
          </p:nvGrpSpPr>
          <p:grpSpPr bwMode="auto">
            <a:xfrm>
              <a:off x="2413" y="119"/>
              <a:ext cx="800" cy="641"/>
              <a:chOff x="657" y="1480"/>
              <a:chExt cx="1180" cy="1043"/>
            </a:xfrm>
          </p:grpSpPr>
          <p:sp>
            <p:nvSpPr>
              <p:cNvPr id="20555" name="Rectangle 8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6" name="Rectangle 9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489" name="Group 91"/>
            <p:cNvGrpSpPr>
              <a:grpSpLocks/>
            </p:cNvGrpSpPr>
            <p:nvPr/>
          </p:nvGrpSpPr>
          <p:grpSpPr bwMode="auto">
            <a:xfrm>
              <a:off x="3396" y="119"/>
              <a:ext cx="800" cy="641"/>
              <a:chOff x="657" y="1480"/>
              <a:chExt cx="1180" cy="1043"/>
            </a:xfrm>
          </p:grpSpPr>
          <p:sp>
            <p:nvSpPr>
              <p:cNvPr id="20553" name="Rectangle 9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4" name="Rectangle 9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490" name="AutoShape 94"/>
            <p:cNvSpPr>
              <a:spLocks noChangeArrowheads="1"/>
            </p:cNvSpPr>
            <p:nvPr/>
          </p:nvSpPr>
          <p:spPr bwMode="auto">
            <a:xfrm>
              <a:off x="2562" y="618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1" name="AutoShape 95"/>
            <p:cNvSpPr>
              <a:spLocks noChangeArrowheads="1"/>
            </p:cNvSpPr>
            <p:nvPr/>
          </p:nvSpPr>
          <p:spPr bwMode="auto">
            <a:xfrm>
              <a:off x="3470" y="61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2" name="AutoShape 96"/>
            <p:cNvSpPr>
              <a:spLocks noChangeArrowheads="1"/>
            </p:cNvSpPr>
            <p:nvPr/>
          </p:nvSpPr>
          <p:spPr bwMode="auto">
            <a:xfrm>
              <a:off x="2608" y="53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3" name="Text Box 97"/>
            <p:cNvSpPr txBox="1">
              <a:spLocks noChangeArrowheads="1"/>
            </p:cNvSpPr>
            <p:nvPr/>
          </p:nvSpPr>
          <p:spPr bwMode="auto">
            <a:xfrm>
              <a:off x="1767" y="780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494" name="Text Box 98"/>
            <p:cNvSpPr txBox="1">
              <a:spLocks noChangeArrowheads="1"/>
            </p:cNvSpPr>
            <p:nvPr/>
          </p:nvSpPr>
          <p:spPr bwMode="auto">
            <a:xfrm>
              <a:off x="2751" y="779"/>
              <a:ext cx="29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495" name="Text Box 99"/>
            <p:cNvSpPr txBox="1">
              <a:spLocks noChangeArrowheads="1"/>
            </p:cNvSpPr>
            <p:nvPr/>
          </p:nvSpPr>
          <p:spPr bwMode="auto">
            <a:xfrm>
              <a:off x="3734" y="775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496" name="AutoShape 100"/>
            <p:cNvSpPr>
              <a:spLocks noChangeArrowheads="1"/>
            </p:cNvSpPr>
            <p:nvPr/>
          </p:nvSpPr>
          <p:spPr bwMode="auto">
            <a:xfrm>
              <a:off x="3548" y="537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7" name="AutoShape 101"/>
            <p:cNvSpPr>
              <a:spLocks noChangeArrowheads="1"/>
            </p:cNvSpPr>
            <p:nvPr/>
          </p:nvSpPr>
          <p:spPr bwMode="auto">
            <a:xfrm>
              <a:off x="3488" y="621"/>
              <a:ext cx="621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498" name="AutoShape 102"/>
            <p:cNvSpPr>
              <a:spLocks noChangeArrowheads="1"/>
            </p:cNvSpPr>
            <p:nvPr/>
          </p:nvSpPr>
          <p:spPr bwMode="auto">
            <a:xfrm>
              <a:off x="3594" y="454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499" name="Group 103"/>
            <p:cNvGrpSpPr>
              <a:grpSpLocks/>
            </p:cNvGrpSpPr>
            <p:nvPr/>
          </p:nvGrpSpPr>
          <p:grpSpPr bwMode="auto">
            <a:xfrm>
              <a:off x="1437" y="1021"/>
              <a:ext cx="800" cy="641"/>
              <a:chOff x="657" y="1480"/>
              <a:chExt cx="1180" cy="1043"/>
            </a:xfrm>
          </p:grpSpPr>
          <p:sp>
            <p:nvSpPr>
              <p:cNvPr id="20551" name="Rectangle 104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2" name="Rectangle 10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0" name="Group 106"/>
            <p:cNvGrpSpPr>
              <a:grpSpLocks/>
            </p:cNvGrpSpPr>
            <p:nvPr/>
          </p:nvGrpSpPr>
          <p:grpSpPr bwMode="auto">
            <a:xfrm>
              <a:off x="2421" y="1021"/>
              <a:ext cx="800" cy="641"/>
              <a:chOff x="657" y="1480"/>
              <a:chExt cx="1180" cy="1043"/>
            </a:xfrm>
          </p:grpSpPr>
          <p:sp>
            <p:nvSpPr>
              <p:cNvPr id="20549" name="Rectangle 107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50" name="Rectangle 10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01" name="Group 109"/>
            <p:cNvGrpSpPr>
              <a:grpSpLocks/>
            </p:cNvGrpSpPr>
            <p:nvPr/>
          </p:nvGrpSpPr>
          <p:grpSpPr bwMode="auto">
            <a:xfrm>
              <a:off x="3404" y="1021"/>
              <a:ext cx="800" cy="641"/>
              <a:chOff x="657" y="1480"/>
              <a:chExt cx="1180" cy="1043"/>
            </a:xfrm>
          </p:grpSpPr>
          <p:sp>
            <p:nvSpPr>
              <p:cNvPr id="20547" name="Rectangle 110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8" name="Rectangle 11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02" name="AutoShape 112"/>
            <p:cNvSpPr>
              <a:spLocks noChangeArrowheads="1"/>
            </p:cNvSpPr>
            <p:nvPr/>
          </p:nvSpPr>
          <p:spPr bwMode="auto">
            <a:xfrm>
              <a:off x="2562" y="1525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3" name="AutoShape 113"/>
            <p:cNvSpPr>
              <a:spLocks noChangeArrowheads="1"/>
            </p:cNvSpPr>
            <p:nvPr/>
          </p:nvSpPr>
          <p:spPr bwMode="auto">
            <a:xfrm>
              <a:off x="3470" y="152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4" name="Text Box 114"/>
            <p:cNvSpPr txBox="1">
              <a:spLocks noChangeArrowheads="1"/>
            </p:cNvSpPr>
            <p:nvPr/>
          </p:nvSpPr>
          <p:spPr bwMode="auto">
            <a:xfrm>
              <a:off x="1775" y="1681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05" name="Text Box 115"/>
            <p:cNvSpPr txBox="1">
              <a:spLocks noChangeArrowheads="1"/>
            </p:cNvSpPr>
            <p:nvPr/>
          </p:nvSpPr>
          <p:spPr bwMode="auto">
            <a:xfrm>
              <a:off x="2759" y="1681"/>
              <a:ext cx="295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06" name="Text Box 116"/>
            <p:cNvSpPr txBox="1">
              <a:spLocks noChangeArrowheads="1"/>
            </p:cNvSpPr>
            <p:nvPr/>
          </p:nvSpPr>
          <p:spPr bwMode="auto">
            <a:xfrm>
              <a:off x="3743" y="1677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07" name="AutoShape 117"/>
            <p:cNvSpPr>
              <a:spLocks noChangeArrowheads="1"/>
            </p:cNvSpPr>
            <p:nvPr/>
          </p:nvSpPr>
          <p:spPr bwMode="auto">
            <a:xfrm>
              <a:off x="2573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8" name="AutoShape 118"/>
            <p:cNvSpPr>
              <a:spLocks noChangeArrowheads="1"/>
            </p:cNvSpPr>
            <p:nvPr/>
          </p:nvSpPr>
          <p:spPr bwMode="auto">
            <a:xfrm>
              <a:off x="2513" y="1523"/>
              <a:ext cx="620" cy="88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09" name="AutoShape 119"/>
            <p:cNvSpPr>
              <a:spLocks noChangeArrowheads="1"/>
            </p:cNvSpPr>
            <p:nvPr/>
          </p:nvSpPr>
          <p:spPr bwMode="auto">
            <a:xfrm>
              <a:off x="2619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0" name="AutoShape 120"/>
            <p:cNvSpPr>
              <a:spLocks noChangeArrowheads="1"/>
            </p:cNvSpPr>
            <p:nvPr/>
          </p:nvSpPr>
          <p:spPr bwMode="auto">
            <a:xfrm>
              <a:off x="3556" y="1439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1" name="AutoShape 121"/>
            <p:cNvSpPr>
              <a:spLocks noChangeArrowheads="1"/>
            </p:cNvSpPr>
            <p:nvPr/>
          </p:nvSpPr>
          <p:spPr bwMode="auto">
            <a:xfrm>
              <a:off x="3602" y="135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12" name="Group 122"/>
            <p:cNvGrpSpPr>
              <a:grpSpLocks/>
            </p:cNvGrpSpPr>
            <p:nvPr/>
          </p:nvGrpSpPr>
          <p:grpSpPr bwMode="auto">
            <a:xfrm>
              <a:off x="1422" y="1928"/>
              <a:ext cx="800" cy="641"/>
              <a:chOff x="657" y="1480"/>
              <a:chExt cx="1180" cy="1043"/>
            </a:xfrm>
          </p:grpSpPr>
          <p:sp>
            <p:nvSpPr>
              <p:cNvPr id="20545" name="Rectangle 123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6" name="Rectangle 12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3" name="Group 125"/>
            <p:cNvGrpSpPr>
              <a:grpSpLocks/>
            </p:cNvGrpSpPr>
            <p:nvPr/>
          </p:nvGrpSpPr>
          <p:grpSpPr bwMode="auto">
            <a:xfrm>
              <a:off x="2406" y="1928"/>
              <a:ext cx="800" cy="641"/>
              <a:chOff x="657" y="1480"/>
              <a:chExt cx="1180" cy="1043"/>
            </a:xfrm>
          </p:grpSpPr>
          <p:sp>
            <p:nvSpPr>
              <p:cNvPr id="20543" name="Rectangle 126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4" name="Rectangle 12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14" name="Group 128"/>
            <p:cNvGrpSpPr>
              <a:grpSpLocks/>
            </p:cNvGrpSpPr>
            <p:nvPr/>
          </p:nvGrpSpPr>
          <p:grpSpPr bwMode="auto">
            <a:xfrm>
              <a:off x="3389" y="1928"/>
              <a:ext cx="800" cy="641"/>
              <a:chOff x="657" y="1480"/>
              <a:chExt cx="1180" cy="1043"/>
            </a:xfrm>
          </p:grpSpPr>
          <p:sp>
            <p:nvSpPr>
              <p:cNvPr id="20541" name="Rectangle 12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2" name="Rectangle 13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15" name="AutoShape 131"/>
            <p:cNvSpPr>
              <a:spLocks noChangeArrowheads="1"/>
            </p:cNvSpPr>
            <p:nvPr/>
          </p:nvSpPr>
          <p:spPr bwMode="auto">
            <a:xfrm>
              <a:off x="3515" y="234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16" name="Text Box 132"/>
            <p:cNvSpPr txBox="1">
              <a:spLocks noChangeArrowheads="1"/>
            </p:cNvSpPr>
            <p:nvPr/>
          </p:nvSpPr>
          <p:spPr bwMode="auto">
            <a:xfrm>
              <a:off x="1760" y="2587"/>
              <a:ext cx="312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17" name="Text Box 133"/>
            <p:cNvSpPr txBox="1">
              <a:spLocks noChangeArrowheads="1"/>
            </p:cNvSpPr>
            <p:nvPr/>
          </p:nvSpPr>
          <p:spPr bwMode="auto">
            <a:xfrm>
              <a:off x="2744" y="2587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18" name="Text Box 134"/>
            <p:cNvSpPr txBox="1">
              <a:spLocks noChangeArrowheads="1"/>
            </p:cNvSpPr>
            <p:nvPr/>
          </p:nvSpPr>
          <p:spPr bwMode="auto">
            <a:xfrm>
              <a:off x="3726" y="2582"/>
              <a:ext cx="304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19" name="AutoShape 135"/>
            <p:cNvSpPr>
              <a:spLocks noChangeArrowheads="1"/>
            </p:cNvSpPr>
            <p:nvPr/>
          </p:nvSpPr>
          <p:spPr bwMode="auto">
            <a:xfrm>
              <a:off x="2558" y="2346"/>
              <a:ext cx="494" cy="86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0" name="AutoShape 136"/>
            <p:cNvSpPr>
              <a:spLocks noChangeArrowheads="1"/>
            </p:cNvSpPr>
            <p:nvPr/>
          </p:nvSpPr>
          <p:spPr bwMode="auto">
            <a:xfrm>
              <a:off x="2604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1" name="AutoShape 137"/>
            <p:cNvSpPr>
              <a:spLocks noChangeArrowheads="1"/>
            </p:cNvSpPr>
            <p:nvPr/>
          </p:nvSpPr>
          <p:spPr bwMode="auto">
            <a:xfrm>
              <a:off x="3587" y="2263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0522" name="Group 138"/>
            <p:cNvGrpSpPr>
              <a:grpSpLocks/>
            </p:cNvGrpSpPr>
            <p:nvPr/>
          </p:nvGrpSpPr>
          <p:grpSpPr bwMode="auto">
            <a:xfrm>
              <a:off x="1422" y="2881"/>
              <a:ext cx="800" cy="641"/>
              <a:chOff x="657" y="1480"/>
              <a:chExt cx="1180" cy="1043"/>
            </a:xfrm>
          </p:grpSpPr>
          <p:sp>
            <p:nvSpPr>
              <p:cNvPr id="20539" name="Rectangle 139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40" name="Rectangle 14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3" name="Group 141"/>
            <p:cNvGrpSpPr>
              <a:grpSpLocks/>
            </p:cNvGrpSpPr>
            <p:nvPr/>
          </p:nvGrpSpPr>
          <p:grpSpPr bwMode="auto">
            <a:xfrm>
              <a:off x="2406" y="2881"/>
              <a:ext cx="800" cy="641"/>
              <a:chOff x="657" y="1480"/>
              <a:chExt cx="1180" cy="1043"/>
            </a:xfrm>
          </p:grpSpPr>
          <p:sp>
            <p:nvSpPr>
              <p:cNvPr id="20537" name="Rectangle 142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8" name="Rectangle 14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0524" name="Group 144"/>
            <p:cNvGrpSpPr>
              <a:grpSpLocks/>
            </p:cNvGrpSpPr>
            <p:nvPr/>
          </p:nvGrpSpPr>
          <p:grpSpPr bwMode="auto">
            <a:xfrm>
              <a:off x="3389" y="2881"/>
              <a:ext cx="800" cy="641"/>
              <a:chOff x="657" y="1480"/>
              <a:chExt cx="1180" cy="1043"/>
            </a:xfrm>
          </p:grpSpPr>
          <p:sp>
            <p:nvSpPr>
              <p:cNvPr id="20535" name="Rectangle 145"/>
              <p:cNvSpPr>
                <a:spLocks noChangeArrowheads="1"/>
              </p:cNvSpPr>
              <p:nvPr/>
            </p:nvSpPr>
            <p:spPr bwMode="auto">
              <a:xfrm>
                <a:off x="657" y="2432"/>
                <a:ext cx="1180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0536" name="Rectangle 146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0525" name="AutoShape 147"/>
            <p:cNvSpPr>
              <a:spLocks noChangeArrowheads="1"/>
            </p:cNvSpPr>
            <p:nvPr/>
          </p:nvSpPr>
          <p:spPr bwMode="auto">
            <a:xfrm>
              <a:off x="3515" y="329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6" name="AutoShape 148"/>
            <p:cNvSpPr>
              <a:spLocks noChangeArrowheads="1"/>
            </p:cNvSpPr>
            <p:nvPr/>
          </p:nvSpPr>
          <p:spPr bwMode="auto">
            <a:xfrm>
              <a:off x="3470" y="3385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7" name="AutoShape 149"/>
            <p:cNvSpPr>
              <a:spLocks noChangeArrowheads="1"/>
            </p:cNvSpPr>
            <p:nvPr/>
          </p:nvSpPr>
          <p:spPr bwMode="auto">
            <a:xfrm>
              <a:off x="3560" y="320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28" name="Text Box 150"/>
            <p:cNvSpPr txBox="1">
              <a:spLocks noChangeArrowheads="1"/>
            </p:cNvSpPr>
            <p:nvPr/>
          </p:nvSpPr>
          <p:spPr bwMode="auto">
            <a:xfrm>
              <a:off x="1760" y="3544"/>
              <a:ext cx="31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0529" name="Text Box 151"/>
            <p:cNvSpPr txBox="1">
              <a:spLocks noChangeArrowheads="1"/>
            </p:cNvSpPr>
            <p:nvPr/>
          </p:nvSpPr>
          <p:spPr bwMode="auto">
            <a:xfrm>
              <a:off x="2744" y="3540"/>
              <a:ext cx="295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0530" name="Text Box 152"/>
            <p:cNvSpPr txBox="1">
              <a:spLocks noChangeArrowheads="1"/>
            </p:cNvSpPr>
            <p:nvPr/>
          </p:nvSpPr>
          <p:spPr bwMode="auto">
            <a:xfrm>
              <a:off x="3726" y="3537"/>
              <a:ext cx="30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20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0531" name="AutoShape 153"/>
            <p:cNvSpPr>
              <a:spLocks noChangeArrowheads="1"/>
            </p:cNvSpPr>
            <p:nvPr/>
          </p:nvSpPr>
          <p:spPr bwMode="auto">
            <a:xfrm>
              <a:off x="3587" y="3216"/>
              <a:ext cx="399" cy="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2" name="AutoShape 154"/>
            <p:cNvSpPr>
              <a:spLocks noChangeArrowheads="1"/>
            </p:cNvSpPr>
            <p:nvPr/>
          </p:nvSpPr>
          <p:spPr bwMode="auto">
            <a:xfrm>
              <a:off x="1610" y="152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3" name="AutoShape 155"/>
            <p:cNvSpPr>
              <a:spLocks noChangeArrowheads="1"/>
            </p:cNvSpPr>
            <p:nvPr/>
          </p:nvSpPr>
          <p:spPr bwMode="auto">
            <a:xfrm>
              <a:off x="3470" y="243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0534" name="AutoShape 156"/>
            <p:cNvSpPr>
              <a:spLocks noChangeArrowheads="1"/>
            </p:cNvSpPr>
            <p:nvPr/>
          </p:nvSpPr>
          <p:spPr bwMode="auto">
            <a:xfrm>
              <a:off x="1610" y="2432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0485" name="Line 157"/>
          <p:cNvSpPr>
            <a:spLocks noChangeShapeType="1"/>
          </p:cNvSpPr>
          <p:nvPr/>
        </p:nvSpPr>
        <p:spPr bwMode="auto">
          <a:xfrm>
            <a:off x="4076700" y="2079625"/>
            <a:ext cx="0" cy="32226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6" name="Line 158"/>
          <p:cNvSpPr>
            <a:spLocks noChangeShapeType="1"/>
          </p:cNvSpPr>
          <p:nvPr/>
        </p:nvSpPr>
        <p:spPr bwMode="auto">
          <a:xfrm flipV="1">
            <a:off x="4167188" y="2033588"/>
            <a:ext cx="900112" cy="328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일반적인 경우에는</a:t>
            </a:r>
            <a:r>
              <a:rPr lang="en-US" altLang="ko-KR" smtClean="0"/>
              <a:t>?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522288" y="1718142"/>
            <a:ext cx="4572000" cy="4401671"/>
            <a:chOff x="417" y="-18"/>
            <a:chExt cx="3908" cy="3928"/>
          </a:xfrm>
        </p:grpSpPr>
        <p:grpSp>
          <p:nvGrpSpPr>
            <p:cNvPr id="21511" name="Group 5"/>
            <p:cNvGrpSpPr>
              <a:grpSpLocks/>
            </p:cNvGrpSpPr>
            <p:nvPr/>
          </p:nvGrpSpPr>
          <p:grpSpPr bwMode="auto">
            <a:xfrm>
              <a:off x="1519" y="-18"/>
              <a:ext cx="800" cy="642"/>
              <a:chOff x="657" y="1480"/>
              <a:chExt cx="1181" cy="1045"/>
            </a:xfrm>
          </p:grpSpPr>
          <p:sp>
            <p:nvSpPr>
              <p:cNvPr id="21581" name="Rectangle 6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2" name="Rectangle 7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2" name="Group 8"/>
            <p:cNvGrpSpPr>
              <a:grpSpLocks/>
            </p:cNvGrpSpPr>
            <p:nvPr/>
          </p:nvGrpSpPr>
          <p:grpSpPr bwMode="auto">
            <a:xfrm>
              <a:off x="2503" y="-18"/>
              <a:ext cx="800" cy="642"/>
              <a:chOff x="657" y="1480"/>
              <a:chExt cx="1181" cy="1045"/>
            </a:xfrm>
          </p:grpSpPr>
          <p:sp>
            <p:nvSpPr>
              <p:cNvPr id="21579" name="Rectangle 9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80" name="Rectangle 10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13" name="Group 11"/>
            <p:cNvGrpSpPr>
              <a:grpSpLocks/>
            </p:cNvGrpSpPr>
            <p:nvPr/>
          </p:nvGrpSpPr>
          <p:grpSpPr bwMode="auto">
            <a:xfrm>
              <a:off x="3486" y="-18"/>
              <a:ext cx="800" cy="642"/>
              <a:chOff x="657" y="1480"/>
              <a:chExt cx="1181" cy="1045"/>
            </a:xfrm>
          </p:grpSpPr>
          <p:sp>
            <p:nvSpPr>
              <p:cNvPr id="21577" name="Rectangle 12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8" name="Rectangle 13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1857" y="714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2841" y="713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16" name="Text Box 16"/>
            <p:cNvSpPr txBox="1">
              <a:spLocks noChangeArrowheads="1"/>
            </p:cNvSpPr>
            <p:nvPr/>
          </p:nvSpPr>
          <p:spPr bwMode="auto">
            <a:xfrm>
              <a:off x="3823" y="710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17" name="AutoShape 17"/>
            <p:cNvSpPr>
              <a:spLocks noChangeArrowheads="1"/>
            </p:cNvSpPr>
            <p:nvPr/>
          </p:nvSpPr>
          <p:spPr bwMode="auto">
            <a:xfrm>
              <a:off x="1686" y="391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8" name="AutoShape 18"/>
            <p:cNvSpPr>
              <a:spLocks noChangeArrowheads="1"/>
            </p:cNvSpPr>
            <p:nvPr/>
          </p:nvSpPr>
          <p:spPr bwMode="auto">
            <a:xfrm>
              <a:off x="1641" y="482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19" name="AutoShape 19"/>
            <p:cNvSpPr>
              <a:spLocks noChangeArrowheads="1"/>
            </p:cNvSpPr>
            <p:nvPr/>
          </p:nvSpPr>
          <p:spPr bwMode="auto">
            <a:xfrm>
              <a:off x="1731" y="300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0" name="AutoShape 20"/>
            <p:cNvSpPr>
              <a:spLocks noChangeArrowheads="1"/>
            </p:cNvSpPr>
            <p:nvPr/>
          </p:nvSpPr>
          <p:spPr bwMode="auto">
            <a:xfrm>
              <a:off x="1778" y="210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1" name="AutoShape 21"/>
            <p:cNvSpPr>
              <a:spLocks noChangeArrowheads="1"/>
            </p:cNvSpPr>
            <p:nvPr/>
          </p:nvSpPr>
          <p:spPr bwMode="auto">
            <a:xfrm>
              <a:off x="1823" y="120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2" name="AutoShape 22"/>
            <p:cNvSpPr>
              <a:spLocks/>
            </p:cNvSpPr>
            <p:nvPr/>
          </p:nvSpPr>
          <p:spPr bwMode="auto">
            <a:xfrm>
              <a:off x="1370" y="74"/>
              <a:ext cx="181" cy="363"/>
            </a:xfrm>
            <a:prstGeom prst="leftBrace">
              <a:avLst>
                <a:gd name="adj1" fmla="val 167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23" name="Text Box 23"/>
            <p:cNvSpPr txBox="1">
              <a:spLocks noChangeArrowheads="1"/>
            </p:cNvSpPr>
            <p:nvPr/>
          </p:nvSpPr>
          <p:spPr bwMode="auto">
            <a:xfrm>
              <a:off x="417" y="169"/>
              <a:ext cx="14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 dirty="0">
                  <a:latin typeface="HY엽서L" pitchFamily="18" charset="-127"/>
                  <a:ea typeface="HY엽서L" pitchFamily="18" charset="-127"/>
                </a:rPr>
                <a:t>n-1</a:t>
              </a:r>
              <a:r>
                <a:rPr lang="ko-KR" altLang="en-US" sz="1400" dirty="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4" name="Text Box 24"/>
            <p:cNvSpPr txBox="1">
              <a:spLocks noChangeArrowheads="1"/>
            </p:cNvSpPr>
            <p:nvPr/>
          </p:nvSpPr>
          <p:spPr bwMode="auto">
            <a:xfrm>
              <a:off x="507" y="441"/>
              <a:ext cx="91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1</a:t>
              </a:r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개의 원판</a:t>
              </a:r>
            </a:p>
          </p:txBody>
        </p:sp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>
              <a:off x="1324" y="52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21526" name="Group 26"/>
            <p:cNvGrpSpPr>
              <a:grpSpLocks/>
            </p:cNvGrpSpPr>
            <p:nvPr/>
          </p:nvGrpSpPr>
          <p:grpSpPr bwMode="auto">
            <a:xfrm>
              <a:off x="1519" y="910"/>
              <a:ext cx="800" cy="642"/>
              <a:chOff x="657" y="1480"/>
              <a:chExt cx="1181" cy="1045"/>
            </a:xfrm>
          </p:grpSpPr>
          <p:sp>
            <p:nvSpPr>
              <p:cNvPr id="21575" name="Rectangle 2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6" name="Rectangle 2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7" name="Group 29"/>
            <p:cNvGrpSpPr>
              <a:grpSpLocks/>
            </p:cNvGrpSpPr>
            <p:nvPr/>
          </p:nvGrpSpPr>
          <p:grpSpPr bwMode="auto">
            <a:xfrm>
              <a:off x="2503" y="910"/>
              <a:ext cx="800" cy="642"/>
              <a:chOff x="657" y="1480"/>
              <a:chExt cx="1181" cy="1045"/>
            </a:xfrm>
          </p:grpSpPr>
          <p:sp>
            <p:nvSpPr>
              <p:cNvPr id="21573" name="Rectangle 3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4" name="Rectangle 3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28" name="Group 32"/>
            <p:cNvGrpSpPr>
              <a:grpSpLocks/>
            </p:cNvGrpSpPr>
            <p:nvPr/>
          </p:nvGrpSpPr>
          <p:grpSpPr bwMode="auto">
            <a:xfrm>
              <a:off x="3486" y="910"/>
              <a:ext cx="800" cy="642"/>
              <a:chOff x="657" y="1480"/>
              <a:chExt cx="1181" cy="1045"/>
            </a:xfrm>
          </p:grpSpPr>
          <p:sp>
            <p:nvSpPr>
              <p:cNvPr id="21571" name="Rectangle 33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2" name="Rectangle 34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29" name="Text Box 35"/>
            <p:cNvSpPr txBox="1">
              <a:spLocks noChangeArrowheads="1"/>
            </p:cNvSpPr>
            <p:nvPr/>
          </p:nvSpPr>
          <p:spPr bwMode="auto">
            <a:xfrm>
              <a:off x="1857" y="1642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30" name="Text Box 36"/>
            <p:cNvSpPr txBox="1">
              <a:spLocks noChangeArrowheads="1"/>
            </p:cNvSpPr>
            <p:nvPr/>
          </p:nvSpPr>
          <p:spPr bwMode="auto">
            <a:xfrm>
              <a:off x="2841" y="1641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31" name="Text Box 37"/>
            <p:cNvSpPr txBox="1">
              <a:spLocks noChangeArrowheads="1"/>
            </p:cNvSpPr>
            <p:nvPr/>
          </p:nvSpPr>
          <p:spPr bwMode="auto">
            <a:xfrm>
              <a:off x="3823" y="1638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32" name="AutoShape 38"/>
            <p:cNvSpPr>
              <a:spLocks noChangeArrowheads="1"/>
            </p:cNvSpPr>
            <p:nvPr/>
          </p:nvSpPr>
          <p:spPr bwMode="auto">
            <a:xfrm>
              <a:off x="2672" y="1406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3" name="AutoShape 39"/>
            <p:cNvSpPr>
              <a:spLocks noChangeArrowheads="1"/>
            </p:cNvSpPr>
            <p:nvPr/>
          </p:nvSpPr>
          <p:spPr bwMode="auto">
            <a:xfrm>
              <a:off x="1641" y="1410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4" name="AutoShape 40"/>
            <p:cNvSpPr>
              <a:spLocks noChangeArrowheads="1"/>
            </p:cNvSpPr>
            <p:nvPr/>
          </p:nvSpPr>
          <p:spPr bwMode="auto">
            <a:xfrm>
              <a:off x="2717" y="1315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5" name="AutoShape 41"/>
            <p:cNvSpPr>
              <a:spLocks noChangeArrowheads="1"/>
            </p:cNvSpPr>
            <p:nvPr/>
          </p:nvSpPr>
          <p:spPr bwMode="auto">
            <a:xfrm>
              <a:off x="2764" y="1225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36" name="AutoShape 42"/>
            <p:cNvSpPr>
              <a:spLocks noChangeArrowheads="1"/>
            </p:cNvSpPr>
            <p:nvPr/>
          </p:nvSpPr>
          <p:spPr bwMode="auto">
            <a:xfrm>
              <a:off x="2809" y="1135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37" name="Group 43"/>
            <p:cNvGrpSpPr>
              <a:grpSpLocks/>
            </p:cNvGrpSpPr>
            <p:nvPr/>
          </p:nvGrpSpPr>
          <p:grpSpPr bwMode="auto">
            <a:xfrm>
              <a:off x="1519" y="1907"/>
              <a:ext cx="800" cy="642"/>
              <a:chOff x="657" y="1480"/>
              <a:chExt cx="1181" cy="1045"/>
            </a:xfrm>
          </p:grpSpPr>
          <p:sp>
            <p:nvSpPr>
              <p:cNvPr id="21569" name="Rectangle 4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70" name="Rectangle 4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8" name="Group 46"/>
            <p:cNvGrpSpPr>
              <a:grpSpLocks/>
            </p:cNvGrpSpPr>
            <p:nvPr/>
          </p:nvGrpSpPr>
          <p:grpSpPr bwMode="auto">
            <a:xfrm>
              <a:off x="2503" y="1907"/>
              <a:ext cx="800" cy="642"/>
              <a:chOff x="657" y="1480"/>
              <a:chExt cx="1181" cy="1045"/>
            </a:xfrm>
          </p:grpSpPr>
          <p:sp>
            <p:nvSpPr>
              <p:cNvPr id="21567" name="Rectangle 4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8" name="Rectangle 4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39" name="Group 49"/>
            <p:cNvGrpSpPr>
              <a:grpSpLocks/>
            </p:cNvGrpSpPr>
            <p:nvPr/>
          </p:nvGrpSpPr>
          <p:grpSpPr bwMode="auto">
            <a:xfrm>
              <a:off x="3486" y="1907"/>
              <a:ext cx="800" cy="642"/>
              <a:chOff x="657" y="1480"/>
              <a:chExt cx="1181" cy="1045"/>
            </a:xfrm>
          </p:grpSpPr>
          <p:sp>
            <p:nvSpPr>
              <p:cNvPr id="21565" name="Rectangle 50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6" name="Rectangle 51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40" name="Text Box 52"/>
            <p:cNvSpPr txBox="1">
              <a:spLocks noChangeArrowheads="1"/>
            </p:cNvSpPr>
            <p:nvPr/>
          </p:nvSpPr>
          <p:spPr bwMode="auto">
            <a:xfrm>
              <a:off x="1857" y="2639"/>
              <a:ext cx="2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41" name="Text Box 53"/>
            <p:cNvSpPr txBox="1">
              <a:spLocks noChangeArrowheads="1"/>
            </p:cNvSpPr>
            <p:nvPr/>
          </p:nvSpPr>
          <p:spPr bwMode="auto">
            <a:xfrm>
              <a:off x="2841" y="2638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42" name="Text Box 54"/>
            <p:cNvSpPr txBox="1">
              <a:spLocks noChangeArrowheads="1"/>
            </p:cNvSpPr>
            <p:nvPr/>
          </p:nvSpPr>
          <p:spPr bwMode="auto">
            <a:xfrm>
              <a:off x="3823" y="2634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43" name="AutoShape 55"/>
            <p:cNvSpPr>
              <a:spLocks noChangeArrowheads="1"/>
            </p:cNvSpPr>
            <p:nvPr/>
          </p:nvSpPr>
          <p:spPr bwMode="auto">
            <a:xfrm>
              <a:off x="2672" y="2404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4" name="AutoShape 56"/>
            <p:cNvSpPr>
              <a:spLocks noChangeArrowheads="1"/>
            </p:cNvSpPr>
            <p:nvPr/>
          </p:nvSpPr>
          <p:spPr bwMode="auto">
            <a:xfrm>
              <a:off x="3560" y="2408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5" name="AutoShape 57"/>
            <p:cNvSpPr>
              <a:spLocks noChangeArrowheads="1"/>
            </p:cNvSpPr>
            <p:nvPr/>
          </p:nvSpPr>
          <p:spPr bwMode="auto">
            <a:xfrm>
              <a:off x="2717" y="2313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6" name="AutoShape 58"/>
            <p:cNvSpPr>
              <a:spLocks noChangeArrowheads="1"/>
            </p:cNvSpPr>
            <p:nvPr/>
          </p:nvSpPr>
          <p:spPr bwMode="auto">
            <a:xfrm>
              <a:off x="2764" y="2223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47" name="AutoShape 59"/>
            <p:cNvSpPr>
              <a:spLocks noChangeArrowheads="1"/>
            </p:cNvSpPr>
            <p:nvPr/>
          </p:nvSpPr>
          <p:spPr bwMode="auto">
            <a:xfrm>
              <a:off x="2809" y="2133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21548" name="Group 60"/>
            <p:cNvGrpSpPr>
              <a:grpSpLocks/>
            </p:cNvGrpSpPr>
            <p:nvPr/>
          </p:nvGrpSpPr>
          <p:grpSpPr bwMode="auto">
            <a:xfrm>
              <a:off x="1558" y="2905"/>
              <a:ext cx="800" cy="642"/>
              <a:chOff x="657" y="1480"/>
              <a:chExt cx="1181" cy="1045"/>
            </a:xfrm>
          </p:grpSpPr>
          <p:sp>
            <p:nvSpPr>
              <p:cNvPr id="21563" name="Rectangle 61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4" name="Rectangle 62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49" name="Group 63"/>
            <p:cNvGrpSpPr>
              <a:grpSpLocks/>
            </p:cNvGrpSpPr>
            <p:nvPr/>
          </p:nvGrpSpPr>
          <p:grpSpPr bwMode="auto">
            <a:xfrm>
              <a:off x="2542" y="2905"/>
              <a:ext cx="800" cy="642"/>
              <a:chOff x="657" y="1480"/>
              <a:chExt cx="1181" cy="1045"/>
            </a:xfrm>
          </p:grpSpPr>
          <p:sp>
            <p:nvSpPr>
              <p:cNvPr id="21561" name="Rectangle 64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2" name="Rectangle 65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grpSp>
          <p:nvGrpSpPr>
            <p:cNvPr id="21550" name="Group 66"/>
            <p:cNvGrpSpPr>
              <a:grpSpLocks/>
            </p:cNvGrpSpPr>
            <p:nvPr/>
          </p:nvGrpSpPr>
          <p:grpSpPr bwMode="auto">
            <a:xfrm>
              <a:off x="3525" y="2905"/>
              <a:ext cx="800" cy="642"/>
              <a:chOff x="657" y="1480"/>
              <a:chExt cx="1181" cy="1045"/>
            </a:xfrm>
          </p:grpSpPr>
          <p:sp>
            <p:nvSpPr>
              <p:cNvPr id="21559" name="Rectangle 67"/>
              <p:cNvSpPr>
                <a:spLocks noChangeArrowheads="1"/>
              </p:cNvSpPr>
              <p:nvPr/>
            </p:nvSpPr>
            <p:spPr bwMode="auto">
              <a:xfrm>
                <a:off x="657" y="2434"/>
                <a:ext cx="1181" cy="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560" name="Rectangle 68"/>
              <p:cNvSpPr>
                <a:spLocks noChangeArrowheads="1"/>
              </p:cNvSpPr>
              <p:nvPr/>
            </p:nvSpPr>
            <p:spPr bwMode="auto">
              <a:xfrm>
                <a:off x="1220" y="1480"/>
                <a:ext cx="45" cy="9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551" name="Text Box 69"/>
            <p:cNvSpPr txBox="1">
              <a:spLocks noChangeArrowheads="1"/>
            </p:cNvSpPr>
            <p:nvPr/>
          </p:nvSpPr>
          <p:spPr bwMode="auto">
            <a:xfrm>
              <a:off x="1896" y="3638"/>
              <a:ext cx="26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</a:p>
          </p:txBody>
        </p:sp>
        <p:sp>
          <p:nvSpPr>
            <p:cNvPr id="21552" name="Text Box 70"/>
            <p:cNvSpPr txBox="1">
              <a:spLocks noChangeArrowheads="1"/>
            </p:cNvSpPr>
            <p:nvPr/>
          </p:nvSpPr>
          <p:spPr bwMode="auto">
            <a:xfrm>
              <a:off x="2880" y="3635"/>
              <a:ext cx="2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B</a:t>
              </a:r>
            </a:p>
          </p:txBody>
        </p:sp>
        <p:sp>
          <p:nvSpPr>
            <p:cNvPr id="21553" name="Text Box 71"/>
            <p:cNvSpPr txBox="1">
              <a:spLocks noChangeArrowheads="1"/>
            </p:cNvSpPr>
            <p:nvPr/>
          </p:nvSpPr>
          <p:spPr bwMode="auto">
            <a:xfrm>
              <a:off x="3864" y="3632"/>
              <a:ext cx="25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C</a:t>
              </a:r>
            </a:p>
          </p:txBody>
        </p:sp>
        <p:sp>
          <p:nvSpPr>
            <p:cNvPr id="21554" name="AutoShape 72"/>
            <p:cNvSpPr>
              <a:spLocks noChangeArrowheads="1"/>
            </p:cNvSpPr>
            <p:nvPr/>
          </p:nvSpPr>
          <p:spPr bwMode="auto">
            <a:xfrm>
              <a:off x="3687" y="3312"/>
              <a:ext cx="494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5" name="AutoShape 73"/>
            <p:cNvSpPr>
              <a:spLocks noChangeArrowheads="1"/>
            </p:cNvSpPr>
            <p:nvPr/>
          </p:nvSpPr>
          <p:spPr bwMode="auto">
            <a:xfrm>
              <a:off x="3642" y="3403"/>
              <a:ext cx="620" cy="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6" name="AutoShape 74"/>
            <p:cNvSpPr>
              <a:spLocks noChangeArrowheads="1"/>
            </p:cNvSpPr>
            <p:nvPr/>
          </p:nvSpPr>
          <p:spPr bwMode="auto">
            <a:xfrm>
              <a:off x="3732" y="3221"/>
              <a:ext cx="399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7" name="AutoShape 75"/>
            <p:cNvSpPr>
              <a:spLocks noChangeArrowheads="1"/>
            </p:cNvSpPr>
            <p:nvPr/>
          </p:nvSpPr>
          <p:spPr bwMode="auto">
            <a:xfrm>
              <a:off x="3779" y="3131"/>
              <a:ext cx="273" cy="9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558" name="AutoShape 76"/>
            <p:cNvSpPr>
              <a:spLocks noChangeArrowheads="1"/>
            </p:cNvSpPr>
            <p:nvPr/>
          </p:nvSpPr>
          <p:spPr bwMode="auto">
            <a:xfrm>
              <a:off x="3824" y="3041"/>
              <a:ext cx="182" cy="9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3300"/>
                </a:gs>
                <a:gs pos="50000">
                  <a:srgbClr val="FFFF99"/>
                </a:gs>
                <a:gs pos="100000">
                  <a:srgbClr val="FF33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08" name="AutoShape 77"/>
          <p:cNvSpPr>
            <a:spLocks/>
          </p:cNvSpPr>
          <p:nvPr/>
        </p:nvSpPr>
        <p:spPr bwMode="auto">
          <a:xfrm>
            <a:off x="5786438" y="2528888"/>
            <a:ext cx="3041650" cy="700087"/>
          </a:xfrm>
          <a:prstGeom prst="borderCallout2">
            <a:avLst>
              <a:gd name="adj1" fmla="val 16329"/>
              <a:gd name="adj2" fmla="val -2505"/>
              <a:gd name="adj3" fmla="val 16329"/>
              <a:gd name="adj4" fmla="val -16963"/>
              <a:gd name="adj5" fmla="val 97278"/>
              <a:gd name="adj6" fmla="val -32046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09" name="AutoShape 78"/>
          <p:cNvSpPr>
            <a:spLocks/>
          </p:cNvSpPr>
          <p:nvPr/>
        </p:nvSpPr>
        <p:spPr bwMode="auto">
          <a:xfrm>
            <a:off x="5786438" y="3924300"/>
            <a:ext cx="3041650" cy="314325"/>
          </a:xfrm>
          <a:prstGeom prst="borderCallout2">
            <a:avLst>
              <a:gd name="adj1" fmla="val 36366"/>
              <a:gd name="adj2" fmla="val -2505"/>
              <a:gd name="adj3" fmla="val 36366"/>
              <a:gd name="adj4" fmla="val -12472"/>
              <a:gd name="adj5" fmla="val 134847"/>
              <a:gd name="adj6" fmla="val -22810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의 가장 큰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1510" name="AutoShape 79"/>
          <p:cNvSpPr>
            <a:spLocks/>
          </p:cNvSpPr>
          <p:nvPr/>
        </p:nvSpPr>
        <p:spPr bwMode="auto">
          <a:xfrm>
            <a:off x="5786438" y="5049838"/>
            <a:ext cx="3016250" cy="720725"/>
          </a:xfrm>
          <a:prstGeom prst="borderCallout2">
            <a:avLst>
              <a:gd name="adj1" fmla="val 15861"/>
              <a:gd name="adj2" fmla="val -2528"/>
              <a:gd name="adj3" fmla="val 15861"/>
              <a:gd name="adj4" fmla="val -12051"/>
              <a:gd name="adj5" fmla="val 54625"/>
              <a:gd name="adj6" fmla="val -21894"/>
            </a:avLst>
          </a:prstGeom>
          <a:solidFill>
            <a:srgbClr val="FFFF99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임시버퍼로 사용하여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에 쌓여있는 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n-1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개의 원판을 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로 옮긴다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남아있는 문제는</a:t>
            </a:r>
            <a:r>
              <a:rPr lang="en-US" altLang="ko-KR" smtClean="0"/>
              <a:t>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8193087" cy="478155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그러면 어떻게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개의 원판을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이동하는가</a:t>
            </a:r>
            <a:r>
              <a:rPr lang="en-US" altLang="ko-KR" dirty="0" smtClean="0"/>
              <a:t>?</a:t>
            </a:r>
          </a:p>
          <a:p>
            <a:pPr eaLnBrk="1" hangingPunct="1"/>
            <a:r>
              <a:rPr lang="en-US" altLang="ko-KR" b="1" u="sng" dirty="0" smtClean="0">
                <a:solidFill>
                  <a:srgbClr val="FF3300"/>
                </a:solidFill>
              </a:rPr>
              <a:t>(</a:t>
            </a:r>
            <a:r>
              <a:rPr lang="ko-KR" altLang="en-US" b="1" u="sng" dirty="0" smtClean="0">
                <a:solidFill>
                  <a:srgbClr val="FF3300"/>
                </a:solidFill>
              </a:rPr>
              <a:t>힌트</a:t>
            </a:r>
            <a:r>
              <a:rPr lang="en-US" altLang="ko-KR" b="1" u="sng" dirty="0" smtClean="0">
                <a:solidFill>
                  <a:srgbClr val="FF3300"/>
                </a:solidFill>
              </a:rPr>
              <a:t>) </a:t>
            </a:r>
            <a:r>
              <a:rPr lang="ko-KR" altLang="en-US" b="1" u="sng" dirty="0" smtClean="0">
                <a:solidFill>
                  <a:srgbClr val="FF3300"/>
                </a:solidFill>
              </a:rPr>
              <a:t>우리의 원래 문제가 </a:t>
            </a:r>
            <a:r>
              <a:rPr lang="en-US" altLang="ko-KR" b="1" u="sng" dirty="0" smtClean="0">
                <a:solidFill>
                  <a:srgbClr val="FF3300"/>
                </a:solidFill>
              </a:rPr>
              <a:t>n</a:t>
            </a:r>
            <a:r>
              <a:rPr lang="ko-KR" altLang="en-US" b="1" u="sng" dirty="0" smtClean="0">
                <a:solidFill>
                  <a:srgbClr val="FF3300"/>
                </a:solidFill>
              </a:rPr>
              <a:t>개의 원판을 </a:t>
            </a:r>
            <a:r>
              <a:rPr lang="en-US" altLang="ko-KR" b="1" u="sng" dirty="0" smtClean="0">
                <a:solidFill>
                  <a:srgbClr val="FF3300"/>
                </a:solidFill>
              </a:rPr>
              <a:t>A</a:t>
            </a:r>
            <a:r>
              <a:rPr lang="ko-KR" altLang="en-US" b="1" u="sng" dirty="0" smtClean="0">
                <a:solidFill>
                  <a:srgbClr val="FF3300"/>
                </a:solidFill>
              </a:rPr>
              <a:t>에서 </a:t>
            </a:r>
            <a:r>
              <a:rPr lang="en-US" altLang="ko-KR" b="1" u="sng" dirty="0" smtClean="0">
                <a:solidFill>
                  <a:srgbClr val="FF3300"/>
                </a:solidFill>
              </a:rPr>
              <a:t>C</a:t>
            </a:r>
            <a:r>
              <a:rPr lang="ko-KR" altLang="en-US" b="1" u="sng" dirty="0" smtClean="0">
                <a:solidFill>
                  <a:srgbClr val="FF3300"/>
                </a:solidFill>
              </a:rPr>
              <a:t>로 옮기는 것임을 </a:t>
            </a:r>
            <a:r>
              <a:rPr lang="ko-KR" altLang="en-US" b="1" u="sng" dirty="0" smtClean="0">
                <a:solidFill>
                  <a:srgbClr val="FF3300"/>
                </a:solidFill>
              </a:rPr>
              <a:t>기억하라</a:t>
            </a:r>
            <a:r>
              <a:rPr lang="en-US" altLang="ko-KR" b="1" u="sng" dirty="0" smtClean="0">
                <a:solidFill>
                  <a:srgbClr val="FF3300"/>
                </a:solidFill>
              </a:rPr>
              <a:t>.</a:t>
            </a:r>
            <a:r>
              <a:rPr lang="en-US" altLang="ko-KR" b="1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ko-KR" dirty="0" smtClean="0"/>
              <a:t>-&gt; </a:t>
            </a:r>
            <a:r>
              <a:rPr lang="ko-KR" altLang="en-US" dirty="0" smtClean="0"/>
              <a:t>따라서 </a:t>
            </a:r>
            <a:r>
              <a:rPr lang="ko-KR" altLang="en-US" dirty="0" smtClean="0"/>
              <a:t>지금 작성하고 있는 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매개변수를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로 바꾸어 순환 호출하면 된다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남아있는 문제는</a:t>
            </a:r>
            <a:r>
              <a:rPr lang="en-US" altLang="ko-KR" smtClean="0"/>
              <a:t>?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01570" y="1583795"/>
            <a:ext cx="8102705" cy="369331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쌓여있는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n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개의 원판을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를 사용하여 막대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en-US" altLang="ko-KR" b="1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hanoi_tower(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tmp,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to)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(n==1){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원판을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 </a:t>
            </a:r>
            <a:r>
              <a:rPr lang="en-US" altLang="ko-KR" b="1"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from, to, tmp);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 from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에 있는 한 개의 원판을 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to</a:t>
            </a:r>
            <a:r>
              <a:rPr lang="ko-KR" altLang="en-US">
                <a:latin typeface="Trebuchet MS" panose="020B0603020202020204" pitchFamily="34" charset="0"/>
                <a:ea typeface="굴림" panose="020B0600000101010101" pitchFamily="50" charset="-127"/>
              </a:rPr>
              <a:t>로 옮긴다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   </a:t>
            </a:r>
            <a:r>
              <a:rPr lang="en-US" altLang="ko-KR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 </a:t>
            </a:r>
            <a:r>
              <a:rPr lang="en-US" altLang="ko-KR" b="1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hanoi_tower(n-1, tmp, from, to);</a:t>
            </a:r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   } </a:t>
            </a:r>
          </a:p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74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하노이탑 최종 프로그램</a:t>
            </a:r>
          </a:p>
        </p:txBody>
      </p:sp>
      <p:sp>
        <p:nvSpPr>
          <p:cNvPr id="23556" name="Text Box 152"/>
          <p:cNvSpPr txBox="1">
            <a:spLocks noChangeArrowheads="1"/>
          </p:cNvSpPr>
          <p:nvPr/>
        </p:nvSpPr>
        <p:spPr bwMode="auto">
          <a:xfrm>
            <a:off x="502907" y="1673805"/>
            <a:ext cx="8240712" cy="401648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#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include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&lt;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eaLnBrk="1" hangingPunct="1"/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700" b="1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from,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to)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</a:t>
            </a:r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 n==1 )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원판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을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 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으로 옮긴다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.\n",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from,to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eaLnBrk="1" hangingPunct="1"/>
            <a:r>
              <a:rPr lang="en-US" altLang="ko-KR" sz="1700" b="1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else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(n-1, from, to,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lvl="1"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원판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%d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을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에서 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%c</a:t>
            </a:r>
            <a:r>
              <a:rPr lang="ko-KR" altLang="en-US" sz="1700" dirty="0">
                <a:latin typeface="Trebuchet MS" panose="020B0603020202020204" pitchFamily="34" charset="0"/>
                <a:ea typeface="굴림" panose="020B0600000101010101" pitchFamily="50" charset="-127"/>
              </a:rPr>
              <a:t>으로 옮긴다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.\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n",n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(n-1,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, from, to);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}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en-US" altLang="ko-KR" sz="17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7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7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main(void)</a:t>
            </a:r>
            <a:endParaRPr lang="en-US" altLang="ko-KR" sz="17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700" dirty="0" err="1">
                <a:latin typeface="Trebuchet MS" panose="020B0603020202020204" pitchFamily="34" charset="0"/>
                <a:ea typeface="굴림" panose="020B0600000101010101" pitchFamily="50" charset="-127"/>
              </a:rPr>
              <a:t>hanoi_tower</a:t>
            </a:r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(4, 'A', 'B', 'C</a:t>
            </a:r>
            <a:r>
              <a:rPr lang="en-US" altLang="ko-KR" sz="17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');</a:t>
            </a:r>
          </a:p>
          <a:p>
            <a:pPr eaLnBrk="1" hangingPunct="1"/>
            <a:r>
              <a:rPr lang="en-US" altLang="ko-KR" sz="17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700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retrun</a:t>
            </a:r>
            <a:r>
              <a:rPr lang="en-US" altLang="ko-KR" sz="17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  <a:endParaRPr lang="en-US" altLang="ko-KR" sz="17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17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4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C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3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B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2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A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  <a:p>
            <a:pPr marL="0" indent="0" fontAlgn="base">
              <a:buNone/>
            </a:pPr>
            <a:r>
              <a:rPr lang="ko-KR" altLang="en-US" dirty="0">
                <a:latin typeface="+mn-lt"/>
              </a:rPr>
              <a:t>원판 </a:t>
            </a:r>
            <a:r>
              <a:rPr lang="en-US" altLang="ko-KR" dirty="0">
                <a:latin typeface="+mn-lt"/>
              </a:rPr>
              <a:t>1</a:t>
            </a:r>
            <a:r>
              <a:rPr lang="ko-KR" altLang="en-US" dirty="0">
                <a:latin typeface="+mn-lt"/>
              </a:rPr>
              <a:t>을 </a:t>
            </a:r>
            <a:r>
              <a:rPr lang="en-US" altLang="ko-KR" dirty="0">
                <a:latin typeface="+mn-lt"/>
              </a:rPr>
              <a:t>B </a:t>
            </a:r>
            <a:r>
              <a:rPr lang="ko-KR" altLang="en-US" dirty="0">
                <a:latin typeface="+mn-lt"/>
              </a:rPr>
              <a:t>에서 </a:t>
            </a:r>
            <a:r>
              <a:rPr lang="en-US" altLang="ko-KR" dirty="0">
                <a:latin typeface="+mn-lt"/>
              </a:rPr>
              <a:t>C</a:t>
            </a:r>
            <a:r>
              <a:rPr lang="ko-KR" altLang="en-US" dirty="0">
                <a:latin typeface="+mn-lt"/>
              </a:rPr>
              <a:t>으로 옮긴다</a:t>
            </a:r>
            <a:r>
              <a:rPr lang="en-US" altLang="ko-KR" dirty="0"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9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4755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 프로그래밍 </a:t>
            </a:r>
            <a:r>
              <a:rPr lang="en-US" altLang="ko-KR" smtClean="0"/>
              <a:t>#1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팩토리얼의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52900"/>
              </p:ext>
            </p:extLst>
          </p:nvPr>
        </p:nvGraphicFramePr>
        <p:xfrm>
          <a:off x="2636785" y="2258870"/>
          <a:ext cx="3219264" cy="93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1574800" imgH="457200" progId="Equation.3">
                  <p:embed/>
                </p:oleObj>
              </mc:Choice>
              <mc:Fallback>
                <p:oleObj name="Equation" r:id="rId3" imgW="1574800" imgH="457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785" y="2258870"/>
                        <a:ext cx="3219264" cy="93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 프로그래밍 </a:t>
            </a:r>
            <a:r>
              <a:rPr lang="en-US" altLang="ko-KR" smtClean="0"/>
              <a:t>#1</a:t>
            </a: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81590" y="2033845"/>
            <a:ext cx="7200800" cy="15751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9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sz="1900" b="1" dirty="0" err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n)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{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( n&lt;= 1 )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(1);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sz="1900" b="1" dirty="0">
                <a:latin typeface="¹ÙÅÁ" charset="0"/>
                <a:ea typeface="MS UI Gothic" pitchFamily="34" charset="-128"/>
              </a:rPr>
              <a:t> </a:t>
            </a:r>
            <a:r>
              <a:rPr lang="en-US" altLang="ko-KR" sz="1900" b="1" dirty="0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 sz="1900" dirty="0">
                <a:latin typeface="¹ÙÅÁ" charset="0"/>
                <a:ea typeface="MS UI Gothic" pitchFamily="34" charset="-128"/>
              </a:rPr>
              <a:t> (n * factorial_n_1(n-1) );</a:t>
            </a:r>
            <a:endParaRPr lang="en-US" altLang="ko-KR" sz="1900" dirty="0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 sz="1900" dirty="0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38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 프로그래밍 </a:t>
            </a:r>
            <a:r>
              <a:rPr lang="en-US" altLang="ko-KR" smtClean="0"/>
              <a:t>#2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836585" y="1763815"/>
            <a:ext cx="6974687" cy="15028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factorial(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if</a:t>
            </a:r>
            <a:r>
              <a:rPr lang="en-US" altLang="ko-KR">
                <a:latin typeface="¹ÙÅÁ" charset="0"/>
                <a:ea typeface="MS UI Gothic" pitchFamily="34" charset="-128"/>
              </a:rPr>
              <a:t>( n &lt;= 1 )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(1);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else</a:t>
            </a:r>
            <a:r>
              <a:rPr lang="en-US" altLang="ko-KR" b="1">
                <a:latin typeface="¹ÙÅÁ" charset="0"/>
                <a:ea typeface="MS UI Gothic" pitchFamily="34" charset="-128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 (n * factorial(n-1) 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564015"/>
            <a:ext cx="72294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순환호출순서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1800" dirty="0" err="1" smtClean="0"/>
              <a:t>팩토리얼</a:t>
            </a:r>
            <a:r>
              <a:rPr lang="ko-KR" altLang="en-US" sz="1800" dirty="0" smtClean="0"/>
              <a:t> 함수의 호출 순서</a:t>
            </a:r>
          </a:p>
          <a:p>
            <a:pPr eaLnBrk="1" hangingPunct="1">
              <a:buFont typeface="Wingdings" pitchFamily="2" charset="2"/>
              <a:buNone/>
            </a:pPr>
            <a:endParaRPr lang="ko-KR" altLang="en-US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factorial(5) = 5 * factorial(4)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               = 5 * 4 * factorial(3)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5 * 4 * 3 * factorial(2)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5 * 4 * 3 * 2 * factorial(1)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5 * 4 * 3 * 2 *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 smtClean="0"/>
              <a:t>		= 120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  <a:p>
            <a:pPr eaLnBrk="1" hangingPunct="1"/>
            <a:endParaRPr lang="en-US" altLang="ko-KR" sz="1800" dirty="0" smtClean="0"/>
          </a:p>
        </p:txBody>
      </p:sp>
      <p:sp>
        <p:nvSpPr>
          <p:cNvPr id="7172" name="Text Box 155"/>
          <p:cNvSpPr txBox="1">
            <a:spLocks noChangeArrowheads="1"/>
          </p:cNvSpPr>
          <p:nvPr/>
        </p:nvSpPr>
        <p:spPr bwMode="auto">
          <a:xfrm>
            <a:off x="5337175" y="3114675"/>
            <a:ext cx="3195638" cy="12573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factorial(2)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    if( 2 &lt;= 1 ) return 1; 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(2 * factorial(2-1) );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7173" name="Text Box 156"/>
          <p:cNvSpPr txBox="1">
            <a:spLocks noChangeArrowheads="1"/>
          </p:cNvSpPr>
          <p:nvPr/>
        </p:nvSpPr>
        <p:spPr bwMode="auto">
          <a:xfrm>
            <a:off x="5337175" y="4508500"/>
            <a:ext cx="3195638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factorial(1)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if( 1 &lt;= 1 ) return 1;</a:t>
            </a:r>
            <a:r>
              <a:rPr lang="en-US" altLang="ko-KR" sz="1600" dirty="0" smtClean="0">
                <a:latin typeface="+mj-lt"/>
                <a:ea typeface="굴림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	.....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0" name="Text Box 157"/>
          <p:cNvSpPr txBox="1">
            <a:spLocks noChangeArrowheads="1"/>
          </p:cNvSpPr>
          <p:nvPr/>
        </p:nvSpPr>
        <p:spPr bwMode="auto">
          <a:xfrm>
            <a:off x="8667750" y="24844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①</a:t>
            </a:r>
          </a:p>
        </p:txBody>
      </p:sp>
      <p:sp>
        <p:nvSpPr>
          <p:cNvPr id="11271" name="Text Box 158"/>
          <p:cNvSpPr txBox="1">
            <a:spLocks noChangeArrowheads="1"/>
          </p:cNvSpPr>
          <p:nvPr/>
        </p:nvSpPr>
        <p:spPr bwMode="auto">
          <a:xfrm>
            <a:off x="8621713" y="383381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②</a:t>
            </a:r>
          </a:p>
        </p:txBody>
      </p:sp>
      <p:sp>
        <p:nvSpPr>
          <p:cNvPr id="11272" name="Text Box 159"/>
          <p:cNvSpPr txBox="1">
            <a:spLocks noChangeArrowheads="1"/>
          </p:cNvSpPr>
          <p:nvPr/>
        </p:nvSpPr>
        <p:spPr bwMode="auto">
          <a:xfrm>
            <a:off x="4437063" y="4059238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③</a:t>
            </a:r>
          </a:p>
        </p:txBody>
      </p:sp>
      <p:sp>
        <p:nvSpPr>
          <p:cNvPr id="11273" name="Text Box 160"/>
          <p:cNvSpPr txBox="1">
            <a:spLocks noChangeArrowheads="1"/>
          </p:cNvSpPr>
          <p:nvPr/>
        </p:nvSpPr>
        <p:spPr bwMode="auto">
          <a:xfrm>
            <a:off x="4437063" y="26638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굴림" pitchFamily="50" charset="-127"/>
                <a:ea typeface="굴림" pitchFamily="50" charset="-127"/>
              </a:rPr>
              <a:t>④</a:t>
            </a:r>
          </a:p>
        </p:txBody>
      </p:sp>
      <p:sp>
        <p:nvSpPr>
          <p:cNvPr id="7178" name="Text Box 161"/>
          <p:cNvSpPr txBox="1">
            <a:spLocks noChangeArrowheads="1"/>
          </p:cNvSpPr>
          <p:nvPr/>
        </p:nvSpPr>
        <p:spPr bwMode="auto">
          <a:xfrm>
            <a:off x="5337175" y="1673225"/>
            <a:ext cx="3203575" cy="13065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factorial(3)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    if( 3 &lt;= 1 ) return 1; 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    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굴림" pitchFamily="50" charset="-127"/>
              </a:rPr>
              <a:t>else return (3 * factorial(3-1) );</a:t>
            </a:r>
          </a:p>
          <a:p>
            <a:pPr eaLnBrk="1" hangingPunct="1">
              <a:defRPr/>
            </a:pPr>
            <a:r>
              <a:rPr lang="en-US" altLang="ko-KR" sz="1600" dirty="0" smtClean="0">
                <a:latin typeface="+mj-lt"/>
                <a:ea typeface="굴림" pitchFamily="50" charset="-127"/>
              </a:rPr>
              <a:t>}</a:t>
            </a:r>
          </a:p>
        </p:txBody>
      </p:sp>
      <p:sp>
        <p:nvSpPr>
          <p:cNvPr id="11275" name="Freeform 162"/>
          <p:cNvSpPr>
            <a:spLocks/>
          </p:cNvSpPr>
          <p:nvPr/>
        </p:nvSpPr>
        <p:spPr bwMode="auto">
          <a:xfrm>
            <a:off x="6958013" y="2663825"/>
            <a:ext cx="2303462" cy="612775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6" name="Freeform 164"/>
          <p:cNvSpPr>
            <a:spLocks/>
          </p:cNvSpPr>
          <p:nvPr/>
        </p:nvSpPr>
        <p:spPr bwMode="auto">
          <a:xfrm>
            <a:off x="4797425" y="3968750"/>
            <a:ext cx="717550" cy="126047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277" name="Freeform 162"/>
          <p:cNvSpPr>
            <a:spLocks/>
          </p:cNvSpPr>
          <p:nvPr/>
        </p:nvSpPr>
        <p:spPr bwMode="auto">
          <a:xfrm>
            <a:off x="6732588" y="4059238"/>
            <a:ext cx="2555875" cy="611187"/>
          </a:xfrm>
          <a:custGeom>
            <a:avLst/>
            <a:gdLst>
              <a:gd name="T0" fmla="*/ 2147483647 w 2004"/>
              <a:gd name="T1" fmla="*/ 0 h 544"/>
              <a:gd name="T2" fmla="*/ 2147483647 w 2004"/>
              <a:gd name="T3" fmla="*/ 2147483647 h 544"/>
              <a:gd name="T4" fmla="*/ 0 w 2004"/>
              <a:gd name="T5" fmla="*/ 2147483647 h 544"/>
              <a:gd name="T6" fmla="*/ 0 60000 65536"/>
              <a:gd name="T7" fmla="*/ 0 60000 65536"/>
              <a:gd name="T8" fmla="*/ 0 60000 65536"/>
              <a:gd name="T9" fmla="*/ 0 w 2004"/>
              <a:gd name="T10" fmla="*/ 0 h 544"/>
              <a:gd name="T11" fmla="*/ 2004 w 200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278" name="Freeform 164"/>
          <p:cNvSpPr>
            <a:spLocks/>
          </p:cNvSpPr>
          <p:nvPr/>
        </p:nvSpPr>
        <p:spPr bwMode="auto">
          <a:xfrm>
            <a:off x="4797425" y="2573338"/>
            <a:ext cx="717550" cy="1368425"/>
          </a:xfrm>
          <a:custGeom>
            <a:avLst/>
            <a:gdLst>
              <a:gd name="T0" fmla="*/ 2147483647 w 687"/>
              <a:gd name="T1" fmla="*/ 2147483647 h 1089"/>
              <a:gd name="T2" fmla="*/ 2147483647 w 687"/>
              <a:gd name="T3" fmla="*/ 2147483647 h 1089"/>
              <a:gd name="T4" fmla="*/ 2147483647 w 687"/>
              <a:gd name="T5" fmla="*/ 0 h 1089"/>
              <a:gd name="T6" fmla="*/ 0 60000 65536"/>
              <a:gd name="T7" fmla="*/ 0 60000 65536"/>
              <a:gd name="T8" fmla="*/ 0 60000 65536"/>
              <a:gd name="T9" fmla="*/ 0 w 687"/>
              <a:gd name="T10" fmla="*/ 0 h 1089"/>
              <a:gd name="T11" fmla="*/ 687 w 687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 알고리즘의 구조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sz="2000" dirty="0">
              <a:solidFill>
                <a:srgbClr val="FF0000"/>
              </a:solidFill>
              <a:latin typeface="굴림" panose="020B0600000101010101" pitchFamily="50" charset="-127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</a:rPr>
              <a:t>만약 </a:t>
            </a:r>
            <a:r>
              <a:rPr lang="ko-KR" altLang="en-US" sz="2000" dirty="0">
                <a:solidFill>
                  <a:srgbClr val="FF0000"/>
                </a:solidFill>
                <a:latin typeface="굴림" panose="020B0600000101010101" pitchFamily="50" charset="-127"/>
              </a:rPr>
              <a:t>순환 호출을 멈추는 부분이 없다면</a:t>
            </a:r>
            <a:r>
              <a:rPr lang="en-US" altLang="ko-KR" sz="2000" dirty="0">
                <a:solidFill>
                  <a:srgbClr val="FF0000"/>
                </a:solidFill>
                <a:latin typeface="굴림" panose="020B0600000101010101" pitchFamily="50" charset="-127"/>
              </a:rPr>
              <a:t>?.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l"/>
            </a:pP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</a:rPr>
              <a:t>시스템 오류가 발생할 때까지 무한정 호출하게 된다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grpSp>
        <p:nvGrpSpPr>
          <p:cNvPr id="12292" name="Group 16"/>
          <p:cNvGrpSpPr>
            <a:grpSpLocks/>
          </p:cNvGrpSpPr>
          <p:nvPr/>
        </p:nvGrpSpPr>
        <p:grpSpPr bwMode="auto">
          <a:xfrm>
            <a:off x="1016604" y="1916002"/>
            <a:ext cx="6795755" cy="2323088"/>
            <a:chOff x="608" y="799"/>
            <a:chExt cx="5254" cy="1785"/>
          </a:xfrm>
        </p:grpSpPr>
        <p:sp>
          <p:nvSpPr>
            <p:cNvPr id="12294" name="Freeform 4"/>
            <p:cNvSpPr>
              <a:spLocks/>
            </p:cNvSpPr>
            <p:nvPr/>
          </p:nvSpPr>
          <p:spPr bwMode="auto">
            <a:xfrm>
              <a:off x="983" y="1714"/>
              <a:ext cx="3250" cy="665"/>
            </a:xfrm>
            <a:custGeom>
              <a:avLst/>
              <a:gdLst>
                <a:gd name="T0" fmla="*/ 128 w 3250"/>
                <a:gd name="T1" fmla="*/ 310 h 665"/>
                <a:gd name="T2" fmla="*/ 264 w 3250"/>
                <a:gd name="T3" fmla="*/ 265 h 665"/>
                <a:gd name="T4" fmla="*/ 1035 w 3250"/>
                <a:gd name="T5" fmla="*/ 83 h 665"/>
                <a:gd name="T6" fmla="*/ 2532 w 3250"/>
                <a:gd name="T7" fmla="*/ 38 h 665"/>
                <a:gd name="T8" fmla="*/ 3122 w 3250"/>
                <a:gd name="T9" fmla="*/ 310 h 665"/>
                <a:gd name="T10" fmla="*/ 2804 w 3250"/>
                <a:gd name="T11" fmla="*/ 582 h 665"/>
                <a:gd name="T12" fmla="*/ 446 w 3250"/>
                <a:gd name="T13" fmla="*/ 627 h 665"/>
                <a:gd name="T14" fmla="*/ 128 w 3250"/>
                <a:gd name="T15" fmla="*/ 310 h 6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50"/>
                <a:gd name="T25" fmla="*/ 0 h 665"/>
                <a:gd name="T26" fmla="*/ 3250 w 3250"/>
                <a:gd name="T27" fmla="*/ 665 h 6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50" h="665">
                  <a:moveTo>
                    <a:pt x="128" y="310"/>
                  </a:moveTo>
                  <a:cubicBezTo>
                    <a:pt x="98" y="250"/>
                    <a:pt x="113" y="303"/>
                    <a:pt x="264" y="265"/>
                  </a:cubicBezTo>
                  <a:cubicBezTo>
                    <a:pt x="415" y="227"/>
                    <a:pt x="657" y="121"/>
                    <a:pt x="1035" y="83"/>
                  </a:cubicBezTo>
                  <a:cubicBezTo>
                    <a:pt x="1413" y="45"/>
                    <a:pt x="2184" y="0"/>
                    <a:pt x="2532" y="38"/>
                  </a:cubicBezTo>
                  <a:cubicBezTo>
                    <a:pt x="2880" y="76"/>
                    <a:pt x="3077" y="219"/>
                    <a:pt x="3122" y="310"/>
                  </a:cubicBezTo>
                  <a:cubicBezTo>
                    <a:pt x="3167" y="401"/>
                    <a:pt x="3250" y="529"/>
                    <a:pt x="2804" y="582"/>
                  </a:cubicBezTo>
                  <a:cubicBezTo>
                    <a:pt x="2358" y="635"/>
                    <a:pt x="892" y="665"/>
                    <a:pt x="446" y="627"/>
                  </a:cubicBezTo>
                  <a:cubicBezTo>
                    <a:pt x="0" y="589"/>
                    <a:pt x="158" y="370"/>
                    <a:pt x="128" y="31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5" name="Freeform 5"/>
            <p:cNvSpPr>
              <a:spLocks/>
            </p:cNvSpPr>
            <p:nvPr/>
          </p:nvSpPr>
          <p:spPr bwMode="auto">
            <a:xfrm>
              <a:off x="1020" y="1162"/>
              <a:ext cx="3130" cy="635"/>
            </a:xfrm>
            <a:custGeom>
              <a:avLst/>
              <a:gdLst>
                <a:gd name="T0" fmla="*/ 121 w 2721"/>
                <a:gd name="T1" fmla="*/ 178 h 711"/>
                <a:gd name="T2" fmla="*/ 361 w 2721"/>
                <a:gd name="T3" fmla="*/ 138 h 711"/>
                <a:gd name="T4" fmla="*/ 1691 w 2721"/>
                <a:gd name="T5" fmla="*/ 34 h 711"/>
                <a:gd name="T6" fmla="*/ 6045 w 2721"/>
                <a:gd name="T7" fmla="*/ 34 h 711"/>
                <a:gd name="T8" fmla="*/ 6768 w 2721"/>
                <a:gd name="T9" fmla="*/ 240 h 711"/>
                <a:gd name="T10" fmla="*/ 3142 w 2721"/>
                <a:gd name="T11" fmla="*/ 282 h 711"/>
                <a:gd name="T12" fmla="*/ 605 w 2721"/>
                <a:gd name="T13" fmla="*/ 302 h 711"/>
                <a:gd name="T14" fmla="*/ 0 w 2721"/>
                <a:gd name="T15" fmla="*/ 158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1"/>
                <a:gd name="T25" fmla="*/ 0 h 711"/>
                <a:gd name="T26" fmla="*/ 2721 w 2721"/>
                <a:gd name="T27" fmla="*/ 711 h 7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1" h="711">
                  <a:moveTo>
                    <a:pt x="45" y="394"/>
                  </a:moveTo>
                  <a:cubicBezTo>
                    <a:pt x="41" y="375"/>
                    <a:pt x="38" y="356"/>
                    <a:pt x="136" y="303"/>
                  </a:cubicBezTo>
                  <a:cubicBezTo>
                    <a:pt x="234" y="250"/>
                    <a:pt x="280" y="114"/>
                    <a:pt x="635" y="76"/>
                  </a:cubicBezTo>
                  <a:cubicBezTo>
                    <a:pt x="990" y="38"/>
                    <a:pt x="1951" y="0"/>
                    <a:pt x="2268" y="76"/>
                  </a:cubicBezTo>
                  <a:cubicBezTo>
                    <a:pt x="2585" y="152"/>
                    <a:pt x="2721" y="439"/>
                    <a:pt x="2540" y="530"/>
                  </a:cubicBezTo>
                  <a:cubicBezTo>
                    <a:pt x="2359" y="621"/>
                    <a:pt x="1564" y="598"/>
                    <a:pt x="1179" y="621"/>
                  </a:cubicBezTo>
                  <a:cubicBezTo>
                    <a:pt x="794" y="644"/>
                    <a:pt x="423" y="711"/>
                    <a:pt x="227" y="666"/>
                  </a:cubicBezTo>
                  <a:cubicBezTo>
                    <a:pt x="31" y="621"/>
                    <a:pt x="15" y="485"/>
                    <a:pt x="0" y="349"/>
                  </a:cubicBezTo>
                </a:path>
              </a:pathLst>
            </a:cu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066" y="1797"/>
              <a:ext cx="317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else return n * factorial(n-1);</a:t>
              </a:r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1066" y="799"/>
              <a:ext cx="2273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factorial(</a:t>
              </a:r>
              <a:r>
                <a:rPr lang="en-US" altLang="ko-KR" sz="1600" dirty="0" err="1">
                  <a:latin typeface="Lucida Console" pitchFamily="49" charset="0"/>
                  <a:ea typeface="굴림" pitchFamily="50" charset="-127"/>
                </a:rPr>
                <a:t>int</a:t>
              </a:r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 n)</a:t>
              </a:r>
            </a:p>
            <a:p>
              <a:pPr eaLnBrk="1" hangingPunct="1"/>
              <a:r>
                <a:rPr lang="en-US" altLang="ko-KR" sz="1600" dirty="0">
                  <a:latin typeface="Lucida Console" pitchFamily="49" charset="0"/>
                  <a:ea typeface="굴림" pitchFamily="50" charset="-127"/>
                </a:rPr>
                <a:t>{</a:t>
              </a:r>
            </a:p>
          </p:txBody>
        </p:sp>
        <p:sp>
          <p:nvSpPr>
            <p:cNvPr id="12298" name="Text Box 8"/>
            <p:cNvSpPr txBox="1">
              <a:spLocks noChangeArrowheads="1"/>
            </p:cNvSpPr>
            <p:nvPr/>
          </p:nvSpPr>
          <p:spPr bwMode="auto">
            <a:xfrm>
              <a:off x="4151" y="1449"/>
              <a:ext cx="146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순환을 멈추는 부분</a:t>
              </a:r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4195" y="1991"/>
              <a:ext cx="166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순환 호출을 하는 부분</a:t>
              </a:r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 flipH="1">
              <a:off x="4013" y="202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H="1">
              <a:off x="3979" y="1476"/>
              <a:ext cx="227" cy="0"/>
            </a:xfrm>
            <a:prstGeom prst="line">
              <a:avLst/>
            </a:prstGeom>
            <a:noFill/>
            <a:ln w="9525">
              <a:solidFill>
                <a:srgbClr val="BD2E1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2" name="Text Box 12"/>
            <p:cNvSpPr txBox="1">
              <a:spLocks noChangeArrowheads="1"/>
            </p:cNvSpPr>
            <p:nvPr/>
          </p:nvSpPr>
          <p:spPr bwMode="auto">
            <a:xfrm>
              <a:off x="1066" y="2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}</a:t>
              </a:r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>
              <a:off x="1025" y="1245"/>
              <a:ext cx="317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  </a:t>
              </a:r>
              <a:r>
                <a:rPr lang="en-US" altLang="ko-KR" sz="1600">
                  <a:latin typeface="Lucida Console" pitchFamily="49" charset="0"/>
                  <a:ea typeface="굴림" pitchFamily="50" charset="-127"/>
                </a:rPr>
                <a:t>if( n &lt;= 1 )  return 1</a:t>
              </a:r>
              <a:endParaRPr lang="en-US" altLang="ko-KR" sz="14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12304" name="Freeform 14"/>
            <p:cNvSpPr>
              <a:spLocks/>
            </p:cNvSpPr>
            <p:nvPr/>
          </p:nvSpPr>
          <p:spPr bwMode="auto">
            <a:xfrm>
              <a:off x="608" y="981"/>
              <a:ext cx="458" cy="1043"/>
            </a:xfrm>
            <a:custGeom>
              <a:avLst/>
              <a:gdLst>
                <a:gd name="T0" fmla="*/ 458 w 458"/>
                <a:gd name="T1" fmla="*/ 1043 h 1043"/>
                <a:gd name="T2" fmla="*/ 198 w 458"/>
                <a:gd name="T3" fmla="*/ 870 h 1043"/>
                <a:gd name="T4" fmla="*/ 4 w 458"/>
                <a:gd name="T5" fmla="*/ 317 h 1043"/>
                <a:gd name="T6" fmla="*/ 174 w 458"/>
                <a:gd name="T7" fmla="*/ 72 h 1043"/>
                <a:gd name="T8" fmla="*/ 458 w 458"/>
                <a:gd name="T9" fmla="*/ 0 h 10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1043"/>
                <a:gd name="T17" fmla="*/ 458 w 458"/>
                <a:gd name="T18" fmla="*/ 1043 h 10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1043">
                  <a:moveTo>
                    <a:pt x="458" y="1043"/>
                  </a:moveTo>
                  <a:cubicBezTo>
                    <a:pt x="415" y="1014"/>
                    <a:pt x="274" y="991"/>
                    <a:pt x="198" y="870"/>
                  </a:cubicBezTo>
                  <a:cubicBezTo>
                    <a:pt x="122" y="749"/>
                    <a:pt x="8" y="450"/>
                    <a:pt x="4" y="317"/>
                  </a:cubicBezTo>
                  <a:cubicBezTo>
                    <a:pt x="0" y="184"/>
                    <a:pt x="98" y="125"/>
                    <a:pt x="174" y="72"/>
                  </a:cubicBezTo>
                  <a:cubicBezTo>
                    <a:pt x="250" y="19"/>
                    <a:pt x="399" y="15"/>
                    <a:pt x="45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12305" name="Freeform 15"/>
            <p:cNvSpPr>
              <a:spLocks/>
            </p:cNvSpPr>
            <p:nvPr/>
          </p:nvSpPr>
          <p:spPr bwMode="auto">
            <a:xfrm>
              <a:off x="1198" y="1960"/>
              <a:ext cx="28" cy="19"/>
            </a:xfrm>
            <a:custGeom>
              <a:avLst/>
              <a:gdLst>
                <a:gd name="T0" fmla="*/ 0 w 28"/>
                <a:gd name="T1" fmla="*/ 19 h 19"/>
                <a:gd name="T2" fmla="*/ 28 w 28"/>
                <a:gd name="T3" fmla="*/ 0 h 19"/>
                <a:gd name="T4" fmla="*/ 0 w 28"/>
                <a:gd name="T5" fmla="*/ 19 h 19"/>
                <a:gd name="T6" fmla="*/ 0 60000 65536"/>
                <a:gd name="T7" fmla="*/ 0 60000 65536"/>
                <a:gd name="T8" fmla="*/ 0 60000 65536"/>
                <a:gd name="T9" fmla="*/ 0 w 28"/>
                <a:gd name="T10" fmla="*/ 0 h 19"/>
                <a:gd name="T11" fmla="*/ 28 w 28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9">
                  <a:moveTo>
                    <a:pt x="0" y="19"/>
                  </a:moveTo>
                  <a:cubicBezTo>
                    <a:pt x="9" y="13"/>
                    <a:pt x="28" y="0"/>
                    <a:pt x="28" y="0"/>
                  </a:cubicBezTo>
                  <a:cubicBezTo>
                    <a:pt x="28" y="0"/>
                    <a:pt x="9" y="13"/>
                    <a:pt x="0" y="1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611188" y="5319713"/>
            <a:ext cx="7923212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endParaRPr lang="en-US" altLang="ko-KR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순환 </a:t>
            </a:r>
            <a:r>
              <a:rPr lang="en-US" altLang="ko-KR" smtClean="0"/>
              <a:t>&lt;-&gt; </a:t>
            </a:r>
            <a:r>
              <a:rPr lang="ko-KR" altLang="en-US" smtClean="0"/>
              <a:t>반복</a:t>
            </a:r>
          </a:p>
        </p:txBody>
      </p:sp>
      <p:sp>
        <p:nvSpPr>
          <p:cNvPr id="13315" name="Rectangle 154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1828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대부분의 </a:t>
            </a:r>
            <a:r>
              <a:rPr lang="ko-KR" altLang="en-US" dirty="0" smtClean="0"/>
              <a:t>순환은 반복으로 바꾸어 작성할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255355"/>
            <a:ext cx="7119705" cy="310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팩토리얼의 반복적 구현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0455545"/>
              </p:ext>
            </p:extLst>
          </p:nvPr>
        </p:nvGraphicFramePr>
        <p:xfrm>
          <a:off x="926595" y="1680014"/>
          <a:ext cx="518953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595" y="1680014"/>
                        <a:ext cx="518953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16605" y="3113965"/>
            <a:ext cx="7110789" cy="20320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factorial_iter(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n)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{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int</a:t>
            </a:r>
            <a:r>
              <a:rPr lang="en-US" altLang="ko-KR">
                <a:latin typeface="¹ÙÅÁ" charset="0"/>
                <a:ea typeface="MS UI Gothic" pitchFamily="34" charset="-128"/>
              </a:rPr>
              <a:t> k, v=1;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for</a:t>
            </a:r>
            <a:r>
              <a:rPr lang="en-US" altLang="ko-KR">
                <a:latin typeface="¹ÙÅÁ" charset="0"/>
                <a:ea typeface="MS UI Gothic" pitchFamily="34" charset="-128"/>
              </a:rPr>
              <a:t>(k=n; k&gt;0; k--)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    v = v*k;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    </a:t>
            </a:r>
            <a:r>
              <a:rPr lang="en-US" altLang="ko-KR" b="1">
                <a:solidFill>
                  <a:srgbClr val="0000FF"/>
                </a:solidFill>
                <a:latin typeface="¹ÙÅÁ" charset="0"/>
                <a:ea typeface="MS UI Gothic" pitchFamily="34" charset="-128"/>
              </a:rPr>
              <a:t>return</a:t>
            </a:r>
            <a:r>
              <a:rPr lang="en-US" altLang="ko-KR">
                <a:latin typeface="¹ÙÅÁ" charset="0"/>
                <a:ea typeface="MS UI Gothic" pitchFamily="34" charset="-128"/>
              </a:rPr>
              <a:t>(v);</a:t>
            </a:r>
            <a:endParaRPr lang="en-US" altLang="ko-KR">
              <a:latin typeface="Lucida Console" pitchFamily="49" charset="0"/>
              <a:ea typeface="MS UI Gothic" pitchFamily="34" charset="-128"/>
            </a:endParaRPr>
          </a:p>
          <a:p>
            <a:pPr algn="just" eaLnBrk="1" hangingPunct="1"/>
            <a:r>
              <a:rPr lang="en-US" altLang="ko-KR">
                <a:latin typeface="¹ÙÅÁ" charset="0"/>
                <a:ea typeface="MS UI Gothic" pitchFamily="34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14201</TotalTime>
  <Words>893</Words>
  <Application>Microsoft Office PowerPoint</Application>
  <PresentationFormat>화면 슬라이드 쇼(4:3)</PresentationFormat>
  <Paragraphs>287</Paragraphs>
  <Slides>26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4" baseType="lpstr">
      <vt:lpstr>¹ÙÅÁ</vt:lpstr>
      <vt:lpstr>HY얕은샘물M</vt:lpstr>
      <vt:lpstr>HY엽서L</vt:lpstr>
      <vt:lpstr>MS UI Gothic</vt:lpstr>
      <vt:lpstr>굴림</vt:lpstr>
      <vt:lpstr>바탕</vt:lpstr>
      <vt:lpstr>한양신명조</vt:lpstr>
      <vt:lpstr>한양해서</vt:lpstr>
      <vt:lpstr>한컴바탕</vt:lpstr>
      <vt:lpstr>휴먼명조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Equation</vt:lpstr>
      <vt:lpstr>2장 순환</vt:lpstr>
      <vt:lpstr>순환(recursion)이란?</vt:lpstr>
      <vt:lpstr>팩토리얼 프로그래밍 #1</vt:lpstr>
      <vt:lpstr>팩토리얼 프로그래밍 #1</vt:lpstr>
      <vt:lpstr>팩토리얼 프로그래밍 #2</vt:lpstr>
      <vt:lpstr>순환호출순서</vt:lpstr>
      <vt:lpstr>순환 알고리즘의 구조</vt:lpstr>
      <vt:lpstr>순환 &lt;-&gt; 반복</vt:lpstr>
      <vt:lpstr>팩토리얼의 반복적 구현</vt:lpstr>
      <vt:lpstr>거듭제곱 값 프로그래밍 #1</vt:lpstr>
      <vt:lpstr>반복적인 방법</vt:lpstr>
      <vt:lpstr>순환적인 방법</vt:lpstr>
      <vt:lpstr>순환적인 방법</vt:lpstr>
      <vt:lpstr>거듭제곱 값 프로그래밍 분석</vt:lpstr>
      <vt:lpstr>피보나치 수열의 계산 #1</vt:lpstr>
      <vt:lpstr>피보나치 수열의 계산 #1</vt:lpstr>
      <vt:lpstr>피보나치 수열의 계산 #1</vt:lpstr>
      <vt:lpstr>피보나치 수열의 반복구현</vt:lpstr>
      <vt:lpstr>하노이 탑 문제</vt:lpstr>
      <vt:lpstr>n=3인 경우의 해답</vt:lpstr>
      <vt:lpstr>일반적인 경우에는?</vt:lpstr>
      <vt:lpstr>남아있는 문제는?</vt:lpstr>
      <vt:lpstr>남아있는 문제는?</vt:lpstr>
      <vt:lpstr>하노이탑 최종 프로그램</vt:lpstr>
      <vt:lpstr>실행결과 </vt:lpstr>
      <vt:lpstr>Q &amp; A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189</cp:revision>
  <dcterms:created xsi:type="dcterms:W3CDTF">2004-02-19T02:52:38Z</dcterms:created>
  <dcterms:modified xsi:type="dcterms:W3CDTF">2019-02-11T04:40:44Z</dcterms:modified>
</cp:coreProperties>
</file>