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6" r:id="rId12"/>
    <p:sldId id="278" r:id="rId13"/>
    <p:sldId id="271" r:id="rId14"/>
    <p:sldId id="272" r:id="rId15"/>
    <p:sldId id="273" r:id="rId16"/>
    <p:sldId id="274" r:id="rId17"/>
    <p:sldId id="279" r:id="rId18"/>
    <p:sldId id="275" r:id="rId19"/>
    <p:sldId id="276" r:id="rId20"/>
    <p:sldId id="277" r:id="rId21"/>
    <p:sldId id="280" r:id="rId22"/>
    <p:sldId id="281" r:id="rId23"/>
    <p:sldId id="282" r:id="rId24"/>
    <p:sldId id="284" r:id="rId25"/>
    <p:sldId id="285" r:id="rId26"/>
    <p:sldId id="286" r:id="rId27"/>
    <p:sldId id="287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660"/>
  </p:normalViewPr>
  <p:slideViewPr>
    <p:cSldViewPr snapToGrid="0">
      <p:cViewPr>
        <p:scale>
          <a:sx n="75" d="100"/>
          <a:sy n="75" d="100"/>
        </p:scale>
        <p:origin x="300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A1558-7D69-4968-A82D-E225FB0F61C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72BCE-694B-4CC1-A328-8B1A355DEF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0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15FB-0A9B-4C4C-BCAB-724561E021AB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4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AF75-3A79-4603-9560-B4E17A32B122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6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BEA2-DC1A-4B7D-BB35-08D398D04F01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8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F543-B15F-4A83-9312-3440F4C66CB6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1459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ABAE-0D96-49E8-8FF9-DAA74276EA82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48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43EE-500C-4766-AB31-9D2022415B68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51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D54B-A9B0-4079-AA1F-072A362536BB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8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6A8-713F-4510-9DEB-47DA9FE42FAD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89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B98D-6366-4D3E-AF03-552AB77A125F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AACB-1E72-4460-AF82-870D83BF4AA0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3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6DCA-6D53-45C0-89A7-6D72381BDC08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5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D2D8-4C89-4E29-B513-9F459ECE3A1D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9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0450-D32A-45F1-A9DE-67AE5712D8D7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6E05-FA9D-40CF-9DBC-1194027FAE14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1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D718-192F-47D3-B83E-3561CA3A6A1F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1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5EFD-5031-4A97-A25B-E12FE5F6A299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1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8413-C9DD-498D-A296-DFD3B78AAA9C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3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87FA58-CD7F-4320-A946-F3927A5D1129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0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5" Type="http://schemas.openxmlformats.org/officeDocument/2006/relationships/image" Target="../media/image42.sv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Relationship Id="rId1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homes.cs.washington.edu/~marcotcr/aaai18.pdf" TargetMode="External"/><Relationship Id="rId3" Type="http://schemas.openxmlformats.org/officeDocument/2006/relationships/hyperlink" Target="https://github.com/marcotcr/lime" TargetMode="External"/><Relationship Id="rId7" Type="http://schemas.openxmlformats.org/officeDocument/2006/relationships/hyperlink" Target="https://github.com/TeamHG-Memex/eli5" TargetMode="External"/><Relationship Id="rId2" Type="http://schemas.openxmlformats.org/officeDocument/2006/relationships/hyperlink" Target="https://arxiv.org/abs/1602.0493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li5.readthedocs.io/en/latest/overview.html" TargetMode="External"/><Relationship Id="rId5" Type="http://schemas.openxmlformats.org/officeDocument/2006/relationships/hyperlink" Target="https://towardsdatascience.com/decrypting-your-machine-learning-model-using-lime-5adc035109b5" TargetMode="External"/><Relationship Id="rId10" Type="http://schemas.openxmlformats.org/officeDocument/2006/relationships/hyperlink" Target="https://christophm.github.io/interpretable-ml-book/shap.html" TargetMode="External"/><Relationship Id="rId4" Type="http://schemas.openxmlformats.org/officeDocument/2006/relationships/hyperlink" Target="https://pypi.org/project/lime/#history" TargetMode="External"/><Relationship Id="rId9" Type="http://schemas.openxmlformats.org/officeDocument/2006/relationships/hyperlink" Target="https://github.com/marcotcr/ancho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6E57F-D5EF-457F-9048-59F75374C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732"/>
            <a:ext cx="9144000" cy="1878275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Explicando modelos de Aprendizaje Automático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DBB15-B8D2-4CB2-8D96-197F9B9C1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16882"/>
            <a:ext cx="9144000" cy="697889"/>
          </a:xfrm>
        </p:spPr>
        <p:txBody>
          <a:bodyPr>
            <a:normAutofit/>
          </a:bodyPr>
          <a:lstStyle/>
          <a:p>
            <a:r>
              <a:rPr lang="es-MX" sz="1600" dirty="0">
                <a:solidFill>
                  <a:srgbClr val="FFFFFF"/>
                </a:solidFill>
              </a:rPr>
              <a:t>Ing. Daniel Hernández Mota, Científico de datos</a:t>
            </a:r>
            <a:r>
              <a:rPr lang="en-US" sz="1600" dirty="0">
                <a:solidFill>
                  <a:srgbClr val="FFFFFF"/>
                </a:solidFill>
              </a:rPr>
              <a:t>.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Agosto, 2021</a:t>
            </a:r>
            <a:endParaRPr lang="es-MX" sz="1400" dirty="0">
              <a:solidFill>
                <a:srgbClr val="FFFFFF"/>
              </a:solidFill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45D24A-6243-4861-AA8D-C122F41A3489}"/>
              </a:ext>
            </a:extLst>
          </p:cNvPr>
          <p:cNvGrpSpPr/>
          <p:nvPr/>
        </p:nvGrpSpPr>
        <p:grpSpPr>
          <a:xfrm>
            <a:off x="2234383" y="2281407"/>
            <a:ext cx="7723234" cy="2880000"/>
            <a:chOff x="1131799" y="2171413"/>
            <a:chExt cx="7723234" cy="2880000"/>
          </a:xfrm>
        </p:grpSpPr>
        <p:pic>
          <p:nvPicPr>
            <p:cNvPr id="17" name="Gráfico 16" descr="Caja de embalaje abierta">
              <a:extLst>
                <a:ext uri="{FF2B5EF4-FFF2-40B4-BE49-F238E27FC236}">
                  <a16:creationId xmlns:a16="http://schemas.microsoft.com/office/drawing/2014/main" id="{729E866D-F1F0-4D5F-A347-C8FF9E00C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75033" y="2171413"/>
              <a:ext cx="2880000" cy="2880000"/>
            </a:xfrm>
            <a:prstGeom prst="rect">
              <a:avLst/>
            </a:prstGeom>
          </p:spPr>
        </p:pic>
        <p:pic>
          <p:nvPicPr>
            <p:cNvPr id="18" name="Gráfico 17" descr="Caja">
              <a:extLst>
                <a:ext uri="{FF2B5EF4-FFF2-40B4-BE49-F238E27FC236}">
                  <a16:creationId xmlns:a16="http://schemas.microsoft.com/office/drawing/2014/main" id="{D563EBE5-9C0B-4697-93E6-2AE6B870F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1799" y="2171413"/>
              <a:ext cx="2880000" cy="2880000"/>
            </a:xfrm>
            <a:prstGeom prst="rect">
              <a:avLst/>
            </a:prstGeom>
          </p:spPr>
        </p:pic>
        <p:sp>
          <p:nvSpPr>
            <p:cNvPr id="19" name="Flecha: a la derecha 18">
              <a:extLst>
                <a:ext uri="{FF2B5EF4-FFF2-40B4-BE49-F238E27FC236}">
                  <a16:creationId xmlns:a16="http://schemas.microsoft.com/office/drawing/2014/main" id="{85F78CD0-8DD6-4C89-A4F5-1DA8FA28C534}"/>
                </a:ext>
              </a:extLst>
            </p:cNvPr>
            <p:cNvSpPr/>
            <p:nvPr/>
          </p:nvSpPr>
          <p:spPr>
            <a:xfrm>
              <a:off x="4152196" y="3165941"/>
              <a:ext cx="1435509" cy="5261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F8EBC54-B015-4A07-ACEC-B134AF9AA2FB}"/>
                </a:ext>
              </a:extLst>
            </p:cNvPr>
            <p:cNvSpPr/>
            <p:nvPr/>
          </p:nvSpPr>
          <p:spPr>
            <a:xfrm>
              <a:off x="2720115" y="3743186"/>
              <a:ext cx="285593" cy="3126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AD5EE651-AFE4-4EC0-BE6C-0CAA7EF8A7C4}"/>
                </a:ext>
              </a:extLst>
            </p:cNvPr>
            <p:cNvSpPr/>
            <p:nvPr/>
          </p:nvSpPr>
          <p:spPr>
            <a:xfrm>
              <a:off x="7514782" y="4299345"/>
              <a:ext cx="242789" cy="2636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6B51105-5150-45B2-9252-C774940F811A}"/>
              </a:ext>
            </a:extLst>
          </p:cNvPr>
          <p:cNvSpPr/>
          <p:nvPr/>
        </p:nvSpPr>
        <p:spPr>
          <a:xfrm>
            <a:off x="3934459" y="3775199"/>
            <a:ext cx="285593" cy="287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A7B8788-111E-4468-AD79-2B38BCADCF4C}"/>
              </a:ext>
            </a:extLst>
          </p:cNvPr>
          <p:cNvSpPr/>
          <p:nvPr/>
        </p:nvSpPr>
        <p:spPr>
          <a:xfrm>
            <a:off x="8626891" y="4502684"/>
            <a:ext cx="143729" cy="2426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7202F8-4B2E-4E13-8D34-CDBAA4C2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7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s-MX" dirty="0"/>
              <a:t>Algunas técnicas…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EE3037-3BD3-460A-B740-BBCDA84FD1C3}"/>
              </a:ext>
            </a:extLst>
          </p:cNvPr>
          <p:cNvSpPr txBox="1"/>
          <p:nvPr/>
        </p:nvSpPr>
        <p:spPr>
          <a:xfrm>
            <a:off x="721289" y="2327247"/>
            <a:ext cx="11711343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BC451B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LIME</a:t>
            </a: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(Explicación local de modelos agnósticos interpretables)</a:t>
            </a: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BC451B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ANCHORS</a:t>
            </a: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(Explicaciones de alta precisión de modelos agnósticos)</a:t>
            </a: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BC451B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SHAP</a:t>
            </a: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(Explicaciones aditivas de Shapley)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2791682-D886-4E08-B1E3-730B24E97752}"/>
              </a:ext>
            </a:extLst>
          </p:cNvPr>
          <p:cNvSpPr txBox="1"/>
          <p:nvPr/>
        </p:nvSpPr>
        <p:spPr>
          <a:xfrm>
            <a:off x="480657" y="5267722"/>
            <a:ext cx="1171134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Buscan explicar el comportamiento de los modelos a través de las variables.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35935"/>
            <a:ext cx="10353762" cy="4438170"/>
          </a:xfrm>
        </p:spPr>
        <p:txBody>
          <a:bodyPr>
            <a:normAutofit fontScale="90000"/>
          </a:bodyPr>
          <a:lstStyle/>
          <a:p>
            <a:pPr algn="l"/>
            <a:r>
              <a:rPr lang="es-MX" sz="28700" b="1" dirty="0"/>
              <a:t>LIME </a:t>
            </a:r>
            <a:endParaRPr lang="en-US" sz="28700" b="1" dirty="0"/>
          </a:p>
        </p:txBody>
      </p:sp>
    </p:spTree>
    <p:extLst>
      <p:ext uri="{BB962C8B-B14F-4D97-AF65-F5344CB8AC3E}">
        <p14:creationId xmlns:p14="http://schemas.microsoft.com/office/powerpoint/2010/main" val="4191503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LIME </a:t>
            </a:r>
            <a:r>
              <a:rPr lang="es-MX" sz="2000" b="1" dirty="0"/>
              <a:t>(modelo sustituto local)</a:t>
            </a:r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EE3037-3BD3-460A-B740-BBCDA84FD1C3}"/>
              </a:ext>
            </a:extLst>
          </p:cNvPr>
          <p:cNvSpPr txBox="1"/>
          <p:nvPr/>
        </p:nvSpPr>
        <p:spPr>
          <a:xfrm>
            <a:off x="480656" y="1749731"/>
            <a:ext cx="109900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LIME: aproxima un modelo interpretable (regresión lineal) de manera local alrededor de una predicción. </a:t>
            </a: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EC7AB95-E3CE-4E76-B658-C759B9DB2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90" y="3151188"/>
            <a:ext cx="4727283" cy="3043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6460CCA3-2730-418F-96EB-C8E767DDC19F}"/>
                  </a:ext>
                </a:extLst>
              </p:cNvPr>
              <p:cNvSpPr txBox="1"/>
              <p:nvPr/>
            </p:nvSpPr>
            <p:spPr>
              <a:xfrm>
                <a:off x="5689207" y="5411618"/>
                <a:ext cx="5663512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𝐿𝐼𝑀𝐸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𝑒𝑥𝑝𝑙𝑎𝑛𝑎𝑡𝑖𝑜𝑛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es-MX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MX" b="0" i="0" dirty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s-MX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6460CCA3-2730-418F-96EB-C8E767DDC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207" y="5411618"/>
                <a:ext cx="5663512" cy="299569"/>
              </a:xfrm>
              <a:prstGeom prst="rect">
                <a:avLst/>
              </a:prstGeom>
              <a:blipFill>
                <a:blip r:embed="rId3"/>
                <a:stretch>
                  <a:fillRect t="-204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Bocadillo nube: nube 33">
            <a:extLst>
              <a:ext uri="{FF2B5EF4-FFF2-40B4-BE49-F238E27FC236}">
                <a16:creationId xmlns:a16="http://schemas.microsoft.com/office/drawing/2014/main" id="{80136C82-66D8-40FE-91AE-FBFB04A2142D}"/>
              </a:ext>
            </a:extLst>
          </p:cNvPr>
          <p:cNvSpPr/>
          <p:nvPr/>
        </p:nvSpPr>
        <p:spPr>
          <a:xfrm>
            <a:off x="6081917" y="3048788"/>
            <a:ext cx="5663513" cy="1891172"/>
          </a:xfrm>
          <a:prstGeom prst="cloudCallout">
            <a:avLst>
              <a:gd name="adj1" fmla="val -60448"/>
              <a:gd name="adj2" fmla="val 61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Variables que son importantes de manera local puede que no sean importantes de manera global</a:t>
            </a:r>
          </a:p>
          <a:p>
            <a:pPr algn="ctr"/>
            <a:r>
              <a:rPr lang="es-MX" dirty="0"/>
              <a:t> (vice versa)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2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LIME </a:t>
            </a:r>
            <a:r>
              <a:rPr lang="es-MX" sz="2000" b="1" dirty="0"/>
              <a:t>(modelo sustituto local)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2C5F142-319A-4D88-A0B4-DC1632732537}"/>
                  </a:ext>
                </a:extLst>
              </p:cNvPr>
              <p:cNvSpPr txBox="1"/>
              <p:nvPr/>
            </p:nvSpPr>
            <p:spPr>
              <a:xfrm>
                <a:off x="2497508" y="3740174"/>
                <a:ext cx="5663512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𝐿𝐼𝑀𝐸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𝑒𝑥𝑝𝑙𝑎𝑛𝑎𝑡𝑖𝑜𝑛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es-MX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MX" b="0" i="0" dirty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s-MX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2C5F142-319A-4D88-A0B4-DC163273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08" y="3740174"/>
                <a:ext cx="5663512" cy="299569"/>
              </a:xfrm>
              <a:prstGeom prst="rect">
                <a:avLst/>
              </a:prstGeom>
              <a:blipFill>
                <a:blip r:embed="rId2"/>
                <a:stretch>
                  <a:fillRect t="-204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B5442272-C60B-44CC-BDCC-112C6BB2C76B}"/>
              </a:ext>
            </a:extLst>
          </p:cNvPr>
          <p:cNvSpPr/>
          <p:nvPr/>
        </p:nvSpPr>
        <p:spPr>
          <a:xfrm>
            <a:off x="6095999" y="3630967"/>
            <a:ext cx="1050523" cy="497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79897E-B0AE-453B-8E19-B8CB60717599}"/>
              </a:ext>
            </a:extLst>
          </p:cNvPr>
          <p:cNvSpPr/>
          <p:nvPr/>
        </p:nvSpPr>
        <p:spPr>
          <a:xfrm>
            <a:off x="5671196" y="3828548"/>
            <a:ext cx="389292" cy="299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82911E-0BB4-4D12-B917-FA3F410974C6}"/>
              </a:ext>
            </a:extLst>
          </p:cNvPr>
          <p:cNvSpPr/>
          <p:nvPr/>
        </p:nvSpPr>
        <p:spPr>
          <a:xfrm>
            <a:off x="7407845" y="3641383"/>
            <a:ext cx="622919" cy="497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5538189-9930-4945-9743-6DE8CE3AA22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958232" y="4128117"/>
            <a:ext cx="1907610" cy="70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D37EE92-EAC3-4DC9-B8C3-E5172618C9AB}"/>
              </a:ext>
            </a:extLst>
          </p:cNvPr>
          <p:cNvCxnSpPr>
            <a:cxnSpLocks/>
          </p:cNvCxnSpPr>
          <p:nvPr/>
        </p:nvCxnSpPr>
        <p:spPr>
          <a:xfrm>
            <a:off x="6632459" y="4129125"/>
            <a:ext cx="0" cy="97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9873FB0-AB8D-4A83-AE89-F58D3CD2B05A}"/>
              </a:ext>
            </a:extLst>
          </p:cNvPr>
          <p:cNvCxnSpPr>
            <a:cxnSpLocks/>
          </p:cNvCxnSpPr>
          <p:nvPr/>
        </p:nvCxnSpPr>
        <p:spPr>
          <a:xfrm>
            <a:off x="7704607" y="4138533"/>
            <a:ext cx="890753" cy="86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E1142BD-A66E-40C4-95DF-403CDA6612AC}"/>
              </a:ext>
            </a:extLst>
          </p:cNvPr>
          <p:cNvSpPr txBox="1">
            <a:spLocks/>
          </p:cNvSpPr>
          <p:nvPr/>
        </p:nvSpPr>
        <p:spPr>
          <a:xfrm>
            <a:off x="2750906" y="4872008"/>
            <a:ext cx="2139592" cy="1077229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/>
              <a:t>Modelo perteneciente a una clase de modelos interpretables (lineales, árboles de decisión, etc.)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arcador de contenido 2">
                <a:extLst>
                  <a:ext uri="{FF2B5EF4-FFF2-40B4-BE49-F238E27FC236}">
                    <a16:creationId xmlns:a16="http://schemas.microsoft.com/office/drawing/2014/main" id="{8F1C194E-CD3B-4976-B2E3-DBB9D5BD6C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2064" y="5100320"/>
                <a:ext cx="1840789" cy="1077229"/>
              </a:xfrm>
              <a:prstGeom prst="rect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marL="344488" indent="-344488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13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4448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13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4448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s-MX" dirty="0"/>
                  <a:t>Medida de qué tan mal el modelo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MX" dirty="0"/>
                  <a:t> interpreta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, en la localidad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Marcador de contenido 2">
                <a:extLst>
                  <a:ext uri="{FF2B5EF4-FFF2-40B4-BE49-F238E27FC236}">
                    <a16:creationId xmlns:a16="http://schemas.microsoft.com/office/drawing/2014/main" id="{8F1C194E-CD3B-4976-B2E3-DBB9D5BD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064" y="5100320"/>
                <a:ext cx="1840789" cy="1077229"/>
              </a:xfrm>
              <a:prstGeom prst="rect">
                <a:avLst/>
              </a:prstGeom>
              <a:blipFill>
                <a:blip r:embed="rId3"/>
                <a:stretch>
                  <a:fillRect t="-562" r="-3289" b="-6742"/>
                </a:stretch>
              </a:blipFill>
              <a:ln>
                <a:solidFill>
                  <a:schemeClr val="tx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11DA2142-9C98-4E66-95C8-804F031AB674}"/>
              </a:ext>
            </a:extLst>
          </p:cNvPr>
          <p:cNvSpPr txBox="1">
            <a:spLocks/>
          </p:cNvSpPr>
          <p:nvPr/>
        </p:nvSpPr>
        <p:spPr>
          <a:xfrm>
            <a:off x="7960710" y="5040356"/>
            <a:ext cx="2764894" cy="1077229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/>
              <a:t>Métrica de complejidad (número de pesos que no son cero, profundidad de árboles)</a:t>
            </a:r>
            <a:endParaRPr lang="en-US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A41AC172-C736-49C4-A3CD-BEED2457B62E}"/>
              </a:ext>
            </a:extLst>
          </p:cNvPr>
          <p:cNvSpPr txBox="1">
            <a:spLocks/>
          </p:cNvSpPr>
          <p:nvPr/>
        </p:nvSpPr>
        <p:spPr>
          <a:xfrm>
            <a:off x="1050757" y="1919980"/>
            <a:ext cx="10090484" cy="1077229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b="1" dirty="0"/>
              <a:t>Objetivo formal</a:t>
            </a:r>
            <a:r>
              <a:rPr lang="es-MX" dirty="0"/>
              <a:t>: Identificar un modelo interpretable en el espacio de </a:t>
            </a:r>
            <a:r>
              <a:rPr lang="es-MX" strike="sngStrike" dirty="0"/>
              <a:t>variables</a:t>
            </a:r>
            <a:r>
              <a:rPr lang="es-MX" dirty="0"/>
              <a:t> interpretación representativa, que es confiable de manera local, para un clasificador. Asegurando interpretabilidad y fidelidad local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5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LIME </a:t>
            </a:r>
            <a:r>
              <a:rPr lang="es-MX" sz="2000" b="1" dirty="0"/>
              <a:t>(modelo sustituto local)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A51EA14-DC69-45BD-8825-AA8768B4765E}"/>
                  </a:ext>
                </a:extLst>
              </p:cNvPr>
              <p:cNvSpPr txBox="1"/>
              <p:nvPr/>
            </p:nvSpPr>
            <p:spPr>
              <a:xfrm>
                <a:off x="219715" y="2628268"/>
                <a:ext cx="4448540" cy="800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´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A51EA14-DC69-45BD-8825-AA8768B47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5" y="2628268"/>
                <a:ext cx="4448540" cy="800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08770AD-848E-46AF-9882-F77EDE588F96}"/>
                  </a:ext>
                </a:extLst>
              </p:cNvPr>
              <p:cNvSpPr txBox="1"/>
              <p:nvPr/>
            </p:nvSpPr>
            <p:spPr>
              <a:xfrm>
                <a:off x="379350" y="3946282"/>
                <a:ext cx="2502568" cy="407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/(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08770AD-848E-46AF-9882-F77EDE588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50" y="3946282"/>
                <a:ext cx="2502568" cy="407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CE65A077-73F1-4B12-81A1-4AEC3AF5F0BD}"/>
              </a:ext>
            </a:extLst>
          </p:cNvPr>
          <p:cNvSpPr txBox="1">
            <a:spLocks/>
          </p:cNvSpPr>
          <p:nvPr/>
        </p:nvSpPr>
        <p:spPr>
          <a:xfrm>
            <a:off x="4844716" y="1633669"/>
            <a:ext cx="6832708" cy="503238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La receta…</a:t>
            </a:r>
          </a:p>
          <a:p>
            <a:pPr>
              <a:buFontTx/>
              <a:buChar char="-"/>
            </a:pPr>
            <a:r>
              <a:rPr lang="es-MX" dirty="0"/>
              <a:t>Selecciona la instancia de interés: datos de interés para la cual se desea obtener una explicación.</a:t>
            </a:r>
          </a:p>
          <a:p>
            <a:pPr>
              <a:buFontTx/>
              <a:buChar char="-"/>
            </a:pPr>
            <a:r>
              <a:rPr lang="es-MX" dirty="0"/>
              <a:t>Perturbar esa instancia y hacer que el modelo haga predicciones para esas nuevas instancias.</a:t>
            </a:r>
          </a:p>
          <a:p>
            <a:pPr>
              <a:buFontTx/>
              <a:buChar char="-"/>
            </a:pPr>
            <a:r>
              <a:rPr lang="es-MX" dirty="0"/>
              <a:t>Ponderar las nuevas instancias de acuerdo a la proximidad que tienen con la instancia de interés.</a:t>
            </a:r>
          </a:p>
          <a:p>
            <a:pPr>
              <a:buFontTx/>
              <a:buChar char="-"/>
            </a:pPr>
            <a:r>
              <a:rPr lang="es-MX" dirty="0"/>
              <a:t>Entrenar un modelo interpretable en estos conjunto de datos generado a partir de las instancias.</a:t>
            </a:r>
          </a:p>
          <a:p>
            <a:pPr>
              <a:buFontTx/>
              <a:buChar char="-"/>
            </a:pPr>
            <a:r>
              <a:rPr lang="es-MX" b="1" dirty="0"/>
              <a:t>Explicar la predicción interpretando el modelo local.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954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LIME </a:t>
            </a:r>
            <a:r>
              <a:rPr lang="es-MX" sz="2000" b="1" dirty="0"/>
              <a:t>(modelo sustituto local)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19E3EF0-6BAC-4062-BA60-E2D9176D7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91" y="1918646"/>
            <a:ext cx="3556596" cy="354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51FAD97-A6D7-43C0-88E2-5F53D4FEE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0" r="-1"/>
          <a:stretch/>
        </p:blipFill>
        <p:spPr bwMode="auto">
          <a:xfrm>
            <a:off x="5090485" y="1918646"/>
            <a:ext cx="6177071" cy="20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CF2AF34D-AB81-41E5-87C6-80E855E703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5"/>
          <a:stretch/>
        </p:blipFill>
        <p:spPr bwMode="auto">
          <a:xfrm>
            <a:off x="5573249" y="4591330"/>
            <a:ext cx="4033888" cy="160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26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LIME </a:t>
            </a:r>
            <a:r>
              <a:rPr lang="es-MX" sz="2000" b="1" dirty="0"/>
              <a:t>(modelo sustituto local)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169D4FB7-B7AA-4DC2-AD95-5B9D9A7D6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698579"/>
              </p:ext>
            </p:extLst>
          </p:nvPr>
        </p:nvGraphicFramePr>
        <p:xfrm>
          <a:off x="2032000" y="2067202"/>
          <a:ext cx="8128000" cy="3479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947126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111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Ventajas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Desventajas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28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800" dirty="0"/>
                    </a:p>
                    <a:p>
                      <a:r>
                        <a:rPr lang="es-MX" sz="1800" dirty="0"/>
                        <a:t>Sirve para </a:t>
                      </a:r>
                      <a:r>
                        <a:rPr lang="es-MX" sz="1800" dirty="0" err="1"/>
                        <a:t>debuggear</a:t>
                      </a:r>
                      <a:r>
                        <a:rPr lang="es-MX" sz="1800" dirty="0"/>
                        <a:t> modelos de Aprendizaje Máquina</a:t>
                      </a:r>
                    </a:p>
                    <a:p>
                      <a:endParaRPr lang="es-MX" sz="1800" dirty="0"/>
                    </a:p>
                    <a:p>
                      <a:r>
                        <a:rPr lang="es-MX" sz="1800" dirty="0"/>
                        <a:t>LIME es uno de los pocos métodos que utilizan datos tabulares, texto, e imágenes.</a:t>
                      </a:r>
                    </a:p>
                    <a:p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Es extremadamente fácil de usar (librerías en R y Python)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La definición de vecindad de perturbación no es tan sencilla de hacer.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Inestabilidad de explicación: la confianza no es tan buena.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Es algo lento (en particular para imágenes)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4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012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35935"/>
            <a:ext cx="10353762" cy="4438170"/>
          </a:xfrm>
        </p:spPr>
        <p:txBody>
          <a:bodyPr>
            <a:noAutofit/>
          </a:bodyPr>
          <a:lstStyle/>
          <a:p>
            <a:pPr algn="l"/>
            <a:r>
              <a:rPr lang="es-MX" sz="21500" b="1" dirty="0"/>
              <a:t>Anchor </a:t>
            </a:r>
            <a:endParaRPr lang="en-US" sz="21500" b="1" dirty="0"/>
          </a:p>
        </p:txBody>
      </p:sp>
    </p:spTree>
    <p:extLst>
      <p:ext uri="{BB962C8B-B14F-4D97-AF65-F5344CB8AC3E}">
        <p14:creationId xmlns:p14="http://schemas.microsoft.com/office/powerpoint/2010/main" val="1904963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>
                <a:solidFill>
                  <a:schemeClr val="tx1">
                    <a:lumMod val="85000"/>
                  </a:schemeClr>
                </a:solidFill>
              </a:rPr>
              <a:t>Anchor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EE3037-3BD3-460A-B740-BBCDA84FD1C3}"/>
              </a:ext>
            </a:extLst>
          </p:cNvPr>
          <p:cNvSpPr txBox="1"/>
          <p:nvPr/>
        </p:nvSpPr>
        <p:spPr>
          <a:xfrm>
            <a:off x="480656" y="1749731"/>
            <a:ext cx="109900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Esta técnica explica un modelo generando una regla de decisión (anchor), tal que, dado a que se cumple esa regla, la predicción no se verá modificada sustancialmente.</a:t>
            </a: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09412C-D4B0-4923-B596-662909ED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90" y="3429000"/>
            <a:ext cx="3860451" cy="309018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705E700-D92B-4542-87AE-6DE461287BDD}"/>
              </a:ext>
            </a:extLst>
          </p:cNvPr>
          <p:cNvSpPr/>
          <p:nvPr/>
        </p:nvSpPr>
        <p:spPr>
          <a:xfrm>
            <a:off x="5631575" y="3660898"/>
            <a:ext cx="4080596" cy="2587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IF (country == ‘</a:t>
            </a:r>
            <a:r>
              <a:rPr lang="es-MX" dirty="0" err="1"/>
              <a:t>United_states</a:t>
            </a:r>
            <a:r>
              <a:rPr lang="es-MX" dirty="0"/>
              <a:t>’ AND </a:t>
            </a:r>
          </a:p>
          <a:p>
            <a:r>
              <a:rPr lang="es-MX" dirty="0"/>
              <a:t>      </a:t>
            </a:r>
            <a:r>
              <a:rPr lang="es-MX" dirty="0" err="1"/>
              <a:t>capital_loss</a:t>
            </a:r>
            <a:r>
              <a:rPr lang="es-MX" dirty="0"/>
              <a:t> &lt; 1000 AND</a:t>
            </a:r>
          </a:p>
          <a:p>
            <a:r>
              <a:rPr lang="es-MX" dirty="0"/>
              <a:t>      </a:t>
            </a:r>
            <a:r>
              <a:rPr lang="es-MX" dirty="0" err="1"/>
              <a:t>race</a:t>
            </a:r>
            <a:r>
              <a:rPr lang="es-MX" dirty="0"/>
              <a:t> == ‘</a:t>
            </a:r>
            <a:r>
              <a:rPr lang="es-MX" dirty="0" err="1"/>
              <a:t>white</a:t>
            </a:r>
            <a:r>
              <a:rPr lang="es-MX" dirty="0"/>
              <a:t>’ AND</a:t>
            </a:r>
          </a:p>
          <a:p>
            <a:r>
              <a:rPr lang="es-MX" dirty="0"/>
              <a:t>      </a:t>
            </a:r>
            <a:r>
              <a:rPr lang="es-MX" dirty="0" err="1"/>
              <a:t>relationship</a:t>
            </a:r>
            <a:r>
              <a:rPr lang="es-MX" dirty="0"/>
              <a:t> == ‘</a:t>
            </a:r>
            <a:r>
              <a:rPr lang="es-MX" dirty="0" err="1"/>
              <a:t>Husband</a:t>
            </a:r>
            <a:r>
              <a:rPr lang="es-MX" dirty="0"/>
              <a:t>’ AND</a:t>
            </a:r>
          </a:p>
          <a:p>
            <a:r>
              <a:rPr lang="es-MX" dirty="0"/>
              <a:t>      28 &lt; Age &lt; 37 AND</a:t>
            </a:r>
            <a:endParaRPr lang="en-US" dirty="0"/>
          </a:p>
          <a:p>
            <a:r>
              <a:rPr lang="en-US" dirty="0"/>
              <a:t>      sex == ‘male’</a:t>
            </a:r>
            <a:r>
              <a:rPr lang="es-MX" dirty="0"/>
              <a:t> AND</a:t>
            </a:r>
          </a:p>
          <a:p>
            <a:r>
              <a:rPr lang="es-MX" dirty="0"/>
              <a:t>      </a:t>
            </a:r>
            <a:r>
              <a:rPr lang="es-MX" dirty="0" err="1"/>
              <a:t>occupation</a:t>
            </a:r>
            <a:r>
              <a:rPr lang="es-MX" dirty="0"/>
              <a:t> == ‘Data </a:t>
            </a:r>
            <a:r>
              <a:rPr lang="es-MX" dirty="0" err="1"/>
              <a:t>Scientist</a:t>
            </a:r>
            <a:r>
              <a:rPr lang="es-MX" dirty="0"/>
              <a:t>’)</a:t>
            </a:r>
            <a:br>
              <a:rPr lang="es-MX" dirty="0"/>
            </a:br>
            <a:endParaRPr lang="es-MX" dirty="0"/>
          </a:p>
          <a:p>
            <a:r>
              <a:rPr lang="es-MX" dirty="0"/>
              <a:t>THEN PREDICT </a:t>
            </a:r>
            <a:r>
              <a:rPr lang="es-MX" dirty="0" err="1"/>
              <a:t>salary</a:t>
            </a:r>
            <a:r>
              <a:rPr lang="es-MX" dirty="0"/>
              <a:t> &gt; $50K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9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Anchor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Marcador de contenido 2">
                <a:extLst>
                  <a:ext uri="{FF2B5EF4-FFF2-40B4-BE49-F238E27FC236}">
                    <a16:creationId xmlns:a16="http://schemas.microsoft.com/office/drawing/2014/main" id="{A30947EF-1698-487E-A4A0-A4C514375F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7371" y="1901327"/>
                <a:ext cx="9757257" cy="1077229"/>
              </a:xfrm>
              <a:prstGeom prst="rect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marL="344488" indent="-344488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13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4448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13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4448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s-MX" b="1" dirty="0"/>
                  <a:t>Definición formal</a:t>
                </a:r>
                <a:r>
                  <a:rPr lang="es-MX" dirty="0"/>
                  <a:t>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es una regla (conjunto de sentencias) que actúa sobre variables tal que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dirty="0"/>
                  <a:t> si todas las sentencias se cumplen para la instancia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MX" dirty="0"/>
                  <a:t> Entonces se puede definr que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es un ancla si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es una condición suficiente para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19" name="Marcador de contenido 2">
                <a:extLst>
                  <a:ext uri="{FF2B5EF4-FFF2-40B4-BE49-F238E27FC236}">
                    <a16:creationId xmlns:a16="http://schemas.microsoft.com/office/drawing/2014/main" id="{A30947EF-1698-487E-A4A0-A4C514375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371" y="1901327"/>
                <a:ext cx="9757257" cy="1077229"/>
              </a:xfrm>
              <a:prstGeom prst="rect">
                <a:avLst/>
              </a:prstGeom>
              <a:blipFill>
                <a:blip r:embed="rId2"/>
                <a:stretch>
                  <a:fillRect r="-499" b="-6145"/>
                </a:stretch>
              </a:blipFill>
              <a:ln>
                <a:solidFill>
                  <a:schemeClr val="tx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n 19">
            <a:extLst>
              <a:ext uri="{FF2B5EF4-FFF2-40B4-BE49-F238E27FC236}">
                <a16:creationId xmlns:a16="http://schemas.microsoft.com/office/drawing/2014/main" id="{736E6A23-B20B-4C6B-8AB3-6D9C544F9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54" y="3542533"/>
            <a:ext cx="4793778" cy="109816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7EDFB14-898A-483A-974A-B0A770102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592" y="4887420"/>
            <a:ext cx="3739640" cy="56197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97863C8-6CCE-4A84-9A78-4E4E17439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014" y="3679986"/>
            <a:ext cx="3071226" cy="398917"/>
          </a:xfrm>
          <a:prstGeom prst="rect">
            <a:avLst/>
          </a:prstGeom>
        </p:spPr>
      </p:pic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99161365-D2B2-41B5-8074-AE622BC691C1}"/>
              </a:ext>
            </a:extLst>
          </p:cNvPr>
          <p:cNvSpPr txBox="1">
            <a:spLocks/>
          </p:cNvSpPr>
          <p:nvPr/>
        </p:nvSpPr>
        <p:spPr>
          <a:xfrm>
            <a:off x="1682592" y="5656166"/>
            <a:ext cx="3739640" cy="1077229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/>
              <a:t>Precisión: Proporción de valores correctos, de las instancias generadas, dentro del espacio del ancla. </a:t>
            </a:r>
            <a:endParaRPr lang="en-US" dirty="0"/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FD32B293-C240-47F5-94B2-51C68325487E}"/>
              </a:ext>
            </a:extLst>
          </p:cNvPr>
          <p:cNvSpPr txBox="1">
            <a:spLocks/>
          </p:cNvSpPr>
          <p:nvPr/>
        </p:nvSpPr>
        <p:spPr>
          <a:xfrm>
            <a:off x="5653014" y="4236894"/>
            <a:ext cx="3071226" cy="1646381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/>
              <a:t>Cobertura: Proporción de valores dentro de la población de perturbación a los cuales les aplica el ancla.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9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DEBF3-FE42-480C-AE00-14B73DF7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93" y="983847"/>
            <a:ext cx="4885122" cy="556419"/>
          </a:xfrm>
        </p:spPr>
        <p:txBody>
          <a:bodyPr>
            <a:normAutofit/>
          </a:bodyPr>
          <a:lstStyle/>
          <a:p>
            <a:r>
              <a:rPr lang="es-MX" sz="2800" b="1" dirty="0">
                <a:solidFill>
                  <a:srgbClr val="BC451B"/>
                </a:solidFill>
              </a:rPr>
              <a:t>Daniel Hernández Mota:</a:t>
            </a:r>
            <a:endParaRPr lang="en-US" sz="2800" b="1" dirty="0">
              <a:solidFill>
                <a:srgbClr val="BC451B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A4A0DD-B094-4731-97FD-7B162814C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936219"/>
            <a:ext cx="4063320" cy="3937934"/>
          </a:xfrm>
        </p:spPr>
        <p:txBody>
          <a:bodyPr>
            <a:normAutofit lnSpcReduction="10000"/>
          </a:bodyPr>
          <a:lstStyle/>
          <a:p>
            <a:r>
              <a:rPr lang="es-MX" sz="2400" dirty="0"/>
              <a:t>Ingeniero en Nanotecnología</a:t>
            </a:r>
            <a:br>
              <a:rPr lang="es-MX" sz="2400" dirty="0"/>
            </a:br>
            <a:r>
              <a:rPr lang="es-MX" sz="2000" dirty="0"/>
              <a:t>(Computación Cuántica)</a:t>
            </a:r>
          </a:p>
          <a:p>
            <a:endParaRPr lang="es-MX" sz="2400" dirty="0"/>
          </a:p>
          <a:p>
            <a:r>
              <a:rPr lang="es-MX" sz="2400" dirty="0"/>
              <a:t>Científico de datos en Kueski </a:t>
            </a:r>
            <a:br>
              <a:rPr lang="es-MX" sz="2400" dirty="0"/>
            </a:br>
            <a:r>
              <a:rPr lang="es-MX" sz="2000" dirty="0"/>
              <a:t>(Modelo de fraude)</a:t>
            </a:r>
          </a:p>
          <a:p>
            <a:endParaRPr lang="es-MX" sz="2000" dirty="0"/>
          </a:p>
          <a:p>
            <a:r>
              <a:rPr lang="es-MX" sz="2400" dirty="0"/>
              <a:t>Mentor en SaturdaysAi </a:t>
            </a:r>
            <a:br>
              <a:rPr lang="es-MX" sz="2400" dirty="0"/>
            </a:br>
            <a:r>
              <a:rPr lang="es-MX" sz="2000" dirty="0"/>
              <a:t>(Guadalajara 2 y 3, LATAM 1 y 2)</a:t>
            </a:r>
          </a:p>
          <a:p>
            <a:endParaRPr lang="es-MX" sz="2000" dirty="0"/>
          </a:p>
          <a:p>
            <a:r>
              <a:rPr lang="es-MX" sz="2000" dirty="0"/>
              <a:t>Casi un IronHacker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DB266E0-27E9-44B5-8BEA-72F9704B2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6693" y="584038"/>
            <a:ext cx="3562099" cy="3578364"/>
          </a:xfrm>
          <a:prstGeom prst="ellipse">
            <a:avLst/>
          </a:prstGeom>
        </p:spPr>
      </p:pic>
      <p:pic>
        <p:nvPicPr>
          <p:cNvPr id="7" name="Picture 2" descr="Saturdays.AI – Medium">
            <a:extLst>
              <a:ext uri="{FF2B5EF4-FFF2-40B4-BE49-F238E27FC236}">
                <a16:creationId xmlns:a16="http://schemas.microsoft.com/office/drawing/2014/main" id="{8B2CB8A7-C15D-4FA4-87DD-CE91CE25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277" y="4251934"/>
            <a:ext cx="995476" cy="83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Kueski: Préstamos personales inmediatos | Créditos rápidos y sin aval en  México">
            <a:extLst>
              <a:ext uri="{FF2B5EF4-FFF2-40B4-BE49-F238E27FC236}">
                <a16:creationId xmlns:a16="http://schemas.microsoft.com/office/drawing/2014/main" id="{2A9A31DC-618C-43B0-929A-1EB75B97B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020" y="3133845"/>
            <a:ext cx="590309" cy="59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TESO - Universidad Jesuita de Guadalajara">
            <a:extLst>
              <a:ext uri="{FF2B5EF4-FFF2-40B4-BE49-F238E27FC236}">
                <a16:creationId xmlns:a16="http://schemas.microsoft.com/office/drawing/2014/main" id="{41E98948-DF18-4A24-A48C-F809645A72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53"/>
          <a:stretch/>
        </p:blipFill>
        <p:spPr bwMode="auto">
          <a:xfrm>
            <a:off x="4876330" y="1978086"/>
            <a:ext cx="1110208" cy="61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ronhack – Medium">
            <a:extLst>
              <a:ext uri="{FF2B5EF4-FFF2-40B4-BE49-F238E27FC236}">
                <a16:creationId xmlns:a16="http://schemas.microsoft.com/office/drawing/2014/main" id="{39D8E621-02FC-496F-A679-41B01DE54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670" y="5291492"/>
            <a:ext cx="622689" cy="6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GitHub logo PNG">
            <a:extLst>
              <a:ext uri="{FF2B5EF4-FFF2-40B4-BE49-F238E27FC236}">
                <a16:creationId xmlns:a16="http://schemas.microsoft.com/office/drawing/2014/main" id="{7C3E2C1F-98D9-48B1-9CC5-CF036E775F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9"/>
          <a:stretch/>
        </p:blipFill>
        <p:spPr bwMode="auto">
          <a:xfrm>
            <a:off x="8097463" y="4741417"/>
            <a:ext cx="1230279" cy="131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Logo de Linkedin - Descargar PNG/SVG transparente">
            <a:extLst>
              <a:ext uri="{FF2B5EF4-FFF2-40B4-BE49-F238E27FC236}">
                <a16:creationId xmlns:a16="http://schemas.microsoft.com/office/drawing/2014/main" id="{934CAE8C-F97F-4EEB-BD81-EEB4A01B6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787" y="4862497"/>
            <a:ext cx="946876" cy="107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86E8553-948A-4F81-8D60-FBAE080BCAE1}"/>
              </a:ext>
            </a:extLst>
          </p:cNvPr>
          <p:cNvSpPr txBox="1"/>
          <p:nvPr/>
        </p:nvSpPr>
        <p:spPr>
          <a:xfrm>
            <a:off x="8782946" y="6089296"/>
            <a:ext cx="1230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dhdzmota</a:t>
            </a:r>
            <a:endParaRPr lang="en-U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E10C957B-5866-4141-B6D4-952B6257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58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Anchor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169D4FB7-B7AA-4DC2-AD95-5B9D9A7D6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681880"/>
              </p:ext>
            </p:extLst>
          </p:nvPr>
        </p:nvGraphicFramePr>
        <p:xfrm>
          <a:off x="2032000" y="2067202"/>
          <a:ext cx="8128000" cy="4028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947126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111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Ventajas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Desventajas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28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800" dirty="0"/>
                    </a:p>
                    <a:p>
                      <a:r>
                        <a:rPr lang="es-MX" sz="1800" dirty="0"/>
                        <a:t>Reglas permiten identificar las predicciones de instancias no vistas.</a:t>
                      </a:r>
                    </a:p>
                    <a:p>
                      <a:endParaRPr lang="es-MX" sz="1800" dirty="0"/>
                    </a:p>
                    <a:p>
                      <a:r>
                        <a:rPr lang="es-MX" sz="1800" dirty="0"/>
                        <a:t>Explicaciones son confiables por diseño.</a:t>
                      </a:r>
                    </a:p>
                    <a:p>
                      <a:endParaRPr lang="es-MX" sz="1800" dirty="0"/>
                    </a:p>
                    <a:p>
                      <a:r>
                        <a:rPr lang="es-MX" sz="1800" dirty="0"/>
                        <a:t>Las explicaciones especifican para cuales instancias son válidas.</a:t>
                      </a:r>
                    </a:p>
                    <a:p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Es extremadamente fácil de usar (librerías en R y Python)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Dado el gran espacio de variables, más de un ancla puede aplicar a la misma instancia (esto podría generar menor interpretabilidad)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Generar la distribución de perturbación es difícil.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Sigue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siendo</a:t>
                      </a:r>
                      <a:r>
                        <a:rPr lang="en-US" dirty="0"/>
                        <a:t> una </a:t>
                      </a:r>
                      <a:r>
                        <a:rPr lang="en-US" dirty="0" err="1"/>
                        <a:t>explicación</a:t>
                      </a:r>
                      <a:r>
                        <a:rPr lang="en-US" dirty="0"/>
                        <a:t> local (</a:t>
                      </a:r>
                      <a:r>
                        <a:rPr lang="en-US" dirty="0" err="1"/>
                        <a:t>aunque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realidad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te</a:t>
                      </a:r>
                      <a:r>
                        <a:rPr lang="en-US" dirty="0"/>
                        <a:t> dice la </a:t>
                      </a:r>
                      <a:r>
                        <a:rPr lang="en-US" dirty="0" err="1"/>
                        <a:t>cobertura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4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23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35935"/>
            <a:ext cx="10353762" cy="4438170"/>
          </a:xfrm>
        </p:spPr>
        <p:txBody>
          <a:bodyPr>
            <a:noAutofit/>
          </a:bodyPr>
          <a:lstStyle/>
          <a:p>
            <a:pPr algn="l"/>
            <a:r>
              <a:rPr lang="es-MX" sz="21500" b="1" dirty="0"/>
              <a:t>SHAP </a:t>
            </a:r>
            <a:endParaRPr lang="en-US" sz="21500" b="1" dirty="0"/>
          </a:p>
        </p:txBody>
      </p:sp>
    </p:spTree>
    <p:extLst>
      <p:ext uri="{BB962C8B-B14F-4D97-AF65-F5344CB8AC3E}">
        <p14:creationId xmlns:p14="http://schemas.microsoft.com/office/powerpoint/2010/main" val="4202289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SHAP </a:t>
            </a:r>
            <a:r>
              <a:rPr lang="es-MX" sz="2000" b="1" dirty="0"/>
              <a:t>(Shapley </a:t>
            </a:r>
            <a:r>
              <a:rPr lang="es-MX" sz="2000" b="1" dirty="0" err="1"/>
              <a:t>Additive</a:t>
            </a:r>
            <a:r>
              <a:rPr lang="es-MX" sz="2000" b="1" dirty="0"/>
              <a:t> </a:t>
            </a:r>
            <a:r>
              <a:rPr lang="es-MX" sz="2000" b="1" dirty="0" err="1"/>
              <a:t>exPlanations</a:t>
            </a:r>
            <a:r>
              <a:rPr lang="es-MX" sz="2000" b="1" dirty="0"/>
              <a:t>)</a:t>
            </a:r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EE3037-3BD3-460A-B740-BBCDA84FD1C3}"/>
              </a:ext>
            </a:extLst>
          </p:cNvPr>
          <p:cNvSpPr txBox="1"/>
          <p:nvPr/>
        </p:nvSpPr>
        <p:spPr>
          <a:xfrm>
            <a:off x="480656" y="1749731"/>
            <a:ext cx="109900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Técnica que emplea teoría de juegos para explicar el comportamiento del modelo. </a:t>
            </a: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C844737-F692-4651-8488-95138E5A6A5D}"/>
              </a:ext>
            </a:extLst>
          </p:cNvPr>
          <p:cNvSpPr txBox="1"/>
          <p:nvPr/>
        </p:nvSpPr>
        <p:spPr>
          <a:xfrm>
            <a:off x="124476" y="369854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MX" b="1" dirty="0"/>
              <a:t>Valores Shapley</a:t>
            </a:r>
            <a:r>
              <a:rPr lang="es-MX" dirty="0"/>
              <a:t>: Método de teoría de juegos (de coaliciones) que te permite determinar cómo repartir la “paga” de manera justa entre todos los jugadores.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F2DC071-C2D0-4508-87EC-4C7D07D55872}"/>
              </a:ext>
            </a:extLst>
          </p:cNvPr>
          <p:cNvSpPr txBox="1"/>
          <p:nvPr/>
        </p:nvSpPr>
        <p:spPr>
          <a:xfrm>
            <a:off x="118989" y="6075779"/>
            <a:ext cx="8690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MX" dirty="0"/>
              <a:t>Una predicción se puede explicar asumiendo que cada variable es un JUGADOR en un JUEGO (tarea de predecir) donde la predicción es la “paga”.</a:t>
            </a:r>
          </a:p>
        </p:txBody>
      </p:sp>
      <p:pic>
        <p:nvPicPr>
          <p:cNvPr id="15" name="Gráfico 14" descr="Persona confundida">
            <a:extLst>
              <a:ext uri="{FF2B5EF4-FFF2-40B4-BE49-F238E27FC236}">
                <a16:creationId xmlns:a16="http://schemas.microsoft.com/office/drawing/2014/main" id="{08D4272A-9CE5-4B8B-B69A-D3B005621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1997" y="2614995"/>
            <a:ext cx="914400" cy="914400"/>
          </a:xfrm>
          <a:prstGeom prst="rect">
            <a:avLst/>
          </a:prstGeom>
        </p:spPr>
      </p:pic>
      <p:pic>
        <p:nvPicPr>
          <p:cNvPr id="16" name="Gráfico 15" descr="Hombre">
            <a:extLst>
              <a:ext uri="{FF2B5EF4-FFF2-40B4-BE49-F238E27FC236}">
                <a16:creationId xmlns:a16="http://schemas.microsoft.com/office/drawing/2014/main" id="{9B3D8E42-39FB-4678-A15A-89C36D23A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0225" y="2784141"/>
            <a:ext cx="914400" cy="914400"/>
          </a:xfrm>
          <a:prstGeom prst="rect">
            <a:avLst/>
          </a:prstGeom>
        </p:spPr>
      </p:pic>
      <p:pic>
        <p:nvPicPr>
          <p:cNvPr id="17" name="Gráfico 16" descr="Andar">
            <a:extLst>
              <a:ext uri="{FF2B5EF4-FFF2-40B4-BE49-F238E27FC236}">
                <a16:creationId xmlns:a16="http://schemas.microsoft.com/office/drawing/2014/main" id="{CCC05FCE-0327-44C5-A5C6-CBD1EBF98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6313" y="4467097"/>
            <a:ext cx="914400" cy="914400"/>
          </a:xfrm>
          <a:prstGeom prst="rect">
            <a:avLst/>
          </a:prstGeom>
        </p:spPr>
      </p:pic>
      <p:pic>
        <p:nvPicPr>
          <p:cNvPr id="18" name="Gráfico 17" descr="Mujer">
            <a:extLst>
              <a:ext uri="{FF2B5EF4-FFF2-40B4-BE49-F238E27FC236}">
                <a16:creationId xmlns:a16="http://schemas.microsoft.com/office/drawing/2014/main" id="{99B97308-0AAD-45A6-A2BE-13C3ABD82C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24186" y="4706647"/>
            <a:ext cx="914400" cy="914400"/>
          </a:xfrm>
          <a:prstGeom prst="rect">
            <a:avLst/>
          </a:prstGeom>
        </p:spPr>
      </p:pic>
      <p:pic>
        <p:nvPicPr>
          <p:cNvPr id="19" name="Gráfico 18" descr="Dinero">
            <a:extLst>
              <a:ext uri="{FF2B5EF4-FFF2-40B4-BE49-F238E27FC236}">
                <a16:creationId xmlns:a16="http://schemas.microsoft.com/office/drawing/2014/main" id="{98835FCD-E594-44BA-BE5D-3493CA9F88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65299" y="3777555"/>
            <a:ext cx="914400" cy="914400"/>
          </a:xfrm>
          <a:prstGeom prst="rect">
            <a:avLst/>
          </a:prstGeom>
        </p:spPr>
      </p:pic>
      <p:pic>
        <p:nvPicPr>
          <p:cNvPr id="20" name="Gráfico 19" descr="Dólar">
            <a:extLst>
              <a:ext uri="{FF2B5EF4-FFF2-40B4-BE49-F238E27FC236}">
                <a16:creationId xmlns:a16="http://schemas.microsoft.com/office/drawing/2014/main" id="{48AFE1A6-6806-49F6-9997-A59DB24DED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90751" y="3842910"/>
            <a:ext cx="914400" cy="914400"/>
          </a:xfrm>
          <a:prstGeom prst="rect">
            <a:avLst/>
          </a:prstGeom>
        </p:spPr>
      </p:pic>
      <p:pic>
        <p:nvPicPr>
          <p:cNvPr id="21" name="Gráfico 20" descr="Mujer">
            <a:extLst>
              <a:ext uri="{FF2B5EF4-FFF2-40B4-BE49-F238E27FC236}">
                <a16:creationId xmlns:a16="http://schemas.microsoft.com/office/drawing/2014/main" id="{591D1742-49B0-4C16-AB83-581F73928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89895" y="3544087"/>
            <a:ext cx="914400" cy="914400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62201D0-5F23-4650-9905-C1F2ED8794B1}"/>
              </a:ext>
            </a:extLst>
          </p:cNvPr>
          <p:cNvCxnSpPr>
            <a:cxnSpLocks/>
          </p:cNvCxnSpPr>
          <p:nvPr/>
        </p:nvCxnSpPr>
        <p:spPr>
          <a:xfrm flipV="1">
            <a:off x="8576586" y="3749302"/>
            <a:ext cx="1062265" cy="38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592E8F5-5FAD-4BB5-9C08-79A8549F7F7F}"/>
              </a:ext>
            </a:extLst>
          </p:cNvPr>
          <p:cNvCxnSpPr>
            <a:cxnSpLocks/>
          </p:cNvCxnSpPr>
          <p:nvPr/>
        </p:nvCxnSpPr>
        <p:spPr>
          <a:xfrm flipV="1">
            <a:off x="8576586" y="4138388"/>
            <a:ext cx="13469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8B77CC8-AE74-4FAC-B18B-8AB1BFAA7668}"/>
              </a:ext>
            </a:extLst>
          </p:cNvPr>
          <p:cNvCxnSpPr>
            <a:cxnSpLocks/>
          </p:cNvCxnSpPr>
          <p:nvPr/>
        </p:nvCxnSpPr>
        <p:spPr>
          <a:xfrm>
            <a:off x="8576586" y="4138389"/>
            <a:ext cx="1043034" cy="553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716BEB8-B6C1-4C96-80C3-ADEBC75A5A6D}"/>
              </a:ext>
            </a:extLst>
          </p:cNvPr>
          <p:cNvCxnSpPr>
            <a:cxnSpLocks/>
          </p:cNvCxnSpPr>
          <p:nvPr/>
        </p:nvCxnSpPr>
        <p:spPr>
          <a:xfrm>
            <a:off x="8576586" y="4138389"/>
            <a:ext cx="304800" cy="568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145481-87C5-4470-B1F0-E5DEB110D382}"/>
              </a:ext>
            </a:extLst>
          </p:cNvPr>
          <p:cNvCxnSpPr>
            <a:cxnSpLocks/>
          </p:cNvCxnSpPr>
          <p:nvPr/>
        </p:nvCxnSpPr>
        <p:spPr>
          <a:xfrm flipV="1">
            <a:off x="8576586" y="3605578"/>
            <a:ext cx="212842" cy="53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>
            <a:extLst>
              <a:ext uri="{FF2B5EF4-FFF2-40B4-BE49-F238E27FC236}">
                <a16:creationId xmlns:a16="http://schemas.microsoft.com/office/drawing/2014/main" id="{621F7AC1-DBCB-4BAA-83F3-6C82078130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3" r="30609" b="68758"/>
          <a:stretch/>
        </p:blipFill>
        <p:spPr bwMode="auto">
          <a:xfrm>
            <a:off x="8371997" y="878414"/>
            <a:ext cx="4191262" cy="20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105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/>
              <a:t>SHAP </a:t>
            </a:r>
            <a:r>
              <a:rPr lang="es-MX" sz="2000" b="1"/>
              <a:t>(Shapley Additive exPlanations)</a:t>
            </a:r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EE3037-3BD3-460A-B740-BBCDA84FD1C3}"/>
              </a:ext>
            </a:extLst>
          </p:cNvPr>
          <p:cNvSpPr txBox="1"/>
          <p:nvPr/>
        </p:nvSpPr>
        <p:spPr>
          <a:xfrm>
            <a:off x="480656" y="1749731"/>
            <a:ext cx="778751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/>
              <a:t>SHAP se basa en la magnitud de las contribuciones marginales promedio de las variables a lo largo de muchas muestras. </a:t>
            </a:r>
            <a:endParaRPr lang="en-US" sz="2800"/>
          </a:p>
          <a:p>
            <a:pPr marL="285750" indent="-285750">
              <a:buFontTx/>
              <a:buChar char="-"/>
            </a:pPr>
            <a:endParaRPr lang="es-MX" sz="2800" b="1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818F44CC-B09D-4E6E-AEE8-C31FBE0F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1" y="3957661"/>
            <a:ext cx="8610600" cy="1171575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EC1654D8-3C9B-4553-A7CB-7C95409733BA}"/>
              </a:ext>
            </a:extLst>
          </p:cNvPr>
          <p:cNvSpPr txBox="1"/>
          <p:nvPr/>
        </p:nvSpPr>
        <p:spPr>
          <a:xfrm>
            <a:off x="3070657" y="5339623"/>
            <a:ext cx="62761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MX" b="1"/>
              <a:t>En realidad es la contribución a la paga (sumado y ponderado) entre todas las posibles combinaciones, para así detectar la contribución marginal de las variables.</a:t>
            </a:r>
            <a:endParaRPr lang="es-MX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FDF402FC-CE4C-46EA-BE94-D55EC777A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3" r="30609" b="68758"/>
          <a:stretch/>
        </p:blipFill>
        <p:spPr bwMode="auto">
          <a:xfrm>
            <a:off x="8538252" y="878414"/>
            <a:ext cx="4191262" cy="20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685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SHAP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8C53452-035E-403E-AA17-6AA345CA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973" y="351053"/>
            <a:ext cx="3504971" cy="271477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295B48F-6682-4E89-8230-33E703BF1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909" y="351053"/>
            <a:ext cx="4661937" cy="461356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0DEE4FB-80E0-41A6-AE63-66B67B3D8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78" y="3521579"/>
            <a:ext cx="4695825" cy="28860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4440BCE-1D8D-45E5-A061-569BB109F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477" y="5310837"/>
            <a:ext cx="5415306" cy="920602"/>
          </a:xfrm>
          <a:prstGeom prst="rect">
            <a:avLst/>
          </a:prstGeom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2625A445-E667-4BA9-9C1B-D5F4B778A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3" r="30609" b="68758"/>
          <a:stretch/>
        </p:blipFill>
        <p:spPr bwMode="auto">
          <a:xfrm>
            <a:off x="3973429" y="3193940"/>
            <a:ext cx="4191262" cy="20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761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SHAP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169D4FB7-B7AA-4DC2-AD95-5B9D9A7D6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84853"/>
              </p:ext>
            </p:extLst>
          </p:nvPr>
        </p:nvGraphicFramePr>
        <p:xfrm>
          <a:off x="2032000" y="1633669"/>
          <a:ext cx="8128000" cy="49336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947126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111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Ventajas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Desventajas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28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800" dirty="0"/>
                    </a:p>
                    <a:p>
                      <a:pPr marL="0" indent="0" algn="l">
                        <a:lnSpc>
                          <a:spcPct val="110000"/>
                        </a:lnSpc>
                        <a:buFontTx/>
                        <a:buNone/>
                      </a:pPr>
                      <a:r>
                        <a:rPr lang="es-MX" dirty="0"/>
                        <a:t>Distribución Equitativa por justicia (solución única demostrada por teoremas)</a:t>
                      </a:r>
                    </a:p>
                    <a:p>
                      <a:endParaRPr lang="es-MX" sz="1800" dirty="0"/>
                    </a:p>
                    <a:p>
                      <a:r>
                        <a:rPr lang="es-MX" sz="1800" dirty="0"/>
                        <a:t>Explicación completa y comprensiva por cada variable</a:t>
                      </a:r>
                    </a:p>
                    <a:p>
                      <a:endParaRPr lang="es-MX" sz="1800" dirty="0"/>
                    </a:p>
                    <a:p>
                      <a:r>
                        <a:rPr lang="es-MX" sz="1800" dirty="0"/>
                        <a:t>Explicaciones locales y globales</a:t>
                      </a:r>
                    </a:p>
                    <a:p>
                      <a:endParaRPr lang="es-MX" sz="1800" dirty="0"/>
                    </a:p>
                    <a:p>
                      <a:r>
                        <a:rPr lang="es-MX" sz="1800" dirty="0"/>
                        <a:t>Implementación optimizada para árboles (XGBOOST, </a:t>
                      </a:r>
                      <a:r>
                        <a:rPr lang="es-MX" sz="1800" dirty="0" err="1"/>
                        <a:t>CatBoost</a:t>
                      </a:r>
                      <a:r>
                        <a:rPr lang="es-MX" sz="1800" dirty="0"/>
                        <a:t> LGBM)</a:t>
                      </a:r>
                    </a:p>
                    <a:p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Es extremadamente fácil de usar (librerías en R y Python)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Obtener valores Shapley requiere mucho tiempo computacional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Se deben de usar aproximaciones para atenuar ese tiempo.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Siempre se requiere información para calcular el valor </a:t>
                      </a:r>
                      <a:r>
                        <a:rPr lang="es-MX" sz="1800" dirty="0" err="1"/>
                        <a:t>shapley</a:t>
                      </a:r>
                      <a:r>
                        <a:rPr lang="es-MX" sz="1800" dirty="0"/>
                        <a:t> (no hay perturbación)</a:t>
                      </a:r>
                      <a:endParaRPr lang="en-US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Explicabilidad</a:t>
                      </a:r>
                      <a:r>
                        <a:rPr lang="es-MX" dirty="0"/>
                        <a:t> no es multivariada.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4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068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CONCLUCIÓN: 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D8FF1A-45F2-4821-AC1D-FD66A192A25A}"/>
              </a:ext>
            </a:extLst>
          </p:cNvPr>
          <p:cNvSpPr txBox="1">
            <a:spLocks/>
          </p:cNvSpPr>
          <p:nvPr/>
        </p:nvSpPr>
        <p:spPr>
          <a:xfrm>
            <a:off x="346229" y="1658514"/>
            <a:ext cx="11343539" cy="422476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MX" sz="3200" dirty="0"/>
              <a:t>Explicar un modelo de Aprendizaje Automático brinda confianza, seguridad, e interpretación a las decisiones que está realizando el modelo para predecir. </a:t>
            </a:r>
          </a:p>
          <a:p>
            <a:pPr algn="l"/>
            <a:endParaRPr lang="es-MX" sz="3200" dirty="0"/>
          </a:p>
          <a:p>
            <a:pPr algn="l"/>
            <a:endParaRPr lang="es-MX" sz="3200" dirty="0"/>
          </a:p>
          <a:p>
            <a:pPr algn="l"/>
            <a:r>
              <a:rPr lang="es-MX" sz="3200" dirty="0"/>
              <a:t>Ayuda a encontrar:</a:t>
            </a:r>
          </a:p>
          <a:p>
            <a:pPr marL="457200" indent="-457200" algn="l">
              <a:buFontTx/>
              <a:buChar char="-"/>
            </a:pPr>
            <a:r>
              <a:rPr lang="es-MX" sz="3200" dirty="0"/>
              <a:t>Patrones  y sesgos en los datos.</a:t>
            </a:r>
          </a:p>
          <a:p>
            <a:pPr marL="457200" indent="-457200" algn="l">
              <a:buFontTx/>
              <a:buChar char="-"/>
            </a:pPr>
            <a:r>
              <a:rPr lang="es-MX" sz="3200" dirty="0"/>
              <a:t>Importancia en las variables (target/</a:t>
            </a:r>
            <a:r>
              <a:rPr lang="es-MX" sz="3200" dirty="0" err="1"/>
              <a:t>feature</a:t>
            </a:r>
            <a:r>
              <a:rPr lang="es-MX" sz="3200" dirty="0"/>
              <a:t> </a:t>
            </a:r>
            <a:r>
              <a:rPr lang="es-MX" sz="3200" dirty="0" err="1"/>
              <a:t>leaking</a:t>
            </a:r>
            <a:r>
              <a:rPr lang="es-MX" sz="3200" dirty="0"/>
              <a:t>). </a:t>
            </a:r>
          </a:p>
          <a:p>
            <a:pPr marL="457200" indent="-457200" algn="l">
              <a:buFontTx/>
              <a:buChar char="-"/>
            </a:pPr>
            <a:r>
              <a:rPr lang="es-MX" sz="3200" dirty="0"/>
              <a:t>La razón de la predicción.</a:t>
            </a:r>
          </a:p>
          <a:p>
            <a:pPr marL="457200" indent="-457200" algn="l">
              <a:buFontTx/>
              <a:buChar char="-"/>
            </a:pPr>
            <a:endParaRPr lang="es-MX" sz="3200" dirty="0"/>
          </a:p>
          <a:p>
            <a:pPr marL="457200" indent="-457200" algn="l">
              <a:buFontTx/>
              <a:buChar char="-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1430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F9AE3-8ABB-455F-B7EE-FC81C2E6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Vamos a programar…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B8CC7F-839F-4C1B-9466-04A0D21C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3086464"/>
            <a:ext cx="10353762" cy="88765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https://github.com/dhdzmota/explaining_ml_ironhack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E811C5-07DC-4815-A234-1566E6C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11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3C8177B-7900-486D-8A72-C134F6BE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C63824A-C1C7-4D0C-9822-D4E927CE1895}"/>
              </a:ext>
            </a:extLst>
          </p:cNvPr>
          <p:cNvSpPr txBox="1"/>
          <p:nvPr/>
        </p:nvSpPr>
        <p:spPr>
          <a:xfrm>
            <a:off x="307133" y="1444385"/>
            <a:ext cx="1157773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/>
              <a:t>Tulio, M., Singh, S., y </a:t>
            </a:r>
            <a:r>
              <a:rPr lang="es-MX" sz="1200" dirty="0" err="1"/>
              <a:t>Guestrin</a:t>
            </a:r>
            <a:r>
              <a:rPr lang="es-MX" sz="1200" dirty="0"/>
              <a:t>, C. (2016) </a:t>
            </a:r>
            <a:r>
              <a:rPr lang="es-MX" sz="1200" dirty="0" err="1"/>
              <a:t>Why</a:t>
            </a:r>
            <a:r>
              <a:rPr lang="es-MX" sz="1200" dirty="0"/>
              <a:t> </a:t>
            </a:r>
            <a:r>
              <a:rPr lang="es-MX" sz="1200" dirty="0" err="1"/>
              <a:t>should</a:t>
            </a:r>
            <a:r>
              <a:rPr lang="es-MX" sz="1200" dirty="0"/>
              <a:t> I trust </a:t>
            </a:r>
            <a:r>
              <a:rPr lang="es-MX" sz="1200" dirty="0" err="1"/>
              <a:t>you</a:t>
            </a:r>
            <a:r>
              <a:rPr lang="es-MX" sz="1200" dirty="0"/>
              <a:t>? </a:t>
            </a:r>
            <a:r>
              <a:rPr lang="es-MX" sz="1200" dirty="0" err="1"/>
              <a:t>Explaining</a:t>
            </a:r>
            <a:r>
              <a:rPr lang="es-MX" sz="1200" dirty="0"/>
              <a:t> </a:t>
            </a:r>
            <a:r>
              <a:rPr lang="es-MX" sz="1200" dirty="0" err="1"/>
              <a:t>the</a:t>
            </a:r>
            <a:r>
              <a:rPr lang="es-MX" sz="1200" dirty="0"/>
              <a:t> </a:t>
            </a:r>
            <a:r>
              <a:rPr lang="es-MX" sz="1200" dirty="0" err="1"/>
              <a:t>predictions</a:t>
            </a:r>
            <a:r>
              <a:rPr lang="es-MX" sz="1200" dirty="0"/>
              <a:t> </a:t>
            </a:r>
            <a:r>
              <a:rPr lang="es-MX" sz="1200" dirty="0" err="1"/>
              <a:t>of</a:t>
            </a:r>
            <a:r>
              <a:rPr lang="es-MX" sz="1200" dirty="0"/>
              <a:t> </a:t>
            </a:r>
            <a:r>
              <a:rPr lang="es-MX" sz="1200" dirty="0" err="1"/>
              <a:t>any</a:t>
            </a:r>
            <a:r>
              <a:rPr lang="es-MX" sz="1200" dirty="0"/>
              <a:t> </a:t>
            </a:r>
            <a:r>
              <a:rPr lang="es-MX" sz="1200" dirty="0" err="1"/>
              <a:t>classifier</a:t>
            </a:r>
            <a:r>
              <a:rPr lang="es-MX" sz="1200" dirty="0"/>
              <a:t>.</a:t>
            </a:r>
            <a:r>
              <a:rPr lang="en-US" sz="1200" dirty="0"/>
              <a:t>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 del 2020 de: </a:t>
            </a:r>
            <a:r>
              <a:rPr lang="en-US" sz="1200" dirty="0">
                <a:hlinkClick r:id="rId2"/>
              </a:rPr>
              <a:t>https://arxiv.org/abs/1602.04938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Tulio, M. (2020) Lime: Explaining the predictions of any machine learning classifier. GitHub.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 del 2020 de : </a:t>
            </a:r>
            <a:r>
              <a:rPr lang="en-US" sz="1200" dirty="0">
                <a:hlinkClick r:id="rId3"/>
              </a:rPr>
              <a:t>https://github.com/marcotcr/lime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Tulio, M. (2016) Lime 0.2.0.1. GitHub. </a:t>
            </a:r>
            <a:r>
              <a:rPr lang="en-US" sz="1200" dirty="0" err="1"/>
              <a:t>Recuperado</a:t>
            </a:r>
            <a:r>
              <a:rPr lang="en-US" sz="1200" dirty="0"/>
              <a:t> el 01 de </a:t>
            </a:r>
            <a:r>
              <a:rPr lang="en-US" sz="1200" dirty="0" err="1"/>
              <a:t>Noviembre</a:t>
            </a:r>
            <a:r>
              <a:rPr lang="en-US" sz="1200" dirty="0"/>
              <a:t> del 2020 de : </a:t>
            </a:r>
            <a:r>
              <a:rPr lang="en-US" sz="1200" dirty="0">
                <a:hlinkClick r:id="rId4"/>
              </a:rPr>
              <a:t>https://pypi.org/project/lime/#history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Sharma, A. (2018) Decrypting your Machine Learning model using LIME. </a:t>
            </a:r>
            <a:r>
              <a:rPr lang="en-US" sz="1200" dirty="0" err="1"/>
              <a:t>Recuperado</a:t>
            </a:r>
            <a:r>
              <a:rPr lang="en-US" sz="1200" dirty="0"/>
              <a:t> el 01 de </a:t>
            </a:r>
            <a:r>
              <a:rPr lang="en-US" sz="1200" dirty="0" err="1"/>
              <a:t>noviembre</a:t>
            </a:r>
            <a:r>
              <a:rPr lang="en-US" sz="1200" dirty="0"/>
              <a:t> del 2020 de: </a:t>
            </a:r>
            <a:r>
              <a:rPr lang="en-US" sz="1200" dirty="0">
                <a:hlinkClick r:id="rId5"/>
              </a:rPr>
              <a:t>https://towardsdatascience.com/decrypting-your-machine-learning-model-using-lime-5adc035109b5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 err="1"/>
              <a:t>Korobov</a:t>
            </a:r>
            <a:r>
              <a:rPr lang="en-US" sz="1200" dirty="0"/>
              <a:t>, M. y </a:t>
            </a:r>
            <a:r>
              <a:rPr lang="en-US" sz="1200" dirty="0" err="1"/>
              <a:t>Lopuhin</a:t>
            </a:r>
            <a:r>
              <a:rPr lang="en-US" sz="1200" dirty="0"/>
              <a:t>, K., (2016) ELI5.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 del 2020 de: </a:t>
            </a:r>
            <a:r>
              <a:rPr lang="en-US" sz="1200" dirty="0">
                <a:hlinkClick r:id="rId6"/>
              </a:rPr>
              <a:t>https://eli5.readthedocs.io/en/latest/overview.html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 err="1"/>
              <a:t>Korobov</a:t>
            </a:r>
            <a:r>
              <a:rPr lang="en-US" sz="1200" dirty="0"/>
              <a:t>, M. y </a:t>
            </a:r>
            <a:r>
              <a:rPr lang="en-US" sz="1200" dirty="0" err="1"/>
              <a:t>Lopuhin</a:t>
            </a:r>
            <a:r>
              <a:rPr lang="en-US" sz="1200" dirty="0"/>
              <a:t>, K., (2016) ELI5.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 del 2020 de: </a:t>
            </a:r>
            <a:r>
              <a:rPr lang="en-US" sz="1200" dirty="0">
                <a:hlinkClick r:id="rId7"/>
              </a:rPr>
              <a:t>https://github.com/TeamHG-Memex/eli5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Tulio, M., Singh, S y </a:t>
            </a:r>
            <a:r>
              <a:rPr lang="en-US" sz="1200" dirty="0" err="1"/>
              <a:t>Guestrin</a:t>
            </a:r>
            <a:r>
              <a:rPr lang="en-US" sz="1200" dirty="0"/>
              <a:t> C. (2018) Anchors: High-Precision Model-Agnostic Explanations.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 del 2020 de: </a:t>
            </a:r>
            <a:r>
              <a:rPr lang="en-US" sz="1200" dirty="0">
                <a:hlinkClick r:id="rId8"/>
              </a:rPr>
              <a:t>https://homes.cs.washington.edu/~marcotcr/aaai18.pdf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Tulio, M. (2019) Anchor. </a:t>
            </a:r>
            <a:r>
              <a:rPr lang="en-US" sz="1200" dirty="0" err="1"/>
              <a:t>Github</a:t>
            </a:r>
            <a:r>
              <a:rPr lang="en-US" sz="1200" dirty="0"/>
              <a:t>.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 del 2020 de: </a:t>
            </a:r>
            <a:r>
              <a:rPr lang="en-US" sz="1200" dirty="0">
                <a:hlinkClick r:id="rId9"/>
              </a:rPr>
              <a:t>https://github.com/marcotcr/anchor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 err="1"/>
              <a:t>Lundber</a:t>
            </a:r>
            <a:r>
              <a:rPr lang="en-US" sz="1200" dirty="0"/>
              <a:t>, S. </a:t>
            </a:r>
            <a:r>
              <a:rPr lang="en-US" sz="1200" dirty="0" err="1"/>
              <a:t>Su</a:t>
            </a:r>
            <a:r>
              <a:rPr lang="en-US" sz="1200" dirty="0"/>
              <a:t>-In, L. (2017) A unified approach to interpreting model predictions. Advances in Neural Information Processing Systems.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. </a:t>
            </a:r>
          </a:p>
          <a:p>
            <a:endParaRPr lang="en-US" sz="1200" dirty="0"/>
          </a:p>
          <a:p>
            <a:r>
              <a:rPr lang="en-US" sz="1200" dirty="0"/>
              <a:t>Shapley, L., (1953) A value for n-person games. Contributions to the Theory of Games 2.28:</a:t>
            </a:r>
          </a:p>
          <a:p>
            <a:endParaRPr lang="en-US" sz="1200" dirty="0"/>
          </a:p>
          <a:p>
            <a:r>
              <a:rPr lang="en-US" sz="1200" dirty="0"/>
              <a:t>Molnar, C. (2020) Interpretable Machine Learning. </a:t>
            </a:r>
            <a:r>
              <a:rPr lang="en-US" sz="1200" dirty="0" err="1"/>
              <a:t>Recuperado</a:t>
            </a:r>
            <a:r>
              <a:rPr lang="en-US" sz="1200" dirty="0"/>
              <a:t> el 18 de </a:t>
            </a:r>
            <a:r>
              <a:rPr lang="en-US" sz="1200" dirty="0" err="1"/>
              <a:t>septiembre</a:t>
            </a:r>
            <a:r>
              <a:rPr lang="en-US" sz="1200" dirty="0"/>
              <a:t> del 2020 de:  </a:t>
            </a:r>
            <a:r>
              <a:rPr lang="en-US" sz="1200" dirty="0">
                <a:hlinkClick r:id="rId10"/>
              </a:rPr>
              <a:t>https://christophm.github.io/interpretable-ml-book/shap.html</a:t>
            </a:r>
            <a:r>
              <a:rPr lang="en-US" sz="12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3BE8DBE-696F-4AA6-A358-CD791EC58A1D}"/>
              </a:ext>
            </a:extLst>
          </p:cNvPr>
          <p:cNvSpPr txBox="1">
            <a:spLocks/>
          </p:cNvSpPr>
          <p:nvPr/>
        </p:nvSpPr>
        <p:spPr>
          <a:xfrm>
            <a:off x="3336967" y="310106"/>
            <a:ext cx="5518066" cy="22685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/>
              <a:t>Referencias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4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274B6-83EC-4661-8FD2-A02E7245A741}"/>
              </a:ext>
            </a:extLst>
          </p:cNvPr>
          <p:cNvSpPr txBox="1">
            <a:spLocks/>
          </p:cNvSpPr>
          <p:nvPr/>
        </p:nvSpPr>
        <p:spPr>
          <a:xfrm>
            <a:off x="502231" y="1316619"/>
            <a:ext cx="11187537" cy="422476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8000" b="1" dirty="0"/>
              <a:t>¿Por qué es importante explicar un modelo de Aprendizaje Automático?</a:t>
            </a:r>
            <a:endParaRPr lang="en-US" sz="8000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D7CED28-8201-412F-BC18-C6C1EBCB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6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274B6-83EC-4661-8FD2-A02E7245A741}"/>
              </a:ext>
            </a:extLst>
          </p:cNvPr>
          <p:cNvSpPr txBox="1">
            <a:spLocks/>
          </p:cNvSpPr>
          <p:nvPr/>
        </p:nvSpPr>
        <p:spPr>
          <a:xfrm>
            <a:off x="502231" y="1316619"/>
            <a:ext cx="11187537" cy="470904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8000" b="1" dirty="0"/>
              <a:t>Confianza</a:t>
            </a:r>
          </a:p>
          <a:p>
            <a:endParaRPr lang="es-MX" sz="8000" b="1" dirty="0"/>
          </a:p>
          <a:p>
            <a:pPr marL="1143000" indent="-1143000" algn="l">
              <a:buFontTx/>
              <a:buChar char="-"/>
            </a:pPr>
            <a:r>
              <a:rPr lang="es-MX" sz="4400" b="1" dirty="0"/>
              <a:t>Sentido.</a:t>
            </a:r>
          </a:p>
          <a:p>
            <a:pPr marL="1143000" indent="-1143000" algn="l">
              <a:buFontTx/>
              <a:buChar char="-"/>
            </a:pPr>
            <a:r>
              <a:rPr lang="es-MX" sz="4400" b="1" dirty="0"/>
              <a:t>Lógica.</a:t>
            </a:r>
          </a:p>
          <a:p>
            <a:pPr marL="1143000" indent="-1143000" algn="l">
              <a:buFontTx/>
              <a:buChar char="-"/>
            </a:pPr>
            <a:r>
              <a:rPr lang="es-MX" sz="4400" b="1" dirty="0"/>
              <a:t>Apego a la realidad.</a:t>
            </a:r>
            <a:endParaRPr lang="en-US" sz="4400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558B701-E909-408E-AF00-84D3A8D0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6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Preguntas">
            <a:extLst>
              <a:ext uri="{FF2B5EF4-FFF2-40B4-BE49-F238E27FC236}">
                <a16:creationId xmlns:a16="http://schemas.microsoft.com/office/drawing/2014/main" id="{68722752-4E07-4A58-AF17-EDC67B598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2719" y="3591768"/>
            <a:ext cx="2729908" cy="2729908"/>
          </a:xfrm>
          <a:prstGeom prst="rect">
            <a:avLst/>
          </a:prstGeom>
        </p:spPr>
      </p:pic>
      <p:pic>
        <p:nvPicPr>
          <p:cNvPr id="4" name="Gráfico 3" descr="Reseña de cliente">
            <a:extLst>
              <a:ext uri="{FF2B5EF4-FFF2-40B4-BE49-F238E27FC236}">
                <a16:creationId xmlns:a16="http://schemas.microsoft.com/office/drawing/2014/main" id="{E5695844-0DCB-4889-9AE2-81C86914A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9374" y="3233043"/>
            <a:ext cx="3558001" cy="355800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D698863-051F-46DB-87DD-A9C2DD8D107B}"/>
              </a:ext>
            </a:extLst>
          </p:cNvPr>
          <p:cNvSpPr txBox="1"/>
          <p:nvPr/>
        </p:nvSpPr>
        <p:spPr>
          <a:xfrm>
            <a:off x="1453662" y="1766684"/>
            <a:ext cx="92846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Si los </a:t>
            </a:r>
            <a:r>
              <a:rPr lang="en-US" sz="3600" dirty="0" err="1"/>
              <a:t>usuarios</a:t>
            </a:r>
            <a:r>
              <a:rPr lang="en-US" sz="3600" dirty="0"/>
              <a:t> no </a:t>
            </a:r>
            <a:r>
              <a:rPr lang="en-US" sz="3600" dirty="0" err="1"/>
              <a:t>confían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el </a:t>
            </a:r>
            <a:r>
              <a:rPr lang="en-US" sz="3600" dirty="0" err="1"/>
              <a:t>desempeño</a:t>
            </a:r>
            <a:r>
              <a:rPr lang="en-US" sz="3600" dirty="0"/>
              <a:t> del </a:t>
            </a:r>
            <a:r>
              <a:rPr lang="en-US" sz="3600" dirty="0" err="1"/>
              <a:t>modelo</a:t>
            </a:r>
            <a:r>
              <a:rPr lang="en-US" sz="3600" dirty="0"/>
              <a:t> o </a:t>
            </a:r>
            <a:r>
              <a:rPr lang="en-US" sz="3600" dirty="0" err="1"/>
              <a:t>en</a:t>
            </a:r>
            <a:r>
              <a:rPr lang="en-US" sz="3600" dirty="0"/>
              <a:t> la </a:t>
            </a:r>
            <a:r>
              <a:rPr lang="en-US" sz="3600" dirty="0" err="1"/>
              <a:t>predicción</a:t>
            </a:r>
            <a:r>
              <a:rPr lang="en-US" sz="3600" dirty="0"/>
              <a:t>, no lo </a:t>
            </a:r>
            <a:r>
              <a:rPr lang="en-US" sz="3600" dirty="0" err="1"/>
              <a:t>usarán</a:t>
            </a:r>
            <a:r>
              <a:rPr lang="en-US" sz="3600" dirty="0"/>
              <a:t>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BAA346-5ACB-4675-92E8-BC8D831B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6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6711E92-2B1E-4AF2-8F95-2BBE531EE4C0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3728543" cy="448208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None/>
            </a:pP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Identificación</a:t>
            </a:r>
            <a:r>
              <a:rPr lang="en-US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de </a:t>
            </a: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objetos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Seguros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Redes </a:t>
            </a: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Sociales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Medicina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Bancos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Préstamos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Medio </a:t>
            </a: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ambiente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Terrorismo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Prisión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7" name="Gráfico 6" descr="Conexiones con relleno sólido">
            <a:extLst>
              <a:ext uri="{FF2B5EF4-FFF2-40B4-BE49-F238E27FC236}">
                <a16:creationId xmlns:a16="http://schemas.microsoft.com/office/drawing/2014/main" id="{F55F9E59-12BE-4386-B21A-EBF3B5FF4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0589" y="1419024"/>
            <a:ext cx="5571067" cy="5571067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C27664CF-AF48-4EC3-837E-5AEF1E93FD56}"/>
              </a:ext>
            </a:extLst>
          </p:cNvPr>
          <p:cNvSpPr txBox="1">
            <a:spLocks/>
          </p:cNvSpPr>
          <p:nvPr/>
        </p:nvSpPr>
        <p:spPr>
          <a:xfrm>
            <a:off x="159284" y="709386"/>
            <a:ext cx="9907861" cy="15203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+mn-lt"/>
                <a:ea typeface="+mn-ea"/>
                <a:cs typeface="+mn-cs"/>
              </a:rPr>
              <a:t>La IA se usa en todos lados…</a:t>
            </a:r>
            <a:endParaRPr lang="en-US" sz="4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D28E79-AE5C-48C9-A391-9A0F598F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0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s-MX" dirty="0"/>
              <a:t>¿Cómo sabemos que podemos confiar en un modelo?</a:t>
            </a:r>
            <a:endParaRPr lang="en-US" dirty="0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6AE235F-C635-4D94-BF1C-C3877DE92163}"/>
              </a:ext>
            </a:extLst>
          </p:cNvPr>
          <p:cNvGrpSpPr/>
          <p:nvPr/>
        </p:nvGrpSpPr>
        <p:grpSpPr>
          <a:xfrm>
            <a:off x="936549" y="2896785"/>
            <a:ext cx="4622042" cy="2752169"/>
            <a:chOff x="1424653" y="2931954"/>
            <a:chExt cx="3402581" cy="222757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2DF75FF-CBE8-4C41-A69C-05051F8664E1}"/>
                </a:ext>
              </a:extLst>
            </p:cNvPr>
            <p:cNvSpPr/>
            <p:nvPr/>
          </p:nvSpPr>
          <p:spPr>
            <a:xfrm>
              <a:off x="1587392" y="2968125"/>
              <a:ext cx="2885243" cy="460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 err="1"/>
                <a:t>Feature</a:t>
              </a:r>
              <a:r>
                <a:rPr lang="es-MX" sz="2400" dirty="0"/>
                <a:t> </a:t>
              </a:r>
              <a:r>
                <a:rPr lang="es-MX" sz="2400" dirty="0" err="1"/>
                <a:t>Leaking</a:t>
              </a:r>
              <a:endParaRPr lang="en-US" sz="2400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FC0327F-1A83-42F2-A5C9-DA5F3FA4430B}"/>
                </a:ext>
              </a:extLst>
            </p:cNvPr>
            <p:cNvSpPr/>
            <p:nvPr/>
          </p:nvSpPr>
          <p:spPr>
            <a:xfrm>
              <a:off x="1915863" y="3513846"/>
              <a:ext cx="2885243" cy="460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dirty="0"/>
                <a:t>Target </a:t>
              </a:r>
              <a:r>
                <a:rPr lang="es-MX" sz="2800" dirty="0" err="1"/>
                <a:t>Leaking</a:t>
              </a:r>
              <a:endParaRPr lang="en-US" sz="2800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735FFC2-3513-4F45-BF48-BD323DD74AD8}"/>
                </a:ext>
              </a:extLst>
            </p:cNvPr>
            <p:cNvSpPr/>
            <p:nvPr/>
          </p:nvSpPr>
          <p:spPr>
            <a:xfrm>
              <a:off x="1424653" y="4112969"/>
              <a:ext cx="2885243" cy="460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200" dirty="0"/>
                <a:t>Sesgo</a:t>
              </a:r>
              <a:endParaRPr lang="en-US" sz="3200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969F765-CBF0-4C28-8BAC-B33F0A98CC0D}"/>
                </a:ext>
              </a:extLst>
            </p:cNvPr>
            <p:cNvSpPr/>
            <p:nvPr/>
          </p:nvSpPr>
          <p:spPr>
            <a:xfrm>
              <a:off x="1941991" y="4664104"/>
              <a:ext cx="2885243" cy="460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/>
                <a:t>Sin interpretación clara</a:t>
              </a:r>
              <a:endParaRPr lang="en-US" sz="2400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B8695E8-59B2-4142-8873-04333818C2FC}"/>
                </a:ext>
              </a:extLst>
            </p:cNvPr>
            <p:cNvSpPr/>
            <p:nvPr/>
          </p:nvSpPr>
          <p:spPr>
            <a:xfrm>
              <a:off x="1507383" y="2931954"/>
              <a:ext cx="291524" cy="723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D22F0F66-6A2E-4983-B243-F1ACD39B5B29}"/>
                </a:ext>
              </a:extLst>
            </p:cNvPr>
            <p:cNvSpPr/>
            <p:nvPr/>
          </p:nvSpPr>
          <p:spPr>
            <a:xfrm>
              <a:off x="3665806" y="3375598"/>
              <a:ext cx="886838" cy="86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DFEF750B-A989-4EB1-9A1B-D01421575163}"/>
                </a:ext>
              </a:extLst>
            </p:cNvPr>
            <p:cNvSpPr/>
            <p:nvPr/>
          </p:nvSpPr>
          <p:spPr>
            <a:xfrm>
              <a:off x="1807779" y="3941114"/>
              <a:ext cx="886838" cy="86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7B4AA7B-2796-46CB-88EA-774C38418C4A}"/>
                </a:ext>
              </a:extLst>
            </p:cNvPr>
            <p:cNvSpPr/>
            <p:nvPr/>
          </p:nvSpPr>
          <p:spPr>
            <a:xfrm>
              <a:off x="2864207" y="3945758"/>
              <a:ext cx="195809" cy="76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8C9A8443-9BF8-4F73-9F60-0E80B4FA28C8}"/>
                </a:ext>
              </a:extLst>
            </p:cNvPr>
            <p:cNvSpPr/>
            <p:nvPr/>
          </p:nvSpPr>
          <p:spPr>
            <a:xfrm>
              <a:off x="2150784" y="3482877"/>
              <a:ext cx="600622" cy="84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110F8F5D-347B-4C0E-A195-8FACE72984B5}"/>
                </a:ext>
              </a:extLst>
            </p:cNvPr>
            <p:cNvSpPr/>
            <p:nvPr/>
          </p:nvSpPr>
          <p:spPr>
            <a:xfrm>
              <a:off x="3084301" y="4083414"/>
              <a:ext cx="600622" cy="84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17B67EE-6AE8-45EF-8EAF-2C2109F092DB}"/>
                </a:ext>
              </a:extLst>
            </p:cNvPr>
            <p:cNvSpPr/>
            <p:nvPr/>
          </p:nvSpPr>
          <p:spPr>
            <a:xfrm>
              <a:off x="1498596" y="4537673"/>
              <a:ext cx="600622" cy="84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FDDC18F-C7BE-4AE1-93CA-9989FA84152C}"/>
                </a:ext>
              </a:extLst>
            </p:cNvPr>
            <p:cNvSpPr/>
            <p:nvPr/>
          </p:nvSpPr>
          <p:spPr>
            <a:xfrm>
              <a:off x="2357001" y="4629553"/>
              <a:ext cx="600622" cy="84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2E6DE6E-6ABE-4C2C-9E4C-974D8433EC85}"/>
                </a:ext>
              </a:extLst>
            </p:cNvPr>
            <p:cNvSpPr/>
            <p:nvPr/>
          </p:nvSpPr>
          <p:spPr>
            <a:xfrm>
              <a:off x="3292426" y="5083394"/>
              <a:ext cx="1317781" cy="76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1C4CEE3D-7EC4-4F17-8415-0C2E2DD190A5}"/>
                </a:ext>
              </a:extLst>
            </p:cNvPr>
            <p:cNvSpPr/>
            <p:nvPr/>
          </p:nvSpPr>
          <p:spPr>
            <a:xfrm>
              <a:off x="3145049" y="4620622"/>
              <a:ext cx="147377" cy="84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5A959098-7B3B-4DC2-88CA-32011B81B2A7}"/>
                </a:ext>
              </a:extLst>
            </p:cNvPr>
            <p:cNvSpPr/>
            <p:nvPr/>
          </p:nvSpPr>
          <p:spPr>
            <a:xfrm>
              <a:off x="4492250" y="4613544"/>
              <a:ext cx="147377" cy="84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Cerrar llave 22">
            <a:extLst>
              <a:ext uri="{FF2B5EF4-FFF2-40B4-BE49-F238E27FC236}">
                <a16:creationId xmlns:a16="http://schemas.microsoft.com/office/drawing/2014/main" id="{50162034-37BD-4903-B821-A8C66C8E90E3}"/>
              </a:ext>
            </a:extLst>
          </p:cNvPr>
          <p:cNvSpPr/>
          <p:nvPr/>
        </p:nvSpPr>
        <p:spPr>
          <a:xfrm>
            <a:off x="5675522" y="2426136"/>
            <a:ext cx="1419469" cy="3786554"/>
          </a:xfrm>
          <a:prstGeom prst="rightBrace">
            <a:avLst>
              <a:gd name="adj1" fmla="val 29806"/>
              <a:gd name="adj2" fmla="val 487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AA782D5-B73E-432E-BDBA-2C8C17FF9A88}"/>
              </a:ext>
            </a:extLst>
          </p:cNvPr>
          <p:cNvSpPr txBox="1"/>
          <p:nvPr/>
        </p:nvSpPr>
        <p:spPr>
          <a:xfrm>
            <a:off x="7020747" y="3351763"/>
            <a:ext cx="4722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con </a:t>
            </a:r>
            <a:r>
              <a:rPr lang="es-MX" sz="3600" b="1" dirty="0"/>
              <a:t>muy buenas métricas</a:t>
            </a:r>
            <a:br>
              <a:rPr lang="es-MX" sz="3600" b="1" dirty="0"/>
            </a:br>
            <a:r>
              <a:rPr lang="es-MX" sz="3600" b="1" dirty="0"/>
              <a:t> </a:t>
            </a:r>
            <a:r>
              <a:rPr lang="es-MX" sz="1600" dirty="0"/>
              <a:t>[Incluso en el conjunto de prueba más riguroso]</a:t>
            </a:r>
            <a:endParaRPr lang="en-US" sz="3600" dirty="0"/>
          </a:p>
        </p:txBody>
      </p:sp>
      <p:sp>
        <p:nvSpPr>
          <p:cNvPr id="26" name="Marcador de número de diapositiva 25">
            <a:extLst>
              <a:ext uri="{FF2B5EF4-FFF2-40B4-BE49-F238E27FC236}">
                <a16:creationId xmlns:a16="http://schemas.microsoft.com/office/drawing/2014/main" id="{C1ABD778-CA80-4E04-A84C-D3803192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s-MX" dirty="0"/>
              <a:t>¿Cómo sabemos que podemos confiar en un modelo?</a:t>
            </a:r>
            <a:endParaRPr lang="en-US" dirty="0"/>
          </a:p>
        </p:txBody>
      </p:sp>
      <p:pic>
        <p:nvPicPr>
          <p:cNvPr id="2050" name="Picture 2" descr="How Are Siberian Huskies Related to Wolves? – Siberian Husky Puppies For  Sale">
            <a:extLst>
              <a:ext uri="{FF2B5EF4-FFF2-40B4-BE49-F238E27FC236}">
                <a16:creationId xmlns:a16="http://schemas.microsoft.com/office/drawing/2014/main" id="{7DFE83C1-4137-4F8A-9B6C-A548659C3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69"/>
          <a:stretch/>
        </p:blipFill>
        <p:spPr bwMode="auto">
          <a:xfrm>
            <a:off x="913795" y="2916821"/>
            <a:ext cx="4545395" cy="333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F49186DE-9F4D-43B5-BC30-A2AC367B9C0B}"/>
              </a:ext>
            </a:extLst>
          </p:cNvPr>
          <p:cNvSpPr txBox="1"/>
          <p:nvPr/>
        </p:nvSpPr>
        <p:spPr>
          <a:xfrm>
            <a:off x="1090914" y="2329653"/>
            <a:ext cx="4545395" cy="375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MX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Modelo de clasificación: ¿Husky o Lobo?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8E02655-684B-4FB4-BAA3-7194D03CAC9C}"/>
              </a:ext>
            </a:extLst>
          </p:cNvPr>
          <p:cNvSpPr txBox="1"/>
          <p:nvPr/>
        </p:nvSpPr>
        <p:spPr>
          <a:xfrm>
            <a:off x="6090676" y="2763207"/>
            <a:ext cx="4545395" cy="3755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MX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Resultados sorprendentes:</a:t>
            </a: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endParaRPr lang="es-MX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Tx/>
              <a:buChar char="-"/>
            </a:pPr>
            <a:r>
              <a:rPr lang="es-MX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Métricas de evaluación (precisión, exactitud, exhaustividad, etc.) casi perfectas.</a:t>
            </a: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endParaRPr lang="es-MX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Tx/>
              <a:buChar char="-"/>
            </a:pPr>
            <a:r>
              <a:rPr lang="es-MX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Todo corroborado en el conjunto de prueba.</a:t>
            </a: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endParaRPr lang="es-MX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Tx/>
              <a:buChar char="-"/>
            </a:pPr>
            <a:r>
              <a:rPr lang="es-MX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Modelo funcionaba de maravilla… pero comenzó a fallar rápidamente… 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BE7D3B5F-E47D-4087-A212-DBEC2787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9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s-MX" dirty="0"/>
              <a:t>¿Cómo sabemos que podemos confiar en un modelo?</a:t>
            </a:r>
            <a:endParaRPr lang="en-US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BD80B5F-711F-499D-ADC0-E4AAE0600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076" y="2669291"/>
            <a:ext cx="7315200" cy="39147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7EE3037-3BD3-460A-B740-BBCDA84FD1C3}"/>
              </a:ext>
            </a:extLst>
          </p:cNvPr>
          <p:cNvSpPr txBox="1"/>
          <p:nvPr/>
        </p:nvSpPr>
        <p:spPr>
          <a:xfrm>
            <a:off x="2433076" y="208975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Falsos positivos…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62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213</TotalTime>
  <Words>1564</Words>
  <Application>Microsoft Office PowerPoint</Application>
  <PresentationFormat>Panorámica</PresentationFormat>
  <Paragraphs>217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Calibri</vt:lpstr>
      <vt:lpstr>Calisto MT</vt:lpstr>
      <vt:lpstr>Cambria Math</vt:lpstr>
      <vt:lpstr>Wingdings</vt:lpstr>
      <vt:lpstr>Wingdings 2</vt:lpstr>
      <vt:lpstr>Pizarra</vt:lpstr>
      <vt:lpstr>Explicando modelos de Aprendizaje Automático</vt:lpstr>
      <vt:lpstr>Daniel Hernández Mota:</vt:lpstr>
      <vt:lpstr>Presentación de PowerPoint</vt:lpstr>
      <vt:lpstr>Presentación de PowerPoint</vt:lpstr>
      <vt:lpstr>Presentación de PowerPoint</vt:lpstr>
      <vt:lpstr>Presentación de PowerPoint</vt:lpstr>
      <vt:lpstr>¿Cómo sabemos que podemos confiar en un modelo?</vt:lpstr>
      <vt:lpstr>¿Cómo sabemos que podemos confiar en un modelo?</vt:lpstr>
      <vt:lpstr>¿Cómo sabemos que podemos confiar en un modelo?</vt:lpstr>
      <vt:lpstr>Algunas técnicas…</vt:lpstr>
      <vt:lpstr>LIME </vt:lpstr>
      <vt:lpstr>LIME (modelo sustituto local)</vt:lpstr>
      <vt:lpstr>LIME (modelo sustituto local)</vt:lpstr>
      <vt:lpstr>LIME (modelo sustituto local)</vt:lpstr>
      <vt:lpstr>LIME (modelo sustituto local)</vt:lpstr>
      <vt:lpstr>LIME (modelo sustituto local)</vt:lpstr>
      <vt:lpstr>Anchor </vt:lpstr>
      <vt:lpstr>Anchor</vt:lpstr>
      <vt:lpstr>Anchor</vt:lpstr>
      <vt:lpstr>Anchor</vt:lpstr>
      <vt:lpstr>SHAP </vt:lpstr>
      <vt:lpstr>SHAP (Shapley Additive exPlanations)</vt:lpstr>
      <vt:lpstr>SHAP (Shapley Additive exPlanations)</vt:lpstr>
      <vt:lpstr>SHAP</vt:lpstr>
      <vt:lpstr>SHAP</vt:lpstr>
      <vt:lpstr>CONCLUCIÓN: </vt:lpstr>
      <vt:lpstr>Vamos a programar…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Explicando modelos de Aprendizaje Automático</dc:title>
  <dc:creator>Daniel Hernandez Mota</dc:creator>
  <cp:lastModifiedBy>Daniel Hernandez Mota</cp:lastModifiedBy>
  <cp:revision>26</cp:revision>
  <dcterms:created xsi:type="dcterms:W3CDTF">2021-02-24T07:37:25Z</dcterms:created>
  <dcterms:modified xsi:type="dcterms:W3CDTF">2021-08-12T06:09:47Z</dcterms:modified>
</cp:coreProperties>
</file>