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9D0D3D-C2AF-4BAD-A478-00D61F4EA25E}">
  <a:tblStyle styleId="{D19D0D3D-C2AF-4BAD-A478-00D61F4EA2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ddbf66fc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ddbf66fc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ddbf66fc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ddbf66fc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ddbf66fc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ddbf66fc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ddbf66fc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ddbf66fc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8c1997cbf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8c1997cbf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0006086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0006086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e0006086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e0006086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8c1997cbfd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8c1997cbfd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ddad4dedb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ddad4dedb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8c1997cbf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8c1997cbf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c1997cbfd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c1997cbfd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8c1997cbf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8c1997cbf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8c1997cbf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8c1997cbf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ad0aeb9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ad0aeb9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8c1997cbfd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8c1997cbfd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ddad4dedb6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ddad4dedb6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337500" y="1557919"/>
            <a:ext cx="4079700" cy="14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 TIKET KONSER ONLINE</a:t>
            </a:r>
            <a:endParaRPr/>
          </a:p>
        </p:txBody>
      </p:sp>
      <p:sp>
        <p:nvSpPr>
          <p:cNvPr id="509" name="Google Shape;509;p25"/>
          <p:cNvSpPr txBox="1"/>
          <p:nvPr>
            <p:ph idx="1" type="subTitle"/>
          </p:nvPr>
        </p:nvSpPr>
        <p:spPr>
          <a:xfrm>
            <a:off x="835275" y="2996588"/>
            <a:ext cx="29241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“TICKETHREE</a:t>
            </a:r>
            <a:r>
              <a:rPr lang="en" sz="2800"/>
              <a:t>”</a:t>
            </a:r>
            <a:endParaRPr sz="2800"/>
          </a:p>
        </p:txBody>
      </p:sp>
      <p:sp>
        <p:nvSpPr>
          <p:cNvPr id="510" name="Google Shape;510;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4"/>
          <p:cNvSpPr txBox="1"/>
          <p:nvPr/>
        </p:nvSpPr>
        <p:spPr>
          <a:xfrm>
            <a:off x="2571775" y="4621100"/>
            <a:ext cx="41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Flowchart Program Pemesanan TICKETHREE</a:t>
            </a:r>
            <a:endParaRPr>
              <a:solidFill>
                <a:schemeClr val="lt1"/>
              </a:solidFill>
              <a:latin typeface="Roboto"/>
              <a:ea typeface="Roboto"/>
              <a:cs typeface="Roboto"/>
              <a:sym typeface="Roboto"/>
            </a:endParaRPr>
          </a:p>
        </p:txBody>
      </p:sp>
      <p:pic>
        <p:nvPicPr>
          <p:cNvPr id="908" name="Google Shape;908;p34"/>
          <p:cNvPicPr preferRelativeResize="0"/>
          <p:nvPr/>
        </p:nvPicPr>
        <p:blipFill>
          <a:blip r:embed="rId3">
            <a:alphaModFix/>
          </a:blip>
          <a:stretch>
            <a:fillRect/>
          </a:stretch>
        </p:blipFill>
        <p:spPr>
          <a:xfrm>
            <a:off x="1814738" y="304800"/>
            <a:ext cx="5514522" cy="43162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p35"/>
          <p:cNvPicPr preferRelativeResize="0"/>
          <p:nvPr/>
        </p:nvPicPr>
        <p:blipFill rotWithShape="1">
          <a:blip r:embed="rId3">
            <a:alphaModFix/>
          </a:blip>
          <a:srcRect b="50000" l="0" r="0" t="0"/>
          <a:stretch/>
        </p:blipFill>
        <p:spPr>
          <a:xfrm>
            <a:off x="724775" y="578500"/>
            <a:ext cx="3842450" cy="3986499"/>
          </a:xfrm>
          <a:prstGeom prst="rect">
            <a:avLst/>
          </a:prstGeom>
          <a:noFill/>
          <a:ln>
            <a:noFill/>
          </a:ln>
        </p:spPr>
      </p:pic>
      <p:pic>
        <p:nvPicPr>
          <p:cNvPr id="914" name="Google Shape;914;p35"/>
          <p:cNvPicPr preferRelativeResize="0"/>
          <p:nvPr/>
        </p:nvPicPr>
        <p:blipFill rotWithShape="1">
          <a:blip r:embed="rId4">
            <a:alphaModFix/>
          </a:blip>
          <a:srcRect b="0" l="0" r="0" t="50000"/>
          <a:stretch/>
        </p:blipFill>
        <p:spPr>
          <a:xfrm>
            <a:off x="4785150" y="578499"/>
            <a:ext cx="3842450" cy="3986504"/>
          </a:xfrm>
          <a:prstGeom prst="rect">
            <a:avLst/>
          </a:prstGeom>
          <a:noFill/>
          <a:ln>
            <a:noFill/>
          </a:ln>
        </p:spPr>
      </p:pic>
      <p:sp>
        <p:nvSpPr>
          <p:cNvPr id="915" name="Google Shape;915;p35"/>
          <p:cNvSpPr txBox="1"/>
          <p:nvPr/>
        </p:nvSpPr>
        <p:spPr>
          <a:xfrm>
            <a:off x="2079500" y="4671350"/>
            <a:ext cx="48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Flowchart Program TICKETHREE Bagian Interface Awal</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36"/>
          <p:cNvSpPr txBox="1"/>
          <p:nvPr/>
        </p:nvSpPr>
        <p:spPr>
          <a:xfrm>
            <a:off x="2071150" y="4368775"/>
            <a:ext cx="484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Flowchart Program TICKETHREE Pemesanan</a:t>
            </a:r>
            <a:endParaRPr>
              <a:solidFill>
                <a:schemeClr val="lt1"/>
              </a:solidFill>
              <a:latin typeface="Roboto"/>
              <a:ea typeface="Roboto"/>
              <a:cs typeface="Roboto"/>
              <a:sym typeface="Roboto"/>
            </a:endParaRPr>
          </a:p>
        </p:txBody>
      </p:sp>
      <p:pic>
        <p:nvPicPr>
          <p:cNvPr id="921" name="Google Shape;921;p36"/>
          <p:cNvPicPr preferRelativeResize="0"/>
          <p:nvPr/>
        </p:nvPicPr>
        <p:blipFill rotWithShape="1">
          <a:blip r:embed="rId3">
            <a:alphaModFix/>
          </a:blip>
          <a:srcRect b="50000" l="0" r="0" t="0"/>
          <a:stretch/>
        </p:blipFill>
        <p:spPr>
          <a:xfrm>
            <a:off x="2071150" y="760125"/>
            <a:ext cx="1966950" cy="3238338"/>
          </a:xfrm>
          <a:prstGeom prst="rect">
            <a:avLst/>
          </a:prstGeom>
          <a:noFill/>
          <a:ln>
            <a:noFill/>
          </a:ln>
        </p:spPr>
      </p:pic>
      <p:pic>
        <p:nvPicPr>
          <p:cNvPr id="922" name="Google Shape;922;p36"/>
          <p:cNvPicPr preferRelativeResize="0"/>
          <p:nvPr/>
        </p:nvPicPr>
        <p:blipFill rotWithShape="1">
          <a:blip r:embed="rId4">
            <a:alphaModFix/>
          </a:blip>
          <a:srcRect b="0" l="0" r="0" t="50000"/>
          <a:stretch/>
        </p:blipFill>
        <p:spPr>
          <a:xfrm>
            <a:off x="5373500" y="760125"/>
            <a:ext cx="1966950" cy="32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pic>
        <p:nvPicPr>
          <p:cNvPr id="927" name="Google Shape;927;p37"/>
          <p:cNvPicPr preferRelativeResize="0"/>
          <p:nvPr/>
        </p:nvPicPr>
        <p:blipFill>
          <a:blip r:embed="rId3">
            <a:alphaModFix/>
          </a:blip>
          <a:stretch>
            <a:fillRect/>
          </a:stretch>
        </p:blipFill>
        <p:spPr>
          <a:xfrm>
            <a:off x="1478475" y="152400"/>
            <a:ext cx="3023861" cy="4838702"/>
          </a:xfrm>
          <a:prstGeom prst="rect">
            <a:avLst/>
          </a:prstGeom>
          <a:noFill/>
          <a:ln>
            <a:noFill/>
          </a:ln>
        </p:spPr>
      </p:pic>
      <p:sp>
        <p:nvSpPr>
          <p:cNvPr id="928" name="Google Shape;928;p37"/>
          <p:cNvSpPr txBox="1"/>
          <p:nvPr/>
        </p:nvSpPr>
        <p:spPr>
          <a:xfrm>
            <a:off x="5516950" y="2772675"/>
            <a:ext cx="334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Flowchart Program TICKETHREE Bagian Pembayaran dan Finalisasi</a:t>
            </a:r>
            <a:endParaRPr>
              <a:solidFill>
                <a:schemeClr val="lt1"/>
              </a:solidFill>
              <a:latin typeface="Roboto"/>
              <a:ea typeface="Roboto"/>
              <a:cs typeface="Roboto"/>
              <a:sym typeface="Roboto"/>
            </a:endParaRPr>
          </a:p>
        </p:txBody>
      </p:sp>
      <p:pic>
        <p:nvPicPr>
          <p:cNvPr id="929" name="Google Shape;929;p37"/>
          <p:cNvPicPr preferRelativeResize="0"/>
          <p:nvPr/>
        </p:nvPicPr>
        <p:blipFill>
          <a:blip r:embed="rId4">
            <a:alphaModFix/>
          </a:blip>
          <a:stretch>
            <a:fillRect/>
          </a:stretch>
        </p:blipFill>
        <p:spPr>
          <a:xfrm>
            <a:off x="4673050" y="152400"/>
            <a:ext cx="760772"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33" name="Shape 933"/>
        <p:cNvGrpSpPr/>
        <p:nvPr/>
      </p:nvGrpSpPr>
      <p:grpSpPr>
        <a:xfrm>
          <a:off x="0" y="0"/>
          <a:ext cx="0" cy="0"/>
          <a:chOff x="0" y="0"/>
          <a:chExt cx="0" cy="0"/>
        </a:xfrm>
      </p:grpSpPr>
      <p:sp>
        <p:nvSpPr>
          <p:cNvPr id="934" name="Google Shape;934;p3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04</a:t>
            </a:r>
            <a:endParaRPr>
              <a:solidFill>
                <a:schemeClr val="accent4"/>
              </a:solidFill>
            </a:endParaRPr>
          </a:p>
        </p:txBody>
      </p:sp>
      <p:sp>
        <p:nvSpPr>
          <p:cNvPr id="935" name="Google Shape;935;p3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FITUR PROGRAM</a:t>
            </a:r>
            <a:endParaRPr>
              <a:solidFill>
                <a:schemeClr val="accent4"/>
              </a:solidFill>
            </a:endParaRPr>
          </a:p>
        </p:txBody>
      </p:sp>
      <p:grpSp>
        <p:nvGrpSpPr>
          <p:cNvPr id="936" name="Google Shape;936;p38"/>
          <p:cNvGrpSpPr/>
          <p:nvPr/>
        </p:nvGrpSpPr>
        <p:grpSpPr>
          <a:xfrm>
            <a:off x="6275090" y="1382992"/>
            <a:ext cx="2377521" cy="2377521"/>
            <a:chOff x="6275090" y="1382992"/>
            <a:chExt cx="2377521" cy="2377521"/>
          </a:xfrm>
        </p:grpSpPr>
        <p:sp>
          <p:nvSpPr>
            <p:cNvPr id="937" name="Google Shape;937;p38"/>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62" name="Shape 962"/>
        <p:cNvGrpSpPr/>
        <p:nvPr/>
      </p:nvGrpSpPr>
      <p:grpSpPr>
        <a:xfrm>
          <a:off x="0" y="0"/>
          <a:ext cx="0" cy="0"/>
          <a:chOff x="0" y="0"/>
          <a:chExt cx="0" cy="0"/>
        </a:xfrm>
      </p:grpSpPr>
      <p:sp>
        <p:nvSpPr>
          <p:cNvPr id="963" name="Google Shape;963;p39"/>
          <p:cNvSpPr/>
          <p:nvPr/>
        </p:nvSpPr>
        <p:spPr>
          <a:xfrm>
            <a:off x="1276604" y="2566550"/>
            <a:ext cx="18546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1276579" y="1546475"/>
            <a:ext cx="18546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1276579" y="3619000"/>
            <a:ext cx="18546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FITUR PROGRAM</a:t>
            </a:r>
            <a:endParaRPr/>
          </a:p>
        </p:txBody>
      </p:sp>
      <p:sp>
        <p:nvSpPr>
          <p:cNvPr id="967" name="Google Shape;967;p39"/>
          <p:cNvSpPr txBox="1"/>
          <p:nvPr>
            <p:ph idx="4294967295" type="subTitle"/>
          </p:nvPr>
        </p:nvSpPr>
        <p:spPr>
          <a:xfrm>
            <a:off x="1276569" y="1574125"/>
            <a:ext cx="17475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latin typeface="Oswald"/>
                <a:ea typeface="Oswald"/>
                <a:cs typeface="Oswald"/>
                <a:sym typeface="Oswald"/>
              </a:rPr>
              <a:t>MENU UTAMA</a:t>
            </a:r>
            <a:endParaRPr sz="2400">
              <a:solidFill>
                <a:schemeClr val="lt1"/>
              </a:solidFill>
              <a:latin typeface="Oswald"/>
              <a:ea typeface="Oswald"/>
              <a:cs typeface="Oswald"/>
              <a:sym typeface="Oswald"/>
            </a:endParaRPr>
          </a:p>
        </p:txBody>
      </p:sp>
      <p:sp>
        <p:nvSpPr>
          <p:cNvPr id="968" name="Google Shape;968;p39"/>
          <p:cNvSpPr txBox="1"/>
          <p:nvPr>
            <p:ph idx="4294967295" type="subTitle"/>
          </p:nvPr>
        </p:nvSpPr>
        <p:spPr>
          <a:xfrm>
            <a:off x="1276575" y="2594200"/>
            <a:ext cx="18546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FILTER TIKET</a:t>
            </a:r>
            <a:endParaRPr sz="1800">
              <a:solidFill>
                <a:schemeClr val="lt1"/>
              </a:solidFill>
              <a:latin typeface="Oswald"/>
              <a:ea typeface="Oswald"/>
              <a:cs typeface="Oswald"/>
              <a:sym typeface="Oswald"/>
            </a:endParaRPr>
          </a:p>
        </p:txBody>
      </p:sp>
      <p:sp>
        <p:nvSpPr>
          <p:cNvPr id="969" name="Google Shape;969;p39"/>
          <p:cNvSpPr txBox="1"/>
          <p:nvPr>
            <p:ph idx="4294967295" type="subTitle"/>
          </p:nvPr>
        </p:nvSpPr>
        <p:spPr>
          <a:xfrm>
            <a:off x="1437646" y="3646600"/>
            <a:ext cx="15864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Oswald"/>
                <a:ea typeface="Oswald"/>
                <a:cs typeface="Oswald"/>
                <a:sym typeface="Oswald"/>
              </a:rPr>
              <a:t>PENGISIAN DATA DIRI</a:t>
            </a:r>
            <a:endParaRPr>
              <a:solidFill>
                <a:schemeClr val="lt1"/>
              </a:solidFill>
              <a:latin typeface="Oswald"/>
              <a:ea typeface="Oswald"/>
              <a:cs typeface="Oswald"/>
              <a:sym typeface="Oswald"/>
            </a:endParaRPr>
          </a:p>
        </p:txBody>
      </p:sp>
      <p:sp>
        <p:nvSpPr>
          <p:cNvPr id="970" name="Google Shape;970;p39"/>
          <p:cNvSpPr/>
          <p:nvPr/>
        </p:nvSpPr>
        <p:spPr>
          <a:xfrm>
            <a:off x="4120373" y="1476275"/>
            <a:ext cx="3935700" cy="585300"/>
          </a:xfrm>
          <a:prstGeom prst="rect">
            <a:avLst/>
          </a:prstGeom>
          <a:noFill/>
          <a:ln>
            <a:noFill/>
          </a:ln>
        </p:spPr>
        <p:txBody>
          <a:bodyPr anchorCtr="0" anchor="ctr" bIns="91425" lIns="27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Pada menu utama ini, kami menampilkan menu pemesanan tiket konser dan juga pembatalan tiket konser.</a:t>
            </a:r>
            <a:endParaRPr sz="1200">
              <a:solidFill>
                <a:schemeClr val="dk1"/>
              </a:solidFill>
              <a:latin typeface="Roboto"/>
              <a:ea typeface="Roboto"/>
              <a:cs typeface="Roboto"/>
              <a:sym typeface="Roboto"/>
            </a:endParaRPr>
          </a:p>
        </p:txBody>
      </p:sp>
      <p:sp>
        <p:nvSpPr>
          <p:cNvPr id="971" name="Google Shape;971;p39"/>
          <p:cNvSpPr/>
          <p:nvPr/>
        </p:nvSpPr>
        <p:spPr>
          <a:xfrm>
            <a:off x="4118873" y="3646600"/>
            <a:ext cx="3935700" cy="585300"/>
          </a:xfrm>
          <a:prstGeom prst="rect">
            <a:avLst/>
          </a:prstGeom>
          <a:noFill/>
          <a:ln>
            <a:noFill/>
          </a:ln>
        </p:spPr>
        <p:txBody>
          <a:bodyPr anchorCtr="0" anchor="ctr" bIns="91425" lIns="2743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Pengisian data diri ini diisi oleh pemesan dengan sebenar-benarnya agar memudahkan kami dalam memberikan informasi jika ada sesuatu yang penting.</a:t>
            </a:r>
            <a:endParaRPr sz="1200">
              <a:solidFill>
                <a:schemeClr val="dk1"/>
              </a:solidFill>
              <a:latin typeface="Roboto"/>
              <a:ea typeface="Roboto"/>
              <a:cs typeface="Roboto"/>
              <a:sym typeface="Roboto"/>
            </a:endParaRPr>
          </a:p>
        </p:txBody>
      </p:sp>
      <p:sp>
        <p:nvSpPr>
          <p:cNvPr id="972" name="Google Shape;972;p39"/>
          <p:cNvSpPr/>
          <p:nvPr/>
        </p:nvSpPr>
        <p:spPr>
          <a:xfrm>
            <a:off x="4118998" y="2498738"/>
            <a:ext cx="3935700" cy="585300"/>
          </a:xfrm>
          <a:prstGeom prst="rect">
            <a:avLst/>
          </a:prstGeom>
          <a:noFill/>
          <a:ln>
            <a:noFill/>
          </a:ln>
        </p:spPr>
        <p:txBody>
          <a:bodyPr anchorCtr="0" anchor="ctr" bIns="91425" lIns="9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Konser yang disediakan di program kami dapat di filter berdasarkan genre, artis, kota, dan harga tiket. Hal itu akan memudahkan pemesan dalam mencari tiket yang diinginkannya.</a:t>
            </a:r>
            <a:endParaRPr sz="1200">
              <a:solidFill>
                <a:schemeClr val="dk1"/>
              </a:solidFill>
              <a:latin typeface="Roboto"/>
              <a:ea typeface="Roboto"/>
              <a:cs typeface="Roboto"/>
              <a:sym typeface="Roboto"/>
            </a:endParaRPr>
          </a:p>
        </p:txBody>
      </p:sp>
      <p:cxnSp>
        <p:nvCxnSpPr>
          <p:cNvPr id="973" name="Google Shape;973;p39"/>
          <p:cNvCxnSpPr/>
          <p:nvPr/>
        </p:nvCxnSpPr>
        <p:spPr>
          <a:xfrm>
            <a:off x="3358387" y="176892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974" name="Google Shape;974;p39"/>
          <p:cNvCxnSpPr/>
          <p:nvPr/>
        </p:nvCxnSpPr>
        <p:spPr>
          <a:xfrm>
            <a:off x="3282212" y="278905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975" name="Google Shape;975;p39"/>
          <p:cNvCxnSpPr/>
          <p:nvPr/>
        </p:nvCxnSpPr>
        <p:spPr>
          <a:xfrm>
            <a:off x="3282137" y="3841475"/>
            <a:ext cx="685800" cy="0"/>
          </a:xfrm>
          <a:prstGeom prst="straightConnector1">
            <a:avLst/>
          </a:prstGeom>
          <a:noFill/>
          <a:ln cap="flat" cmpd="sng" w="19050">
            <a:solidFill>
              <a:schemeClr val="accent3"/>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9" name="Shape 979"/>
        <p:cNvGrpSpPr/>
        <p:nvPr/>
      </p:nvGrpSpPr>
      <p:grpSpPr>
        <a:xfrm>
          <a:off x="0" y="0"/>
          <a:ext cx="0" cy="0"/>
          <a:chOff x="0" y="0"/>
          <a:chExt cx="0" cy="0"/>
        </a:xfrm>
      </p:grpSpPr>
      <p:sp>
        <p:nvSpPr>
          <p:cNvPr id="980" name="Google Shape;980;p40"/>
          <p:cNvSpPr/>
          <p:nvPr/>
        </p:nvSpPr>
        <p:spPr>
          <a:xfrm>
            <a:off x="1276604" y="2566550"/>
            <a:ext cx="18546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1276579" y="1546475"/>
            <a:ext cx="18546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1276579" y="3619000"/>
            <a:ext cx="18546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FITUR PROGRAM</a:t>
            </a:r>
            <a:endParaRPr/>
          </a:p>
        </p:txBody>
      </p:sp>
      <p:sp>
        <p:nvSpPr>
          <p:cNvPr id="984" name="Google Shape;984;p40"/>
          <p:cNvSpPr txBox="1"/>
          <p:nvPr>
            <p:ph idx="4294967295" type="subTitle"/>
          </p:nvPr>
        </p:nvSpPr>
        <p:spPr>
          <a:xfrm>
            <a:off x="1276569" y="1574125"/>
            <a:ext cx="17475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chemeClr val="lt1"/>
                </a:solidFill>
                <a:latin typeface="Oswald"/>
                <a:ea typeface="Oswald"/>
                <a:cs typeface="Oswald"/>
                <a:sym typeface="Oswald"/>
              </a:rPr>
              <a:t>MERCHANDISE</a:t>
            </a:r>
            <a:endParaRPr sz="2000">
              <a:solidFill>
                <a:schemeClr val="lt1"/>
              </a:solidFill>
              <a:latin typeface="Oswald"/>
              <a:ea typeface="Oswald"/>
              <a:cs typeface="Oswald"/>
              <a:sym typeface="Oswald"/>
            </a:endParaRPr>
          </a:p>
        </p:txBody>
      </p:sp>
      <p:sp>
        <p:nvSpPr>
          <p:cNvPr id="985" name="Google Shape;985;p40"/>
          <p:cNvSpPr txBox="1"/>
          <p:nvPr>
            <p:ph idx="4294967295" type="subTitle"/>
          </p:nvPr>
        </p:nvSpPr>
        <p:spPr>
          <a:xfrm>
            <a:off x="1276575" y="2594200"/>
            <a:ext cx="18546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PEMBAYARAN</a:t>
            </a:r>
            <a:endParaRPr sz="1800">
              <a:solidFill>
                <a:schemeClr val="lt1"/>
              </a:solidFill>
              <a:latin typeface="Oswald"/>
              <a:ea typeface="Oswald"/>
              <a:cs typeface="Oswald"/>
              <a:sym typeface="Oswald"/>
            </a:endParaRPr>
          </a:p>
        </p:txBody>
      </p:sp>
      <p:sp>
        <p:nvSpPr>
          <p:cNvPr id="986" name="Google Shape;986;p40"/>
          <p:cNvSpPr txBox="1"/>
          <p:nvPr>
            <p:ph idx="4294967295" type="subTitle"/>
          </p:nvPr>
        </p:nvSpPr>
        <p:spPr>
          <a:xfrm>
            <a:off x="1437646" y="3646600"/>
            <a:ext cx="15864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chemeClr val="lt1"/>
                </a:solidFill>
                <a:latin typeface="Oswald"/>
                <a:ea typeface="Oswald"/>
                <a:cs typeface="Oswald"/>
                <a:sym typeface="Oswald"/>
              </a:rPr>
              <a:t>STRUK</a:t>
            </a:r>
            <a:endParaRPr sz="1900">
              <a:solidFill>
                <a:schemeClr val="lt1"/>
              </a:solidFill>
              <a:latin typeface="Oswald"/>
              <a:ea typeface="Oswald"/>
              <a:cs typeface="Oswald"/>
              <a:sym typeface="Oswald"/>
            </a:endParaRPr>
          </a:p>
        </p:txBody>
      </p:sp>
      <p:sp>
        <p:nvSpPr>
          <p:cNvPr id="987" name="Google Shape;987;p40"/>
          <p:cNvSpPr/>
          <p:nvPr/>
        </p:nvSpPr>
        <p:spPr>
          <a:xfrm>
            <a:off x="4120373" y="1476275"/>
            <a:ext cx="3935700" cy="585300"/>
          </a:xfrm>
          <a:prstGeom prst="rect">
            <a:avLst/>
          </a:prstGeom>
          <a:noFill/>
          <a:ln>
            <a:noFill/>
          </a:ln>
        </p:spPr>
        <p:txBody>
          <a:bodyPr anchorCtr="0" anchor="ctr" bIns="91425" lIns="27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Di program ini pemesan dapat membeli merchandise khusus sebagai kenang-kenangan dan untuk memeriahkan konser yang akan didatanginya.</a:t>
            </a:r>
            <a:endParaRPr sz="1200">
              <a:solidFill>
                <a:schemeClr val="dk1"/>
              </a:solidFill>
              <a:latin typeface="Roboto"/>
              <a:ea typeface="Roboto"/>
              <a:cs typeface="Roboto"/>
              <a:sym typeface="Roboto"/>
            </a:endParaRPr>
          </a:p>
        </p:txBody>
      </p:sp>
      <p:sp>
        <p:nvSpPr>
          <p:cNvPr id="988" name="Google Shape;988;p40"/>
          <p:cNvSpPr/>
          <p:nvPr/>
        </p:nvSpPr>
        <p:spPr>
          <a:xfrm>
            <a:off x="4118873" y="3646600"/>
            <a:ext cx="3935700" cy="585300"/>
          </a:xfrm>
          <a:prstGeom prst="rect">
            <a:avLst/>
          </a:prstGeom>
          <a:noFill/>
          <a:ln>
            <a:noFill/>
          </a:ln>
        </p:spPr>
        <p:txBody>
          <a:bodyPr anchorCtr="0" anchor="ctr" bIns="91425" lIns="2743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Fitur cetak struk ini nantinya akan memberikan informasi harga total dari pemesanan tiket di TICKETHREE.</a:t>
            </a:r>
            <a:endParaRPr sz="1200">
              <a:solidFill>
                <a:schemeClr val="dk1"/>
              </a:solidFill>
              <a:latin typeface="Roboto"/>
              <a:ea typeface="Roboto"/>
              <a:cs typeface="Roboto"/>
              <a:sym typeface="Roboto"/>
            </a:endParaRPr>
          </a:p>
        </p:txBody>
      </p:sp>
      <p:sp>
        <p:nvSpPr>
          <p:cNvPr id="989" name="Google Shape;989;p40"/>
          <p:cNvSpPr/>
          <p:nvPr/>
        </p:nvSpPr>
        <p:spPr>
          <a:xfrm>
            <a:off x="4118998" y="2498738"/>
            <a:ext cx="3935700" cy="585300"/>
          </a:xfrm>
          <a:prstGeom prst="rect">
            <a:avLst/>
          </a:prstGeom>
          <a:noFill/>
          <a:ln>
            <a:noFill/>
          </a:ln>
        </p:spPr>
        <p:txBody>
          <a:bodyPr anchorCtr="0" anchor="ctr" bIns="91425" lIns="9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Program ini menyediakan 2 pilihan metode pembayaran, melalui bank seperti BRI, BNI, dan Mandiri serta aplikasi online seperti Shopeepay dan Gopay.</a:t>
            </a:r>
            <a:endParaRPr sz="1200">
              <a:solidFill>
                <a:schemeClr val="dk1"/>
              </a:solidFill>
              <a:latin typeface="Roboto"/>
              <a:ea typeface="Roboto"/>
              <a:cs typeface="Roboto"/>
              <a:sym typeface="Roboto"/>
            </a:endParaRPr>
          </a:p>
        </p:txBody>
      </p:sp>
      <p:cxnSp>
        <p:nvCxnSpPr>
          <p:cNvPr id="990" name="Google Shape;990;p40"/>
          <p:cNvCxnSpPr/>
          <p:nvPr/>
        </p:nvCxnSpPr>
        <p:spPr>
          <a:xfrm>
            <a:off x="3358387" y="176892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991" name="Google Shape;991;p40"/>
          <p:cNvCxnSpPr/>
          <p:nvPr/>
        </p:nvCxnSpPr>
        <p:spPr>
          <a:xfrm>
            <a:off x="3282212" y="278905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992" name="Google Shape;992;p40"/>
          <p:cNvCxnSpPr/>
          <p:nvPr/>
        </p:nvCxnSpPr>
        <p:spPr>
          <a:xfrm>
            <a:off x="3282137" y="3841475"/>
            <a:ext cx="685800" cy="0"/>
          </a:xfrm>
          <a:prstGeom prst="straightConnector1">
            <a:avLst/>
          </a:prstGeom>
          <a:noFill/>
          <a:ln cap="flat" cmpd="sng" w="19050">
            <a:solidFill>
              <a:schemeClr val="accent3"/>
            </a:solidFill>
            <a:prstDash val="solid"/>
            <a:round/>
            <a:headEnd len="med" w="med" type="none"/>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6" name="Shape 996"/>
        <p:cNvGrpSpPr/>
        <p:nvPr/>
      </p:nvGrpSpPr>
      <p:grpSpPr>
        <a:xfrm>
          <a:off x="0" y="0"/>
          <a:ext cx="0" cy="0"/>
          <a:chOff x="0" y="0"/>
          <a:chExt cx="0" cy="0"/>
        </a:xfrm>
      </p:grpSpPr>
      <p:sp>
        <p:nvSpPr>
          <p:cNvPr id="997" name="Google Shape;997;p41"/>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05</a:t>
            </a:r>
            <a:endParaRPr>
              <a:solidFill>
                <a:schemeClr val="accent5"/>
              </a:solidFill>
            </a:endParaRPr>
          </a:p>
        </p:txBody>
      </p:sp>
      <p:sp>
        <p:nvSpPr>
          <p:cNvPr id="998" name="Google Shape;998;p41"/>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KEUNGGULAN PROGRAM</a:t>
            </a:r>
            <a:endParaRPr>
              <a:solidFill>
                <a:schemeClr val="accent5"/>
              </a:solidFill>
            </a:endParaRPr>
          </a:p>
        </p:txBody>
      </p:sp>
      <p:grpSp>
        <p:nvGrpSpPr>
          <p:cNvPr id="999" name="Google Shape;999;p41"/>
          <p:cNvGrpSpPr/>
          <p:nvPr/>
        </p:nvGrpSpPr>
        <p:grpSpPr>
          <a:xfrm>
            <a:off x="6293268" y="1146387"/>
            <a:ext cx="2850726" cy="2850726"/>
            <a:chOff x="1435250" y="482750"/>
            <a:chExt cx="4729925" cy="4729925"/>
          </a:xfrm>
        </p:grpSpPr>
        <p:sp>
          <p:nvSpPr>
            <p:cNvPr id="1000" name="Google Shape;1000;p41"/>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1"/>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34" name="Shape 1034"/>
        <p:cNvGrpSpPr/>
        <p:nvPr/>
      </p:nvGrpSpPr>
      <p:grpSpPr>
        <a:xfrm>
          <a:off x="0" y="0"/>
          <a:ext cx="0" cy="0"/>
          <a:chOff x="0" y="0"/>
          <a:chExt cx="0" cy="0"/>
        </a:xfrm>
      </p:grpSpPr>
      <p:sp>
        <p:nvSpPr>
          <p:cNvPr id="1035" name="Google Shape;1035;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KEUNGGULAN PROGRAM</a:t>
            </a:r>
            <a:endParaRPr/>
          </a:p>
        </p:txBody>
      </p:sp>
      <p:sp>
        <p:nvSpPr>
          <p:cNvPr id="1036" name="Google Shape;1036;p42"/>
          <p:cNvSpPr txBox="1"/>
          <p:nvPr>
            <p:ph idx="4294967295" type="subTitle"/>
          </p:nvPr>
        </p:nvSpPr>
        <p:spPr>
          <a:xfrm>
            <a:off x="1945625" y="1581225"/>
            <a:ext cx="1817400" cy="38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accent1"/>
                </a:solidFill>
                <a:latin typeface="Oswald"/>
                <a:ea typeface="Oswald"/>
                <a:cs typeface="Oswald"/>
                <a:sym typeface="Oswald"/>
              </a:rPr>
              <a:t>Efektif dan Efisien</a:t>
            </a:r>
            <a:endParaRPr sz="1800">
              <a:solidFill>
                <a:schemeClr val="accent1"/>
              </a:solidFill>
              <a:latin typeface="Oswald"/>
              <a:ea typeface="Oswald"/>
              <a:cs typeface="Oswald"/>
              <a:sym typeface="Oswald"/>
            </a:endParaRPr>
          </a:p>
        </p:txBody>
      </p:sp>
      <p:sp>
        <p:nvSpPr>
          <p:cNvPr id="1037" name="Google Shape;1037;p42"/>
          <p:cNvSpPr txBox="1"/>
          <p:nvPr>
            <p:ph idx="4294967295" type="subTitle"/>
          </p:nvPr>
        </p:nvSpPr>
        <p:spPr>
          <a:xfrm>
            <a:off x="5005350" y="1185363"/>
            <a:ext cx="3500700" cy="1270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800">
                <a:solidFill>
                  <a:schemeClr val="accent1"/>
                </a:solidFill>
                <a:latin typeface="Oswald"/>
                <a:ea typeface="Oswald"/>
                <a:cs typeface="Oswald"/>
                <a:sym typeface="Oswald"/>
              </a:rPr>
              <a:t>Kemudahan dalam perhitungan, pengolahan data dan keakuratan dalam pemesanan. </a:t>
            </a:r>
            <a:endParaRPr/>
          </a:p>
        </p:txBody>
      </p:sp>
      <p:sp>
        <p:nvSpPr>
          <p:cNvPr id="1038" name="Google Shape;1038;p42"/>
          <p:cNvSpPr txBox="1"/>
          <p:nvPr>
            <p:ph idx="4294967295" type="subTitle"/>
          </p:nvPr>
        </p:nvSpPr>
        <p:spPr>
          <a:xfrm>
            <a:off x="77250" y="3417175"/>
            <a:ext cx="3000000" cy="1596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chemeClr val="accent2"/>
                </a:solidFill>
                <a:latin typeface="Oswald"/>
                <a:ea typeface="Oswald"/>
                <a:cs typeface="Oswald"/>
                <a:sym typeface="Oswald"/>
              </a:rPr>
              <a:t>Berbagai kategori konser dan informasi lengkap berdasarkan genre, artis, kota, atau bahkan harga sehingga pengguna dapat memilih. </a:t>
            </a:r>
            <a:endParaRPr sz="1800">
              <a:solidFill>
                <a:schemeClr val="accent2"/>
              </a:solidFill>
              <a:latin typeface="Oswald"/>
              <a:ea typeface="Oswald"/>
              <a:cs typeface="Oswald"/>
              <a:sym typeface="Oswald"/>
            </a:endParaRPr>
          </a:p>
        </p:txBody>
      </p:sp>
      <p:sp>
        <p:nvSpPr>
          <p:cNvPr id="1039" name="Google Shape;1039;p42"/>
          <p:cNvSpPr txBox="1"/>
          <p:nvPr>
            <p:ph idx="4294967295" type="subTitle"/>
          </p:nvPr>
        </p:nvSpPr>
        <p:spPr>
          <a:xfrm>
            <a:off x="3405150" y="3384525"/>
            <a:ext cx="2672100" cy="127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accent3"/>
                </a:solidFill>
                <a:latin typeface="Oswald"/>
                <a:ea typeface="Oswald"/>
                <a:cs typeface="Oswald"/>
                <a:sym typeface="Oswald"/>
              </a:rPr>
              <a:t>Program ini bisa dijadikan sebagai kenang-kenangan atau memori bahwa pengguna pernah mendatangi konser.</a:t>
            </a:r>
            <a:endParaRPr sz="1800">
              <a:solidFill>
                <a:schemeClr val="accent3"/>
              </a:solidFill>
              <a:latin typeface="Oswald"/>
              <a:ea typeface="Oswald"/>
              <a:cs typeface="Oswald"/>
              <a:sym typeface="Oswald"/>
            </a:endParaRPr>
          </a:p>
        </p:txBody>
      </p:sp>
      <p:sp>
        <p:nvSpPr>
          <p:cNvPr id="1040" name="Google Shape;1040;p42"/>
          <p:cNvSpPr txBox="1"/>
          <p:nvPr>
            <p:ph idx="4294967295" type="subTitle"/>
          </p:nvPr>
        </p:nvSpPr>
        <p:spPr>
          <a:xfrm>
            <a:off x="153450" y="2554050"/>
            <a:ext cx="1593600" cy="38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accent2"/>
                </a:solidFill>
                <a:latin typeface="Oswald"/>
                <a:ea typeface="Oswald"/>
                <a:cs typeface="Oswald"/>
                <a:sym typeface="Oswald"/>
              </a:rPr>
              <a:t>Banyak Pilihan</a:t>
            </a:r>
            <a:endParaRPr sz="1800">
              <a:solidFill>
                <a:schemeClr val="accent2"/>
              </a:solidFill>
              <a:latin typeface="Oswald"/>
              <a:ea typeface="Oswald"/>
              <a:cs typeface="Oswald"/>
              <a:sym typeface="Oswald"/>
            </a:endParaRPr>
          </a:p>
        </p:txBody>
      </p:sp>
      <p:sp>
        <p:nvSpPr>
          <p:cNvPr id="1041" name="Google Shape;1041;p42"/>
          <p:cNvSpPr txBox="1"/>
          <p:nvPr>
            <p:ph idx="4294967295" type="subTitle"/>
          </p:nvPr>
        </p:nvSpPr>
        <p:spPr>
          <a:xfrm>
            <a:off x="3491500" y="2545913"/>
            <a:ext cx="1705500" cy="38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accent3"/>
                </a:solidFill>
                <a:latin typeface="Oswald"/>
                <a:ea typeface="Oswald"/>
                <a:cs typeface="Oswald"/>
                <a:sym typeface="Oswald"/>
              </a:rPr>
              <a:t>Paket </a:t>
            </a:r>
            <a:r>
              <a:rPr i="1" lang="en" sz="1800">
                <a:solidFill>
                  <a:schemeClr val="accent3"/>
                </a:solidFill>
                <a:latin typeface="Oswald"/>
                <a:ea typeface="Oswald"/>
                <a:cs typeface="Oswald"/>
                <a:sym typeface="Oswald"/>
              </a:rPr>
              <a:t>Merchandie </a:t>
            </a:r>
            <a:endParaRPr i="1" sz="1800">
              <a:solidFill>
                <a:schemeClr val="accent3"/>
              </a:solidFill>
              <a:latin typeface="Oswald"/>
              <a:ea typeface="Oswald"/>
              <a:cs typeface="Oswald"/>
              <a:sym typeface="Oswald"/>
            </a:endParaRPr>
          </a:p>
        </p:txBody>
      </p:sp>
      <p:cxnSp>
        <p:nvCxnSpPr>
          <p:cNvPr id="1042" name="Google Shape;1042;p42"/>
          <p:cNvCxnSpPr/>
          <p:nvPr/>
        </p:nvCxnSpPr>
        <p:spPr>
          <a:xfrm>
            <a:off x="927800" y="2943125"/>
            <a:ext cx="1500" cy="501000"/>
          </a:xfrm>
          <a:prstGeom prst="straightConnector1">
            <a:avLst/>
          </a:prstGeom>
          <a:noFill/>
          <a:ln cap="flat" cmpd="sng" w="19050">
            <a:solidFill>
              <a:schemeClr val="accent2"/>
            </a:solidFill>
            <a:prstDash val="solid"/>
            <a:round/>
            <a:headEnd len="med" w="med" type="oval"/>
            <a:tailEnd len="med" w="med" type="oval"/>
          </a:ln>
        </p:spPr>
      </p:cxnSp>
      <p:cxnSp>
        <p:nvCxnSpPr>
          <p:cNvPr id="1043" name="Google Shape;1043;p42"/>
          <p:cNvCxnSpPr/>
          <p:nvPr/>
        </p:nvCxnSpPr>
        <p:spPr>
          <a:xfrm flipH="1">
            <a:off x="4436300" y="2991050"/>
            <a:ext cx="5700" cy="469800"/>
          </a:xfrm>
          <a:prstGeom prst="straightConnector1">
            <a:avLst/>
          </a:prstGeom>
          <a:noFill/>
          <a:ln cap="flat" cmpd="sng" w="19050">
            <a:solidFill>
              <a:schemeClr val="accent3"/>
            </a:solidFill>
            <a:prstDash val="solid"/>
            <a:round/>
            <a:headEnd len="med" w="med" type="oval"/>
            <a:tailEnd len="med" w="med" type="oval"/>
          </a:ln>
        </p:spPr>
      </p:cxnSp>
      <p:cxnSp>
        <p:nvCxnSpPr>
          <p:cNvPr id="1044" name="Google Shape;1044;p42"/>
          <p:cNvCxnSpPr/>
          <p:nvPr/>
        </p:nvCxnSpPr>
        <p:spPr>
          <a:xfrm flipH="1" rot="10800000">
            <a:off x="3830441" y="1836375"/>
            <a:ext cx="687300" cy="9000"/>
          </a:xfrm>
          <a:prstGeom prst="straightConnector1">
            <a:avLst/>
          </a:prstGeom>
          <a:noFill/>
          <a:ln cap="flat" cmpd="sng" w="19050">
            <a:solidFill>
              <a:schemeClr val="accent1"/>
            </a:solidFill>
            <a:prstDash val="solid"/>
            <a:round/>
            <a:headEnd len="med" w="med" type="oval"/>
            <a:tailEnd len="med" w="med" type="oval"/>
          </a:ln>
        </p:spPr>
      </p:cxnSp>
      <p:sp>
        <p:nvSpPr>
          <p:cNvPr id="1045" name="Google Shape;1045;p42"/>
          <p:cNvSpPr/>
          <p:nvPr/>
        </p:nvSpPr>
        <p:spPr>
          <a:xfrm>
            <a:off x="1583925" y="2943114"/>
            <a:ext cx="426499" cy="421914"/>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42"/>
          <p:cNvGrpSpPr/>
          <p:nvPr/>
        </p:nvGrpSpPr>
        <p:grpSpPr>
          <a:xfrm>
            <a:off x="6715477" y="2992414"/>
            <a:ext cx="420796" cy="421914"/>
            <a:chOff x="-1333200" y="2770450"/>
            <a:chExt cx="291450" cy="292225"/>
          </a:xfrm>
        </p:grpSpPr>
        <p:sp>
          <p:nvSpPr>
            <p:cNvPr id="1047" name="Google Shape;1047;p42"/>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42"/>
          <p:cNvGrpSpPr/>
          <p:nvPr/>
        </p:nvGrpSpPr>
        <p:grpSpPr>
          <a:xfrm>
            <a:off x="4512578" y="1335379"/>
            <a:ext cx="425343" cy="424188"/>
            <a:chOff x="-3854375" y="2405000"/>
            <a:chExt cx="294600" cy="293800"/>
          </a:xfrm>
        </p:grpSpPr>
        <p:sp>
          <p:nvSpPr>
            <p:cNvPr id="1050" name="Google Shape;1050;p42"/>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42"/>
          <p:cNvSpPr txBox="1"/>
          <p:nvPr>
            <p:ph idx="4294967295" type="subTitle"/>
          </p:nvPr>
        </p:nvSpPr>
        <p:spPr>
          <a:xfrm>
            <a:off x="6941450" y="2545925"/>
            <a:ext cx="1329900" cy="38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accent2"/>
                </a:solidFill>
                <a:latin typeface="Oswald"/>
                <a:ea typeface="Oswald"/>
                <a:cs typeface="Oswald"/>
                <a:sym typeface="Oswald"/>
              </a:rPr>
              <a:t>Fitur Promo</a:t>
            </a:r>
            <a:endParaRPr sz="1800">
              <a:solidFill>
                <a:schemeClr val="accent2"/>
              </a:solidFill>
              <a:latin typeface="Oswald"/>
              <a:ea typeface="Oswald"/>
              <a:cs typeface="Oswald"/>
              <a:sym typeface="Oswald"/>
            </a:endParaRPr>
          </a:p>
        </p:txBody>
      </p:sp>
      <p:sp>
        <p:nvSpPr>
          <p:cNvPr id="1053" name="Google Shape;1053;p42"/>
          <p:cNvSpPr txBox="1"/>
          <p:nvPr/>
        </p:nvSpPr>
        <p:spPr>
          <a:xfrm>
            <a:off x="6279600" y="3373725"/>
            <a:ext cx="27627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latin typeface="Oswald"/>
                <a:ea typeface="Oswald"/>
                <a:cs typeface="Oswald"/>
                <a:sym typeface="Oswald"/>
              </a:rPr>
              <a:t>Setiap metode pembayaran diberikan masing-masing promo sehingga pengguna akan merasa senang dan bersemangat.</a:t>
            </a:r>
            <a:endParaRPr/>
          </a:p>
        </p:txBody>
      </p:sp>
      <p:cxnSp>
        <p:nvCxnSpPr>
          <p:cNvPr id="1054" name="Google Shape;1054;p42"/>
          <p:cNvCxnSpPr/>
          <p:nvPr/>
        </p:nvCxnSpPr>
        <p:spPr>
          <a:xfrm>
            <a:off x="7660200" y="2943125"/>
            <a:ext cx="1500" cy="501000"/>
          </a:xfrm>
          <a:prstGeom prst="straightConnector1">
            <a:avLst/>
          </a:prstGeom>
          <a:noFill/>
          <a:ln cap="flat" cmpd="sng" w="19050">
            <a:solidFill>
              <a:schemeClr val="accent2"/>
            </a:solidFill>
            <a:prstDash val="solid"/>
            <a:round/>
            <a:headEnd len="med" w="med" type="oval"/>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8" name="Shape 1058"/>
        <p:cNvGrpSpPr/>
        <p:nvPr/>
      </p:nvGrpSpPr>
      <p:grpSpPr>
        <a:xfrm>
          <a:off x="0" y="0"/>
          <a:ext cx="0" cy="0"/>
          <a:chOff x="0" y="0"/>
          <a:chExt cx="0" cy="0"/>
        </a:xfrm>
      </p:grpSpPr>
      <p:sp>
        <p:nvSpPr>
          <p:cNvPr id="1059" name="Google Shape;1059;p4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06</a:t>
            </a:r>
            <a:endParaRPr>
              <a:solidFill>
                <a:schemeClr val="accent6"/>
              </a:solidFill>
            </a:endParaRPr>
          </a:p>
        </p:txBody>
      </p:sp>
      <p:sp>
        <p:nvSpPr>
          <p:cNvPr id="1060" name="Google Shape;1060;p4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POTENSI DI MASA DEPAN</a:t>
            </a:r>
            <a:endParaRPr>
              <a:solidFill>
                <a:schemeClr val="accent6"/>
              </a:solidFill>
            </a:endParaRPr>
          </a:p>
        </p:txBody>
      </p:sp>
      <p:grpSp>
        <p:nvGrpSpPr>
          <p:cNvPr id="1061" name="Google Shape;1061;p43"/>
          <p:cNvGrpSpPr/>
          <p:nvPr/>
        </p:nvGrpSpPr>
        <p:grpSpPr>
          <a:xfrm>
            <a:off x="6846072" y="1383073"/>
            <a:ext cx="1828998" cy="2405007"/>
            <a:chOff x="1809575" y="238125"/>
            <a:chExt cx="3981275" cy="5219200"/>
          </a:xfrm>
        </p:grpSpPr>
        <p:sp>
          <p:nvSpPr>
            <p:cNvPr id="1062" name="Google Shape;1062;p43"/>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6" name="Shape 696"/>
        <p:cNvGrpSpPr/>
        <p:nvPr/>
      </p:nvGrpSpPr>
      <p:grpSpPr>
        <a:xfrm>
          <a:off x="0" y="0"/>
          <a:ext cx="0" cy="0"/>
          <a:chOff x="0" y="0"/>
          <a:chExt cx="0" cy="0"/>
        </a:xfrm>
      </p:grpSpPr>
      <p:cxnSp>
        <p:nvCxnSpPr>
          <p:cNvPr id="697" name="Google Shape;697;p26"/>
          <p:cNvCxnSpPr>
            <a:stCxn id="698" idx="6"/>
            <a:endCxn id="699"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700" name="Google Shape;700;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ANGGOTA KELOMPOK</a:t>
            </a:r>
            <a:endParaRPr/>
          </a:p>
        </p:txBody>
      </p:sp>
      <p:grpSp>
        <p:nvGrpSpPr>
          <p:cNvPr id="701" name="Google Shape;701;p26"/>
          <p:cNvGrpSpPr/>
          <p:nvPr/>
        </p:nvGrpSpPr>
        <p:grpSpPr>
          <a:xfrm>
            <a:off x="4320043" y="2562683"/>
            <a:ext cx="503592" cy="503592"/>
            <a:chOff x="3969644" y="2440153"/>
            <a:chExt cx="225900" cy="225900"/>
          </a:xfrm>
        </p:grpSpPr>
        <p:sp>
          <p:nvSpPr>
            <p:cNvPr id="702" name="Google Shape;702;p26"/>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6"/>
          <p:cNvGrpSpPr/>
          <p:nvPr/>
        </p:nvGrpSpPr>
        <p:grpSpPr>
          <a:xfrm>
            <a:off x="5720346" y="2562761"/>
            <a:ext cx="502930" cy="502930"/>
            <a:chOff x="4426818" y="2440153"/>
            <a:chExt cx="225600" cy="225600"/>
          </a:xfrm>
        </p:grpSpPr>
        <p:sp>
          <p:nvSpPr>
            <p:cNvPr id="705" name="Google Shape;705;p26"/>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6"/>
          <p:cNvGrpSpPr/>
          <p:nvPr/>
        </p:nvGrpSpPr>
        <p:grpSpPr>
          <a:xfrm>
            <a:off x="7120507" y="2562761"/>
            <a:ext cx="502930" cy="502930"/>
            <a:chOff x="4883984" y="2440153"/>
            <a:chExt cx="225600" cy="225600"/>
          </a:xfrm>
        </p:grpSpPr>
        <p:sp>
          <p:nvSpPr>
            <p:cNvPr id="699" name="Google Shape;699;p26"/>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6"/>
          <p:cNvGrpSpPr/>
          <p:nvPr/>
        </p:nvGrpSpPr>
        <p:grpSpPr>
          <a:xfrm>
            <a:off x="2920070" y="2562914"/>
            <a:ext cx="503031" cy="503222"/>
            <a:chOff x="2182679" y="2292572"/>
            <a:chExt cx="792300" cy="792600"/>
          </a:xfrm>
        </p:grpSpPr>
        <p:sp>
          <p:nvSpPr>
            <p:cNvPr id="710" name="Google Shape;710;p26"/>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6"/>
          <p:cNvGrpSpPr/>
          <p:nvPr/>
        </p:nvGrpSpPr>
        <p:grpSpPr>
          <a:xfrm>
            <a:off x="1520857" y="2562914"/>
            <a:ext cx="503031" cy="503222"/>
            <a:chOff x="2182679" y="2292572"/>
            <a:chExt cx="792300" cy="792600"/>
          </a:xfrm>
        </p:grpSpPr>
        <p:sp>
          <p:nvSpPr>
            <p:cNvPr id="698" name="Google Shape;698;p26"/>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6"/>
          <p:cNvSpPr txBox="1"/>
          <p:nvPr>
            <p:ph idx="4294967295" type="title"/>
          </p:nvPr>
        </p:nvSpPr>
        <p:spPr>
          <a:xfrm>
            <a:off x="1094525" y="1448675"/>
            <a:ext cx="13557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Afiq Ramadhan</a:t>
            </a:r>
            <a:endParaRPr sz="1800">
              <a:solidFill>
                <a:schemeClr val="accent1"/>
              </a:solidFill>
            </a:endParaRPr>
          </a:p>
        </p:txBody>
      </p:sp>
      <p:sp>
        <p:nvSpPr>
          <p:cNvPr id="715" name="Google Shape;715;p26"/>
          <p:cNvSpPr txBox="1"/>
          <p:nvPr>
            <p:ph idx="4294967295" type="title"/>
          </p:nvPr>
        </p:nvSpPr>
        <p:spPr>
          <a:xfrm>
            <a:off x="3894125" y="1448663"/>
            <a:ext cx="13557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Ardaneshwara Gea</a:t>
            </a:r>
            <a:endParaRPr sz="1800">
              <a:solidFill>
                <a:schemeClr val="accent3"/>
              </a:solidFill>
            </a:endParaRPr>
          </a:p>
        </p:txBody>
      </p:sp>
      <p:sp>
        <p:nvSpPr>
          <p:cNvPr id="716" name="Google Shape;716;p26"/>
          <p:cNvSpPr txBox="1"/>
          <p:nvPr>
            <p:ph idx="4294967295" type="title"/>
          </p:nvPr>
        </p:nvSpPr>
        <p:spPr>
          <a:xfrm>
            <a:off x="6980750" y="1448663"/>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Dwi Zaki</a:t>
            </a:r>
            <a:endParaRPr sz="1800">
              <a:solidFill>
                <a:schemeClr val="accent5"/>
              </a:solidFill>
            </a:endParaRPr>
          </a:p>
        </p:txBody>
      </p:sp>
      <p:sp>
        <p:nvSpPr>
          <p:cNvPr id="717" name="Google Shape;717;p26"/>
          <p:cNvSpPr txBox="1"/>
          <p:nvPr>
            <p:ph idx="4294967295" type="title"/>
          </p:nvPr>
        </p:nvSpPr>
        <p:spPr>
          <a:xfrm>
            <a:off x="2394138" y="3148500"/>
            <a:ext cx="15549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Anisa Sulistayaningsih</a:t>
            </a:r>
            <a:endParaRPr sz="1800">
              <a:solidFill>
                <a:schemeClr val="accent2"/>
              </a:solidFill>
            </a:endParaRPr>
          </a:p>
        </p:txBody>
      </p:sp>
      <p:sp>
        <p:nvSpPr>
          <p:cNvPr id="718" name="Google Shape;718;p26"/>
          <p:cNvSpPr txBox="1"/>
          <p:nvPr>
            <p:ph idx="4294967295" type="title"/>
          </p:nvPr>
        </p:nvSpPr>
        <p:spPr>
          <a:xfrm>
            <a:off x="5580600" y="3148500"/>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Dhea Naomi</a:t>
            </a:r>
            <a:endParaRPr sz="1800">
              <a:solidFill>
                <a:schemeClr val="accent4"/>
              </a:solidFill>
            </a:endParaRPr>
          </a:p>
        </p:txBody>
      </p:sp>
      <p:sp>
        <p:nvSpPr>
          <p:cNvPr id="719" name="Google Shape;719;p26"/>
          <p:cNvSpPr txBox="1"/>
          <p:nvPr>
            <p:ph idx="4294967295" type="subTitle"/>
          </p:nvPr>
        </p:nvSpPr>
        <p:spPr>
          <a:xfrm>
            <a:off x="5544163" y="3825675"/>
            <a:ext cx="10077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I0320026</a:t>
            </a:r>
            <a:endParaRPr/>
          </a:p>
          <a:p>
            <a:pPr indent="0" lvl="0" marL="0" rtl="0" algn="l">
              <a:spcBef>
                <a:spcPts val="1600"/>
              </a:spcBef>
              <a:spcAft>
                <a:spcPts val="1600"/>
              </a:spcAft>
              <a:buNone/>
            </a:pPr>
            <a:r>
              <a:t/>
            </a:r>
            <a:endParaRPr/>
          </a:p>
        </p:txBody>
      </p:sp>
      <p:sp>
        <p:nvSpPr>
          <p:cNvPr id="720" name="Google Shape;720;p26"/>
          <p:cNvSpPr txBox="1"/>
          <p:nvPr>
            <p:ph idx="4294967295" type="subTitle"/>
          </p:nvPr>
        </p:nvSpPr>
        <p:spPr>
          <a:xfrm>
            <a:off x="2743938" y="3815425"/>
            <a:ext cx="10077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I0320010</a:t>
            </a:r>
            <a:endParaRPr/>
          </a:p>
          <a:p>
            <a:pPr indent="0" lvl="0" marL="0" rtl="0" algn="l">
              <a:spcBef>
                <a:spcPts val="1600"/>
              </a:spcBef>
              <a:spcAft>
                <a:spcPts val="1600"/>
              </a:spcAft>
              <a:buNone/>
            </a:pPr>
            <a:r>
              <a:t/>
            </a:r>
            <a:endParaRPr/>
          </a:p>
        </p:txBody>
      </p:sp>
      <p:sp>
        <p:nvSpPr>
          <p:cNvPr id="721" name="Google Shape;721;p26"/>
          <p:cNvSpPr txBox="1"/>
          <p:nvPr>
            <p:ph idx="4294967295" type="subTitle"/>
          </p:nvPr>
        </p:nvSpPr>
        <p:spPr>
          <a:xfrm>
            <a:off x="1344713" y="2152900"/>
            <a:ext cx="10077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I03200</a:t>
            </a:r>
            <a:endParaRPr/>
          </a:p>
          <a:p>
            <a:pPr indent="0" lvl="0" marL="0" rtl="0" algn="l">
              <a:spcBef>
                <a:spcPts val="1600"/>
              </a:spcBef>
              <a:spcAft>
                <a:spcPts val="1600"/>
              </a:spcAft>
              <a:buNone/>
            </a:pPr>
            <a:r>
              <a:t/>
            </a:r>
            <a:endParaRPr/>
          </a:p>
        </p:txBody>
      </p:sp>
      <p:sp>
        <p:nvSpPr>
          <p:cNvPr id="722" name="Google Shape;722;p26"/>
          <p:cNvSpPr txBox="1"/>
          <p:nvPr>
            <p:ph idx="4294967295" type="subTitle"/>
          </p:nvPr>
        </p:nvSpPr>
        <p:spPr>
          <a:xfrm>
            <a:off x="4144325" y="2152900"/>
            <a:ext cx="9459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I0320012</a:t>
            </a:r>
            <a:endParaRPr/>
          </a:p>
          <a:p>
            <a:pPr indent="0" lvl="0" marL="0" rtl="0" algn="l">
              <a:spcBef>
                <a:spcPts val="1600"/>
              </a:spcBef>
              <a:spcAft>
                <a:spcPts val="1600"/>
              </a:spcAft>
              <a:buNone/>
            </a:pPr>
            <a:r>
              <a:t/>
            </a:r>
            <a:endParaRPr/>
          </a:p>
        </p:txBody>
      </p:sp>
      <p:sp>
        <p:nvSpPr>
          <p:cNvPr id="723" name="Google Shape;723;p26"/>
          <p:cNvSpPr txBox="1"/>
          <p:nvPr>
            <p:ph idx="4294967295" type="subTitle"/>
          </p:nvPr>
        </p:nvSpPr>
        <p:spPr>
          <a:xfrm>
            <a:off x="6882125" y="2152900"/>
            <a:ext cx="10077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I03200</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75" name="Shape 1075"/>
        <p:cNvGrpSpPr/>
        <p:nvPr/>
      </p:nvGrpSpPr>
      <p:grpSpPr>
        <a:xfrm>
          <a:off x="0" y="0"/>
          <a:ext cx="0" cy="0"/>
          <a:chOff x="0" y="0"/>
          <a:chExt cx="0" cy="0"/>
        </a:xfrm>
      </p:grpSpPr>
      <p:sp>
        <p:nvSpPr>
          <p:cNvPr id="1076" name="Google Shape;1076;p44"/>
          <p:cNvSpPr/>
          <p:nvPr/>
        </p:nvSpPr>
        <p:spPr>
          <a:xfrm>
            <a:off x="1276604" y="2566550"/>
            <a:ext cx="18546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4"/>
          <p:cNvSpPr/>
          <p:nvPr/>
        </p:nvSpPr>
        <p:spPr>
          <a:xfrm>
            <a:off x="1276579" y="1546475"/>
            <a:ext cx="18546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4"/>
          <p:cNvSpPr/>
          <p:nvPr/>
        </p:nvSpPr>
        <p:spPr>
          <a:xfrm>
            <a:off x="1276579" y="3619000"/>
            <a:ext cx="18546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SISI KEGUNAAN</a:t>
            </a:r>
            <a:endParaRPr/>
          </a:p>
        </p:txBody>
      </p:sp>
      <p:sp>
        <p:nvSpPr>
          <p:cNvPr id="1080" name="Google Shape;1080;p44"/>
          <p:cNvSpPr txBox="1"/>
          <p:nvPr>
            <p:ph idx="4294967295" type="subTitle"/>
          </p:nvPr>
        </p:nvSpPr>
        <p:spPr>
          <a:xfrm>
            <a:off x="1276569" y="1574125"/>
            <a:ext cx="17475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NEW NORMAL</a:t>
            </a:r>
            <a:endParaRPr sz="1800">
              <a:solidFill>
                <a:schemeClr val="lt1"/>
              </a:solidFill>
              <a:latin typeface="Oswald"/>
              <a:ea typeface="Oswald"/>
              <a:cs typeface="Oswald"/>
              <a:sym typeface="Oswald"/>
            </a:endParaRPr>
          </a:p>
        </p:txBody>
      </p:sp>
      <p:sp>
        <p:nvSpPr>
          <p:cNvPr id="1081" name="Google Shape;1081;p44"/>
          <p:cNvSpPr txBox="1"/>
          <p:nvPr>
            <p:ph idx="4294967295" type="subTitle"/>
          </p:nvPr>
        </p:nvSpPr>
        <p:spPr>
          <a:xfrm>
            <a:off x="1276575" y="2594200"/>
            <a:ext cx="18546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PENYELENGGARA</a:t>
            </a:r>
            <a:endParaRPr sz="1800">
              <a:solidFill>
                <a:schemeClr val="lt1"/>
              </a:solidFill>
              <a:latin typeface="Oswald"/>
              <a:ea typeface="Oswald"/>
              <a:cs typeface="Oswald"/>
              <a:sym typeface="Oswald"/>
            </a:endParaRPr>
          </a:p>
        </p:txBody>
      </p:sp>
      <p:sp>
        <p:nvSpPr>
          <p:cNvPr id="1082" name="Google Shape;1082;p44"/>
          <p:cNvSpPr txBox="1"/>
          <p:nvPr>
            <p:ph idx="4294967295" type="subTitle"/>
          </p:nvPr>
        </p:nvSpPr>
        <p:spPr>
          <a:xfrm>
            <a:off x="1437646" y="3646600"/>
            <a:ext cx="15864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PENIKMAT</a:t>
            </a:r>
            <a:endParaRPr sz="1800">
              <a:solidFill>
                <a:schemeClr val="lt1"/>
              </a:solidFill>
              <a:latin typeface="Oswald"/>
              <a:ea typeface="Oswald"/>
              <a:cs typeface="Oswald"/>
              <a:sym typeface="Oswald"/>
            </a:endParaRPr>
          </a:p>
        </p:txBody>
      </p:sp>
      <p:sp>
        <p:nvSpPr>
          <p:cNvPr id="1083" name="Google Shape;1083;p44"/>
          <p:cNvSpPr/>
          <p:nvPr/>
        </p:nvSpPr>
        <p:spPr>
          <a:xfrm>
            <a:off x="4120373" y="1476275"/>
            <a:ext cx="3935700" cy="585300"/>
          </a:xfrm>
          <a:prstGeom prst="rect">
            <a:avLst/>
          </a:prstGeom>
          <a:noFill/>
          <a:ln>
            <a:noFill/>
          </a:ln>
        </p:spPr>
        <p:txBody>
          <a:bodyPr anchorCtr="0" anchor="ctr" bIns="91425" lIns="27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Penonton dapat membeli tiket secara pribadi dimana saja, sehingga dapat mencegah munculnya kerumunan antrian saat membeli tiket secara </a:t>
            </a:r>
            <a:r>
              <a:rPr i="1" lang="en" sz="1200">
                <a:solidFill>
                  <a:schemeClr val="dk1"/>
                </a:solidFill>
                <a:latin typeface="Roboto"/>
                <a:ea typeface="Roboto"/>
                <a:cs typeface="Roboto"/>
                <a:sym typeface="Roboto"/>
              </a:rPr>
              <a:t>offline</a:t>
            </a:r>
            <a:endParaRPr sz="1200">
              <a:solidFill>
                <a:schemeClr val="dk1"/>
              </a:solidFill>
              <a:latin typeface="Roboto"/>
              <a:ea typeface="Roboto"/>
              <a:cs typeface="Roboto"/>
              <a:sym typeface="Roboto"/>
            </a:endParaRPr>
          </a:p>
        </p:txBody>
      </p:sp>
      <p:sp>
        <p:nvSpPr>
          <p:cNvPr id="1084" name="Google Shape;1084;p44"/>
          <p:cNvSpPr/>
          <p:nvPr/>
        </p:nvSpPr>
        <p:spPr>
          <a:xfrm>
            <a:off x="4118873" y="3646600"/>
            <a:ext cx="3935700" cy="585300"/>
          </a:xfrm>
          <a:prstGeom prst="rect">
            <a:avLst/>
          </a:prstGeom>
          <a:noFill/>
          <a:ln>
            <a:noFill/>
          </a:ln>
        </p:spPr>
        <p:txBody>
          <a:bodyPr anchorCtr="0" anchor="ctr" bIns="91425" lIns="2743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Di masa depan pasti makin banyak anak muda yang ingin mencari sesuatu dengan cepat dan instan. Program yang kami buat dapat dengan mudah memunculkan banyak informasi dan pilihan berbagai acara konser dengan hanya menjalankan satu kali proses saja. </a:t>
            </a:r>
            <a:endParaRPr sz="1200">
              <a:solidFill>
                <a:schemeClr val="dk1"/>
              </a:solidFill>
              <a:latin typeface="Roboto"/>
              <a:ea typeface="Roboto"/>
              <a:cs typeface="Roboto"/>
              <a:sym typeface="Roboto"/>
            </a:endParaRPr>
          </a:p>
        </p:txBody>
      </p:sp>
      <p:sp>
        <p:nvSpPr>
          <p:cNvPr id="1085" name="Google Shape;1085;p44"/>
          <p:cNvSpPr/>
          <p:nvPr/>
        </p:nvSpPr>
        <p:spPr>
          <a:xfrm>
            <a:off x="4118998" y="2498738"/>
            <a:ext cx="3935700" cy="585300"/>
          </a:xfrm>
          <a:prstGeom prst="rect">
            <a:avLst/>
          </a:prstGeom>
          <a:noFill/>
          <a:ln>
            <a:noFill/>
          </a:ln>
        </p:spPr>
        <p:txBody>
          <a:bodyPr anchorCtr="0" anchor="ctr" bIns="91425" lIns="90000" spcFirstLastPara="1" rIns="274300" wrap="square" tIns="91425">
            <a:noAutofit/>
          </a:bodyPr>
          <a:lstStyle/>
          <a:p>
            <a:pPr indent="0" lvl="0" marL="0" marR="0" rtl="0" algn="just">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Jika tiket dijual secara </a:t>
            </a:r>
            <a:r>
              <a:rPr i="1" lang="en" sz="1200">
                <a:solidFill>
                  <a:schemeClr val="dk1"/>
                </a:solidFill>
                <a:latin typeface="Roboto"/>
                <a:ea typeface="Roboto"/>
                <a:cs typeface="Roboto"/>
                <a:sym typeface="Roboto"/>
              </a:rPr>
              <a:t>offline</a:t>
            </a:r>
            <a:r>
              <a:rPr lang="en" sz="1200">
                <a:solidFill>
                  <a:schemeClr val="dk1"/>
                </a:solidFill>
                <a:latin typeface="Roboto"/>
                <a:ea typeface="Roboto"/>
                <a:cs typeface="Roboto"/>
                <a:sym typeface="Roboto"/>
              </a:rPr>
              <a:t> akan muncul banyak calo yang menjual tiket secara ilegal yang tentunya merugikan penyelenggara dan penonton. Jika penyelenggara menggunakan program ini, fenomena muncul nya calo tidak akan terjadi. </a:t>
            </a:r>
            <a:endParaRPr sz="1200">
              <a:solidFill>
                <a:schemeClr val="dk1"/>
              </a:solidFill>
              <a:latin typeface="Roboto"/>
              <a:ea typeface="Roboto"/>
              <a:cs typeface="Roboto"/>
              <a:sym typeface="Roboto"/>
            </a:endParaRPr>
          </a:p>
        </p:txBody>
      </p:sp>
      <p:cxnSp>
        <p:nvCxnSpPr>
          <p:cNvPr id="1086" name="Google Shape;1086;p44"/>
          <p:cNvCxnSpPr/>
          <p:nvPr/>
        </p:nvCxnSpPr>
        <p:spPr>
          <a:xfrm>
            <a:off x="3358387" y="176892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1087" name="Google Shape;1087;p44"/>
          <p:cNvCxnSpPr/>
          <p:nvPr/>
        </p:nvCxnSpPr>
        <p:spPr>
          <a:xfrm>
            <a:off x="3282212" y="278905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1088" name="Google Shape;1088;p44"/>
          <p:cNvCxnSpPr/>
          <p:nvPr/>
        </p:nvCxnSpPr>
        <p:spPr>
          <a:xfrm>
            <a:off x="3282137" y="3841475"/>
            <a:ext cx="685800" cy="0"/>
          </a:xfrm>
          <a:prstGeom prst="straightConnector1">
            <a:avLst/>
          </a:prstGeom>
          <a:noFill/>
          <a:ln cap="flat" cmpd="sng" w="19050">
            <a:solidFill>
              <a:schemeClr val="accent3"/>
            </a:solidFill>
            <a:prstDash val="solid"/>
            <a:round/>
            <a:headEnd len="med" w="med" type="none"/>
            <a:tailEnd len="med" w="med" type="oval"/>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92" name="Shape 1092"/>
        <p:cNvGrpSpPr/>
        <p:nvPr/>
      </p:nvGrpSpPr>
      <p:grpSpPr>
        <a:xfrm>
          <a:off x="0" y="0"/>
          <a:ext cx="0" cy="0"/>
          <a:chOff x="0" y="0"/>
          <a:chExt cx="0" cy="0"/>
        </a:xfrm>
      </p:grpSpPr>
      <p:sp>
        <p:nvSpPr>
          <p:cNvPr id="1093" name="Google Shape;1093;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SISI EKONOMIS</a:t>
            </a:r>
            <a:endParaRPr/>
          </a:p>
        </p:txBody>
      </p:sp>
      <p:graphicFrame>
        <p:nvGraphicFramePr>
          <p:cNvPr id="1094" name="Google Shape;1094;p45"/>
          <p:cNvGraphicFramePr/>
          <p:nvPr/>
        </p:nvGraphicFramePr>
        <p:xfrm>
          <a:off x="950976" y="1406925"/>
          <a:ext cx="3000000" cy="3000000"/>
        </p:xfrm>
        <a:graphic>
          <a:graphicData uri="http://schemas.openxmlformats.org/drawingml/2006/table">
            <a:tbl>
              <a:tblPr>
                <a:noFill/>
                <a:tableStyleId>{D19D0D3D-C2AF-4BAD-A478-00D61F4EA25E}</a:tableStyleId>
              </a:tblPr>
              <a:tblGrid>
                <a:gridCol w="2710450"/>
                <a:gridCol w="2189900"/>
                <a:gridCol w="2572675"/>
              </a:tblGrid>
              <a:tr h="443350">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PEMILIK PROGRAM</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PENYELENGGARA</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PENIKMAT</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r>
              <a:tr h="1345375">
                <a:tc>
                  <a:txBody>
                    <a:bodyPr/>
                    <a:lstStyle/>
                    <a:p>
                      <a:pPr indent="0" lvl="0" marL="0" rtl="0" algn="just">
                        <a:lnSpc>
                          <a:spcPct val="115000"/>
                        </a:lnSpc>
                        <a:spcBef>
                          <a:spcPts val="0"/>
                        </a:spcBef>
                        <a:spcAft>
                          <a:spcPts val="0"/>
                        </a:spcAft>
                        <a:buNone/>
                      </a:pPr>
                      <a:r>
                        <a:rPr lang="en">
                          <a:solidFill>
                            <a:schemeClr val="dk1"/>
                          </a:solidFill>
                          <a:latin typeface="Roboto"/>
                          <a:ea typeface="Roboto"/>
                          <a:cs typeface="Roboto"/>
                          <a:sym typeface="Roboto"/>
                        </a:rPr>
                        <a:t>M</a:t>
                      </a:r>
                      <a:r>
                        <a:rPr lang="en" sz="1200">
                          <a:solidFill>
                            <a:schemeClr val="dk1"/>
                          </a:solidFill>
                          <a:latin typeface="Roboto"/>
                          <a:ea typeface="Roboto"/>
                          <a:cs typeface="Roboto"/>
                          <a:sym typeface="Roboto"/>
                        </a:rPr>
                        <a:t>endapat keuntungan lebih dari hasil komisi yang diberikan para penyelenggara acara, artis, dan pemerintah kota. Komisi tersebut didapatkan karena dalam satu program yang kami buat dapat menampilkan jadwal konser berdasarkan nama acara, nama artis, dan juga nama kota. </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Keuntungan yang didapatkan adalah penyelenggara acara, artis, dan pemerintah kota karena secara tidak langsung mendapat platform untuk mempromosikan acaranya.</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Mempermudah penonton yang berasal jauh dari tempat konser sehingga harus membeli tiket transportasi dahulu untuk membeli tiket konser. Dengan adanya program ini, penonton asal yang sangat jauh pun dapat dengan mudah memesan tiket dari rumah masing-masing secara online sehingga dari sisi ekonomis menghemat biaya transportasi.</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pSp>
        <p:nvGrpSpPr>
          <p:cNvPr id="1095" name="Google Shape;1095;p45"/>
          <p:cNvGrpSpPr/>
          <p:nvPr/>
        </p:nvGrpSpPr>
        <p:grpSpPr>
          <a:xfrm>
            <a:off x="10056118" y="1406918"/>
            <a:ext cx="402601" cy="405816"/>
            <a:chOff x="2588518" y="1521218"/>
            <a:chExt cx="402601" cy="405816"/>
          </a:xfrm>
        </p:grpSpPr>
        <p:sp>
          <p:nvSpPr>
            <p:cNvPr id="1096" name="Google Shape;1096;p45"/>
            <p:cNvSpPr/>
            <p:nvPr/>
          </p:nvSpPr>
          <p:spPr>
            <a:xfrm>
              <a:off x="2611102" y="1655730"/>
              <a:ext cx="380017" cy="271304"/>
            </a:xfrm>
            <a:custGeom>
              <a:rect b="b" l="l" r="r" t="t"/>
              <a:pathLst>
                <a:path extrusionOk="0" h="7941" w="11123">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2588518" y="1521218"/>
              <a:ext cx="379983" cy="271509"/>
            </a:xfrm>
            <a:custGeom>
              <a:rect b="b" l="l" r="r" t="t"/>
              <a:pathLst>
                <a:path extrusionOk="0" h="7947" w="11122">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2658491" y="1593343"/>
              <a:ext cx="261567" cy="261567"/>
            </a:xfrm>
            <a:custGeom>
              <a:rect b="b" l="l" r="r" t="t"/>
              <a:pathLst>
                <a:path extrusionOk="0" h="7656" w="7656">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2776876" y="1664374"/>
              <a:ext cx="48480" cy="72156"/>
            </a:xfrm>
            <a:custGeom>
              <a:rect b="b" l="l" r="r" t="t"/>
              <a:pathLst>
                <a:path extrusionOk="0" h="2112" w="1419">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45"/>
          <p:cNvGrpSpPr/>
          <p:nvPr/>
        </p:nvGrpSpPr>
        <p:grpSpPr>
          <a:xfrm>
            <a:off x="10462581" y="2263633"/>
            <a:ext cx="397489" cy="397490"/>
            <a:chOff x="-49786250" y="2316650"/>
            <a:chExt cx="300900" cy="299450"/>
          </a:xfrm>
        </p:grpSpPr>
        <p:sp>
          <p:nvSpPr>
            <p:cNvPr id="1101" name="Google Shape;1101;p45"/>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11" name="Shape 1111"/>
        <p:cNvGrpSpPr/>
        <p:nvPr/>
      </p:nvGrpSpPr>
      <p:grpSpPr>
        <a:xfrm>
          <a:off x="0" y="0"/>
          <a:ext cx="0" cy="0"/>
          <a:chOff x="0" y="0"/>
          <a:chExt cx="0" cy="0"/>
        </a:xfrm>
      </p:grpSpPr>
      <p:sp>
        <p:nvSpPr>
          <p:cNvPr id="1112" name="Google Shape;1112;p46"/>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t> </a:t>
            </a:r>
            <a:r>
              <a:rPr lang="en">
                <a:solidFill>
                  <a:schemeClr val="accent3"/>
                </a:solidFill>
              </a:rPr>
              <a:t>Y</a:t>
            </a:r>
            <a:r>
              <a:rPr lang="en">
                <a:solidFill>
                  <a:schemeClr val="accent4"/>
                </a:solidFill>
              </a:rPr>
              <a:t>O</a:t>
            </a:r>
            <a:r>
              <a:rPr lang="en">
                <a:solidFill>
                  <a:schemeClr val="accent5"/>
                </a:solidFill>
              </a:rPr>
              <a:t>U</a:t>
            </a:r>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7" name="Shape 727"/>
        <p:cNvGrpSpPr/>
        <p:nvPr/>
      </p:nvGrpSpPr>
      <p:grpSpPr>
        <a:xfrm>
          <a:off x="0" y="0"/>
          <a:ext cx="0" cy="0"/>
          <a:chOff x="0" y="0"/>
          <a:chExt cx="0" cy="0"/>
        </a:xfrm>
      </p:grpSpPr>
      <p:sp>
        <p:nvSpPr>
          <p:cNvPr id="728" name="Google Shape;728;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29" name="Google Shape;729;p27"/>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730" name="Google Shape;730;p27"/>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31" name="Google Shape;731;p27"/>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BASIS</a:t>
            </a:r>
            <a:endParaRPr/>
          </a:p>
        </p:txBody>
      </p:sp>
      <p:sp>
        <p:nvSpPr>
          <p:cNvPr id="732" name="Google Shape;732;p27"/>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33" name="Google Shape;733;p27"/>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 ALIR</a:t>
            </a:r>
            <a:endParaRPr/>
          </a:p>
        </p:txBody>
      </p:sp>
      <p:sp>
        <p:nvSpPr>
          <p:cNvPr id="734" name="Google Shape;734;p27"/>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35" name="Google Shape;735;p27"/>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FITUR PROGRAM</a:t>
            </a:r>
            <a:endParaRPr/>
          </a:p>
        </p:txBody>
      </p:sp>
      <p:sp>
        <p:nvSpPr>
          <p:cNvPr id="736" name="Google Shape;736;p27"/>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37" name="Google Shape;737;p27"/>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KEUNGGULAN PROGRAM</a:t>
            </a:r>
            <a:endParaRPr/>
          </a:p>
        </p:txBody>
      </p:sp>
      <p:sp>
        <p:nvSpPr>
          <p:cNvPr id="738" name="Google Shape;738;p27"/>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39" name="Google Shape;739;p27"/>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POTENSI DI MASA DEPAN</a:t>
            </a:r>
            <a:endParaRPr/>
          </a:p>
        </p:txBody>
      </p:sp>
      <p:sp>
        <p:nvSpPr>
          <p:cNvPr id="740" name="Google Shape;740;p27"/>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4" name="Shape 744"/>
        <p:cNvGrpSpPr/>
        <p:nvPr/>
      </p:nvGrpSpPr>
      <p:grpSpPr>
        <a:xfrm>
          <a:off x="0" y="0"/>
          <a:ext cx="0" cy="0"/>
          <a:chOff x="0" y="0"/>
          <a:chExt cx="0" cy="0"/>
        </a:xfrm>
      </p:grpSpPr>
      <p:sp>
        <p:nvSpPr>
          <p:cNvPr id="745" name="Google Shape;745;p2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46" name="Google Shape;746;p2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LATAR BELAKANG</a:t>
            </a:r>
            <a:endParaRPr/>
          </a:p>
        </p:txBody>
      </p:sp>
      <p:grpSp>
        <p:nvGrpSpPr>
          <p:cNvPr id="747" name="Google Shape;747;p28"/>
          <p:cNvGrpSpPr/>
          <p:nvPr/>
        </p:nvGrpSpPr>
        <p:grpSpPr>
          <a:xfrm>
            <a:off x="6275049" y="1382979"/>
            <a:ext cx="2377553" cy="2377553"/>
            <a:chOff x="6198197" y="1098851"/>
            <a:chExt cx="2945797" cy="2945797"/>
          </a:xfrm>
        </p:grpSpPr>
        <p:sp>
          <p:nvSpPr>
            <p:cNvPr id="748" name="Google Shape;748;p28"/>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3" name="Shape 783"/>
        <p:cNvGrpSpPr/>
        <p:nvPr/>
      </p:nvGrpSpPr>
      <p:grpSpPr>
        <a:xfrm>
          <a:off x="0" y="0"/>
          <a:ext cx="0" cy="0"/>
          <a:chOff x="0" y="0"/>
          <a:chExt cx="0" cy="0"/>
        </a:xfrm>
      </p:grpSpPr>
      <p:sp>
        <p:nvSpPr>
          <p:cNvPr id="784" name="Google Shape;784;p29"/>
          <p:cNvSpPr txBox="1"/>
          <p:nvPr>
            <p:ph type="title"/>
          </p:nvPr>
        </p:nvSpPr>
        <p:spPr>
          <a:xfrm>
            <a:off x="720000" y="540000"/>
            <a:ext cx="7704000" cy="386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Pada masa kini penggunaan internet semakin merajalela di kalangan masyarakat,dengan teknologi yang saat ini berkembang secara pesat dapat memudahkan manusia melakukan hal-hal yang tidak pernah terbayangkan sebelumnya. Dilihat dari hal tersebut tidak dapat dipungkiri bahwa manusia akan berlomba-lomba menciptakan sebuah teknologi informasi yang dapat membantu manusia dalam memenuhi keinginannya. Seperti para pecinta musik yang suka menonton konser membutuhkan suatu aplikasi untuk membeli tiket konser secara daring agar mudah diakses dimana saja dan kapan saja. Menurut penelitian Wahyudi (2020) Pembeli tiket merasa kesulitan, karena tiket yang sudah dibeli harus ditukar dihari-H dengan tiket fisik dan harus memilih kursi di hari-H, sehingga jika mereka datang tidak diawal-awal penukaran maka kursi yang akan di tempati sudah ditempati oleh pembeli lainnya, kemudian jika membeli tiket secara langsung diharuskan untuk mengantre terlebih dahulu namun jika secara online pembelian tiket tidak harus mengantre dan dapat dilakukan dimana saja .Oleh karena itu dibutuhkan program E-Ticketing untuk mengkolektifkan proses penjualan online yang hasil keluarannya berupa tiket yang dapat memudahkan orang untuk membeli tiket untuk berbagai acara semua konser dari satu situs web.</a:t>
            </a:r>
            <a:endParaRPr sz="1600"/>
          </a:p>
          <a:p>
            <a:pPr indent="0" lvl="0" marL="0" rtl="0" algn="l">
              <a:spcBef>
                <a:spcPts val="0"/>
              </a:spcBef>
              <a:spcAft>
                <a:spcPts val="0"/>
              </a:spcAft>
              <a:buNone/>
            </a:pPr>
            <a:r>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8" name="Shape 788"/>
        <p:cNvGrpSpPr/>
        <p:nvPr/>
      </p:nvGrpSpPr>
      <p:grpSpPr>
        <a:xfrm>
          <a:off x="0" y="0"/>
          <a:ext cx="0" cy="0"/>
          <a:chOff x="0" y="0"/>
          <a:chExt cx="0" cy="0"/>
        </a:xfrm>
      </p:grpSpPr>
      <p:sp>
        <p:nvSpPr>
          <p:cNvPr id="789" name="Google Shape;789;p30"/>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90" name="Google Shape;790;p30"/>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BASIS</a:t>
            </a:r>
            <a:endParaRPr/>
          </a:p>
        </p:txBody>
      </p:sp>
      <p:grpSp>
        <p:nvGrpSpPr>
          <p:cNvPr id="791" name="Google Shape;791;p30"/>
          <p:cNvGrpSpPr/>
          <p:nvPr/>
        </p:nvGrpSpPr>
        <p:grpSpPr>
          <a:xfrm>
            <a:off x="6351340" y="1383010"/>
            <a:ext cx="2301266" cy="2377467"/>
            <a:chOff x="6945936" y="1456203"/>
            <a:chExt cx="2159597" cy="2231107"/>
          </a:xfrm>
        </p:grpSpPr>
        <p:sp>
          <p:nvSpPr>
            <p:cNvPr id="792" name="Google Shape;792;p30"/>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3" name="Shape 813"/>
        <p:cNvGrpSpPr/>
        <p:nvPr/>
      </p:nvGrpSpPr>
      <p:grpSpPr>
        <a:xfrm>
          <a:off x="0" y="0"/>
          <a:ext cx="0" cy="0"/>
          <a:chOff x="0" y="0"/>
          <a:chExt cx="0" cy="0"/>
        </a:xfrm>
      </p:grpSpPr>
      <p:sp>
        <p:nvSpPr>
          <p:cNvPr id="814" name="Google Shape;814;p31"/>
          <p:cNvSpPr txBox="1"/>
          <p:nvPr>
            <p:ph type="title"/>
          </p:nvPr>
        </p:nvSpPr>
        <p:spPr>
          <a:xfrm>
            <a:off x="4939700" y="978406"/>
            <a:ext cx="1905300" cy="44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CONSOLE</a:t>
            </a:r>
            <a:endParaRPr/>
          </a:p>
        </p:txBody>
      </p:sp>
      <p:sp>
        <p:nvSpPr>
          <p:cNvPr id="815" name="Google Shape;815;p31"/>
          <p:cNvSpPr txBox="1"/>
          <p:nvPr>
            <p:ph idx="1" type="body"/>
          </p:nvPr>
        </p:nvSpPr>
        <p:spPr>
          <a:xfrm>
            <a:off x="4939700" y="1511100"/>
            <a:ext cx="3484200" cy="26658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AutoNum type="arabicPeriod"/>
            </a:pPr>
            <a:r>
              <a:rPr lang="en" sz="1200"/>
              <a:t>Pengguna komputer cukup memberikan input perintah pada program berbasis teks sederhana.</a:t>
            </a:r>
            <a:endParaRPr sz="1200"/>
          </a:p>
          <a:p>
            <a:pPr indent="-304800" lvl="0" marL="457200" rtl="0" algn="just">
              <a:lnSpc>
                <a:spcPct val="150000"/>
              </a:lnSpc>
              <a:spcBef>
                <a:spcPts val="0"/>
              </a:spcBef>
              <a:spcAft>
                <a:spcPts val="0"/>
              </a:spcAft>
              <a:buSzPts val="1200"/>
              <a:buAutoNum type="arabicPeriod"/>
            </a:pPr>
            <a:r>
              <a:rPr lang="en" sz="1200"/>
              <a:t>Mudah dalam menjalankan program dimana pengguna akan dituntun oleh program tersebut sehingga dapat meminimalisasi kesalahan penggunaan</a:t>
            </a:r>
            <a:endParaRPr sz="1200"/>
          </a:p>
          <a:p>
            <a:pPr indent="-304800" lvl="0" marL="457200" rtl="0" algn="just">
              <a:lnSpc>
                <a:spcPct val="150000"/>
              </a:lnSpc>
              <a:spcBef>
                <a:spcPts val="0"/>
              </a:spcBef>
              <a:spcAft>
                <a:spcPts val="0"/>
              </a:spcAft>
              <a:buSzPts val="1200"/>
              <a:buAutoNum type="arabicPeriod"/>
            </a:pPr>
            <a:r>
              <a:rPr lang="en" sz="1200"/>
              <a:t>Console dikenal ringan sehingga tidak memerlukan spesifikasi yang tinggi</a:t>
            </a:r>
            <a:endParaRPr sz="1200"/>
          </a:p>
          <a:p>
            <a:pPr indent="0" lvl="0" marL="0" rtl="0" algn="just">
              <a:lnSpc>
                <a:spcPct val="115000"/>
              </a:lnSpc>
              <a:spcBef>
                <a:spcPts val="0"/>
              </a:spcBef>
              <a:spcAft>
                <a:spcPts val="0"/>
              </a:spcAft>
              <a:buNone/>
            </a:pPr>
            <a:r>
              <a:t/>
            </a:r>
            <a:endParaRPr sz="1200"/>
          </a:p>
        </p:txBody>
      </p:sp>
      <p:grpSp>
        <p:nvGrpSpPr>
          <p:cNvPr id="816" name="Google Shape;816;p31"/>
          <p:cNvGrpSpPr/>
          <p:nvPr/>
        </p:nvGrpSpPr>
        <p:grpSpPr>
          <a:xfrm>
            <a:off x="1845902" y="1864668"/>
            <a:ext cx="1600177" cy="1414164"/>
            <a:chOff x="-3137650" y="2787000"/>
            <a:chExt cx="291450" cy="257575"/>
          </a:xfrm>
        </p:grpSpPr>
        <p:sp>
          <p:nvSpPr>
            <p:cNvPr id="817" name="Google Shape;817;p31"/>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31"/>
          <p:cNvGrpSpPr/>
          <p:nvPr/>
        </p:nvGrpSpPr>
        <p:grpSpPr>
          <a:xfrm>
            <a:off x="0" y="4569046"/>
            <a:ext cx="1022509" cy="572747"/>
            <a:chOff x="-77" y="3784091"/>
            <a:chExt cx="2423582" cy="1357541"/>
          </a:xfrm>
        </p:grpSpPr>
        <p:sp>
          <p:nvSpPr>
            <p:cNvPr id="826" name="Google Shape;826;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1"/>
          <p:cNvGrpSpPr/>
          <p:nvPr/>
        </p:nvGrpSpPr>
        <p:grpSpPr>
          <a:xfrm rot="10800000">
            <a:off x="8121500" y="-4"/>
            <a:ext cx="1022509" cy="572747"/>
            <a:chOff x="-77" y="3784091"/>
            <a:chExt cx="2423582" cy="1357541"/>
          </a:xfrm>
        </p:grpSpPr>
        <p:sp>
          <p:nvSpPr>
            <p:cNvPr id="832" name="Google Shape;832;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0" name="Shape 840"/>
        <p:cNvGrpSpPr/>
        <p:nvPr/>
      </p:nvGrpSpPr>
      <p:grpSpPr>
        <a:xfrm>
          <a:off x="0" y="0"/>
          <a:ext cx="0" cy="0"/>
          <a:chOff x="0" y="0"/>
          <a:chExt cx="0" cy="0"/>
        </a:xfrm>
      </p:grpSpPr>
      <p:sp>
        <p:nvSpPr>
          <p:cNvPr id="841" name="Google Shape;841;p32"/>
          <p:cNvSpPr txBox="1"/>
          <p:nvPr>
            <p:ph type="title"/>
          </p:nvPr>
        </p:nvSpPr>
        <p:spPr>
          <a:xfrm>
            <a:off x="4939700" y="978406"/>
            <a:ext cx="1905300" cy="44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CONSOLE</a:t>
            </a:r>
            <a:endParaRPr/>
          </a:p>
        </p:txBody>
      </p:sp>
      <p:sp>
        <p:nvSpPr>
          <p:cNvPr id="842" name="Google Shape;842;p32"/>
          <p:cNvSpPr txBox="1"/>
          <p:nvPr>
            <p:ph idx="1" type="body"/>
          </p:nvPr>
        </p:nvSpPr>
        <p:spPr>
          <a:xfrm>
            <a:off x="4939700" y="1511100"/>
            <a:ext cx="3484200" cy="26658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AutoNum type="arabicPeriod" startAt="4"/>
            </a:pPr>
            <a:r>
              <a:rPr lang="en" sz="1200"/>
              <a:t>Media paling basic untuk menjalankan program sehingga memudahkan pembuat dan pengguna program untuk memastikan program berjalan lancar.</a:t>
            </a:r>
            <a:endParaRPr sz="1200"/>
          </a:p>
          <a:p>
            <a:pPr indent="-304800" lvl="0" marL="457200" rtl="0" algn="just">
              <a:lnSpc>
                <a:spcPct val="150000"/>
              </a:lnSpc>
              <a:spcBef>
                <a:spcPts val="0"/>
              </a:spcBef>
              <a:spcAft>
                <a:spcPts val="0"/>
              </a:spcAft>
              <a:buSzPts val="1200"/>
              <a:buAutoNum type="arabicPeriod" startAt="4"/>
            </a:pPr>
            <a:r>
              <a:rPr lang="en" sz="1200"/>
              <a:t>Dapat langsung memperbaiki ketika ada kesalahan atau trouble ketika menjalankan program.</a:t>
            </a:r>
            <a:endParaRPr sz="1200"/>
          </a:p>
          <a:p>
            <a:pPr indent="0" lvl="0" marL="0" rtl="0" algn="just">
              <a:lnSpc>
                <a:spcPct val="115000"/>
              </a:lnSpc>
              <a:spcBef>
                <a:spcPts val="0"/>
              </a:spcBef>
              <a:spcAft>
                <a:spcPts val="0"/>
              </a:spcAft>
              <a:buNone/>
            </a:pPr>
            <a:r>
              <a:t/>
            </a:r>
            <a:endParaRPr sz="1200"/>
          </a:p>
        </p:txBody>
      </p:sp>
      <p:grpSp>
        <p:nvGrpSpPr>
          <p:cNvPr id="843" name="Google Shape;843;p32"/>
          <p:cNvGrpSpPr/>
          <p:nvPr/>
        </p:nvGrpSpPr>
        <p:grpSpPr>
          <a:xfrm>
            <a:off x="1845902" y="1864668"/>
            <a:ext cx="1600177" cy="1414164"/>
            <a:chOff x="-3137650" y="2787000"/>
            <a:chExt cx="291450" cy="257575"/>
          </a:xfrm>
        </p:grpSpPr>
        <p:sp>
          <p:nvSpPr>
            <p:cNvPr id="844" name="Google Shape;844;p32"/>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32"/>
          <p:cNvGrpSpPr/>
          <p:nvPr/>
        </p:nvGrpSpPr>
        <p:grpSpPr>
          <a:xfrm>
            <a:off x="0" y="4569046"/>
            <a:ext cx="1022509" cy="572747"/>
            <a:chOff x="-77" y="3784091"/>
            <a:chExt cx="2423582" cy="1357541"/>
          </a:xfrm>
        </p:grpSpPr>
        <p:sp>
          <p:nvSpPr>
            <p:cNvPr id="853" name="Google Shape;853;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32"/>
          <p:cNvGrpSpPr/>
          <p:nvPr/>
        </p:nvGrpSpPr>
        <p:grpSpPr>
          <a:xfrm rot="10800000">
            <a:off x="8121500" y="-4"/>
            <a:ext cx="1022509" cy="572747"/>
            <a:chOff x="-77" y="3784091"/>
            <a:chExt cx="2423582" cy="1357541"/>
          </a:xfrm>
        </p:grpSpPr>
        <p:sp>
          <p:nvSpPr>
            <p:cNvPr id="859" name="Google Shape;859;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7" name="Shape 867"/>
        <p:cNvGrpSpPr/>
        <p:nvPr/>
      </p:nvGrpSpPr>
      <p:grpSpPr>
        <a:xfrm>
          <a:off x="0" y="0"/>
          <a:ext cx="0" cy="0"/>
          <a:chOff x="0" y="0"/>
          <a:chExt cx="0" cy="0"/>
        </a:xfrm>
      </p:grpSpPr>
      <p:sp>
        <p:nvSpPr>
          <p:cNvPr id="868" name="Google Shape;868;p3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869" name="Google Shape;869;p3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DIAGRAM ALIR</a:t>
            </a:r>
            <a:endParaRPr>
              <a:solidFill>
                <a:schemeClr val="accent3"/>
              </a:solidFill>
            </a:endParaRPr>
          </a:p>
        </p:txBody>
      </p:sp>
      <p:grpSp>
        <p:nvGrpSpPr>
          <p:cNvPr id="870" name="Google Shape;870;p33"/>
          <p:cNvGrpSpPr/>
          <p:nvPr/>
        </p:nvGrpSpPr>
        <p:grpSpPr>
          <a:xfrm>
            <a:off x="6275293" y="1383097"/>
            <a:ext cx="2377303" cy="2377303"/>
            <a:chOff x="5612559" y="834972"/>
            <a:chExt cx="3473558" cy="3473558"/>
          </a:xfrm>
        </p:grpSpPr>
        <p:sp>
          <p:nvSpPr>
            <p:cNvPr id="871" name="Google Shape;871;p33"/>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