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Constanti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jo322By17PVRod2dp/+K5dTbzW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onstantia-bold.fntdata"/><Relationship Id="rId21" Type="http://schemas.openxmlformats.org/officeDocument/2006/relationships/font" Target="fonts/Constantia-regular.fntdata"/><Relationship Id="rId24" Type="http://schemas.openxmlformats.org/officeDocument/2006/relationships/font" Target="fonts/Constantia-boldItalic.fntdata"/><Relationship Id="rId23" Type="http://schemas.openxmlformats.org/officeDocument/2006/relationships/font" Target="fonts/Constantia-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8f9932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58f9932df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17"/>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25"/>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25"/>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25"/>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1" name="Google Shape;91;p25"/>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2" name="Google Shape;92;p25"/>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25"/>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6"/>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7"/>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7"/>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16"/>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19"/>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20"/>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21"/>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21"/>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21"/>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2"/>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4"/>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24"/>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5"/>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5"/>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13" name="Google Shape;13;p15"/>
          <p:cNvGrpSpPr/>
          <p:nvPr/>
        </p:nvGrpSpPr>
        <p:grpSpPr>
          <a:xfrm>
            <a:off x="-29294" y="-16113"/>
            <a:ext cx="9198255" cy="1086266"/>
            <a:chOff x="-29322" y="-1971"/>
            <a:chExt cx="9198255" cy="1086266"/>
          </a:xfrm>
        </p:grpSpPr>
        <p:sp>
          <p:nvSpPr>
            <p:cNvPr id="14" name="Google Shape;14;p15"/>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15"/>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14"/>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14"/>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30" name="Google Shape;30;p14"/>
          <p:cNvGrpSpPr/>
          <p:nvPr/>
        </p:nvGrpSpPr>
        <p:grpSpPr>
          <a:xfrm>
            <a:off x="-29294" y="-16113"/>
            <a:ext cx="9198255" cy="1086266"/>
            <a:chOff x="-29322" y="-1971"/>
            <a:chExt cx="9198255" cy="1086266"/>
          </a:xfrm>
        </p:grpSpPr>
        <p:sp>
          <p:nvSpPr>
            <p:cNvPr id="31" name="Google Shape;31;p1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1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484100" y="1801902"/>
            <a:ext cx="8211000" cy="46929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rPr lang="en-IN" sz="3800"/>
              <a:t>DONE BY</a:t>
            </a:r>
            <a:endParaRPr sz="3800"/>
          </a:p>
          <a:p>
            <a:pPr indent="0" lvl="0" marL="0" rtl="0" algn="r">
              <a:spcBef>
                <a:spcPts val="0"/>
              </a:spcBef>
              <a:spcAft>
                <a:spcPts val="0"/>
              </a:spcAft>
              <a:buClr>
                <a:srgbClr val="4CE0EA"/>
              </a:buClr>
              <a:buSzPts val="5600"/>
              <a:buFont typeface="Calibri"/>
              <a:buNone/>
            </a:pPr>
            <a:r>
              <a:rPr lang="en-IN" sz="2400"/>
              <a:t>Almasdivan.K(231008)</a:t>
            </a:r>
            <a:endParaRPr sz="2400"/>
          </a:p>
          <a:p>
            <a:pPr indent="0" lvl="0" marL="0" rtl="0" algn="r">
              <a:spcBef>
                <a:spcPts val="0"/>
              </a:spcBef>
              <a:spcAft>
                <a:spcPts val="0"/>
              </a:spcAft>
              <a:buClr>
                <a:srgbClr val="4CE0EA"/>
              </a:buClr>
              <a:buSzPts val="5600"/>
              <a:buFont typeface="Calibri"/>
              <a:buNone/>
            </a:pPr>
            <a:r>
              <a:rPr lang="en-IN" sz="2400"/>
              <a:t>Ananda Dharshinee.M.S(231009)</a:t>
            </a:r>
            <a:endParaRPr sz="2400"/>
          </a:p>
          <a:p>
            <a:pPr indent="0" lvl="0" marL="0" rtl="0" algn="r">
              <a:spcBef>
                <a:spcPts val="0"/>
              </a:spcBef>
              <a:spcAft>
                <a:spcPts val="0"/>
              </a:spcAft>
              <a:buClr>
                <a:srgbClr val="4CE0EA"/>
              </a:buClr>
              <a:buSzPts val="5600"/>
              <a:buFont typeface="Calibri"/>
              <a:buNone/>
            </a:pPr>
            <a:r>
              <a:rPr lang="en-IN" sz="2400"/>
              <a:t>Dheepika.R(231025)</a:t>
            </a:r>
            <a:endParaRPr sz="2400"/>
          </a:p>
          <a:p>
            <a:pPr indent="0" lvl="0" marL="0" rtl="0" algn="r">
              <a:spcBef>
                <a:spcPts val="0"/>
              </a:spcBef>
              <a:spcAft>
                <a:spcPts val="0"/>
              </a:spcAft>
              <a:buClr>
                <a:srgbClr val="4CE0EA"/>
              </a:buClr>
              <a:buSzPts val="5600"/>
              <a:buFont typeface="Calibri"/>
              <a:buNone/>
            </a:pPr>
            <a:r>
              <a:rPr lang="en-IN" sz="2400"/>
              <a:t>Harini.K(231036)</a:t>
            </a:r>
            <a:endParaRPr sz="2400"/>
          </a:p>
          <a:p>
            <a:pPr indent="0" lvl="0" marL="0" rtl="0" algn="r">
              <a:spcBef>
                <a:spcPts val="0"/>
              </a:spcBef>
              <a:spcAft>
                <a:spcPts val="0"/>
              </a:spcAft>
              <a:buClr>
                <a:srgbClr val="4CE0EA"/>
              </a:buClr>
              <a:buSzPts val="5600"/>
              <a:buFont typeface="Calibri"/>
              <a:buNone/>
            </a:pPr>
            <a:r>
              <a:rPr lang="en-IN" sz="2400"/>
              <a:t>Jayajanani.S(231041)</a:t>
            </a:r>
            <a:endParaRPr sz="2400"/>
          </a:p>
          <a:p>
            <a:pPr indent="0" lvl="0" marL="0" rtl="0" algn="r">
              <a:spcBef>
                <a:spcPts val="0"/>
              </a:spcBef>
              <a:spcAft>
                <a:spcPts val="0"/>
              </a:spcAft>
              <a:buClr>
                <a:srgbClr val="4CE0EA"/>
              </a:buClr>
              <a:buSzPts val="5600"/>
              <a:buFont typeface="Calibri"/>
              <a:buNone/>
            </a:pPr>
            <a:r>
              <a:rPr lang="en-IN" sz="2400"/>
              <a:t>Keerthana.S(231050)</a:t>
            </a:r>
            <a:endParaRPr sz="2400"/>
          </a:p>
          <a:p>
            <a:pPr indent="0" lvl="0" marL="0" rtl="0" algn="r">
              <a:spcBef>
                <a:spcPts val="0"/>
              </a:spcBef>
              <a:spcAft>
                <a:spcPts val="0"/>
              </a:spcAft>
              <a:buClr>
                <a:srgbClr val="4CE0EA"/>
              </a:buClr>
              <a:buSzPts val="5600"/>
              <a:buFont typeface="Calibri"/>
              <a:buNone/>
            </a:pPr>
            <a:r>
              <a:t/>
            </a:r>
            <a:endParaRPr sz="3800"/>
          </a:p>
        </p:txBody>
      </p:sp>
      <p:sp>
        <p:nvSpPr>
          <p:cNvPr id="111" name="Google Shape;111;p1"/>
          <p:cNvSpPr txBox="1"/>
          <p:nvPr>
            <p:ph idx="1" type="subTitle"/>
          </p:nvPr>
        </p:nvSpPr>
        <p:spPr>
          <a:xfrm>
            <a:off x="644700" y="1150961"/>
            <a:ext cx="7854600" cy="1752600"/>
          </a:xfrm>
          <a:prstGeom prst="rect">
            <a:avLst/>
          </a:prstGeom>
          <a:noFill/>
          <a:ln>
            <a:noFill/>
          </a:ln>
        </p:spPr>
        <p:txBody>
          <a:bodyPr anchorCtr="0" anchor="t" bIns="45700" lIns="0" spcFirstLastPara="1" rIns="18275" wrap="square" tIns="45700">
            <a:noAutofit/>
          </a:bodyPr>
          <a:lstStyle/>
          <a:p>
            <a:pPr indent="0" lvl="0" marL="0" marR="45720" rtl="0" algn="ctr">
              <a:spcBef>
                <a:spcPts val="0"/>
              </a:spcBef>
              <a:spcAft>
                <a:spcPts val="0"/>
              </a:spcAft>
              <a:buSzPts val="4180"/>
              <a:buNone/>
            </a:pPr>
            <a:r>
              <a:rPr lang="en-IN" sz="4400"/>
              <a:t>BLACK FRIDAY SALES PREDICTION</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Linear Regression</a:t>
            </a:r>
            <a:endParaRPr/>
          </a:p>
        </p:txBody>
      </p:sp>
      <p:sp>
        <p:nvSpPr>
          <p:cNvPr id="167" name="Google Shape;167;p1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Times New Roman"/>
                <a:ea typeface="Times New Roman"/>
                <a:cs typeface="Times New Roman"/>
                <a:sym typeface="Times New Roman"/>
              </a:rPr>
              <a:t>Linear Regression is an algorithm that belongs to supervised Machine Learning. It tries to apply relations that will predict the outcome of an event based on the independent variable data points. The relation is usually a straight line that best fits the different data points as close as possible</a:t>
            </a:r>
            <a:r>
              <a:rPr lang="en-IN"/>
              <a:t>.</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id="168" name="Google Shape;168;p10"/>
          <p:cNvPicPr preferRelativeResize="0"/>
          <p:nvPr/>
        </p:nvPicPr>
        <p:blipFill rotWithShape="1">
          <a:blip r:embed="rId3">
            <a:alphaModFix/>
          </a:blip>
          <a:srcRect b="0" l="0" r="0" t="0"/>
          <a:stretch/>
        </p:blipFill>
        <p:spPr>
          <a:xfrm>
            <a:off x="1714480" y="4000504"/>
            <a:ext cx="4857784" cy="1643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DECISION TREE REGRESSOR</a:t>
            </a:r>
            <a:endParaRPr/>
          </a:p>
        </p:txBody>
      </p:sp>
      <p:sp>
        <p:nvSpPr>
          <p:cNvPr id="174" name="Google Shape;174;p1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Times New Roman"/>
                <a:ea typeface="Times New Roman"/>
                <a:cs typeface="Times New Roman"/>
                <a:sym typeface="Times New Roman"/>
              </a:rPr>
              <a:t>Decision tree builds regression or classification models in the form of a tree structure. It breaks down a dataset into smaller and smaller subsets while at the same time an associated decision tree is incrementally developed. The final result is a tree with decision nodes and leaf nodes.</a:t>
            </a:r>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p:txBody>
      </p:sp>
      <p:pic>
        <p:nvPicPr>
          <p:cNvPr id="175" name="Google Shape;175;p11"/>
          <p:cNvPicPr preferRelativeResize="0"/>
          <p:nvPr/>
        </p:nvPicPr>
        <p:blipFill rotWithShape="1">
          <a:blip r:embed="rId3">
            <a:alphaModFix/>
          </a:blip>
          <a:srcRect b="0" l="0" r="0" t="0"/>
          <a:stretch/>
        </p:blipFill>
        <p:spPr>
          <a:xfrm>
            <a:off x="2214546" y="3786190"/>
            <a:ext cx="3362334" cy="14430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XGBOOST REGRESSOR</a:t>
            </a:r>
            <a:endParaRPr/>
          </a:p>
        </p:txBody>
      </p:sp>
      <p:sp>
        <p:nvSpPr>
          <p:cNvPr id="181" name="Google Shape;181;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Times New Roman"/>
                <a:ea typeface="Times New Roman"/>
                <a:cs typeface="Times New Roman"/>
                <a:sym typeface="Times New Roman"/>
              </a:rPr>
              <a:t>XGBoost, which stands for Extreme Gradient Boosting, is a scalable, distributed gradient-boosted decision tree (GBDT) machine learning library. It provides parallel tree boosting and is the leading machine learning library for regression, classification, and ranking problems</a:t>
            </a:r>
            <a:r>
              <a:rPr lang="en-IN">
                <a:latin typeface="Times New Roman"/>
                <a:ea typeface="Times New Roman"/>
                <a:cs typeface="Times New Roman"/>
                <a:sym typeface="Times New Roman"/>
              </a:rPr>
              <a:t>.</a:t>
            </a:r>
            <a:endParaRPr/>
          </a:p>
          <a:p>
            <a:pPr indent="-117475" lvl="0" marL="274320" rtl="0" algn="l">
              <a:spcBef>
                <a:spcPts val="520"/>
              </a:spcBef>
              <a:spcAft>
                <a:spcPts val="0"/>
              </a:spcAft>
              <a:buSzPts val="2470"/>
              <a:buNone/>
            </a:pPr>
            <a:r>
              <a:t/>
            </a:r>
            <a:endParaRPr>
              <a:latin typeface="Times New Roman"/>
              <a:ea typeface="Times New Roman"/>
              <a:cs typeface="Times New Roman"/>
              <a:sym typeface="Times New Roman"/>
            </a:endParaRPr>
          </a:p>
          <a:p>
            <a:pPr indent="-117475" lvl="0" marL="274320" rtl="0" algn="l">
              <a:spcBef>
                <a:spcPts val="520"/>
              </a:spcBef>
              <a:spcAft>
                <a:spcPts val="0"/>
              </a:spcAft>
              <a:buSzPts val="2470"/>
              <a:buNone/>
            </a:pPr>
            <a:r>
              <a:t/>
            </a:r>
            <a:endParaRPr>
              <a:latin typeface="Times New Roman"/>
              <a:ea typeface="Times New Roman"/>
              <a:cs typeface="Times New Roman"/>
              <a:sym typeface="Times New Roman"/>
            </a:endParaRPr>
          </a:p>
        </p:txBody>
      </p:sp>
      <p:pic>
        <p:nvPicPr>
          <p:cNvPr id="182" name="Google Shape;182;p12"/>
          <p:cNvPicPr preferRelativeResize="0"/>
          <p:nvPr/>
        </p:nvPicPr>
        <p:blipFill rotWithShape="1">
          <a:blip r:embed="rId3">
            <a:alphaModFix/>
          </a:blip>
          <a:srcRect b="0" l="0" r="0" t="0"/>
          <a:stretch/>
        </p:blipFill>
        <p:spPr>
          <a:xfrm>
            <a:off x="1571604" y="3857628"/>
            <a:ext cx="4572032" cy="13763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457200" lvl="0" marL="2743200" rtl="0" algn="l">
              <a:spcBef>
                <a:spcPts val="0"/>
              </a:spcBef>
              <a:spcAft>
                <a:spcPts val="0"/>
              </a:spcAft>
              <a:buClr>
                <a:schemeClr val="dk2"/>
              </a:buClr>
              <a:buSzPts val="5000"/>
              <a:buFont typeface="Calibri"/>
              <a:buNone/>
            </a:pPr>
            <a:r>
              <a:rPr lang="en-IN"/>
              <a:t>LINK</a:t>
            </a:r>
            <a:endParaRPr/>
          </a:p>
        </p:txBody>
      </p:sp>
      <p:sp>
        <p:nvSpPr>
          <p:cNvPr id="188" name="Google Shape;188;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IN"/>
              <a:t>GITHUB LINK:</a:t>
            </a:r>
            <a:endParaRPr/>
          </a:p>
          <a:p>
            <a:pPr indent="-305435" lvl="0" marL="457200" rtl="0" algn="l">
              <a:spcBef>
                <a:spcPts val="0"/>
              </a:spcBef>
              <a:spcAft>
                <a:spcPts val="0"/>
              </a:spcAft>
              <a:buSzPts val="1210"/>
              <a:buFont typeface="Times New Roman"/>
              <a:buAutoNum type="arabicPeriod"/>
            </a:pPr>
            <a:r>
              <a:rPr lang="en-IN" sz="1500">
                <a:latin typeface="Times New Roman"/>
                <a:ea typeface="Times New Roman"/>
                <a:cs typeface="Times New Roman"/>
                <a:sym typeface="Times New Roman"/>
              </a:rPr>
              <a:t>https://github.com/Almasdivan/_Black_Friday_Sale_Prediction_Analysis-ML</a:t>
            </a:r>
            <a:endParaRPr sz="1500">
              <a:latin typeface="Times New Roman"/>
              <a:ea typeface="Times New Roman"/>
              <a:cs typeface="Times New Roman"/>
              <a:sym typeface="Times New Roman"/>
            </a:endParaRPr>
          </a:p>
          <a:p>
            <a:pPr indent="-280035" lvl="0" marL="457200" rtl="0" algn="l">
              <a:spcBef>
                <a:spcPts val="0"/>
              </a:spcBef>
              <a:spcAft>
                <a:spcPts val="0"/>
              </a:spcAft>
              <a:buSzPts val="810"/>
              <a:buFont typeface="Times New Roman"/>
              <a:buAutoNum type="arabicPeriod"/>
            </a:pPr>
            <a:r>
              <a:rPr lang="en-IN" sz="1700">
                <a:latin typeface="Times New Roman"/>
                <a:ea typeface="Times New Roman"/>
                <a:cs typeface="Times New Roman"/>
                <a:sym typeface="Times New Roman"/>
              </a:rPr>
              <a:t>https://github.com/ANANDADHARSHINEE/Black-Friday-Sales-Prediction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IN" sz="1700">
                <a:latin typeface="Times New Roman"/>
                <a:ea typeface="Times New Roman"/>
                <a:cs typeface="Times New Roman"/>
                <a:sym typeface="Times New Roman"/>
              </a:rPr>
              <a:t>https://github.com/dheepika-r/Inlustro</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IN" sz="1700">
                <a:latin typeface="Times New Roman"/>
                <a:ea typeface="Times New Roman"/>
                <a:cs typeface="Times New Roman"/>
                <a:sym typeface="Times New Roman"/>
              </a:rPr>
              <a:t>https://github.com/Harinivaradhan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IN" sz="1700">
                <a:latin typeface="Times New Roman"/>
                <a:ea typeface="Times New Roman"/>
                <a:cs typeface="Times New Roman"/>
                <a:sym typeface="Times New Roman"/>
              </a:rPr>
              <a:t>https://github.com/Jayajanani27/inlustro-blackfriday</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IN" sz="1700">
                <a:latin typeface="Times New Roman"/>
                <a:ea typeface="Times New Roman"/>
                <a:cs typeface="Times New Roman"/>
                <a:sym typeface="Times New Roman"/>
              </a:rPr>
              <a:t>https://github.com/KeerthanaS01/Inlustro</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58f9932dfb_0_15"/>
          <p:cNvSpPr txBox="1"/>
          <p:nvPr>
            <p:ph type="ctrTitle"/>
          </p:nvPr>
        </p:nvSpPr>
        <p:spPr>
          <a:xfrm>
            <a:off x="484100" y="1801902"/>
            <a:ext cx="8211000" cy="46929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t/>
            </a:r>
            <a:endParaRPr sz="3800"/>
          </a:p>
        </p:txBody>
      </p:sp>
      <p:sp>
        <p:nvSpPr>
          <p:cNvPr id="194" name="Google Shape;194;g258f9932dfb_0_15"/>
          <p:cNvSpPr txBox="1"/>
          <p:nvPr>
            <p:ph idx="1" type="subTitle"/>
          </p:nvPr>
        </p:nvSpPr>
        <p:spPr>
          <a:xfrm>
            <a:off x="484100" y="2986486"/>
            <a:ext cx="7854600" cy="1752600"/>
          </a:xfrm>
          <a:prstGeom prst="rect">
            <a:avLst/>
          </a:prstGeom>
          <a:noFill/>
          <a:ln>
            <a:noFill/>
          </a:ln>
        </p:spPr>
        <p:txBody>
          <a:bodyPr anchorCtr="0" anchor="t" bIns="45700" lIns="0" spcFirstLastPara="1" rIns="18275" wrap="square" tIns="45700">
            <a:noAutofit/>
          </a:bodyPr>
          <a:lstStyle/>
          <a:p>
            <a:pPr indent="0" lvl="0" marL="0" marR="45720" rtl="0" algn="ctr">
              <a:spcBef>
                <a:spcPts val="0"/>
              </a:spcBef>
              <a:spcAft>
                <a:spcPts val="0"/>
              </a:spcAft>
              <a:buSzPts val="4180"/>
              <a:buNone/>
            </a:pPr>
            <a:r>
              <a:rPr lang="en-I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What is Black Friday?</a:t>
            </a:r>
            <a:endParaRPr/>
          </a:p>
        </p:txBody>
      </p:sp>
      <p:sp>
        <p:nvSpPr>
          <p:cNvPr id="117" name="Google Shape;117;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Times New Roman"/>
                <a:ea typeface="Times New Roman"/>
                <a:cs typeface="Times New Roman"/>
                <a:sym typeface="Times New Roman"/>
              </a:rPr>
              <a:t>Black Friday is the biggest retail sales day in the United States, often regarded as the unofficial start of the holiday shopping season. This season is crucial for the economy, especially for retailers. It traditionally marks the start of the Christmas shopping season in the United States.</a:t>
            </a:r>
            <a:endParaRPr sz="2000">
              <a:latin typeface="Times New Roman"/>
              <a:ea typeface="Times New Roman"/>
              <a:cs typeface="Times New Roman"/>
              <a:sym typeface="Times New Roman"/>
            </a:endParaRPr>
          </a:p>
        </p:txBody>
      </p:sp>
      <p:pic>
        <p:nvPicPr>
          <p:cNvPr descr="https://miro.medium.com/v2/resize:fit:700/1*Yti42kCcvlfCykMquWQzuQ.jpeg" id="118" name="Google Shape;118;p2"/>
          <p:cNvPicPr preferRelativeResize="0"/>
          <p:nvPr/>
        </p:nvPicPr>
        <p:blipFill rotWithShape="1">
          <a:blip r:embed="rId3">
            <a:alphaModFix/>
          </a:blip>
          <a:srcRect b="0" l="0" r="0" t="0"/>
          <a:stretch/>
        </p:blipFill>
        <p:spPr>
          <a:xfrm>
            <a:off x="2000232" y="3857628"/>
            <a:ext cx="3571900" cy="23829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357158" y="21429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Calibri"/>
              <a:buNone/>
            </a:pPr>
            <a:r>
              <a:rPr lang="en-IN" sz="3200"/>
              <a:t>PROBLEM STATEMENT:</a:t>
            </a:r>
            <a:endParaRPr sz="3200"/>
          </a:p>
        </p:txBody>
      </p:sp>
      <p:sp>
        <p:nvSpPr>
          <p:cNvPr id="124" name="Google Shape;124;p3"/>
          <p:cNvSpPr txBox="1"/>
          <p:nvPr>
            <p:ph idx="1" type="body"/>
          </p:nvPr>
        </p:nvSpPr>
        <p:spPr>
          <a:xfrm>
            <a:off x="357158" y="1571612"/>
            <a:ext cx="8229600" cy="4389120"/>
          </a:xfrm>
          <a:prstGeom prst="rect">
            <a:avLst/>
          </a:prstGeom>
          <a:noFill/>
          <a:ln cap="flat" cmpd="sng" w="9525">
            <a:solidFill>
              <a:srgbClr val="F7FCFD"/>
            </a:solidFill>
            <a:prstDash val="solid"/>
            <a:round/>
            <a:headEnd len="sm" w="sm" type="none"/>
            <a:tailEnd len="sm" w="sm" type="none"/>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t>	</a:t>
            </a:r>
            <a:r>
              <a:rPr lang="en-IN" sz="2000">
                <a:latin typeface="Times New Roman"/>
                <a:ea typeface="Times New Roman"/>
                <a:cs typeface="Times New Roman"/>
                <a:sym typeface="Times New Roman"/>
              </a:rPr>
              <a:t>A retail company wants to understand the customer purchase behaviour against various products of different categories. They have shared purchase summary of various customers for selected high volume products from last month. The data set also contains customer demographics product details and Total purchase amount from last month.</a:t>
            </a:r>
            <a:endParaRPr/>
          </a:p>
          <a:p>
            <a:pPr indent="-274320" lvl="0" marL="274320" rtl="0" algn="l">
              <a:spcBef>
                <a:spcPts val="400"/>
              </a:spcBef>
              <a:spcAft>
                <a:spcPts val="0"/>
              </a:spcAft>
              <a:buSzPts val="1900"/>
              <a:buChar char="⚫"/>
            </a:pPr>
            <a:r>
              <a:rPr lang="en-IN" sz="2000">
                <a:latin typeface="Times New Roman"/>
                <a:ea typeface="Times New Roman"/>
                <a:cs typeface="Times New Roman"/>
                <a:sym typeface="Times New Roman"/>
              </a:rPr>
              <a:t>Now, they want to build a model to predict the purchase amount of customer against various products which will help them to create personalized offer for customers against different products.</a:t>
            </a:r>
            <a:endParaRPr/>
          </a:p>
          <a:p>
            <a:pPr indent="-274320" lvl="0" marL="274320" rtl="0" algn="l">
              <a:spcBef>
                <a:spcPts val="520"/>
              </a:spcBef>
              <a:spcAft>
                <a:spcPts val="0"/>
              </a:spcAft>
              <a:buSzPts val="2470"/>
              <a:buNone/>
            </a:pPr>
            <a:r>
              <a:t/>
            </a:r>
            <a:endParaRPr/>
          </a:p>
        </p:txBody>
      </p:sp>
      <p:pic>
        <p:nvPicPr>
          <p:cNvPr descr="Z:\picture\black-friday-logo-feature.jpg" id="125" name="Google Shape;125;p3"/>
          <p:cNvPicPr preferRelativeResize="0"/>
          <p:nvPr/>
        </p:nvPicPr>
        <p:blipFill rotWithShape="1">
          <a:blip r:embed="rId3">
            <a:alphaModFix/>
          </a:blip>
          <a:srcRect b="0" l="0" r="0" t="0"/>
          <a:stretch/>
        </p:blipFill>
        <p:spPr>
          <a:xfrm>
            <a:off x="5214942" y="4357694"/>
            <a:ext cx="3357586" cy="1714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VISUALISATION</a:t>
            </a:r>
            <a:endParaRPr/>
          </a:p>
        </p:txBody>
      </p:sp>
      <p:pic>
        <p:nvPicPr>
          <p:cNvPr id="131" name="Google Shape;131;p4"/>
          <p:cNvPicPr preferRelativeResize="0"/>
          <p:nvPr>
            <p:ph idx="1" type="body"/>
          </p:nvPr>
        </p:nvPicPr>
        <p:blipFill rotWithShape="1">
          <a:blip r:embed="rId3">
            <a:alphaModFix/>
          </a:blip>
          <a:srcRect b="0" l="0" r="0" t="0"/>
          <a:stretch/>
        </p:blipFill>
        <p:spPr>
          <a:xfrm>
            <a:off x="2429650" y="1935163"/>
            <a:ext cx="4284700" cy="43894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OUTLIERS</a:t>
            </a:r>
            <a:endParaRPr/>
          </a:p>
        </p:txBody>
      </p:sp>
      <p:pic>
        <p:nvPicPr>
          <p:cNvPr id="137" name="Google Shape;137;p5"/>
          <p:cNvPicPr preferRelativeResize="0"/>
          <p:nvPr>
            <p:ph idx="1" type="body"/>
          </p:nvPr>
        </p:nvPicPr>
        <p:blipFill rotWithShape="1">
          <a:blip r:embed="rId3">
            <a:alphaModFix/>
          </a:blip>
          <a:srcRect b="0" l="0" r="0" t="0"/>
          <a:stretch/>
        </p:blipFill>
        <p:spPr>
          <a:xfrm>
            <a:off x="1866900" y="2262981"/>
            <a:ext cx="5410200" cy="373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Transforming </a:t>
            </a:r>
            <a:endParaRPr/>
          </a:p>
        </p:txBody>
      </p:sp>
      <p:pic>
        <p:nvPicPr>
          <p:cNvPr id="143" name="Google Shape;143;p6"/>
          <p:cNvPicPr preferRelativeResize="0"/>
          <p:nvPr>
            <p:ph idx="1" type="body"/>
          </p:nvPr>
        </p:nvPicPr>
        <p:blipFill rotWithShape="1">
          <a:blip r:embed="rId3">
            <a:alphaModFix/>
          </a:blip>
          <a:srcRect b="0" l="0" r="0" t="0"/>
          <a:stretch/>
        </p:blipFill>
        <p:spPr>
          <a:xfrm>
            <a:off x="457200" y="2214554"/>
            <a:ext cx="8229600" cy="2552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HEAT MAP</a:t>
            </a:r>
            <a:endParaRPr/>
          </a:p>
        </p:txBody>
      </p:sp>
      <p:pic>
        <p:nvPicPr>
          <p:cNvPr id="149" name="Google Shape;149;p7"/>
          <p:cNvPicPr preferRelativeResize="0"/>
          <p:nvPr>
            <p:ph idx="1" type="body"/>
          </p:nvPr>
        </p:nvPicPr>
        <p:blipFill rotWithShape="1">
          <a:blip r:embed="rId3">
            <a:alphaModFix/>
          </a:blip>
          <a:srcRect b="0" l="0" r="0" t="0"/>
          <a:stretch/>
        </p:blipFill>
        <p:spPr>
          <a:xfrm>
            <a:off x="1906984" y="1935163"/>
            <a:ext cx="5330031" cy="43894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Predicting NULL Values</a:t>
            </a:r>
            <a:endParaRPr/>
          </a:p>
        </p:txBody>
      </p:sp>
      <p:pic>
        <p:nvPicPr>
          <p:cNvPr id="155" name="Google Shape;155;p8"/>
          <p:cNvPicPr preferRelativeResize="0"/>
          <p:nvPr>
            <p:ph idx="1" type="body"/>
          </p:nvPr>
        </p:nvPicPr>
        <p:blipFill rotWithShape="1">
          <a:blip r:embed="rId3">
            <a:alphaModFix/>
          </a:blip>
          <a:srcRect b="0" l="0" r="0" t="0"/>
          <a:stretch/>
        </p:blipFill>
        <p:spPr>
          <a:xfrm>
            <a:off x="2214546" y="2643182"/>
            <a:ext cx="4000528" cy="313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Spliting the Data Set</a:t>
            </a:r>
            <a:endParaRPr/>
          </a:p>
        </p:txBody>
      </p:sp>
      <p:pic>
        <p:nvPicPr>
          <p:cNvPr id="161" name="Google Shape;161;p9"/>
          <p:cNvPicPr preferRelativeResize="0"/>
          <p:nvPr>
            <p:ph idx="1" type="body"/>
          </p:nvPr>
        </p:nvPicPr>
        <p:blipFill rotWithShape="1">
          <a:blip r:embed="rId3">
            <a:alphaModFix/>
          </a:blip>
          <a:srcRect b="0" l="0" r="0" t="0"/>
          <a:stretch/>
        </p:blipFill>
        <p:spPr>
          <a:xfrm>
            <a:off x="1214414" y="2928934"/>
            <a:ext cx="6191250" cy="15057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2023-05-17T09:55:39Z</dcterms:created>
  <dc:creator>231009</dc:creator>
</cp:coreProperties>
</file>