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2809-2395-4EBA-8342-592D4A283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20A587-447D-4BB0-AC05-0D1D05AE9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A7CF4-25B1-430A-99DF-96FE45DFA186}"/>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5" name="Footer Placeholder 4">
            <a:extLst>
              <a:ext uri="{FF2B5EF4-FFF2-40B4-BE49-F238E27FC236}">
                <a16:creationId xmlns:a16="http://schemas.microsoft.com/office/drawing/2014/main" id="{39E6D4FA-8D7D-44B6-9B59-569AFA21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225E-23F5-4893-86A2-5ADAB915FE8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6807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A8FC-DB7B-4432-9A77-944851D33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AB112-1177-4A8C-8976-5054B6DFB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2365-51B7-40B0-9814-4ECD7C34A65B}"/>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5" name="Footer Placeholder 4">
            <a:extLst>
              <a:ext uri="{FF2B5EF4-FFF2-40B4-BE49-F238E27FC236}">
                <a16:creationId xmlns:a16="http://schemas.microsoft.com/office/drawing/2014/main" id="{9DD9E946-C656-4E89-9FD6-C0204302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5BC12-426F-444A-83EE-98900F842B04}"/>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8882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B27A-809C-4803-A247-589671EC9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6077B-B4B8-4201-A8D2-164358EEA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EF34-9A43-4983-BEDB-78FF15F53719}"/>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5" name="Footer Placeholder 4">
            <a:extLst>
              <a:ext uri="{FF2B5EF4-FFF2-40B4-BE49-F238E27FC236}">
                <a16:creationId xmlns:a16="http://schemas.microsoft.com/office/drawing/2014/main" id="{3F6C19E8-4FA1-426F-BA85-02661B26B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3D010-422B-40A9-BB91-F7143A5BD03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72354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5E8-8967-4778-8405-E2E3A5E8E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CA378-519E-47C9-A970-C8EE3B72B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29D21-B74C-4B06-9D66-E2438D9CBF24}"/>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5" name="Footer Placeholder 4">
            <a:extLst>
              <a:ext uri="{FF2B5EF4-FFF2-40B4-BE49-F238E27FC236}">
                <a16:creationId xmlns:a16="http://schemas.microsoft.com/office/drawing/2014/main" id="{FF68B9B3-88AF-46AD-8602-EE414BF8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4ED27-5772-4D87-B3B9-6630D67D0B25}"/>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94588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8C76-DDB3-4F12-9986-6A71E217B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C772D-3A02-4484-9156-FD3375EC0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6A4B8-168A-471E-851C-E36F1BE26EA2}"/>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5" name="Footer Placeholder 4">
            <a:extLst>
              <a:ext uri="{FF2B5EF4-FFF2-40B4-BE49-F238E27FC236}">
                <a16:creationId xmlns:a16="http://schemas.microsoft.com/office/drawing/2014/main" id="{E76938EA-F3E0-458A-8627-42BE1CCF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5AD9-08CA-4288-B5ED-9FD2C3B63D7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7088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66A-5511-4BA5-B822-0444690A9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4834F-4158-4746-80F2-ED1FE4EA5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3606D-DD04-430E-AB61-CD5A773FD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7589C-53FA-4347-9BAA-6B265022590B}"/>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6" name="Footer Placeholder 5">
            <a:extLst>
              <a:ext uri="{FF2B5EF4-FFF2-40B4-BE49-F238E27FC236}">
                <a16:creationId xmlns:a16="http://schemas.microsoft.com/office/drawing/2014/main" id="{265287B3-4C31-4DB3-AAF6-E91B076AB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33170-8F2E-4CFF-9E7F-14407D4ACAFB}"/>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8039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4801-48A1-418F-AC6D-26B4075B0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0ADD1-7061-4E97-8030-75D0CEE0E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AFEFB-59E9-4CDB-8F2B-3A6061BAB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0B216-51E7-441F-AA69-7AB8A296A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094DE-B279-43D2-A277-22DFDE956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3378A-B7FF-47E9-97F5-7E780503FC3A}"/>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8" name="Footer Placeholder 7">
            <a:extLst>
              <a:ext uri="{FF2B5EF4-FFF2-40B4-BE49-F238E27FC236}">
                <a16:creationId xmlns:a16="http://schemas.microsoft.com/office/drawing/2014/main" id="{C40B3511-E4CF-49FE-90B4-E4B064321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69B26-0FCC-42E5-861B-74DDB6CE2BBD}"/>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1209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33A-AE25-4090-A3F9-7951C5B81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C225D-BB84-4325-AB1E-5A168FAF2164}"/>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4" name="Footer Placeholder 3">
            <a:extLst>
              <a:ext uri="{FF2B5EF4-FFF2-40B4-BE49-F238E27FC236}">
                <a16:creationId xmlns:a16="http://schemas.microsoft.com/office/drawing/2014/main" id="{2F860BA0-A7B5-4EA1-B69A-8F932D84B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3C92F-C528-48A2-A3EF-299CC19C8F00}"/>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9233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4A6C-3124-4C0C-891A-020A0F50FB3D}"/>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3" name="Footer Placeholder 2">
            <a:extLst>
              <a:ext uri="{FF2B5EF4-FFF2-40B4-BE49-F238E27FC236}">
                <a16:creationId xmlns:a16="http://schemas.microsoft.com/office/drawing/2014/main" id="{9615B5E7-1397-4FBF-B967-129D76326D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83192-1498-4C57-97BD-C943BEEAACD1}"/>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839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090C-CE86-4B05-9B8C-33FFC3A5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1BFD9-DD49-4B7C-B586-784DC5144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D3B25-B61C-4696-B046-44B048D1E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6F561-70F1-4A09-AAFB-29B7BCFA86FC}"/>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6" name="Footer Placeholder 5">
            <a:extLst>
              <a:ext uri="{FF2B5EF4-FFF2-40B4-BE49-F238E27FC236}">
                <a16:creationId xmlns:a16="http://schemas.microsoft.com/office/drawing/2014/main" id="{D5D26944-03C4-4183-9A41-76A1F4F42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B432E-DFB7-4488-9C21-860A50940AB8}"/>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610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C19-CE01-4EAF-9131-2B2D757FB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30A4-55DD-42F7-800B-F434583CA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3530C-AA7F-4DCC-8033-304B56B75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4E594-D482-43F5-AA26-A04BC174A713}"/>
              </a:ext>
            </a:extLst>
          </p:cNvPr>
          <p:cNvSpPr>
            <a:spLocks noGrp="1"/>
          </p:cNvSpPr>
          <p:nvPr>
            <p:ph type="dt" sz="half" idx="10"/>
          </p:nvPr>
        </p:nvSpPr>
        <p:spPr/>
        <p:txBody>
          <a:bodyPr/>
          <a:lstStyle/>
          <a:p>
            <a:fld id="{B4CC6368-DE00-42C2-9305-2D39A34E62DD}" type="datetimeFigureOut">
              <a:rPr lang="en-US" smtClean="0"/>
              <a:t>9/28/2023</a:t>
            </a:fld>
            <a:endParaRPr lang="en-US"/>
          </a:p>
        </p:txBody>
      </p:sp>
      <p:sp>
        <p:nvSpPr>
          <p:cNvPr id="6" name="Footer Placeholder 5">
            <a:extLst>
              <a:ext uri="{FF2B5EF4-FFF2-40B4-BE49-F238E27FC236}">
                <a16:creationId xmlns:a16="http://schemas.microsoft.com/office/drawing/2014/main" id="{36638076-ABFB-4E30-9630-B128E3DFB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019E-B4C8-49F1-B860-8C4600D0AF0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20104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8BEA4-F7A4-44B3-9439-16EC5275F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D0B11-42F2-4491-8F7B-0277CDE8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5F0C1-6C89-44EC-8D6E-3AC83FC0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6368-DE00-42C2-9305-2D39A34E62DD}" type="datetimeFigureOut">
              <a:rPr lang="en-US" smtClean="0"/>
              <a:t>9/28/2023</a:t>
            </a:fld>
            <a:endParaRPr lang="en-US"/>
          </a:p>
        </p:txBody>
      </p:sp>
      <p:sp>
        <p:nvSpPr>
          <p:cNvPr id="5" name="Footer Placeholder 4">
            <a:extLst>
              <a:ext uri="{FF2B5EF4-FFF2-40B4-BE49-F238E27FC236}">
                <a16:creationId xmlns:a16="http://schemas.microsoft.com/office/drawing/2014/main" id="{D0DAAAC0-50E2-4BEA-950C-06998B245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8EDD9-D09A-40BC-A159-C8B8F81C6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3E5E4-9FA2-4C8A-AE0C-034588CB93E7}" type="slidenum">
              <a:rPr lang="en-US" smtClean="0"/>
              <a:t>‹#›</a:t>
            </a:fld>
            <a:endParaRPr lang="en-US"/>
          </a:p>
        </p:txBody>
      </p:sp>
    </p:spTree>
    <p:extLst>
      <p:ext uri="{BB962C8B-B14F-4D97-AF65-F5344CB8AC3E}">
        <p14:creationId xmlns:p14="http://schemas.microsoft.com/office/powerpoint/2010/main" val="34392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9C94-1B74-487A-AD33-BCDFE77241DB}"/>
              </a:ext>
            </a:extLst>
          </p:cNvPr>
          <p:cNvSpPr>
            <a:spLocks noGrp="1"/>
          </p:cNvSpPr>
          <p:nvPr>
            <p:ph type="ctrTitle"/>
          </p:nvPr>
        </p:nvSpPr>
        <p:spPr>
          <a:xfrm>
            <a:off x="1524000" y="1516810"/>
            <a:ext cx="9144000" cy="1333966"/>
          </a:xfrm>
        </p:spPr>
        <p:txBody>
          <a:bodyPr>
            <a:normAutofit fontScale="90000"/>
          </a:bodyPr>
          <a:lstStyle/>
          <a:p>
            <a:r>
              <a:rPr lang="en-US" dirty="0"/>
              <a:t>Assignment 1</a:t>
            </a:r>
            <a:br>
              <a:rPr lang="en-US" dirty="0"/>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Introduction to Data Analysis (DATA 1200) </a:t>
            </a:r>
            <a:endParaRPr lang="en-US" dirty="0"/>
          </a:p>
        </p:txBody>
      </p:sp>
      <p:sp>
        <p:nvSpPr>
          <p:cNvPr id="3" name="Subtitle 2">
            <a:extLst>
              <a:ext uri="{FF2B5EF4-FFF2-40B4-BE49-F238E27FC236}">
                <a16:creationId xmlns:a16="http://schemas.microsoft.com/office/drawing/2014/main" id="{57D47A0F-24BB-41AD-B55C-7FCFCC77D45D}"/>
              </a:ext>
            </a:extLst>
          </p:cNvPr>
          <p:cNvSpPr>
            <a:spLocks noGrp="1"/>
          </p:cNvSpPr>
          <p:nvPr>
            <p:ph type="subTitle" idx="1"/>
          </p:nvPr>
        </p:nvSpPr>
        <p:spPr>
          <a:xfrm>
            <a:off x="1524000" y="3521356"/>
            <a:ext cx="9144000" cy="1655762"/>
          </a:xfrm>
        </p:spPr>
        <p:txBody>
          <a:bodyPr/>
          <a:lstStyle/>
          <a:p>
            <a:r>
              <a:rPr lang="en-US" dirty="0"/>
              <a:t>Dheer Parikh</a:t>
            </a:r>
          </a:p>
          <a:p>
            <a:r>
              <a:rPr lang="en-US" dirty="0"/>
              <a:t>100919437</a:t>
            </a:r>
          </a:p>
        </p:txBody>
      </p:sp>
    </p:spTree>
    <p:extLst>
      <p:ext uri="{BB962C8B-B14F-4D97-AF65-F5344CB8AC3E}">
        <p14:creationId xmlns:p14="http://schemas.microsoft.com/office/powerpoint/2010/main" val="10559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68A7D-9F7B-44C9-BBB1-2EAD6F497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359" y="2393576"/>
            <a:ext cx="3856054" cy="1585097"/>
          </a:xfrm>
          <a:prstGeom prst="rect">
            <a:avLst/>
          </a:prstGeom>
        </p:spPr>
      </p:pic>
      <p:sp>
        <p:nvSpPr>
          <p:cNvPr id="4" name="TextBox 3">
            <a:extLst>
              <a:ext uri="{FF2B5EF4-FFF2-40B4-BE49-F238E27FC236}">
                <a16:creationId xmlns:a16="http://schemas.microsoft.com/office/drawing/2014/main" id="{CF4134A3-7410-4487-8DBC-C79F19D185C6}"/>
              </a:ext>
            </a:extLst>
          </p:cNvPr>
          <p:cNvSpPr txBox="1"/>
          <p:nvPr/>
        </p:nvSpPr>
        <p:spPr>
          <a:xfrm>
            <a:off x="63983" y="2393576"/>
            <a:ext cx="80323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the correlation map it can be seen that height and weight have minimum or no correlation with PIQ, whereas, brain have correlation with PIQ of just 0.39</a:t>
            </a:r>
          </a:p>
          <a:p>
            <a:pPr marL="285750" indent="-285750">
              <a:buFont typeface="Arial" panose="020B0604020202020204" pitchFamily="34" charset="0"/>
              <a:buChar char="•"/>
            </a:pPr>
            <a:r>
              <a:rPr lang="en-US" dirty="0"/>
              <a:t>There is highest correlation between height and weight which is 0.69</a:t>
            </a:r>
          </a:p>
          <a:p>
            <a:pPr marL="285750" indent="-285750">
              <a:buFont typeface="Arial" panose="020B0604020202020204" pitchFamily="34" charset="0"/>
              <a:buChar char="•"/>
            </a:pPr>
            <a:r>
              <a:rPr lang="en-US" dirty="0"/>
              <a:t>There is 0.56 correlation between brain size and height which is low with respect to correlation between height and weight. Whereas, Brain size and height have correlation of 0.50 with is slightly less with respect to brain size and height.</a:t>
            </a:r>
          </a:p>
        </p:txBody>
      </p:sp>
      <p:sp>
        <p:nvSpPr>
          <p:cNvPr id="5" name="TextBox 4">
            <a:extLst>
              <a:ext uri="{FF2B5EF4-FFF2-40B4-BE49-F238E27FC236}">
                <a16:creationId xmlns:a16="http://schemas.microsoft.com/office/drawing/2014/main" id="{72F6E0F0-E810-4502-97B5-A3914A3B6035}"/>
              </a:ext>
            </a:extLst>
          </p:cNvPr>
          <p:cNvSpPr txBox="1"/>
          <p:nvPr/>
        </p:nvSpPr>
        <p:spPr>
          <a:xfrm>
            <a:off x="331694" y="322729"/>
            <a:ext cx="11501718" cy="1200329"/>
          </a:xfrm>
          <a:prstGeom prst="rect">
            <a:avLst/>
          </a:prstGeom>
          <a:noFill/>
        </p:spPr>
        <p:txBody>
          <a:bodyPr wrap="square" rtlCol="0">
            <a:spAutoFit/>
          </a:bodyPr>
          <a:lstStyle/>
          <a:p>
            <a:pPr algn="ctr"/>
            <a:r>
              <a:rPr lang="en-US" sz="3600" b="1" i="1" dirty="0"/>
              <a:t>Co-Relation between dependent and independent variables:</a:t>
            </a:r>
          </a:p>
        </p:txBody>
      </p:sp>
    </p:spTree>
    <p:extLst>
      <p:ext uri="{BB962C8B-B14F-4D97-AF65-F5344CB8AC3E}">
        <p14:creationId xmlns:p14="http://schemas.microsoft.com/office/powerpoint/2010/main" val="343395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68A7D-9F7B-44C9-BBB1-2EAD6F497D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2468" y="969060"/>
            <a:ext cx="9407064" cy="3580616"/>
          </a:xfrm>
          <a:prstGeom prst="rect">
            <a:avLst/>
          </a:prstGeom>
        </p:spPr>
      </p:pic>
      <p:sp>
        <p:nvSpPr>
          <p:cNvPr id="5" name="TextBox 4">
            <a:extLst>
              <a:ext uri="{FF2B5EF4-FFF2-40B4-BE49-F238E27FC236}">
                <a16:creationId xmlns:a16="http://schemas.microsoft.com/office/drawing/2014/main" id="{72F6E0F0-E810-4502-97B5-A3914A3B6035}"/>
              </a:ext>
            </a:extLst>
          </p:cNvPr>
          <p:cNvSpPr txBox="1"/>
          <p:nvPr/>
        </p:nvSpPr>
        <p:spPr>
          <a:xfrm>
            <a:off x="331694" y="322729"/>
            <a:ext cx="11501718" cy="646331"/>
          </a:xfrm>
          <a:prstGeom prst="rect">
            <a:avLst/>
          </a:prstGeom>
          <a:noFill/>
        </p:spPr>
        <p:txBody>
          <a:bodyPr wrap="square" rtlCol="0">
            <a:spAutoFit/>
          </a:bodyPr>
          <a:lstStyle/>
          <a:p>
            <a:pPr algn="ctr"/>
            <a:r>
              <a:rPr lang="en-US" sz="3600" b="1" i="1" dirty="0"/>
              <a:t>Detail description of Brain size Variable:</a:t>
            </a:r>
          </a:p>
        </p:txBody>
      </p:sp>
      <p:sp>
        <p:nvSpPr>
          <p:cNvPr id="2" name="TextBox 1">
            <a:extLst>
              <a:ext uri="{FF2B5EF4-FFF2-40B4-BE49-F238E27FC236}">
                <a16:creationId xmlns:a16="http://schemas.microsoft.com/office/drawing/2014/main" id="{26FD2DF7-9E20-4B2D-B1DC-2F53675A1811}"/>
              </a:ext>
            </a:extLst>
          </p:cNvPr>
          <p:cNvSpPr txBox="1"/>
          <p:nvPr/>
        </p:nvSpPr>
        <p:spPr>
          <a:xfrm>
            <a:off x="185320" y="4549676"/>
            <a:ext cx="11827386"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histogram it can be seen that data is left skewed and also it can be verified from the box plot and standard deviation plot. </a:t>
            </a:r>
          </a:p>
          <a:p>
            <a:pPr marL="285750" indent="-285750" algn="just">
              <a:buFont typeface="Arial" panose="020B0604020202020204" pitchFamily="34" charset="0"/>
              <a:buChar char="•"/>
            </a:pPr>
            <a:r>
              <a:rPr lang="en-US" dirty="0"/>
              <a:t>From the standard deviation plot it can be seen that most of the data points lies in 1</a:t>
            </a:r>
            <a:r>
              <a:rPr lang="en-US" baseline="30000" dirty="0"/>
              <a:t>st</a:t>
            </a:r>
            <a:r>
              <a:rPr lang="en-US" dirty="0"/>
              <a:t> quadrant. </a:t>
            </a:r>
          </a:p>
          <a:p>
            <a:pPr marL="285750" indent="-285750" algn="just">
              <a:buFont typeface="Arial" panose="020B0604020202020204" pitchFamily="34" charset="0"/>
              <a:buChar char="•"/>
            </a:pPr>
            <a:r>
              <a:rPr lang="en-US" dirty="0"/>
              <a:t>From the boxplot it can be deduced that IQR for brain size is between 85 to 95 cm in circumference.</a:t>
            </a:r>
          </a:p>
          <a:p>
            <a:pPr marL="285750" indent="-285750" algn="just">
              <a:buFont typeface="Arial" panose="020B0604020202020204" pitchFamily="34" charset="0"/>
              <a:buChar char="•"/>
            </a:pPr>
            <a:r>
              <a:rPr lang="en-US" dirty="0"/>
              <a:t>The difference between median and mean is not much significant and hence to describe this variable, any of them can be used. However, in such cases it is advisable to use mean as there are no outliers.</a:t>
            </a:r>
          </a:p>
          <a:p>
            <a:pPr marL="285750" indent="-285750" algn="just">
              <a:buFont typeface="Arial" panose="020B0604020202020204" pitchFamily="34" charset="0"/>
              <a:buChar char="•"/>
            </a:pPr>
            <a:r>
              <a:rPr lang="en-US" dirty="0"/>
              <a:t>The smallest size of brain is 79.06 cm and largest is 107.25 cm. The spread of data from mean (standard deviation) is 7.29 cm </a:t>
            </a:r>
          </a:p>
        </p:txBody>
      </p:sp>
    </p:spTree>
    <p:extLst>
      <p:ext uri="{BB962C8B-B14F-4D97-AF65-F5344CB8AC3E}">
        <p14:creationId xmlns:p14="http://schemas.microsoft.com/office/powerpoint/2010/main" val="138690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68A7D-9F7B-44C9-BBB1-2EAD6F497D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5432" y="969060"/>
            <a:ext cx="9321135" cy="3580616"/>
          </a:xfrm>
          <a:prstGeom prst="rect">
            <a:avLst/>
          </a:prstGeom>
        </p:spPr>
      </p:pic>
      <p:sp>
        <p:nvSpPr>
          <p:cNvPr id="5" name="TextBox 4">
            <a:extLst>
              <a:ext uri="{FF2B5EF4-FFF2-40B4-BE49-F238E27FC236}">
                <a16:creationId xmlns:a16="http://schemas.microsoft.com/office/drawing/2014/main" id="{72F6E0F0-E810-4502-97B5-A3914A3B6035}"/>
              </a:ext>
            </a:extLst>
          </p:cNvPr>
          <p:cNvSpPr txBox="1"/>
          <p:nvPr/>
        </p:nvSpPr>
        <p:spPr>
          <a:xfrm>
            <a:off x="331694" y="322729"/>
            <a:ext cx="11501718" cy="646331"/>
          </a:xfrm>
          <a:prstGeom prst="rect">
            <a:avLst/>
          </a:prstGeom>
          <a:noFill/>
        </p:spPr>
        <p:txBody>
          <a:bodyPr wrap="square" rtlCol="0">
            <a:spAutoFit/>
          </a:bodyPr>
          <a:lstStyle/>
          <a:p>
            <a:pPr algn="ctr"/>
            <a:r>
              <a:rPr lang="en-US" sz="3600" b="1" i="1" dirty="0"/>
              <a:t>Detail description of Height Variable:</a:t>
            </a:r>
          </a:p>
        </p:txBody>
      </p:sp>
      <p:sp>
        <p:nvSpPr>
          <p:cNvPr id="2" name="TextBox 1">
            <a:extLst>
              <a:ext uri="{FF2B5EF4-FFF2-40B4-BE49-F238E27FC236}">
                <a16:creationId xmlns:a16="http://schemas.microsoft.com/office/drawing/2014/main" id="{12692F38-571E-4531-BA39-C791C58125BA}"/>
              </a:ext>
            </a:extLst>
          </p:cNvPr>
          <p:cNvSpPr txBox="1"/>
          <p:nvPr/>
        </p:nvSpPr>
        <p:spPr>
          <a:xfrm>
            <a:off x="331694" y="4625788"/>
            <a:ext cx="1107141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boxplot it can be observed that there is an outlier. </a:t>
            </a:r>
          </a:p>
          <a:p>
            <a:pPr marL="285750" indent="-285750" algn="just">
              <a:buFont typeface="Arial" panose="020B0604020202020204" pitchFamily="34" charset="0"/>
              <a:buChar char="•"/>
            </a:pPr>
            <a:r>
              <a:rPr lang="en-US" dirty="0"/>
              <a:t>From the descriptive stats and boxplot it can be concluded that there is no significant difference between mean and median but due to outlier it is advisable to consider the median to describe this variable.</a:t>
            </a:r>
          </a:p>
          <a:p>
            <a:pPr marL="285750" indent="-285750" algn="just">
              <a:buFont typeface="Arial" panose="020B0604020202020204" pitchFamily="34" charset="0"/>
              <a:buChar char="•"/>
            </a:pPr>
            <a:r>
              <a:rPr lang="en-US" dirty="0"/>
              <a:t>From the histogram it can be seen that the data is left skewed.</a:t>
            </a:r>
          </a:p>
          <a:p>
            <a:pPr marL="285750" indent="-285750" algn="just">
              <a:buFont typeface="Arial" panose="020B0604020202020204" pitchFamily="34" charset="0"/>
              <a:buChar char="•"/>
            </a:pPr>
            <a:r>
              <a:rPr lang="en-US" dirty="0"/>
              <a:t>From the standard deviation plot it can be seen that majority of data points lies within 1</a:t>
            </a:r>
            <a:r>
              <a:rPr lang="en-US" baseline="30000" dirty="0"/>
              <a:t>st</a:t>
            </a:r>
            <a:r>
              <a:rPr lang="en-US" dirty="0"/>
              <a:t> quadrant, whereas from boxplot it can be observed that IQR ranges from 66 to 72 inches.</a:t>
            </a:r>
          </a:p>
          <a:p>
            <a:pPr marL="285750" indent="-285750" algn="just">
              <a:buFont typeface="Arial" panose="020B0604020202020204" pitchFamily="34" charset="0"/>
              <a:buChar char="•"/>
            </a:pPr>
            <a:r>
              <a:rPr lang="en-US" dirty="0"/>
              <a:t>It is noticeable that range and spread of this variable are short.</a:t>
            </a:r>
          </a:p>
        </p:txBody>
      </p:sp>
    </p:spTree>
    <p:extLst>
      <p:ext uri="{BB962C8B-B14F-4D97-AF65-F5344CB8AC3E}">
        <p14:creationId xmlns:p14="http://schemas.microsoft.com/office/powerpoint/2010/main" val="282189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68A7D-9F7B-44C9-BBB1-2EAD6F497D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5432" y="982298"/>
            <a:ext cx="9321135" cy="3554139"/>
          </a:xfrm>
          <a:prstGeom prst="rect">
            <a:avLst/>
          </a:prstGeom>
        </p:spPr>
      </p:pic>
      <p:sp>
        <p:nvSpPr>
          <p:cNvPr id="5" name="TextBox 4">
            <a:extLst>
              <a:ext uri="{FF2B5EF4-FFF2-40B4-BE49-F238E27FC236}">
                <a16:creationId xmlns:a16="http://schemas.microsoft.com/office/drawing/2014/main" id="{72F6E0F0-E810-4502-97B5-A3914A3B6035}"/>
              </a:ext>
            </a:extLst>
          </p:cNvPr>
          <p:cNvSpPr txBox="1"/>
          <p:nvPr/>
        </p:nvSpPr>
        <p:spPr>
          <a:xfrm>
            <a:off x="331694" y="322729"/>
            <a:ext cx="11501718" cy="646331"/>
          </a:xfrm>
          <a:prstGeom prst="rect">
            <a:avLst/>
          </a:prstGeom>
          <a:noFill/>
        </p:spPr>
        <p:txBody>
          <a:bodyPr wrap="square" rtlCol="0">
            <a:spAutoFit/>
          </a:bodyPr>
          <a:lstStyle/>
          <a:p>
            <a:pPr algn="ctr"/>
            <a:r>
              <a:rPr lang="en-US" sz="3600" b="1" i="1" dirty="0"/>
              <a:t>Detail description of Weight Variable:</a:t>
            </a:r>
          </a:p>
        </p:txBody>
      </p:sp>
      <p:sp>
        <p:nvSpPr>
          <p:cNvPr id="2" name="TextBox 1">
            <a:extLst>
              <a:ext uri="{FF2B5EF4-FFF2-40B4-BE49-F238E27FC236}">
                <a16:creationId xmlns:a16="http://schemas.microsoft.com/office/drawing/2014/main" id="{7132517F-3F73-496B-AA10-96AD618437B2}"/>
              </a:ext>
            </a:extLst>
          </p:cNvPr>
          <p:cNvSpPr txBox="1"/>
          <p:nvPr/>
        </p:nvSpPr>
        <p:spPr>
          <a:xfrm>
            <a:off x="331694" y="4643334"/>
            <a:ext cx="1150171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boxplot and standard deviation plot it can be seen that there are no outliers.</a:t>
            </a:r>
          </a:p>
          <a:p>
            <a:pPr marL="285750" indent="-285750" algn="just">
              <a:buFont typeface="Arial" panose="020B0604020202020204" pitchFamily="34" charset="0"/>
              <a:buChar char="•"/>
            </a:pPr>
            <a:r>
              <a:rPr lang="en-US" dirty="0"/>
              <a:t>From the statistical description and boxplot it can be seen that there is not much difference between mean and median. In addition to that, from the boxplot it can be observed that IQR is from range 135 to 170 lbs.</a:t>
            </a:r>
          </a:p>
          <a:p>
            <a:pPr marL="285750" indent="-285750" algn="just">
              <a:buFont typeface="Arial" panose="020B0604020202020204" pitchFamily="34" charset="0"/>
              <a:buChar char="•"/>
            </a:pPr>
            <a:r>
              <a:rPr lang="en-US" dirty="0"/>
              <a:t>However for the large range starting from 106 to 192 </a:t>
            </a:r>
            <a:r>
              <a:rPr lang="en-US" dirty="0" err="1"/>
              <a:t>lbs</a:t>
            </a:r>
            <a:r>
              <a:rPr lang="en-US" dirty="0"/>
              <a:t>, the spread of data from mean is nearly 23.03 lbs.</a:t>
            </a:r>
          </a:p>
        </p:txBody>
      </p:sp>
    </p:spTree>
    <p:extLst>
      <p:ext uri="{BB962C8B-B14F-4D97-AF65-F5344CB8AC3E}">
        <p14:creationId xmlns:p14="http://schemas.microsoft.com/office/powerpoint/2010/main" val="3266669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456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Assignment 1   Introduction to Data Analysis (DATA 1200)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Introduction to Data Analysis (DATA 1200)</dc:title>
  <dc:creator>Dheer Parikh</dc:creator>
  <cp:lastModifiedBy>Dheer Parikh</cp:lastModifiedBy>
  <cp:revision>8</cp:revision>
  <dcterms:created xsi:type="dcterms:W3CDTF">2023-09-27T04:50:27Z</dcterms:created>
  <dcterms:modified xsi:type="dcterms:W3CDTF">2023-09-28T23:25:45Z</dcterms:modified>
</cp:coreProperties>
</file>