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2809-2395-4EBA-8342-592D4A283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20A587-447D-4BB0-AC05-0D1D05AE9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A7CF4-25B1-430A-99DF-96FE45DFA186}"/>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5" name="Footer Placeholder 4">
            <a:extLst>
              <a:ext uri="{FF2B5EF4-FFF2-40B4-BE49-F238E27FC236}">
                <a16:creationId xmlns:a16="http://schemas.microsoft.com/office/drawing/2014/main" id="{39E6D4FA-8D7D-44B6-9B59-569AFA21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225E-23F5-4893-86A2-5ADAB915FE8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6807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A8FC-DB7B-4432-9A77-944851D33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AB112-1177-4A8C-8976-5054B6DFB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2365-51B7-40B0-9814-4ECD7C34A65B}"/>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5" name="Footer Placeholder 4">
            <a:extLst>
              <a:ext uri="{FF2B5EF4-FFF2-40B4-BE49-F238E27FC236}">
                <a16:creationId xmlns:a16="http://schemas.microsoft.com/office/drawing/2014/main" id="{9DD9E946-C656-4E89-9FD6-C0204302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5BC12-426F-444A-83EE-98900F842B04}"/>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8882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B27A-809C-4803-A247-589671EC9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6077B-B4B8-4201-A8D2-164358EEA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EF34-9A43-4983-BEDB-78FF15F53719}"/>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5" name="Footer Placeholder 4">
            <a:extLst>
              <a:ext uri="{FF2B5EF4-FFF2-40B4-BE49-F238E27FC236}">
                <a16:creationId xmlns:a16="http://schemas.microsoft.com/office/drawing/2014/main" id="{3F6C19E8-4FA1-426F-BA85-02661B26B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3D010-422B-40A9-BB91-F7143A5BD03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72354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5E8-8967-4778-8405-E2E3A5E8E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CA378-519E-47C9-A970-C8EE3B72B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29D21-B74C-4B06-9D66-E2438D9CBF24}"/>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5" name="Footer Placeholder 4">
            <a:extLst>
              <a:ext uri="{FF2B5EF4-FFF2-40B4-BE49-F238E27FC236}">
                <a16:creationId xmlns:a16="http://schemas.microsoft.com/office/drawing/2014/main" id="{FF68B9B3-88AF-46AD-8602-EE414BF8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4ED27-5772-4D87-B3B9-6630D67D0B25}"/>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94588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8C76-DDB3-4F12-9986-6A71E217B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C772D-3A02-4484-9156-FD3375EC0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6A4B8-168A-471E-851C-E36F1BE26EA2}"/>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5" name="Footer Placeholder 4">
            <a:extLst>
              <a:ext uri="{FF2B5EF4-FFF2-40B4-BE49-F238E27FC236}">
                <a16:creationId xmlns:a16="http://schemas.microsoft.com/office/drawing/2014/main" id="{E76938EA-F3E0-458A-8627-42BE1CCF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5AD9-08CA-4288-B5ED-9FD2C3B63D7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7088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66A-5511-4BA5-B822-0444690A9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4834F-4158-4746-80F2-ED1FE4EA5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3606D-DD04-430E-AB61-CD5A773FD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7589C-53FA-4347-9BAA-6B265022590B}"/>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6" name="Footer Placeholder 5">
            <a:extLst>
              <a:ext uri="{FF2B5EF4-FFF2-40B4-BE49-F238E27FC236}">
                <a16:creationId xmlns:a16="http://schemas.microsoft.com/office/drawing/2014/main" id="{265287B3-4C31-4DB3-AAF6-E91B076AB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33170-8F2E-4CFF-9E7F-14407D4ACAFB}"/>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8039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4801-48A1-418F-AC6D-26B4075B0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0ADD1-7061-4E97-8030-75D0CEE0E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AFEFB-59E9-4CDB-8F2B-3A6061BAB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0B216-51E7-441F-AA69-7AB8A296A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094DE-B279-43D2-A277-22DFDE956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3378A-B7FF-47E9-97F5-7E780503FC3A}"/>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8" name="Footer Placeholder 7">
            <a:extLst>
              <a:ext uri="{FF2B5EF4-FFF2-40B4-BE49-F238E27FC236}">
                <a16:creationId xmlns:a16="http://schemas.microsoft.com/office/drawing/2014/main" id="{C40B3511-E4CF-49FE-90B4-E4B064321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69B26-0FCC-42E5-861B-74DDB6CE2BBD}"/>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1209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33A-AE25-4090-A3F9-7951C5B81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C225D-BB84-4325-AB1E-5A168FAF2164}"/>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4" name="Footer Placeholder 3">
            <a:extLst>
              <a:ext uri="{FF2B5EF4-FFF2-40B4-BE49-F238E27FC236}">
                <a16:creationId xmlns:a16="http://schemas.microsoft.com/office/drawing/2014/main" id="{2F860BA0-A7B5-4EA1-B69A-8F932D84B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3C92F-C528-48A2-A3EF-299CC19C8F00}"/>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9233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4A6C-3124-4C0C-891A-020A0F50FB3D}"/>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3" name="Footer Placeholder 2">
            <a:extLst>
              <a:ext uri="{FF2B5EF4-FFF2-40B4-BE49-F238E27FC236}">
                <a16:creationId xmlns:a16="http://schemas.microsoft.com/office/drawing/2014/main" id="{9615B5E7-1397-4FBF-B967-129D76326D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83192-1498-4C57-97BD-C943BEEAACD1}"/>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839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090C-CE86-4B05-9B8C-33FFC3A5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1BFD9-DD49-4B7C-B586-784DC5144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D3B25-B61C-4696-B046-44B048D1E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6F561-70F1-4A09-AAFB-29B7BCFA86FC}"/>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6" name="Footer Placeholder 5">
            <a:extLst>
              <a:ext uri="{FF2B5EF4-FFF2-40B4-BE49-F238E27FC236}">
                <a16:creationId xmlns:a16="http://schemas.microsoft.com/office/drawing/2014/main" id="{D5D26944-03C4-4183-9A41-76A1F4F42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B432E-DFB7-4488-9C21-860A50940AB8}"/>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610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C19-CE01-4EAF-9131-2B2D757FB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30A4-55DD-42F7-800B-F434583CA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3530C-AA7F-4DCC-8033-304B56B75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4E594-D482-43F5-AA26-A04BC174A713}"/>
              </a:ext>
            </a:extLst>
          </p:cNvPr>
          <p:cNvSpPr>
            <a:spLocks noGrp="1"/>
          </p:cNvSpPr>
          <p:nvPr>
            <p:ph type="dt" sz="half" idx="10"/>
          </p:nvPr>
        </p:nvSpPr>
        <p:spPr/>
        <p:txBody>
          <a:bodyPr/>
          <a:lstStyle/>
          <a:p>
            <a:fld id="{B4CC6368-DE00-42C2-9305-2D39A34E62DD}" type="datetimeFigureOut">
              <a:rPr lang="en-US" smtClean="0"/>
              <a:t>10/17/2023</a:t>
            </a:fld>
            <a:endParaRPr lang="en-US"/>
          </a:p>
        </p:txBody>
      </p:sp>
      <p:sp>
        <p:nvSpPr>
          <p:cNvPr id="6" name="Footer Placeholder 5">
            <a:extLst>
              <a:ext uri="{FF2B5EF4-FFF2-40B4-BE49-F238E27FC236}">
                <a16:creationId xmlns:a16="http://schemas.microsoft.com/office/drawing/2014/main" id="{36638076-ABFB-4E30-9630-B128E3DFB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019E-B4C8-49F1-B860-8C4600D0AF0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20104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8BEA4-F7A4-44B3-9439-16EC5275F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D0B11-42F2-4491-8F7B-0277CDE8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5F0C1-6C89-44EC-8D6E-3AC83FC0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6368-DE00-42C2-9305-2D39A34E62DD}" type="datetimeFigureOut">
              <a:rPr lang="en-US" smtClean="0"/>
              <a:t>10/17/2023</a:t>
            </a:fld>
            <a:endParaRPr lang="en-US"/>
          </a:p>
        </p:txBody>
      </p:sp>
      <p:sp>
        <p:nvSpPr>
          <p:cNvPr id="5" name="Footer Placeholder 4">
            <a:extLst>
              <a:ext uri="{FF2B5EF4-FFF2-40B4-BE49-F238E27FC236}">
                <a16:creationId xmlns:a16="http://schemas.microsoft.com/office/drawing/2014/main" id="{D0DAAAC0-50E2-4BEA-950C-06998B245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8EDD9-D09A-40BC-A159-C8B8F81C6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3E5E4-9FA2-4C8A-AE0C-034588CB93E7}" type="slidenum">
              <a:rPr lang="en-US" smtClean="0"/>
              <a:t>‹#›</a:t>
            </a:fld>
            <a:endParaRPr lang="en-US"/>
          </a:p>
        </p:txBody>
      </p:sp>
    </p:spTree>
    <p:extLst>
      <p:ext uri="{BB962C8B-B14F-4D97-AF65-F5344CB8AC3E}">
        <p14:creationId xmlns:p14="http://schemas.microsoft.com/office/powerpoint/2010/main" val="34392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9C94-1B74-487A-AD33-BCDFE77241DB}"/>
              </a:ext>
            </a:extLst>
          </p:cNvPr>
          <p:cNvSpPr>
            <a:spLocks noGrp="1"/>
          </p:cNvSpPr>
          <p:nvPr>
            <p:ph type="ctrTitle"/>
          </p:nvPr>
        </p:nvSpPr>
        <p:spPr>
          <a:xfrm>
            <a:off x="0" y="1195014"/>
            <a:ext cx="12192000" cy="1655762"/>
          </a:xfrm>
        </p:spPr>
        <p:txBody>
          <a:bodyPr>
            <a:normAutofit/>
          </a:bodyPr>
          <a:lstStyle/>
          <a:p>
            <a:r>
              <a:rPr lang="en-US" dirty="0">
                <a:latin typeface="Times New Roman" panose="02020603050405020304" pitchFamily="18" charset="0"/>
                <a:cs typeface="Times New Roman" panose="02020603050405020304" pitchFamily="18" charset="0"/>
              </a:rPr>
              <a:t>Assignment 2 – Predictive Modelling</a:t>
            </a:r>
            <a:br>
              <a:rPr lang="en-US" dirty="0">
                <a:latin typeface="Times New Roman" panose="02020603050405020304" pitchFamily="18" charset="0"/>
                <a:cs typeface="Times New Roman" panose="02020603050405020304" pitchFamily="18" charset="0"/>
              </a:rPr>
            </a:b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Introduction to Data Analysis (DATA 1200) </a:t>
            </a:r>
            <a:br>
              <a:rPr lang="en-US" sz="1800" b="1" i="0" u="none" strike="noStrike" baseline="0" dirty="0">
                <a:solidFill>
                  <a:srgbClr val="000000"/>
                </a:solidFill>
                <a:latin typeface="Times New Roman" panose="02020603050405020304" pitchFamily="18" charset="0"/>
                <a:cs typeface="Times New Roman" panose="02020603050405020304" pitchFamily="18" charset="0"/>
              </a:rPr>
            </a:br>
            <a:r>
              <a:rPr lang="en-US" sz="1800" b="1" i="0" u="none" strike="noStrike" baseline="0" dirty="0">
                <a:solidFill>
                  <a:srgbClr val="000000"/>
                </a:solidFill>
                <a:latin typeface="Times New Roman" panose="02020603050405020304" pitchFamily="18" charset="0"/>
                <a:cs typeface="Times New Roman" panose="02020603050405020304" pitchFamily="18" charset="0"/>
              </a:rPr>
              <a:t>Prof. </a:t>
            </a:r>
            <a:r>
              <a:rPr lang="en-US" sz="1800" b="1" i="0" u="none" strike="noStrike" baseline="0" dirty="0" err="1">
                <a:solidFill>
                  <a:srgbClr val="000000"/>
                </a:solidFill>
                <a:latin typeface="Times New Roman" panose="02020603050405020304" pitchFamily="18" charset="0"/>
                <a:cs typeface="Times New Roman" panose="02020603050405020304" pitchFamily="18" charset="0"/>
              </a:rPr>
              <a:t>Ritwick</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Dutta</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D47A0F-24BB-41AD-B55C-7FCFCC77D45D}"/>
              </a:ext>
            </a:extLst>
          </p:cNvPr>
          <p:cNvSpPr>
            <a:spLocks noGrp="1"/>
          </p:cNvSpPr>
          <p:nvPr>
            <p:ph type="subTitle" idx="1"/>
          </p:nvPr>
        </p:nvSpPr>
        <p:spPr>
          <a:xfrm>
            <a:off x="4912659" y="3544656"/>
            <a:ext cx="2366682" cy="925138"/>
          </a:xfrm>
        </p:spPr>
        <p:txBody>
          <a:bodyPr/>
          <a:lstStyle/>
          <a:p>
            <a:r>
              <a:rPr lang="en-US" dirty="0">
                <a:latin typeface="Times New Roman" panose="02020603050405020304" pitchFamily="18" charset="0"/>
                <a:cs typeface="Times New Roman" panose="02020603050405020304" pitchFamily="18" charset="0"/>
              </a:rPr>
              <a:t>Dheer Parikh</a:t>
            </a:r>
          </a:p>
          <a:p>
            <a:r>
              <a:rPr lang="en-US" dirty="0">
                <a:latin typeface="Times New Roman" panose="02020603050405020304" pitchFamily="18" charset="0"/>
                <a:cs typeface="Times New Roman" panose="02020603050405020304" pitchFamily="18" charset="0"/>
              </a:rPr>
              <a:t>100919437</a:t>
            </a:r>
          </a:p>
        </p:txBody>
      </p:sp>
    </p:spTree>
    <p:extLst>
      <p:ext uri="{BB962C8B-B14F-4D97-AF65-F5344CB8AC3E}">
        <p14:creationId xmlns:p14="http://schemas.microsoft.com/office/powerpoint/2010/main" val="10559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FDD6-96A8-482C-AF26-1CBE3018AE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AC0E63-EA3E-45F5-9636-BE1024BB309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assignment we have to create and verify multivariate / multiple regression model for `</a:t>
            </a:r>
            <a:r>
              <a:rPr lang="en-US" dirty="0" err="1">
                <a:latin typeface="Times New Roman" panose="02020603050405020304" pitchFamily="18" charset="0"/>
                <a:cs typeface="Times New Roman" panose="02020603050405020304" pitchFamily="18" charset="0"/>
              </a:rPr>
              <a:t>InfantMortality</a:t>
            </a:r>
            <a:r>
              <a:rPr lang="en-US" dirty="0">
                <a:latin typeface="Times New Roman" panose="02020603050405020304" pitchFamily="18" charset="0"/>
                <a:cs typeface="Times New Roman" panose="02020603050405020304" pitchFamily="18" charset="0"/>
              </a:rPr>
              <a:t>` for given dataset ‘swiss.csv’</a:t>
            </a:r>
          </a:p>
        </p:txBody>
      </p:sp>
    </p:spTree>
    <p:extLst>
      <p:ext uri="{BB962C8B-B14F-4D97-AF65-F5344CB8AC3E}">
        <p14:creationId xmlns:p14="http://schemas.microsoft.com/office/powerpoint/2010/main" val="198182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6E0F0-E810-4502-97B5-A3914A3B6035}"/>
              </a:ext>
            </a:extLst>
          </p:cNvPr>
          <p:cNvSpPr txBox="1"/>
          <p:nvPr/>
        </p:nvSpPr>
        <p:spPr>
          <a:xfrm>
            <a:off x="449316" y="0"/>
            <a:ext cx="11501718" cy="646331"/>
          </a:xfrm>
          <a:prstGeom prst="rect">
            <a:avLst/>
          </a:prstGeom>
          <a:noFill/>
        </p:spPr>
        <p:txBody>
          <a:bodyPr wrap="square" rtlCol="0">
            <a:spAutoFit/>
          </a:bodyPr>
          <a:lstStyle/>
          <a:p>
            <a:pPr algn="ctr"/>
            <a:r>
              <a:rPr lang="en-US" sz="3600" b="1" i="1" dirty="0"/>
              <a:t>Understanding dataset:</a:t>
            </a:r>
          </a:p>
        </p:txBody>
      </p:sp>
      <p:pic>
        <p:nvPicPr>
          <p:cNvPr id="6" name="Picture 5">
            <a:extLst>
              <a:ext uri="{FF2B5EF4-FFF2-40B4-BE49-F238E27FC236}">
                <a16:creationId xmlns:a16="http://schemas.microsoft.com/office/drawing/2014/main" id="{80F8AE4E-6782-4295-BF73-A90C0172E89C}"/>
              </a:ext>
            </a:extLst>
          </p:cNvPr>
          <p:cNvPicPr>
            <a:picLocks noChangeAspect="1"/>
          </p:cNvPicPr>
          <p:nvPr/>
        </p:nvPicPr>
        <p:blipFill rotWithShape="1">
          <a:blip r:embed="rId2">
            <a:extLst>
              <a:ext uri="{28A0092B-C50C-407E-A947-70E740481C1C}">
                <a14:useLocalDpi xmlns:a14="http://schemas.microsoft.com/office/drawing/2010/main" val="0"/>
              </a:ext>
            </a:extLst>
          </a:blip>
          <a:srcRect b="8564"/>
          <a:stretch/>
        </p:blipFill>
        <p:spPr>
          <a:xfrm>
            <a:off x="6521658" y="751665"/>
            <a:ext cx="5348860" cy="2249269"/>
          </a:xfrm>
          <a:prstGeom prst="rect">
            <a:avLst/>
          </a:prstGeom>
        </p:spPr>
      </p:pic>
      <p:pic>
        <p:nvPicPr>
          <p:cNvPr id="8" name="Picture 7">
            <a:extLst>
              <a:ext uri="{FF2B5EF4-FFF2-40B4-BE49-F238E27FC236}">
                <a16:creationId xmlns:a16="http://schemas.microsoft.com/office/drawing/2014/main" id="{9BCE30DA-A32B-45C0-A2EF-4BB208B02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83" y="646331"/>
            <a:ext cx="4209849" cy="2459939"/>
          </a:xfrm>
          <a:prstGeom prst="rect">
            <a:avLst/>
          </a:prstGeom>
        </p:spPr>
      </p:pic>
      <p:cxnSp>
        <p:nvCxnSpPr>
          <p:cNvPr id="10" name="Straight Connector 9">
            <a:extLst>
              <a:ext uri="{FF2B5EF4-FFF2-40B4-BE49-F238E27FC236}">
                <a16:creationId xmlns:a16="http://schemas.microsoft.com/office/drawing/2014/main" id="{EDB0FB4C-2820-4810-BC55-289D8B50934C}"/>
              </a:ext>
            </a:extLst>
          </p:cNvPr>
          <p:cNvCxnSpPr>
            <a:cxnSpLocks/>
            <a:stCxn id="5" idx="2"/>
          </p:cNvCxnSpPr>
          <p:nvPr/>
        </p:nvCxnSpPr>
        <p:spPr>
          <a:xfrm>
            <a:off x="6200175" y="646331"/>
            <a:ext cx="0" cy="28947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8C9271C-15CB-4CB9-A050-27211FB08350}"/>
              </a:ext>
            </a:extLst>
          </p:cNvPr>
          <p:cNvCxnSpPr/>
          <p:nvPr/>
        </p:nvCxnSpPr>
        <p:spPr>
          <a:xfrm>
            <a:off x="-25296" y="3541059"/>
            <a:ext cx="1221729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70B05E0-0034-4AF9-B8F8-F7CA1D1B40C4}"/>
              </a:ext>
            </a:extLst>
          </p:cNvPr>
          <p:cNvSpPr txBox="1"/>
          <p:nvPr/>
        </p:nvSpPr>
        <p:spPr>
          <a:xfrm>
            <a:off x="1631576" y="3106270"/>
            <a:ext cx="3074894" cy="369332"/>
          </a:xfrm>
          <a:prstGeom prst="rect">
            <a:avLst/>
          </a:prstGeom>
          <a:noFill/>
        </p:spPr>
        <p:txBody>
          <a:bodyPr wrap="square" rtlCol="0">
            <a:spAutoFit/>
          </a:bodyPr>
          <a:lstStyle/>
          <a:p>
            <a:r>
              <a:rPr lang="en-US" dirty="0"/>
              <a:t>Fig. 1 – first 10 rows of dataset</a:t>
            </a:r>
          </a:p>
        </p:txBody>
      </p:sp>
      <p:sp>
        <p:nvSpPr>
          <p:cNvPr id="15" name="TextBox 14">
            <a:extLst>
              <a:ext uri="{FF2B5EF4-FFF2-40B4-BE49-F238E27FC236}">
                <a16:creationId xmlns:a16="http://schemas.microsoft.com/office/drawing/2014/main" id="{96ED91F9-43D0-493E-8419-D1EE6CE588D3}"/>
              </a:ext>
            </a:extLst>
          </p:cNvPr>
          <p:cNvSpPr txBox="1"/>
          <p:nvPr/>
        </p:nvSpPr>
        <p:spPr>
          <a:xfrm>
            <a:off x="7231427" y="3086330"/>
            <a:ext cx="3929322" cy="369332"/>
          </a:xfrm>
          <a:prstGeom prst="rect">
            <a:avLst/>
          </a:prstGeom>
          <a:noFill/>
        </p:spPr>
        <p:txBody>
          <a:bodyPr wrap="square" rtlCol="0">
            <a:spAutoFit/>
          </a:bodyPr>
          <a:lstStyle/>
          <a:p>
            <a:r>
              <a:rPr lang="en-US" dirty="0"/>
              <a:t>Fig. 2 – statistical description of dataset</a:t>
            </a:r>
          </a:p>
        </p:txBody>
      </p:sp>
      <p:sp>
        <p:nvSpPr>
          <p:cNvPr id="3" name="TextBox 2">
            <a:extLst>
              <a:ext uri="{FF2B5EF4-FFF2-40B4-BE49-F238E27FC236}">
                <a16:creationId xmlns:a16="http://schemas.microsoft.com/office/drawing/2014/main" id="{1422C194-23BA-4ACB-A760-2352A93AFD15}"/>
              </a:ext>
            </a:extLst>
          </p:cNvPr>
          <p:cNvSpPr txBox="1"/>
          <p:nvPr/>
        </p:nvSpPr>
        <p:spPr>
          <a:xfrm>
            <a:off x="240966" y="3752601"/>
            <a:ext cx="11834493"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primary focus of dataset is to find the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 which means the children who didn’t live </a:t>
            </a:r>
            <a:r>
              <a:rPr lang="en-US" sz="1400" dirty="0" err="1">
                <a:latin typeface="Times New Roman" panose="02020603050405020304" pitchFamily="18" charset="0"/>
                <a:cs typeface="Times New Roman" panose="02020603050405020304" pitchFamily="18" charset="0"/>
              </a:rPr>
              <a:t>upto</a:t>
            </a:r>
            <a:r>
              <a:rPr lang="en-US" sz="1400" dirty="0">
                <a:latin typeface="Times New Roman" panose="02020603050405020304" pitchFamily="18" charset="0"/>
                <a:cs typeface="Times New Roman" panose="02020603050405020304" pitchFamily="18" charset="0"/>
              </a:rPr>
              <a:t> 1 year after they were born and first 5 features namely : Fertility, Agriculture, Examination, Education, Catholic resembles common standard fertility measures, percentage of males involved in agriculture, percentage of draftees receiving highest marks on army examination, percentage of education beyond primary schools and percentage of catholic peoples compared to protestant respectively.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the statistical description it can be concluded that nearly half of the total males are involved in agriculture, only 11% are educated people and in terms of cracking exam for army which also includes physical fitness, the mean score among the studied people is just 16.49%. The average fertility rate is 70.14% which is a very good sign and nearly 41.14% people are catholic. After taking all the independent features in account the average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 is nearly 20%, which means out of 100 babies born, 20 of them dies before they turns a year old. </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9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6E0F0-E810-4502-97B5-A3914A3B6035}"/>
              </a:ext>
            </a:extLst>
          </p:cNvPr>
          <p:cNvSpPr txBox="1"/>
          <p:nvPr/>
        </p:nvSpPr>
        <p:spPr>
          <a:xfrm>
            <a:off x="345141" y="0"/>
            <a:ext cx="11501718" cy="646331"/>
          </a:xfrm>
          <a:prstGeom prst="rect">
            <a:avLst/>
          </a:prstGeom>
          <a:noFill/>
        </p:spPr>
        <p:txBody>
          <a:bodyPr wrap="square" rtlCol="0">
            <a:spAutoFit/>
          </a:bodyPr>
          <a:lstStyle/>
          <a:p>
            <a:pPr algn="ctr"/>
            <a:r>
              <a:rPr lang="en-US" sz="3600" b="1" i="1" dirty="0"/>
              <a:t>Distribution of dataset:</a:t>
            </a:r>
          </a:p>
        </p:txBody>
      </p:sp>
      <p:pic>
        <p:nvPicPr>
          <p:cNvPr id="6" name="Picture 5">
            <a:extLst>
              <a:ext uri="{FF2B5EF4-FFF2-40B4-BE49-F238E27FC236}">
                <a16:creationId xmlns:a16="http://schemas.microsoft.com/office/drawing/2014/main" id="{72612D82-65EA-4E6D-9C9F-F1F302191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83" y="567327"/>
            <a:ext cx="4061012" cy="2710676"/>
          </a:xfrm>
          <a:prstGeom prst="rect">
            <a:avLst/>
          </a:prstGeom>
        </p:spPr>
      </p:pic>
      <p:sp>
        <p:nvSpPr>
          <p:cNvPr id="7" name="TextBox 6">
            <a:extLst>
              <a:ext uri="{FF2B5EF4-FFF2-40B4-BE49-F238E27FC236}">
                <a16:creationId xmlns:a16="http://schemas.microsoft.com/office/drawing/2014/main" id="{B9447987-95D0-49CB-8F2C-CCEC0E444094}"/>
              </a:ext>
            </a:extLst>
          </p:cNvPr>
          <p:cNvSpPr txBox="1"/>
          <p:nvPr/>
        </p:nvSpPr>
        <p:spPr>
          <a:xfrm>
            <a:off x="1541931" y="3243131"/>
            <a:ext cx="3074894" cy="369332"/>
          </a:xfrm>
          <a:prstGeom prst="rect">
            <a:avLst/>
          </a:prstGeom>
          <a:noFill/>
        </p:spPr>
        <p:txBody>
          <a:bodyPr wrap="square" rtlCol="0">
            <a:spAutoFit/>
          </a:bodyPr>
          <a:lstStyle/>
          <a:p>
            <a:pPr algn="ctr"/>
            <a:r>
              <a:rPr lang="en-US" dirty="0"/>
              <a:t>Fig. 3 – boxplot</a:t>
            </a:r>
          </a:p>
        </p:txBody>
      </p:sp>
      <p:sp>
        <p:nvSpPr>
          <p:cNvPr id="8" name="TextBox 7">
            <a:extLst>
              <a:ext uri="{FF2B5EF4-FFF2-40B4-BE49-F238E27FC236}">
                <a16:creationId xmlns:a16="http://schemas.microsoft.com/office/drawing/2014/main" id="{E87A37A9-C151-4053-A02E-EBC960D3866E}"/>
              </a:ext>
            </a:extLst>
          </p:cNvPr>
          <p:cNvSpPr txBox="1"/>
          <p:nvPr/>
        </p:nvSpPr>
        <p:spPr>
          <a:xfrm>
            <a:off x="8945" y="4107825"/>
            <a:ext cx="8034507"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 be seen for the boxplot of fertility that there are some outliers, but they might not be as in some area there can be low fertility and at that places, further analysis should be carried out to increase the fertility. In terms of distribution it has is very slightly right skewed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distribution of Catholic seems like it follows binomial distribution.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education, there are some outliers and it has left skewed distribution.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Whereas, in Agriculture, there are no outliers and it follows slightly right skewed distribution.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When talking about examination the distribution is slightly left skewed with no outliers.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 there is one outlier but it may be possible that the it is really low in that region and in that case that region should be studied properly, the distribution of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 is Normal distribution.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398CDFB-1621-4351-BD5A-925777CA2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331" y="567327"/>
            <a:ext cx="4087924" cy="5723346"/>
          </a:xfrm>
          <a:prstGeom prst="rect">
            <a:avLst/>
          </a:prstGeom>
        </p:spPr>
      </p:pic>
      <p:sp>
        <p:nvSpPr>
          <p:cNvPr id="11" name="TextBox 10">
            <a:extLst>
              <a:ext uri="{FF2B5EF4-FFF2-40B4-BE49-F238E27FC236}">
                <a16:creationId xmlns:a16="http://schemas.microsoft.com/office/drawing/2014/main" id="{6878BB75-303E-423D-AEB6-D83964760CAD}"/>
              </a:ext>
            </a:extLst>
          </p:cNvPr>
          <p:cNvSpPr txBox="1"/>
          <p:nvPr/>
        </p:nvSpPr>
        <p:spPr>
          <a:xfrm>
            <a:off x="8585846" y="6290673"/>
            <a:ext cx="3074894" cy="369332"/>
          </a:xfrm>
          <a:prstGeom prst="rect">
            <a:avLst/>
          </a:prstGeom>
          <a:noFill/>
        </p:spPr>
        <p:txBody>
          <a:bodyPr wrap="square" rtlCol="0">
            <a:spAutoFit/>
          </a:bodyPr>
          <a:lstStyle/>
          <a:p>
            <a:pPr algn="ctr"/>
            <a:r>
              <a:rPr lang="en-US" dirty="0"/>
              <a:t>Fig. 4 - </a:t>
            </a:r>
            <a:r>
              <a:rPr lang="en-US" dirty="0" err="1"/>
              <a:t>QQplot</a:t>
            </a:r>
            <a:endParaRPr lang="en-US" dirty="0"/>
          </a:p>
        </p:txBody>
      </p:sp>
      <p:cxnSp>
        <p:nvCxnSpPr>
          <p:cNvPr id="12" name="Straight Connector 11">
            <a:extLst>
              <a:ext uri="{FF2B5EF4-FFF2-40B4-BE49-F238E27FC236}">
                <a16:creationId xmlns:a16="http://schemas.microsoft.com/office/drawing/2014/main" id="{E7FE920E-CD52-4DA5-9D8C-076F3A964457}"/>
              </a:ext>
            </a:extLst>
          </p:cNvPr>
          <p:cNvCxnSpPr>
            <a:cxnSpLocks/>
          </p:cNvCxnSpPr>
          <p:nvPr/>
        </p:nvCxnSpPr>
        <p:spPr>
          <a:xfrm>
            <a:off x="8034508" y="3995286"/>
            <a:ext cx="0" cy="2862714"/>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20033A15-CB73-4D6B-ACF5-3E9F984CA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9637" y="574788"/>
            <a:ext cx="2129298" cy="3204700"/>
          </a:xfrm>
          <a:prstGeom prst="rect">
            <a:avLst/>
          </a:prstGeom>
        </p:spPr>
      </p:pic>
      <p:sp>
        <p:nvSpPr>
          <p:cNvPr id="15" name="TextBox 14">
            <a:extLst>
              <a:ext uri="{FF2B5EF4-FFF2-40B4-BE49-F238E27FC236}">
                <a16:creationId xmlns:a16="http://schemas.microsoft.com/office/drawing/2014/main" id="{F787F234-2271-4C36-87BC-5052C3034A5B}"/>
              </a:ext>
            </a:extLst>
          </p:cNvPr>
          <p:cNvSpPr txBox="1"/>
          <p:nvPr/>
        </p:nvSpPr>
        <p:spPr>
          <a:xfrm>
            <a:off x="5876348" y="3657627"/>
            <a:ext cx="1882587" cy="369332"/>
          </a:xfrm>
          <a:prstGeom prst="rect">
            <a:avLst/>
          </a:prstGeom>
          <a:noFill/>
        </p:spPr>
        <p:txBody>
          <a:bodyPr wrap="square" rtlCol="0">
            <a:spAutoFit/>
          </a:bodyPr>
          <a:lstStyle/>
          <a:p>
            <a:pPr algn="ctr"/>
            <a:r>
              <a:rPr lang="en-US" dirty="0"/>
              <a:t>Fig. 5 – histogram</a:t>
            </a:r>
          </a:p>
        </p:txBody>
      </p:sp>
      <p:cxnSp>
        <p:nvCxnSpPr>
          <p:cNvPr id="17" name="Straight Connector 16">
            <a:extLst>
              <a:ext uri="{FF2B5EF4-FFF2-40B4-BE49-F238E27FC236}">
                <a16:creationId xmlns:a16="http://schemas.microsoft.com/office/drawing/2014/main" id="{D0CBA2E2-DB5B-428D-ADD4-CC674C98643D}"/>
              </a:ext>
            </a:extLst>
          </p:cNvPr>
          <p:cNvCxnSpPr/>
          <p:nvPr/>
        </p:nvCxnSpPr>
        <p:spPr>
          <a:xfrm flipH="1">
            <a:off x="-98612" y="3995286"/>
            <a:ext cx="813312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690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D05751-884C-472E-B44A-6566E75DF96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 y="497542"/>
            <a:ext cx="3953434" cy="2931458"/>
          </a:xfrm>
          <a:prstGeom prst="rect">
            <a:avLst/>
          </a:prstGeom>
        </p:spPr>
      </p:pic>
      <p:sp>
        <p:nvSpPr>
          <p:cNvPr id="5" name="TextBox 4">
            <a:extLst>
              <a:ext uri="{FF2B5EF4-FFF2-40B4-BE49-F238E27FC236}">
                <a16:creationId xmlns:a16="http://schemas.microsoft.com/office/drawing/2014/main" id="{53473B7F-A54B-4AA0-8B82-9E8B08D1D74A}"/>
              </a:ext>
            </a:extLst>
          </p:cNvPr>
          <p:cNvSpPr txBox="1"/>
          <p:nvPr/>
        </p:nvSpPr>
        <p:spPr>
          <a:xfrm>
            <a:off x="439271" y="3576917"/>
            <a:ext cx="3074894" cy="369332"/>
          </a:xfrm>
          <a:prstGeom prst="rect">
            <a:avLst/>
          </a:prstGeom>
          <a:noFill/>
        </p:spPr>
        <p:txBody>
          <a:bodyPr wrap="square" rtlCol="0">
            <a:spAutoFit/>
          </a:bodyPr>
          <a:lstStyle/>
          <a:p>
            <a:pPr algn="ctr"/>
            <a:r>
              <a:rPr lang="en-US" dirty="0"/>
              <a:t>Fig. 6 – Correlation plot</a:t>
            </a:r>
          </a:p>
        </p:txBody>
      </p:sp>
      <p:sp>
        <p:nvSpPr>
          <p:cNvPr id="6" name="TextBox 5">
            <a:extLst>
              <a:ext uri="{FF2B5EF4-FFF2-40B4-BE49-F238E27FC236}">
                <a16:creationId xmlns:a16="http://schemas.microsoft.com/office/drawing/2014/main" id="{F38D409E-76B3-4D36-9935-58EC1526CAFF}"/>
              </a:ext>
            </a:extLst>
          </p:cNvPr>
          <p:cNvSpPr txBox="1"/>
          <p:nvPr/>
        </p:nvSpPr>
        <p:spPr>
          <a:xfrm>
            <a:off x="345141" y="0"/>
            <a:ext cx="11501718" cy="646331"/>
          </a:xfrm>
          <a:prstGeom prst="rect">
            <a:avLst/>
          </a:prstGeom>
          <a:noFill/>
        </p:spPr>
        <p:txBody>
          <a:bodyPr wrap="square" rtlCol="0">
            <a:spAutoFit/>
          </a:bodyPr>
          <a:lstStyle/>
          <a:p>
            <a:pPr algn="ctr"/>
            <a:r>
              <a:rPr lang="en-US" sz="3600" b="1" i="1" dirty="0"/>
              <a:t>Understanding Correlations:</a:t>
            </a:r>
          </a:p>
        </p:txBody>
      </p:sp>
      <p:sp>
        <p:nvSpPr>
          <p:cNvPr id="7" name="TextBox 6">
            <a:extLst>
              <a:ext uri="{FF2B5EF4-FFF2-40B4-BE49-F238E27FC236}">
                <a16:creationId xmlns:a16="http://schemas.microsoft.com/office/drawing/2014/main" id="{47F6F77A-6D83-4080-A922-420E6C062CF0}"/>
              </a:ext>
            </a:extLst>
          </p:cNvPr>
          <p:cNvSpPr txBox="1"/>
          <p:nvPr/>
        </p:nvSpPr>
        <p:spPr>
          <a:xfrm>
            <a:off x="8092079" y="3576917"/>
            <a:ext cx="1939425" cy="369332"/>
          </a:xfrm>
          <a:prstGeom prst="rect">
            <a:avLst/>
          </a:prstGeom>
          <a:noFill/>
        </p:spPr>
        <p:txBody>
          <a:bodyPr wrap="square" rtlCol="0">
            <a:spAutoFit/>
          </a:bodyPr>
          <a:lstStyle/>
          <a:p>
            <a:pPr algn="ctr"/>
            <a:r>
              <a:rPr lang="en-US" dirty="0"/>
              <a:t>Fig. 7 - Scatterplot</a:t>
            </a:r>
          </a:p>
        </p:txBody>
      </p:sp>
      <p:pic>
        <p:nvPicPr>
          <p:cNvPr id="9" name="Picture 8">
            <a:extLst>
              <a:ext uri="{FF2B5EF4-FFF2-40B4-BE49-F238E27FC236}">
                <a16:creationId xmlns:a16="http://schemas.microsoft.com/office/drawing/2014/main" id="{61B7F5E3-0AC1-4945-BF63-B15C02AF9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82" y="645459"/>
            <a:ext cx="5029199" cy="2931458"/>
          </a:xfrm>
          <a:prstGeom prst="rect">
            <a:avLst/>
          </a:prstGeom>
        </p:spPr>
      </p:pic>
      <p:cxnSp>
        <p:nvCxnSpPr>
          <p:cNvPr id="10" name="Straight Connector 9">
            <a:extLst>
              <a:ext uri="{FF2B5EF4-FFF2-40B4-BE49-F238E27FC236}">
                <a16:creationId xmlns:a16="http://schemas.microsoft.com/office/drawing/2014/main" id="{9EB54110-9BDD-485E-B3F2-D2E5F379FB80}"/>
              </a:ext>
            </a:extLst>
          </p:cNvPr>
          <p:cNvCxnSpPr/>
          <p:nvPr/>
        </p:nvCxnSpPr>
        <p:spPr>
          <a:xfrm>
            <a:off x="0" y="406997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4A83478-465C-4219-89C0-22337D95653A}"/>
              </a:ext>
            </a:extLst>
          </p:cNvPr>
          <p:cNvSpPr txBox="1"/>
          <p:nvPr/>
        </p:nvSpPr>
        <p:spPr>
          <a:xfrm>
            <a:off x="107576" y="4267200"/>
            <a:ext cx="11932024"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maximum correlation independent variable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 has with dependent variable is with `Fertility` which is 0.42 but the data points are very scattered and a small cluster is formed </a:t>
            </a:r>
            <a:r>
              <a:rPr lang="en-US" sz="1400" dirty="0" err="1">
                <a:latin typeface="Times New Roman" panose="02020603050405020304" pitchFamily="18" charset="0"/>
                <a:cs typeface="Times New Roman" panose="02020603050405020304" pitchFamily="18" charset="0"/>
              </a:rPr>
              <a:t>inbetween</a:t>
            </a:r>
            <a:r>
              <a:rPr lang="en-US" sz="1400" dirty="0">
                <a:latin typeface="Times New Roman" panose="02020603050405020304" pitchFamily="18" charset="0"/>
                <a:cs typeface="Times New Roman" panose="02020603050405020304" pitchFamily="18" charset="0"/>
              </a:rPr>
              <a:t> 60 to 80.</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the scatter plot it can be seen that clusters are formed in education, examination and agriculture which means they are not related and it can be verified in correlation plot that they have negative value.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is noticeable that catholic have two clusters formed at each end yet it has positive  in correlation map but it is near to zero which means it has less effect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 be said that dataset possesses nonlinear relationship.</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61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63EA-7C37-463B-8301-9410A68B6DE9}"/>
              </a:ext>
            </a:extLst>
          </p:cNvPr>
          <p:cNvSpPr txBox="1"/>
          <p:nvPr/>
        </p:nvSpPr>
        <p:spPr>
          <a:xfrm>
            <a:off x="345141" y="-126378"/>
            <a:ext cx="11501718" cy="646331"/>
          </a:xfrm>
          <a:prstGeom prst="rect">
            <a:avLst/>
          </a:prstGeom>
          <a:noFill/>
        </p:spPr>
        <p:txBody>
          <a:bodyPr wrap="square" rtlCol="0">
            <a:spAutoFit/>
          </a:bodyPr>
          <a:lstStyle/>
          <a:p>
            <a:pPr algn="ctr"/>
            <a:r>
              <a:rPr lang="en-US" sz="3600" b="1" i="1" dirty="0"/>
              <a:t>Interpretation of MLR:</a:t>
            </a:r>
          </a:p>
        </p:txBody>
      </p:sp>
      <p:pic>
        <p:nvPicPr>
          <p:cNvPr id="4" name="Picture 3">
            <a:extLst>
              <a:ext uri="{FF2B5EF4-FFF2-40B4-BE49-F238E27FC236}">
                <a16:creationId xmlns:a16="http://schemas.microsoft.com/office/drawing/2014/main" id="{A0055B45-0DC8-4D5E-9495-A1702763A5B6}"/>
              </a:ext>
            </a:extLst>
          </p:cNvPr>
          <p:cNvPicPr>
            <a:picLocks noChangeAspect="1"/>
          </p:cNvPicPr>
          <p:nvPr/>
        </p:nvPicPr>
        <p:blipFill rotWithShape="1">
          <a:blip r:embed="rId2">
            <a:extLst>
              <a:ext uri="{28A0092B-C50C-407E-A947-70E740481C1C}">
                <a14:useLocalDpi xmlns:a14="http://schemas.microsoft.com/office/drawing/2010/main" val="0"/>
              </a:ext>
            </a:extLst>
          </a:blip>
          <a:srcRect r="66695"/>
          <a:stretch/>
        </p:blipFill>
        <p:spPr>
          <a:xfrm>
            <a:off x="104586" y="646331"/>
            <a:ext cx="2324850" cy="3177815"/>
          </a:xfrm>
          <a:prstGeom prst="rect">
            <a:avLst/>
          </a:prstGeom>
        </p:spPr>
      </p:pic>
      <p:pic>
        <p:nvPicPr>
          <p:cNvPr id="6" name="Picture 5">
            <a:extLst>
              <a:ext uri="{FF2B5EF4-FFF2-40B4-BE49-F238E27FC236}">
                <a16:creationId xmlns:a16="http://schemas.microsoft.com/office/drawing/2014/main" id="{244B17BC-9A82-4863-9724-207DA192F570}"/>
              </a:ext>
            </a:extLst>
          </p:cNvPr>
          <p:cNvPicPr>
            <a:picLocks noChangeAspect="1"/>
          </p:cNvPicPr>
          <p:nvPr/>
        </p:nvPicPr>
        <p:blipFill rotWithShape="1">
          <a:blip r:embed="rId3">
            <a:extLst>
              <a:ext uri="{28A0092B-C50C-407E-A947-70E740481C1C}">
                <a14:useLocalDpi xmlns:a14="http://schemas.microsoft.com/office/drawing/2010/main" val="0"/>
              </a:ext>
            </a:extLst>
          </a:blip>
          <a:srcRect t="8589" r="3109"/>
          <a:stretch/>
        </p:blipFill>
        <p:spPr>
          <a:xfrm>
            <a:off x="104587" y="4276165"/>
            <a:ext cx="2540002" cy="2041057"/>
          </a:xfrm>
          <a:prstGeom prst="rect">
            <a:avLst/>
          </a:prstGeom>
        </p:spPr>
      </p:pic>
      <p:sp>
        <p:nvSpPr>
          <p:cNvPr id="7" name="TextBox 6">
            <a:extLst>
              <a:ext uri="{FF2B5EF4-FFF2-40B4-BE49-F238E27FC236}">
                <a16:creationId xmlns:a16="http://schemas.microsoft.com/office/drawing/2014/main" id="{F0585A06-2BEA-410E-94E7-A9389A479ADB}"/>
              </a:ext>
            </a:extLst>
          </p:cNvPr>
          <p:cNvSpPr txBox="1"/>
          <p:nvPr/>
        </p:nvSpPr>
        <p:spPr>
          <a:xfrm>
            <a:off x="104586" y="6211669"/>
            <a:ext cx="2804458" cy="369332"/>
          </a:xfrm>
          <a:prstGeom prst="rect">
            <a:avLst/>
          </a:prstGeom>
          <a:noFill/>
        </p:spPr>
        <p:txBody>
          <a:bodyPr wrap="square" rtlCol="0">
            <a:spAutoFit/>
          </a:bodyPr>
          <a:lstStyle/>
          <a:p>
            <a:pPr algn="ctr"/>
            <a:r>
              <a:rPr lang="en-US" dirty="0"/>
              <a:t>Fig. 9 – Forecast Table</a:t>
            </a:r>
          </a:p>
        </p:txBody>
      </p:sp>
      <p:sp>
        <p:nvSpPr>
          <p:cNvPr id="8" name="TextBox 7">
            <a:extLst>
              <a:ext uri="{FF2B5EF4-FFF2-40B4-BE49-F238E27FC236}">
                <a16:creationId xmlns:a16="http://schemas.microsoft.com/office/drawing/2014/main" id="{B0536367-9683-47D0-8DB4-197507A8AF65}"/>
              </a:ext>
            </a:extLst>
          </p:cNvPr>
          <p:cNvSpPr txBox="1"/>
          <p:nvPr/>
        </p:nvSpPr>
        <p:spPr>
          <a:xfrm>
            <a:off x="152400" y="3791880"/>
            <a:ext cx="2804458" cy="369332"/>
          </a:xfrm>
          <a:prstGeom prst="rect">
            <a:avLst/>
          </a:prstGeom>
          <a:noFill/>
        </p:spPr>
        <p:txBody>
          <a:bodyPr wrap="square" rtlCol="0">
            <a:spAutoFit/>
          </a:bodyPr>
          <a:lstStyle/>
          <a:p>
            <a:pPr algn="ctr"/>
            <a:r>
              <a:rPr lang="en-US" dirty="0"/>
              <a:t>Fig. 8 – MLR results</a:t>
            </a:r>
          </a:p>
        </p:txBody>
      </p:sp>
      <p:cxnSp>
        <p:nvCxnSpPr>
          <p:cNvPr id="10" name="Straight Connector 9">
            <a:extLst>
              <a:ext uri="{FF2B5EF4-FFF2-40B4-BE49-F238E27FC236}">
                <a16:creationId xmlns:a16="http://schemas.microsoft.com/office/drawing/2014/main" id="{40EC6421-DD69-447E-BC0D-65EEBFBE2DB7}"/>
              </a:ext>
            </a:extLst>
          </p:cNvPr>
          <p:cNvCxnSpPr/>
          <p:nvPr/>
        </p:nvCxnSpPr>
        <p:spPr>
          <a:xfrm>
            <a:off x="2909044" y="555812"/>
            <a:ext cx="0" cy="6302188"/>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A92E17D-B529-481F-A2C5-EF9EAB1FD9C8}"/>
              </a:ext>
            </a:extLst>
          </p:cNvPr>
          <p:cNvSpPr txBox="1"/>
          <p:nvPr/>
        </p:nvSpPr>
        <p:spPr>
          <a:xfrm>
            <a:off x="2956858" y="421726"/>
            <a:ext cx="8798859" cy="674030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coefficients can be written in form of equation such as : </a:t>
            </a:r>
            <a:r>
              <a:rPr lang="en-US" sz="1600" dirty="0" err="1">
                <a:latin typeface="Times New Roman" panose="02020603050405020304" pitchFamily="18" charset="0"/>
                <a:cs typeface="Times New Roman" panose="02020603050405020304" pitchFamily="18" charset="0"/>
              </a:rPr>
              <a:t>InfantMortality</a:t>
            </a:r>
            <a:r>
              <a:rPr lang="en-US" sz="1600" dirty="0">
                <a:latin typeface="Times New Roman" panose="02020603050405020304" pitchFamily="18" charset="0"/>
                <a:cs typeface="Times New Roman" panose="02020603050405020304" pitchFamily="18" charset="0"/>
              </a:rPr>
              <a:t> = 19.81+(2.57*Fertility)+(0.500*Agriculture)+(0.73*Examination)+(1.11*Education)+(-0.64*Catholic)</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intercept means, the distance the line is away from center if every </a:t>
            </a:r>
            <a:r>
              <a:rPr lang="en-US" sz="1600" dirty="0" err="1">
                <a:latin typeface="Times New Roman" panose="02020603050405020304" pitchFamily="18" charset="0"/>
                <a:cs typeface="Times New Roman" panose="02020603050405020304" pitchFamily="18" charset="0"/>
              </a:rPr>
              <a:t>dependant</a:t>
            </a:r>
            <a:r>
              <a:rPr lang="en-US" sz="1600" dirty="0">
                <a:latin typeface="Times New Roman" panose="02020603050405020304" pitchFamily="18" charset="0"/>
                <a:cs typeface="Times New Roman" panose="02020603050405020304" pitchFamily="18" charset="0"/>
              </a:rPr>
              <a:t> variable is kept 0 and in this case it is 19.81 points positively away from </a:t>
            </a:r>
            <a:r>
              <a:rPr lang="en-US" sz="1600" dirty="0" err="1">
                <a:latin typeface="Times New Roman" panose="02020603050405020304" pitchFamily="18" charset="0"/>
                <a:cs typeface="Times New Roman" panose="02020603050405020304" pitchFamily="18" charset="0"/>
              </a:rPr>
              <a:t>center.our</a:t>
            </a:r>
            <a:r>
              <a:rPr lang="en-US" sz="1600" dirty="0">
                <a:latin typeface="Times New Roman" panose="02020603050405020304" pitchFamily="18" charset="0"/>
                <a:cs typeface="Times New Roman" panose="02020603050405020304" pitchFamily="18" charset="0"/>
              </a:rPr>
              <a:t> case it might not have meaningful interpretation has every dependent factors cannot be 0 at the same time.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coefficient means the ratio of y and x-axis which is also know as slope whereas in this case, slope is ratio of independent and dependent variable. So, ratio of </a:t>
            </a:r>
            <a:r>
              <a:rPr lang="en-US" sz="1600" dirty="0" err="1">
                <a:latin typeface="Times New Roman" panose="02020603050405020304" pitchFamily="18" charset="0"/>
                <a:cs typeface="Times New Roman" panose="02020603050405020304" pitchFamily="18" charset="0"/>
              </a:rPr>
              <a:t>InfantMortality</a:t>
            </a:r>
            <a:r>
              <a:rPr lang="en-US" sz="1600" dirty="0">
                <a:latin typeface="Times New Roman" panose="02020603050405020304" pitchFamily="18" charset="0"/>
                <a:cs typeface="Times New Roman" panose="02020603050405020304" pitchFamily="18" charset="0"/>
              </a:rPr>
              <a:t> to Fertility is 2.57 which means that when fertility increases by one the </a:t>
            </a:r>
            <a:r>
              <a:rPr lang="en-US" sz="1600" dirty="0" err="1">
                <a:latin typeface="Times New Roman" panose="02020603050405020304" pitchFamily="18" charset="0"/>
                <a:cs typeface="Times New Roman" panose="02020603050405020304" pitchFamily="18" charset="0"/>
              </a:rPr>
              <a:t>InfantMortality</a:t>
            </a:r>
            <a:r>
              <a:rPr lang="en-US" sz="1600" dirty="0">
                <a:latin typeface="Times New Roman" panose="02020603050405020304" pitchFamily="18" charset="0"/>
                <a:cs typeface="Times New Roman" panose="02020603050405020304" pitchFamily="18" charset="0"/>
              </a:rPr>
              <a:t> increases by 2.57 times when rest of the dependent variables are kept same. The same logic applies with every dependent variables. The closer the value of ratio to 1, linear relation the variables follows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The ratio between Education &amp; </a:t>
            </a:r>
            <a:r>
              <a:rPr lang="en-US" sz="1600" dirty="0" err="1">
                <a:latin typeface="Times New Roman" panose="02020603050405020304" pitchFamily="18" charset="0"/>
                <a:cs typeface="Times New Roman" panose="02020603050405020304" pitchFamily="18" charset="0"/>
              </a:rPr>
              <a:t>InfantMortality</a:t>
            </a:r>
            <a:r>
              <a:rPr lang="en-US" sz="1600" dirty="0">
                <a:latin typeface="Times New Roman" panose="02020603050405020304" pitchFamily="18" charset="0"/>
                <a:cs typeface="Times New Roman" panose="02020603050405020304" pitchFamily="18" charset="0"/>
              </a:rPr>
              <a:t> is very slightly more than 1 which means if the education is rose by unit time, the </a:t>
            </a:r>
            <a:r>
              <a:rPr lang="en-US" sz="1600" dirty="0" err="1">
                <a:latin typeface="Times New Roman" panose="02020603050405020304" pitchFamily="18" charset="0"/>
                <a:cs typeface="Times New Roman" panose="02020603050405020304" pitchFamily="18" charset="0"/>
              </a:rPr>
              <a:t>InfantMortality</a:t>
            </a:r>
            <a:r>
              <a:rPr lang="en-US" sz="1600" dirty="0">
                <a:latin typeface="Times New Roman" panose="02020603050405020304" pitchFamily="18" charset="0"/>
                <a:cs typeface="Times New Roman" panose="02020603050405020304" pitchFamily="18" charset="0"/>
              </a:rPr>
              <a:t> will rise by 1.11 times and if catholic if increased by one time the mortality rates decreases by 0.64 times.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negative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and adjusted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Score describes that the independent variables we used for this research are not appropriate to explain the variability of the dependent variables. They scores are -0.30 and -0.46 respectively. The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score &gt; 0.90 is generally accepted and for adjusted R</a:t>
            </a:r>
            <a:r>
              <a:rPr lang="en-US" sz="1600" baseline="30000"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Score, greater than 0.5 is accepted.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MAE, MSE and RMSE value are 2.49, 10.54, 3.25 respectively. These metrics are used to evaluate the performance of deployed algorithm, basically they calculate the error between actual and predicted values and lower the value is, more efficient the algorithm is. Whereas in our case the value of MSE is very high and values of MAE &amp; RSME is not lower which means that our algorithm is not very efficient.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Looking at the forecast table, the predicted values are very near to actual values, in some case the difference is less than 0.5 which is a good thing but the problem is the model is not sensitive enough to predict any outliers. For instance, algorithm predicted the values between 19.20 and 21.60 which is very much near to mean of </a:t>
            </a:r>
            <a:r>
              <a:rPr lang="en-US" sz="1600" dirty="0" err="1">
                <a:latin typeface="Times New Roman" panose="02020603050405020304" pitchFamily="18" charset="0"/>
                <a:cs typeface="Times New Roman" panose="02020603050405020304" pitchFamily="18" charset="0"/>
              </a:rPr>
              <a:t>InfantMortality</a:t>
            </a:r>
            <a:r>
              <a:rPr lang="en-US" sz="1600" dirty="0">
                <a:latin typeface="Times New Roman" panose="02020603050405020304" pitchFamily="18" charset="0"/>
                <a:cs typeface="Times New Roman" panose="02020603050405020304" pitchFamily="18" charset="0"/>
              </a:rPr>
              <a:t> 20.00.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63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50068-0E12-4E97-A5BC-DD97F573E0F0}"/>
              </a:ext>
            </a:extLst>
          </p:cNvPr>
          <p:cNvSpPr txBox="1"/>
          <p:nvPr/>
        </p:nvSpPr>
        <p:spPr>
          <a:xfrm>
            <a:off x="345141" y="0"/>
            <a:ext cx="11501718" cy="646331"/>
          </a:xfrm>
          <a:prstGeom prst="rect">
            <a:avLst/>
          </a:prstGeom>
          <a:noFill/>
        </p:spPr>
        <p:txBody>
          <a:bodyPr wrap="square" rtlCol="0">
            <a:spAutoFit/>
          </a:bodyPr>
          <a:lstStyle/>
          <a:p>
            <a:pPr algn="ctr"/>
            <a:r>
              <a:rPr lang="en-US" sz="3600" b="1" i="1" dirty="0"/>
              <a:t>Ways to improve model:</a:t>
            </a:r>
          </a:p>
        </p:txBody>
      </p:sp>
      <p:sp>
        <p:nvSpPr>
          <p:cNvPr id="3" name="TextBox 2">
            <a:extLst>
              <a:ext uri="{FF2B5EF4-FFF2-40B4-BE49-F238E27FC236}">
                <a16:creationId xmlns:a16="http://schemas.microsoft.com/office/drawing/2014/main" id="{8D9EA5B3-2C1F-4593-8A16-E6155384AE29}"/>
              </a:ext>
            </a:extLst>
          </p:cNvPr>
          <p:cNvSpPr txBox="1"/>
          <p:nvPr/>
        </p:nvSpPr>
        <p:spPr>
          <a:xfrm>
            <a:off x="116541" y="1004047"/>
            <a:ext cx="11967883"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data collected should also contains health related features such as number of childcare hospitals, Hospital hygiene, Women hygiene, number of hospital in that area, disease outspread data, family income data, number of hours a mother works after a child is born, whether the baby born was natural or C-sect.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such complex predicting model where dataset possesses nonlinear relationship, algorithm such as Random Forest, Neural Network should be deployed.</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dataset is much small, large number of datapoints should be available rather than just 47 datapoints.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There are some coefficient which don’t seem logical such as when Catholic increases </a:t>
            </a:r>
            <a:r>
              <a:rPr lang="en-US" sz="1400" dirty="0" err="1">
                <a:latin typeface="Times New Roman" panose="02020603050405020304" pitchFamily="18" charset="0"/>
                <a:cs typeface="Times New Roman" panose="02020603050405020304" pitchFamily="18" charset="0"/>
              </a:rPr>
              <a:t>InfantMortality</a:t>
            </a:r>
            <a:r>
              <a:rPr lang="en-US" sz="1400" dirty="0">
                <a:latin typeface="Times New Roman" panose="02020603050405020304" pitchFamily="18" charset="0"/>
                <a:cs typeface="Times New Roman" panose="02020603050405020304" pitchFamily="18" charset="0"/>
              </a:rPr>
              <a:t> decreases.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00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1122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Assignment 2 – Predictive Modelling   Introduction to Data Analysis (DATA 1200)  Prof. Ritwick Dutta</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Introduction to Data Analysis (DATA 1200)</dc:title>
  <dc:creator>Dheer Parikh</dc:creator>
  <cp:lastModifiedBy>Dheer Parikh</cp:lastModifiedBy>
  <cp:revision>32</cp:revision>
  <dcterms:created xsi:type="dcterms:W3CDTF">2023-09-27T04:50:27Z</dcterms:created>
  <dcterms:modified xsi:type="dcterms:W3CDTF">2023-10-17T22:12:30Z</dcterms:modified>
</cp:coreProperties>
</file>