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3"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2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42809-2395-4EBA-8342-592D4A2832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20A587-447D-4BB0-AC05-0D1D05AE97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DA7CF4-25B1-430A-99DF-96FE45DFA186}"/>
              </a:ext>
            </a:extLst>
          </p:cNvPr>
          <p:cNvSpPr>
            <a:spLocks noGrp="1"/>
          </p:cNvSpPr>
          <p:nvPr>
            <p:ph type="dt" sz="half" idx="10"/>
          </p:nvPr>
        </p:nvSpPr>
        <p:spPr/>
        <p:txBody>
          <a:bodyPr/>
          <a:lstStyle/>
          <a:p>
            <a:fld id="{B4CC6368-DE00-42C2-9305-2D39A34E62DD}" type="datetimeFigureOut">
              <a:rPr lang="en-US" smtClean="0"/>
              <a:t>11/21/2023</a:t>
            </a:fld>
            <a:endParaRPr lang="en-US"/>
          </a:p>
        </p:txBody>
      </p:sp>
      <p:sp>
        <p:nvSpPr>
          <p:cNvPr id="5" name="Footer Placeholder 4">
            <a:extLst>
              <a:ext uri="{FF2B5EF4-FFF2-40B4-BE49-F238E27FC236}">
                <a16:creationId xmlns:a16="http://schemas.microsoft.com/office/drawing/2014/main" id="{39E6D4FA-8D7D-44B6-9B59-569AFA213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8225E-23F5-4893-86A2-5ADAB915FE89}"/>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680776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EA8FC-DB7B-4432-9A77-944851D331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EAB112-1177-4A8C-8976-5054B6DFB9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42365-51B7-40B0-9814-4ECD7C34A65B}"/>
              </a:ext>
            </a:extLst>
          </p:cNvPr>
          <p:cNvSpPr>
            <a:spLocks noGrp="1"/>
          </p:cNvSpPr>
          <p:nvPr>
            <p:ph type="dt" sz="half" idx="10"/>
          </p:nvPr>
        </p:nvSpPr>
        <p:spPr/>
        <p:txBody>
          <a:bodyPr/>
          <a:lstStyle/>
          <a:p>
            <a:fld id="{B4CC6368-DE00-42C2-9305-2D39A34E62DD}" type="datetimeFigureOut">
              <a:rPr lang="en-US" smtClean="0"/>
              <a:t>11/21/2023</a:t>
            </a:fld>
            <a:endParaRPr lang="en-US"/>
          </a:p>
        </p:txBody>
      </p:sp>
      <p:sp>
        <p:nvSpPr>
          <p:cNvPr id="5" name="Footer Placeholder 4">
            <a:extLst>
              <a:ext uri="{FF2B5EF4-FFF2-40B4-BE49-F238E27FC236}">
                <a16:creationId xmlns:a16="http://schemas.microsoft.com/office/drawing/2014/main" id="{9DD9E946-C656-4E89-9FD6-C0204302F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D5BC12-426F-444A-83EE-98900F842B04}"/>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88829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1CB27A-809C-4803-A247-589671EC9A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06077B-B4B8-4201-A8D2-164358EEA6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6EF34-9A43-4983-BEDB-78FF15F53719}"/>
              </a:ext>
            </a:extLst>
          </p:cNvPr>
          <p:cNvSpPr>
            <a:spLocks noGrp="1"/>
          </p:cNvSpPr>
          <p:nvPr>
            <p:ph type="dt" sz="half" idx="10"/>
          </p:nvPr>
        </p:nvSpPr>
        <p:spPr/>
        <p:txBody>
          <a:bodyPr/>
          <a:lstStyle/>
          <a:p>
            <a:fld id="{B4CC6368-DE00-42C2-9305-2D39A34E62DD}" type="datetimeFigureOut">
              <a:rPr lang="en-US" smtClean="0"/>
              <a:t>11/21/2023</a:t>
            </a:fld>
            <a:endParaRPr lang="en-US"/>
          </a:p>
        </p:txBody>
      </p:sp>
      <p:sp>
        <p:nvSpPr>
          <p:cNvPr id="5" name="Footer Placeholder 4">
            <a:extLst>
              <a:ext uri="{FF2B5EF4-FFF2-40B4-BE49-F238E27FC236}">
                <a16:creationId xmlns:a16="http://schemas.microsoft.com/office/drawing/2014/main" id="{3F6C19E8-4FA1-426F-BA85-02661B26B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3D010-422B-40A9-BB91-F7143A5BD037}"/>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723549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85E8-8967-4778-8405-E2E3A5E8ED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DCA378-519E-47C9-A970-C8EE3B72BE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29D21-B74C-4B06-9D66-E2438D9CBF24}"/>
              </a:ext>
            </a:extLst>
          </p:cNvPr>
          <p:cNvSpPr>
            <a:spLocks noGrp="1"/>
          </p:cNvSpPr>
          <p:nvPr>
            <p:ph type="dt" sz="half" idx="10"/>
          </p:nvPr>
        </p:nvSpPr>
        <p:spPr/>
        <p:txBody>
          <a:bodyPr/>
          <a:lstStyle/>
          <a:p>
            <a:fld id="{B4CC6368-DE00-42C2-9305-2D39A34E62DD}" type="datetimeFigureOut">
              <a:rPr lang="en-US" smtClean="0"/>
              <a:t>11/21/2023</a:t>
            </a:fld>
            <a:endParaRPr lang="en-US"/>
          </a:p>
        </p:txBody>
      </p:sp>
      <p:sp>
        <p:nvSpPr>
          <p:cNvPr id="5" name="Footer Placeholder 4">
            <a:extLst>
              <a:ext uri="{FF2B5EF4-FFF2-40B4-BE49-F238E27FC236}">
                <a16:creationId xmlns:a16="http://schemas.microsoft.com/office/drawing/2014/main" id="{FF68B9B3-88AF-46AD-8602-EE414BF84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4ED27-5772-4D87-B3B9-6630D67D0B25}"/>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394588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C8C76-DDB3-4F12-9986-6A71E217B8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2C772D-3A02-4484-9156-FD3375EC0A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D6A4B8-168A-471E-851C-E36F1BE26EA2}"/>
              </a:ext>
            </a:extLst>
          </p:cNvPr>
          <p:cNvSpPr>
            <a:spLocks noGrp="1"/>
          </p:cNvSpPr>
          <p:nvPr>
            <p:ph type="dt" sz="half" idx="10"/>
          </p:nvPr>
        </p:nvSpPr>
        <p:spPr/>
        <p:txBody>
          <a:bodyPr/>
          <a:lstStyle/>
          <a:p>
            <a:fld id="{B4CC6368-DE00-42C2-9305-2D39A34E62DD}" type="datetimeFigureOut">
              <a:rPr lang="en-US" smtClean="0"/>
              <a:t>11/21/2023</a:t>
            </a:fld>
            <a:endParaRPr lang="en-US"/>
          </a:p>
        </p:txBody>
      </p:sp>
      <p:sp>
        <p:nvSpPr>
          <p:cNvPr id="5" name="Footer Placeholder 4">
            <a:extLst>
              <a:ext uri="{FF2B5EF4-FFF2-40B4-BE49-F238E27FC236}">
                <a16:creationId xmlns:a16="http://schemas.microsoft.com/office/drawing/2014/main" id="{E76938EA-F3E0-458A-8627-42BE1CCF9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B5AD9-08CA-4288-B5ED-9FD2C3B63D77}"/>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3708800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966A-5511-4BA5-B822-0444690A99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84834F-4158-4746-80F2-ED1FE4EA53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B3606D-DD04-430E-AB61-CD5A773FD6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A7589C-53FA-4347-9BAA-6B265022590B}"/>
              </a:ext>
            </a:extLst>
          </p:cNvPr>
          <p:cNvSpPr>
            <a:spLocks noGrp="1"/>
          </p:cNvSpPr>
          <p:nvPr>
            <p:ph type="dt" sz="half" idx="10"/>
          </p:nvPr>
        </p:nvSpPr>
        <p:spPr/>
        <p:txBody>
          <a:bodyPr/>
          <a:lstStyle/>
          <a:p>
            <a:fld id="{B4CC6368-DE00-42C2-9305-2D39A34E62DD}" type="datetimeFigureOut">
              <a:rPr lang="en-US" smtClean="0"/>
              <a:t>11/21/2023</a:t>
            </a:fld>
            <a:endParaRPr lang="en-US"/>
          </a:p>
        </p:txBody>
      </p:sp>
      <p:sp>
        <p:nvSpPr>
          <p:cNvPr id="6" name="Footer Placeholder 5">
            <a:extLst>
              <a:ext uri="{FF2B5EF4-FFF2-40B4-BE49-F238E27FC236}">
                <a16:creationId xmlns:a16="http://schemas.microsoft.com/office/drawing/2014/main" id="{265287B3-4C31-4DB3-AAF6-E91B076AB6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133170-8F2E-4CFF-9E7F-14407D4ACAFB}"/>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3803945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4801-48A1-418F-AC6D-26B4075B00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20ADD1-7061-4E97-8030-75D0CEE0E8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1AFEFB-59E9-4CDB-8F2B-3A6061BAB5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30B216-51E7-441F-AA69-7AB8A296A6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A094DE-B279-43D2-A277-22DFDE9563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83378A-B7FF-47E9-97F5-7E780503FC3A}"/>
              </a:ext>
            </a:extLst>
          </p:cNvPr>
          <p:cNvSpPr>
            <a:spLocks noGrp="1"/>
          </p:cNvSpPr>
          <p:nvPr>
            <p:ph type="dt" sz="half" idx="10"/>
          </p:nvPr>
        </p:nvSpPr>
        <p:spPr/>
        <p:txBody>
          <a:bodyPr/>
          <a:lstStyle/>
          <a:p>
            <a:fld id="{B4CC6368-DE00-42C2-9305-2D39A34E62DD}" type="datetimeFigureOut">
              <a:rPr lang="en-US" smtClean="0"/>
              <a:t>11/21/2023</a:t>
            </a:fld>
            <a:endParaRPr lang="en-US"/>
          </a:p>
        </p:txBody>
      </p:sp>
      <p:sp>
        <p:nvSpPr>
          <p:cNvPr id="8" name="Footer Placeholder 7">
            <a:extLst>
              <a:ext uri="{FF2B5EF4-FFF2-40B4-BE49-F238E27FC236}">
                <a16:creationId xmlns:a16="http://schemas.microsoft.com/office/drawing/2014/main" id="{C40B3511-E4CF-49FE-90B4-E4B0643217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E69B26-0FCC-42E5-861B-74DDB6CE2BBD}"/>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12097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933A-AE25-4090-A3F9-7951C5B814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C225D-BB84-4325-AB1E-5A168FAF2164}"/>
              </a:ext>
            </a:extLst>
          </p:cNvPr>
          <p:cNvSpPr>
            <a:spLocks noGrp="1"/>
          </p:cNvSpPr>
          <p:nvPr>
            <p:ph type="dt" sz="half" idx="10"/>
          </p:nvPr>
        </p:nvSpPr>
        <p:spPr/>
        <p:txBody>
          <a:bodyPr/>
          <a:lstStyle/>
          <a:p>
            <a:fld id="{B4CC6368-DE00-42C2-9305-2D39A34E62DD}" type="datetimeFigureOut">
              <a:rPr lang="en-US" smtClean="0"/>
              <a:t>11/21/2023</a:t>
            </a:fld>
            <a:endParaRPr lang="en-US"/>
          </a:p>
        </p:txBody>
      </p:sp>
      <p:sp>
        <p:nvSpPr>
          <p:cNvPr id="4" name="Footer Placeholder 3">
            <a:extLst>
              <a:ext uri="{FF2B5EF4-FFF2-40B4-BE49-F238E27FC236}">
                <a16:creationId xmlns:a16="http://schemas.microsoft.com/office/drawing/2014/main" id="{2F860BA0-A7B5-4EA1-B69A-8F932D84BF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73C92F-C528-48A2-A3EF-299CC19C8F00}"/>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92333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724A6C-3124-4C0C-891A-020A0F50FB3D}"/>
              </a:ext>
            </a:extLst>
          </p:cNvPr>
          <p:cNvSpPr>
            <a:spLocks noGrp="1"/>
          </p:cNvSpPr>
          <p:nvPr>
            <p:ph type="dt" sz="half" idx="10"/>
          </p:nvPr>
        </p:nvSpPr>
        <p:spPr/>
        <p:txBody>
          <a:bodyPr/>
          <a:lstStyle/>
          <a:p>
            <a:fld id="{B4CC6368-DE00-42C2-9305-2D39A34E62DD}" type="datetimeFigureOut">
              <a:rPr lang="en-US" smtClean="0"/>
              <a:t>11/21/2023</a:t>
            </a:fld>
            <a:endParaRPr lang="en-US"/>
          </a:p>
        </p:txBody>
      </p:sp>
      <p:sp>
        <p:nvSpPr>
          <p:cNvPr id="3" name="Footer Placeholder 2">
            <a:extLst>
              <a:ext uri="{FF2B5EF4-FFF2-40B4-BE49-F238E27FC236}">
                <a16:creationId xmlns:a16="http://schemas.microsoft.com/office/drawing/2014/main" id="{9615B5E7-1397-4FBF-B967-129D76326D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483192-1498-4C57-97BD-C943BEEAACD1}"/>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208393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090C-CE86-4B05-9B8C-33FFC3A54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41BFD9-DD49-4B7C-B586-784DC51443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D3B25-B61C-4696-B046-44B048D1E0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16F561-70F1-4A09-AAFB-29B7BCFA86FC}"/>
              </a:ext>
            </a:extLst>
          </p:cNvPr>
          <p:cNvSpPr>
            <a:spLocks noGrp="1"/>
          </p:cNvSpPr>
          <p:nvPr>
            <p:ph type="dt" sz="half" idx="10"/>
          </p:nvPr>
        </p:nvSpPr>
        <p:spPr/>
        <p:txBody>
          <a:bodyPr/>
          <a:lstStyle/>
          <a:p>
            <a:fld id="{B4CC6368-DE00-42C2-9305-2D39A34E62DD}" type="datetimeFigureOut">
              <a:rPr lang="en-US" smtClean="0"/>
              <a:t>11/21/2023</a:t>
            </a:fld>
            <a:endParaRPr lang="en-US"/>
          </a:p>
        </p:txBody>
      </p:sp>
      <p:sp>
        <p:nvSpPr>
          <p:cNvPr id="6" name="Footer Placeholder 5">
            <a:extLst>
              <a:ext uri="{FF2B5EF4-FFF2-40B4-BE49-F238E27FC236}">
                <a16:creationId xmlns:a16="http://schemas.microsoft.com/office/drawing/2014/main" id="{D5D26944-03C4-4183-9A41-76A1F4F424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4B432E-DFB7-4488-9C21-860A50940AB8}"/>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206100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DC19-CE01-4EAF-9131-2B2D757FB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A30A4-55DD-42F7-800B-F434583CA1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3530C-AA7F-4DCC-8033-304B56B75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E4E594-D482-43F5-AA26-A04BC174A713}"/>
              </a:ext>
            </a:extLst>
          </p:cNvPr>
          <p:cNvSpPr>
            <a:spLocks noGrp="1"/>
          </p:cNvSpPr>
          <p:nvPr>
            <p:ph type="dt" sz="half" idx="10"/>
          </p:nvPr>
        </p:nvSpPr>
        <p:spPr/>
        <p:txBody>
          <a:bodyPr/>
          <a:lstStyle/>
          <a:p>
            <a:fld id="{B4CC6368-DE00-42C2-9305-2D39A34E62DD}" type="datetimeFigureOut">
              <a:rPr lang="en-US" smtClean="0"/>
              <a:t>11/21/2023</a:t>
            </a:fld>
            <a:endParaRPr lang="en-US"/>
          </a:p>
        </p:txBody>
      </p:sp>
      <p:sp>
        <p:nvSpPr>
          <p:cNvPr id="6" name="Footer Placeholder 5">
            <a:extLst>
              <a:ext uri="{FF2B5EF4-FFF2-40B4-BE49-F238E27FC236}">
                <a16:creationId xmlns:a16="http://schemas.microsoft.com/office/drawing/2014/main" id="{36638076-ABFB-4E30-9630-B128E3DFB0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9019E-B4C8-49F1-B860-8C4600D0AF09}"/>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201042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E8BEA4-F7A4-44B3-9439-16EC5275FD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AD0B11-42F2-4491-8F7B-0277CDE888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A5F0C1-6C89-44EC-8D6E-3AC83FC0D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C6368-DE00-42C2-9305-2D39A34E62DD}" type="datetimeFigureOut">
              <a:rPr lang="en-US" smtClean="0"/>
              <a:t>11/21/2023</a:t>
            </a:fld>
            <a:endParaRPr lang="en-US"/>
          </a:p>
        </p:txBody>
      </p:sp>
      <p:sp>
        <p:nvSpPr>
          <p:cNvPr id="5" name="Footer Placeholder 4">
            <a:extLst>
              <a:ext uri="{FF2B5EF4-FFF2-40B4-BE49-F238E27FC236}">
                <a16:creationId xmlns:a16="http://schemas.microsoft.com/office/drawing/2014/main" id="{D0DAAAC0-50E2-4BEA-950C-06998B245F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A8EDD9-D09A-40BC-A159-C8B8F81C65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3E5E4-9FA2-4C8A-AE0C-034588CB93E7}" type="slidenum">
              <a:rPr lang="en-US" smtClean="0"/>
              <a:t>‹#›</a:t>
            </a:fld>
            <a:endParaRPr lang="en-US"/>
          </a:p>
        </p:txBody>
      </p:sp>
    </p:spTree>
    <p:extLst>
      <p:ext uri="{BB962C8B-B14F-4D97-AF65-F5344CB8AC3E}">
        <p14:creationId xmlns:p14="http://schemas.microsoft.com/office/powerpoint/2010/main" val="343921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09C94-1B74-487A-AD33-BCDFE77241DB}"/>
              </a:ext>
            </a:extLst>
          </p:cNvPr>
          <p:cNvSpPr>
            <a:spLocks noGrp="1"/>
          </p:cNvSpPr>
          <p:nvPr>
            <p:ph type="ctrTitle"/>
          </p:nvPr>
        </p:nvSpPr>
        <p:spPr>
          <a:xfrm>
            <a:off x="384810" y="502920"/>
            <a:ext cx="11422380" cy="2887980"/>
          </a:xfrm>
        </p:spPr>
        <p:txBody>
          <a:bodyPr>
            <a:normAutofit fontScale="90000"/>
          </a:bodyPr>
          <a:lstStyle/>
          <a:p>
            <a:r>
              <a:rPr lang="en-US" dirty="0">
                <a:latin typeface="Times New Roman" panose="02020603050405020304" pitchFamily="18" charset="0"/>
                <a:cs typeface="Times New Roman" panose="02020603050405020304" pitchFamily="18" charset="0"/>
              </a:rPr>
              <a:t>Assignment 4 – Support Vector Machine &amp;</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Naive bayes</a:t>
            </a:r>
            <a:br>
              <a:rPr lang="en-US" dirty="0">
                <a:latin typeface="Times New Roman" panose="02020603050405020304" pitchFamily="18" charset="0"/>
                <a:cs typeface="Times New Roman" panose="02020603050405020304" pitchFamily="18" charset="0"/>
              </a:rPr>
            </a:br>
            <a:br>
              <a:rPr lang="en-US" sz="1800" b="0" i="0" u="none" strike="noStrike" baseline="0" dirty="0">
                <a:solidFill>
                  <a:srgbClr val="000000"/>
                </a:solidFill>
                <a:latin typeface="Times New Roman" panose="02020603050405020304" pitchFamily="18" charset="0"/>
                <a:cs typeface="Times New Roman" panose="02020603050405020304" pitchFamily="18" charset="0"/>
              </a:rPr>
            </a:br>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Introduction to Data Analysis (DATA 1200) </a:t>
            </a:r>
            <a:br>
              <a:rPr lang="en-US" sz="1800" b="1" i="0" u="none" strike="noStrike" baseline="0" dirty="0">
                <a:solidFill>
                  <a:srgbClr val="000000"/>
                </a:solidFill>
                <a:latin typeface="Times New Roman" panose="02020603050405020304" pitchFamily="18" charset="0"/>
                <a:cs typeface="Times New Roman" panose="02020603050405020304" pitchFamily="18" charset="0"/>
              </a:rPr>
            </a:br>
            <a:r>
              <a:rPr lang="en-US" sz="1800" b="1" i="0" u="none" strike="noStrike" baseline="0" dirty="0">
                <a:solidFill>
                  <a:srgbClr val="000000"/>
                </a:solidFill>
                <a:latin typeface="Times New Roman" panose="02020603050405020304" pitchFamily="18" charset="0"/>
                <a:cs typeface="Times New Roman" panose="02020603050405020304" pitchFamily="18" charset="0"/>
              </a:rPr>
              <a:t>Prof. </a:t>
            </a:r>
            <a:r>
              <a:rPr lang="en-US" sz="1800" b="1" i="0" u="none" strike="noStrike" baseline="0" dirty="0" err="1">
                <a:solidFill>
                  <a:srgbClr val="000000"/>
                </a:solidFill>
                <a:latin typeface="Times New Roman" panose="02020603050405020304" pitchFamily="18" charset="0"/>
                <a:cs typeface="Times New Roman" panose="02020603050405020304" pitchFamily="18" charset="0"/>
              </a:rPr>
              <a:t>Ritwick</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 Dutta</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D47A0F-24BB-41AD-B55C-7FCFCC77D45D}"/>
              </a:ext>
            </a:extLst>
          </p:cNvPr>
          <p:cNvSpPr>
            <a:spLocks noGrp="1"/>
          </p:cNvSpPr>
          <p:nvPr>
            <p:ph type="subTitle" idx="1"/>
          </p:nvPr>
        </p:nvSpPr>
        <p:spPr>
          <a:xfrm>
            <a:off x="4912659" y="3544656"/>
            <a:ext cx="2366682" cy="925138"/>
          </a:xfrm>
        </p:spPr>
        <p:txBody>
          <a:bodyPr/>
          <a:lstStyle/>
          <a:p>
            <a:r>
              <a:rPr lang="en-US" dirty="0">
                <a:latin typeface="Times New Roman" panose="02020603050405020304" pitchFamily="18" charset="0"/>
                <a:cs typeface="Times New Roman" panose="02020603050405020304" pitchFamily="18" charset="0"/>
              </a:rPr>
              <a:t>Dheer Parikh</a:t>
            </a:r>
          </a:p>
          <a:p>
            <a:r>
              <a:rPr lang="en-US" dirty="0">
                <a:latin typeface="Times New Roman" panose="02020603050405020304" pitchFamily="18" charset="0"/>
                <a:cs typeface="Times New Roman" panose="02020603050405020304" pitchFamily="18" charset="0"/>
              </a:rPr>
              <a:t>100919437</a:t>
            </a:r>
          </a:p>
        </p:txBody>
      </p:sp>
    </p:spTree>
    <p:extLst>
      <p:ext uri="{BB962C8B-B14F-4D97-AF65-F5344CB8AC3E}">
        <p14:creationId xmlns:p14="http://schemas.microsoft.com/office/powerpoint/2010/main" val="1055984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7FDD6-96A8-482C-AF26-1CBE3018AE4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7AC0E63-EA3E-45F5-9636-BE1024BB3092}"/>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In this assignment we have to predict the type of rice i.e. `</a:t>
            </a:r>
            <a:r>
              <a:rPr lang="en-US" sz="1800" dirty="0" err="1">
                <a:latin typeface="Times New Roman" panose="02020603050405020304" pitchFamily="18" charset="0"/>
                <a:cs typeface="Times New Roman" panose="02020603050405020304" pitchFamily="18" charset="0"/>
              </a:rPr>
              <a:t>Kesimen</a:t>
            </a:r>
            <a:r>
              <a:rPr lang="en-US" sz="1800" dirty="0">
                <a:latin typeface="Times New Roman" panose="02020603050405020304" pitchFamily="18" charset="0"/>
                <a:cs typeface="Times New Roman" panose="02020603050405020304" pitchFamily="18" charset="0"/>
              </a:rPr>
              <a:t>` or `</a:t>
            </a:r>
            <a:r>
              <a:rPr lang="en-US" sz="1800" dirty="0" err="1">
                <a:latin typeface="Times New Roman" panose="02020603050405020304" pitchFamily="18" charset="0"/>
                <a:cs typeface="Times New Roman" panose="02020603050405020304" pitchFamily="18" charset="0"/>
              </a:rPr>
              <a:t>Besni</a:t>
            </a:r>
            <a:r>
              <a:rPr lang="en-US" sz="1800" dirty="0">
                <a:latin typeface="Times New Roman" panose="02020603050405020304" pitchFamily="18" charset="0"/>
                <a:cs typeface="Times New Roman" panose="02020603050405020304" pitchFamily="18" charset="0"/>
              </a:rPr>
              <a:t>` by leveraging the dataset ‘raisin_dataset.csv’ by applying two algorithms namely Support Vector Machine &amp; Naïve Bayes, and compare the difference of their outcomes.</a:t>
            </a:r>
          </a:p>
          <a:p>
            <a:pPr marL="0" indent="0">
              <a:buNone/>
            </a:pPr>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81823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F6E0F0-E810-4502-97B5-A3914A3B6035}"/>
              </a:ext>
            </a:extLst>
          </p:cNvPr>
          <p:cNvSpPr txBox="1"/>
          <p:nvPr/>
        </p:nvSpPr>
        <p:spPr>
          <a:xfrm>
            <a:off x="449316" y="0"/>
            <a:ext cx="11501718" cy="646331"/>
          </a:xfrm>
          <a:prstGeom prst="rect">
            <a:avLst/>
          </a:prstGeom>
          <a:noFill/>
        </p:spPr>
        <p:txBody>
          <a:bodyPr wrap="square" rtlCol="0">
            <a:spAutoFit/>
          </a:bodyPr>
          <a:lstStyle/>
          <a:p>
            <a:pPr algn="ctr"/>
            <a:r>
              <a:rPr lang="en-US" sz="3600" b="1" i="1" dirty="0"/>
              <a:t>Understanding dataset:</a:t>
            </a:r>
          </a:p>
        </p:txBody>
      </p:sp>
      <p:pic>
        <p:nvPicPr>
          <p:cNvPr id="8" name="Picture 7">
            <a:extLst>
              <a:ext uri="{FF2B5EF4-FFF2-40B4-BE49-F238E27FC236}">
                <a16:creationId xmlns:a16="http://schemas.microsoft.com/office/drawing/2014/main" id="{9BCE30DA-A32B-45C0-A2EF-4BB208B02F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6975" y="832413"/>
            <a:ext cx="4629495" cy="2062316"/>
          </a:xfrm>
          <a:prstGeom prst="rect">
            <a:avLst/>
          </a:prstGeom>
        </p:spPr>
      </p:pic>
      <p:cxnSp>
        <p:nvCxnSpPr>
          <p:cNvPr id="10" name="Straight Connector 9">
            <a:extLst>
              <a:ext uri="{FF2B5EF4-FFF2-40B4-BE49-F238E27FC236}">
                <a16:creationId xmlns:a16="http://schemas.microsoft.com/office/drawing/2014/main" id="{EDB0FB4C-2820-4810-BC55-289D8B50934C}"/>
              </a:ext>
            </a:extLst>
          </p:cNvPr>
          <p:cNvCxnSpPr>
            <a:cxnSpLocks/>
          </p:cNvCxnSpPr>
          <p:nvPr/>
        </p:nvCxnSpPr>
        <p:spPr>
          <a:xfrm>
            <a:off x="5841586" y="646331"/>
            <a:ext cx="0" cy="2647077"/>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8C9271C-15CB-4CB9-A050-27211FB08350}"/>
              </a:ext>
            </a:extLst>
          </p:cNvPr>
          <p:cNvCxnSpPr/>
          <p:nvPr/>
        </p:nvCxnSpPr>
        <p:spPr>
          <a:xfrm>
            <a:off x="76975" y="3293408"/>
            <a:ext cx="12217296"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70B05E0-0034-4AF9-B8F8-F7CA1D1B40C4}"/>
              </a:ext>
            </a:extLst>
          </p:cNvPr>
          <p:cNvSpPr txBox="1"/>
          <p:nvPr/>
        </p:nvSpPr>
        <p:spPr>
          <a:xfrm>
            <a:off x="854275" y="2906146"/>
            <a:ext cx="3074894" cy="369332"/>
          </a:xfrm>
          <a:prstGeom prst="rect">
            <a:avLst/>
          </a:prstGeom>
          <a:noFill/>
        </p:spPr>
        <p:txBody>
          <a:bodyPr wrap="square" rtlCol="0">
            <a:spAutoFit/>
          </a:bodyPr>
          <a:lstStyle/>
          <a:p>
            <a:r>
              <a:rPr lang="en-US" dirty="0"/>
              <a:t>Fig. 1 – first 10 rows of dataset</a:t>
            </a:r>
          </a:p>
        </p:txBody>
      </p:sp>
      <p:sp>
        <p:nvSpPr>
          <p:cNvPr id="15" name="TextBox 14">
            <a:extLst>
              <a:ext uri="{FF2B5EF4-FFF2-40B4-BE49-F238E27FC236}">
                <a16:creationId xmlns:a16="http://schemas.microsoft.com/office/drawing/2014/main" id="{96ED91F9-43D0-493E-8419-D1EE6CE588D3}"/>
              </a:ext>
            </a:extLst>
          </p:cNvPr>
          <p:cNvSpPr txBox="1"/>
          <p:nvPr/>
        </p:nvSpPr>
        <p:spPr>
          <a:xfrm>
            <a:off x="7043786" y="2829769"/>
            <a:ext cx="3929322" cy="369332"/>
          </a:xfrm>
          <a:prstGeom prst="rect">
            <a:avLst/>
          </a:prstGeom>
          <a:noFill/>
        </p:spPr>
        <p:txBody>
          <a:bodyPr wrap="square" rtlCol="0">
            <a:spAutoFit/>
          </a:bodyPr>
          <a:lstStyle/>
          <a:p>
            <a:r>
              <a:rPr lang="en-US" dirty="0"/>
              <a:t>Fig. 2 – statistical description of dataset</a:t>
            </a:r>
          </a:p>
        </p:txBody>
      </p:sp>
      <p:sp>
        <p:nvSpPr>
          <p:cNvPr id="3" name="TextBox 2">
            <a:extLst>
              <a:ext uri="{FF2B5EF4-FFF2-40B4-BE49-F238E27FC236}">
                <a16:creationId xmlns:a16="http://schemas.microsoft.com/office/drawing/2014/main" id="{1422C194-23BA-4ACB-A760-2352A93AFD15}"/>
              </a:ext>
            </a:extLst>
          </p:cNvPr>
          <p:cNvSpPr txBox="1"/>
          <p:nvPr/>
        </p:nvSpPr>
        <p:spPr>
          <a:xfrm>
            <a:off x="178752" y="3513492"/>
            <a:ext cx="11834493" cy="203132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From the given dataset it can be seen that the information is in pixel it means that this resembles to pictures which were converted to pixel form. The primary focus of this project is to identify the Class of rice on the bases of Area: No. of pixels within the boundary of Raisin , Major Axis Length: Longest line that can be drawn on raisin, Minor Axis Length: shortest line that can be drawn on raisin, Convex Area:, Extent: Ratio of raisin covered under pixels by total pixels, Perimeter: Distance between boundaries and pixel around raisin, eccentricity: eccentricity of eclipse which has same moment as raisin along with our target variable which is Class, which contains two values namely </a:t>
            </a:r>
            <a:r>
              <a:rPr lang="en-US" sz="1400" dirty="0" err="1">
                <a:latin typeface="Times New Roman" panose="02020603050405020304" pitchFamily="18" charset="0"/>
                <a:cs typeface="Times New Roman" panose="02020603050405020304" pitchFamily="18" charset="0"/>
              </a:rPr>
              <a:t>Kecimen</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Besni</a:t>
            </a:r>
            <a:r>
              <a:rPr lang="en-US" sz="1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From the descriptive stats, there are 900 observation with no null values in it. As it seems that this are the data in picture format which are converted to pixel format, the maximum area covered by any raisin is 235047 pixels, major axis length is 997.29, minor axis length is 492.27. Notable thing from the dataset is the standard deviation is comparatively high for most of the variable expect eccentricity, which suggests that there might be some outliers and dataset might not follow normal distribution curve.</a:t>
            </a:r>
          </a:p>
        </p:txBody>
      </p:sp>
      <p:pic>
        <p:nvPicPr>
          <p:cNvPr id="4" name="Picture 3">
            <a:extLst>
              <a:ext uri="{FF2B5EF4-FFF2-40B4-BE49-F238E27FC236}">
                <a16:creationId xmlns:a16="http://schemas.microsoft.com/office/drawing/2014/main" id="{85EC0BAD-3383-4D91-B5E1-DFAE0EBFDA85}"/>
              </a:ext>
            </a:extLst>
          </p:cNvPr>
          <p:cNvPicPr>
            <a:picLocks noChangeAspect="1"/>
          </p:cNvPicPr>
          <p:nvPr/>
        </p:nvPicPr>
        <p:blipFill rotWithShape="1">
          <a:blip r:embed="rId3">
            <a:extLst>
              <a:ext uri="{28A0092B-C50C-407E-A947-70E740481C1C}">
                <a14:useLocalDpi xmlns:a14="http://schemas.microsoft.com/office/drawing/2010/main" val="0"/>
              </a:ext>
            </a:extLst>
          </a:blip>
          <a:srcRect t="4991" r="1433" b="-1"/>
          <a:stretch/>
        </p:blipFill>
        <p:spPr>
          <a:xfrm>
            <a:off x="6095999" y="866415"/>
            <a:ext cx="5824896" cy="1980380"/>
          </a:xfrm>
          <a:prstGeom prst="rect">
            <a:avLst/>
          </a:prstGeom>
        </p:spPr>
      </p:pic>
    </p:spTree>
    <p:extLst>
      <p:ext uri="{BB962C8B-B14F-4D97-AF65-F5344CB8AC3E}">
        <p14:creationId xmlns:p14="http://schemas.microsoft.com/office/powerpoint/2010/main" val="3433952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D05751-884C-472E-B44A-6566E75DF96E}"/>
              </a:ext>
            </a:extLst>
          </p:cNvPr>
          <p:cNvPicPr preferRelativeResize="0">
            <a:picLocks/>
          </p:cNvPicPr>
          <p:nvPr/>
        </p:nvPicPr>
        <p:blipFill>
          <a:blip r:embed="rId2">
            <a:extLst>
              <a:ext uri="{28A0092B-C50C-407E-A947-70E740481C1C}">
                <a14:useLocalDpi xmlns:a14="http://schemas.microsoft.com/office/drawing/2010/main" val="0"/>
              </a:ext>
            </a:extLst>
          </a:blip>
          <a:srcRect/>
          <a:stretch/>
        </p:blipFill>
        <p:spPr>
          <a:xfrm>
            <a:off x="3351680" y="646330"/>
            <a:ext cx="5488640" cy="3154703"/>
          </a:xfrm>
          <a:prstGeom prst="rect">
            <a:avLst/>
          </a:prstGeom>
        </p:spPr>
      </p:pic>
      <p:sp>
        <p:nvSpPr>
          <p:cNvPr id="5" name="TextBox 4">
            <a:extLst>
              <a:ext uri="{FF2B5EF4-FFF2-40B4-BE49-F238E27FC236}">
                <a16:creationId xmlns:a16="http://schemas.microsoft.com/office/drawing/2014/main" id="{53473B7F-A54B-4AA0-8B82-9E8B08D1D74A}"/>
              </a:ext>
            </a:extLst>
          </p:cNvPr>
          <p:cNvSpPr txBox="1"/>
          <p:nvPr/>
        </p:nvSpPr>
        <p:spPr>
          <a:xfrm>
            <a:off x="4558552" y="3700644"/>
            <a:ext cx="3074894" cy="369332"/>
          </a:xfrm>
          <a:prstGeom prst="rect">
            <a:avLst/>
          </a:prstGeom>
          <a:noFill/>
        </p:spPr>
        <p:txBody>
          <a:bodyPr wrap="square" rtlCol="0">
            <a:spAutoFit/>
          </a:bodyPr>
          <a:lstStyle/>
          <a:p>
            <a:pPr algn="ctr"/>
            <a:r>
              <a:rPr lang="en-US" dirty="0"/>
              <a:t>Fig. 6 – Correlation plot</a:t>
            </a:r>
          </a:p>
        </p:txBody>
      </p:sp>
      <p:sp>
        <p:nvSpPr>
          <p:cNvPr id="6" name="TextBox 5">
            <a:extLst>
              <a:ext uri="{FF2B5EF4-FFF2-40B4-BE49-F238E27FC236}">
                <a16:creationId xmlns:a16="http://schemas.microsoft.com/office/drawing/2014/main" id="{F38D409E-76B3-4D36-9935-58EC1526CAFF}"/>
              </a:ext>
            </a:extLst>
          </p:cNvPr>
          <p:cNvSpPr txBox="1"/>
          <p:nvPr/>
        </p:nvSpPr>
        <p:spPr>
          <a:xfrm>
            <a:off x="345141" y="0"/>
            <a:ext cx="11501718" cy="646331"/>
          </a:xfrm>
          <a:prstGeom prst="rect">
            <a:avLst/>
          </a:prstGeom>
          <a:noFill/>
        </p:spPr>
        <p:txBody>
          <a:bodyPr wrap="square" rtlCol="0">
            <a:spAutoFit/>
          </a:bodyPr>
          <a:lstStyle/>
          <a:p>
            <a:pPr algn="ctr"/>
            <a:r>
              <a:rPr lang="en-US" sz="3600" b="1" i="1" dirty="0"/>
              <a:t>Understanding Correlations:</a:t>
            </a:r>
          </a:p>
        </p:txBody>
      </p:sp>
      <p:cxnSp>
        <p:nvCxnSpPr>
          <p:cNvPr id="10" name="Straight Connector 9">
            <a:extLst>
              <a:ext uri="{FF2B5EF4-FFF2-40B4-BE49-F238E27FC236}">
                <a16:creationId xmlns:a16="http://schemas.microsoft.com/office/drawing/2014/main" id="{9EB54110-9BDD-485E-B3F2-D2E5F379FB80}"/>
              </a:ext>
            </a:extLst>
          </p:cNvPr>
          <p:cNvCxnSpPr/>
          <p:nvPr/>
        </p:nvCxnSpPr>
        <p:spPr>
          <a:xfrm>
            <a:off x="0" y="4069976"/>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94A83478-465C-4219-89C0-22337D95653A}"/>
              </a:ext>
            </a:extLst>
          </p:cNvPr>
          <p:cNvSpPr txBox="1"/>
          <p:nvPr/>
        </p:nvSpPr>
        <p:spPr>
          <a:xfrm>
            <a:off x="107576" y="4267200"/>
            <a:ext cx="11932024" cy="954107"/>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Co-relation of Area is greater than 0.90 with every other variable other than Eccentricity, whereas it has negative relationship tending towards 0 with extent.</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Extent doesn’t have good co-relation with most of the variables, it only exhibits significant negative correlation of -0.36 with Eccentricity.</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Eccentricity have comparatively low co-relation with variables, it has co-relation of 0.58 with major axis length followed by perimeter which is 0.45.  </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6610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E663EA-7C37-463B-8301-9410A68B6DE9}"/>
              </a:ext>
            </a:extLst>
          </p:cNvPr>
          <p:cNvSpPr txBox="1"/>
          <p:nvPr/>
        </p:nvSpPr>
        <p:spPr>
          <a:xfrm>
            <a:off x="345141" y="-126378"/>
            <a:ext cx="11501718" cy="646331"/>
          </a:xfrm>
          <a:prstGeom prst="rect">
            <a:avLst/>
          </a:prstGeom>
          <a:noFill/>
        </p:spPr>
        <p:txBody>
          <a:bodyPr wrap="square" rtlCol="0">
            <a:spAutoFit/>
          </a:bodyPr>
          <a:lstStyle/>
          <a:p>
            <a:pPr algn="ctr"/>
            <a:r>
              <a:rPr lang="en-US" sz="3600" b="1" i="1" dirty="0"/>
              <a:t>Interpretation of Decision Tree Classification:</a:t>
            </a:r>
          </a:p>
        </p:txBody>
      </p:sp>
      <p:sp>
        <p:nvSpPr>
          <p:cNvPr id="7" name="TextBox 6">
            <a:extLst>
              <a:ext uri="{FF2B5EF4-FFF2-40B4-BE49-F238E27FC236}">
                <a16:creationId xmlns:a16="http://schemas.microsoft.com/office/drawing/2014/main" id="{F0585A06-2BEA-410E-94E7-A9389A479ADB}"/>
              </a:ext>
            </a:extLst>
          </p:cNvPr>
          <p:cNvSpPr txBox="1"/>
          <p:nvPr/>
        </p:nvSpPr>
        <p:spPr>
          <a:xfrm>
            <a:off x="8011456" y="3159001"/>
            <a:ext cx="2804458" cy="369332"/>
          </a:xfrm>
          <a:prstGeom prst="rect">
            <a:avLst/>
          </a:prstGeom>
          <a:noFill/>
        </p:spPr>
        <p:txBody>
          <a:bodyPr wrap="square" rtlCol="0">
            <a:spAutoFit/>
          </a:bodyPr>
          <a:lstStyle/>
          <a:p>
            <a:pPr algn="ctr"/>
            <a:r>
              <a:rPr lang="en-US" dirty="0"/>
              <a:t>Fig. 9 – Confusion Matrices</a:t>
            </a:r>
          </a:p>
        </p:txBody>
      </p:sp>
      <p:sp>
        <p:nvSpPr>
          <p:cNvPr id="8" name="TextBox 7">
            <a:extLst>
              <a:ext uri="{FF2B5EF4-FFF2-40B4-BE49-F238E27FC236}">
                <a16:creationId xmlns:a16="http://schemas.microsoft.com/office/drawing/2014/main" id="{B0536367-9683-47D0-8DB4-197507A8AF65}"/>
              </a:ext>
            </a:extLst>
          </p:cNvPr>
          <p:cNvSpPr txBox="1"/>
          <p:nvPr/>
        </p:nvSpPr>
        <p:spPr>
          <a:xfrm>
            <a:off x="891588" y="3145001"/>
            <a:ext cx="3034951" cy="369332"/>
          </a:xfrm>
          <a:prstGeom prst="rect">
            <a:avLst/>
          </a:prstGeom>
          <a:noFill/>
        </p:spPr>
        <p:txBody>
          <a:bodyPr wrap="square" rtlCol="0">
            <a:spAutoFit/>
          </a:bodyPr>
          <a:lstStyle/>
          <a:p>
            <a:pPr algn="ctr"/>
            <a:r>
              <a:rPr lang="en-US" dirty="0"/>
              <a:t>Fig. 8 – Performance Matrices</a:t>
            </a:r>
          </a:p>
        </p:txBody>
      </p:sp>
      <p:pic>
        <p:nvPicPr>
          <p:cNvPr id="5" name="Picture 4">
            <a:extLst>
              <a:ext uri="{FF2B5EF4-FFF2-40B4-BE49-F238E27FC236}">
                <a16:creationId xmlns:a16="http://schemas.microsoft.com/office/drawing/2014/main" id="{7B3B55E6-600C-4B8B-9F88-977D5008C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57" y="834171"/>
            <a:ext cx="4587638" cy="2126164"/>
          </a:xfrm>
          <a:prstGeom prst="rect">
            <a:avLst/>
          </a:prstGeom>
        </p:spPr>
      </p:pic>
      <p:pic>
        <p:nvPicPr>
          <p:cNvPr id="12" name="Picture 11">
            <a:extLst>
              <a:ext uri="{FF2B5EF4-FFF2-40B4-BE49-F238E27FC236}">
                <a16:creationId xmlns:a16="http://schemas.microsoft.com/office/drawing/2014/main" id="{FA3756E5-211D-4FCE-B3CD-CF7442AEF2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0438" y="554789"/>
            <a:ext cx="3095476" cy="2539258"/>
          </a:xfrm>
          <a:prstGeom prst="rect">
            <a:avLst/>
          </a:prstGeom>
        </p:spPr>
      </p:pic>
      <p:cxnSp>
        <p:nvCxnSpPr>
          <p:cNvPr id="14" name="Straight Connector 13">
            <a:extLst>
              <a:ext uri="{FF2B5EF4-FFF2-40B4-BE49-F238E27FC236}">
                <a16:creationId xmlns:a16="http://schemas.microsoft.com/office/drawing/2014/main" id="{6A02DDF3-4176-423B-A6C4-6DFADE494A7B}"/>
              </a:ext>
            </a:extLst>
          </p:cNvPr>
          <p:cNvCxnSpPr>
            <a:cxnSpLocks/>
          </p:cNvCxnSpPr>
          <p:nvPr/>
        </p:nvCxnSpPr>
        <p:spPr>
          <a:xfrm>
            <a:off x="0" y="3570913"/>
            <a:ext cx="12192000" cy="2"/>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3FAFE55-5E3C-49F1-B4E9-10A29C426FCA}"/>
              </a:ext>
            </a:extLst>
          </p:cNvPr>
          <p:cNvCxnSpPr>
            <a:cxnSpLocks/>
          </p:cNvCxnSpPr>
          <p:nvPr/>
        </p:nvCxnSpPr>
        <p:spPr>
          <a:xfrm>
            <a:off x="6096000" y="576703"/>
            <a:ext cx="0" cy="2994212"/>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34C58F92-2BC2-4784-9831-D197F99C6A45}"/>
              </a:ext>
            </a:extLst>
          </p:cNvPr>
          <p:cNvSpPr txBox="1"/>
          <p:nvPr/>
        </p:nvSpPr>
        <p:spPr>
          <a:xfrm>
            <a:off x="345141" y="3845859"/>
            <a:ext cx="11501716"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20" name="TextBox 19">
            <a:extLst>
              <a:ext uri="{FF2B5EF4-FFF2-40B4-BE49-F238E27FC236}">
                <a16:creationId xmlns:a16="http://schemas.microsoft.com/office/drawing/2014/main" id="{C2266B93-A52A-4D74-9E07-8B8B9AEB67AF}"/>
              </a:ext>
            </a:extLst>
          </p:cNvPr>
          <p:cNvSpPr txBox="1"/>
          <p:nvPr/>
        </p:nvSpPr>
        <p:spPr>
          <a:xfrm>
            <a:off x="518657" y="3783106"/>
            <a:ext cx="11328198" cy="1169551"/>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From the performance it can be seen that the model deployed is little bit more precise towards predicting Raisin of class </a:t>
            </a:r>
            <a:r>
              <a:rPr lang="en-US" sz="1400" dirty="0" err="1"/>
              <a:t>Besni</a:t>
            </a:r>
            <a:r>
              <a:rPr lang="en-US" sz="1400" dirty="0"/>
              <a:t> and is 80% accurate to predict the true results.</a:t>
            </a:r>
          </a:p>
          <a:p>
            <a:pPr marL="285750" indent="-285750" algn="just">
              <a:buFont typeface="Arial" panose="020B0604020202020204" pitchFamily="34" charset="0"/>
              <a:buChar char="•"/>
            </a:pPr>
            <a:r>
              <a:rPr lang="en-US" sz="1400" dirty="0"/>
              <a:t>From the confusion matrix it can be seen that model has predicted nearly equal False positive &amp; True Negative. It can be also seen that both the class predicted has equal number.</a:t>
            </a:r>
          </a:p>
          <a:p>
            <a:pPr marL="285750" indent="-285750" algn="just">
              <a:buFont typeface="Arial" panose="020B0604020202020204" pitchFamily="34" charset="0"/>
              <a:buChar char="•"/>
            </a:pPr>
            <a:r>
              <a:rPr lang="en-US" sz="1400" dirty="0"/>
              <a:t>The F-1 Score and Support for both class is same, whereas recall for </a:t>
            </a:r>
            <a:r>
              <a:rPr lang="en-US" sz="1400" dirty="0" err="1"/>
              <a:t>Kecimen</a:t>
            </a:r>
            <a:r>
              <a:rPr lang="en-US" sz="1400" dirty="0"/>
              <a:t> is slightly higher than </a:t>
            </a:r>
            <a:r>
              <a:rPr lang="en-US" sz="1400" dirty="0" err="1"/>
              <a:t>Besni</a:t>
            </a:r>
            <a:r>
              <a:rPr lang="en-US" sz="1400" dirty="0"/>
              <a:t>.   </a:t>
            </a:r>
          </a:p>
        </p:txBody>
      </p:sp>
    </p:spTree>
    <p:extLst>
      <p:ext uri="{BB962C8B-B14F-4D97-AF65-F5344CB8AC3E}">
        <p14:creationId xmlns:p14="http://schemas.microsoft.com/office/powerpoint/2010/main" val="3207632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A50068-0E12-4E97-A5BC-DD97F573E0F0}"/>
              </a:ext>
            </a:extLst>
          </p:cNvPr>
          <p:cNvSpPr txBox="1"/>
          <p:nvPr/>
        </p:nvSpPr>
        <p:spPr>
          <a:xfrm>
            <a:off x="345141" y="0"/>
            <a:ext cx="11501718" cy="646331"/>
          </a:xfrm>
          <a:prstGeom prst="rect">
            <a:avLst/>
          </a:prstGeom>
          <a:noFill/>
        </p:spPr>
        <p:txBody>
          <a:bodyPr wrap="square" rtlCol="0">
            <a:spAutoFit/>
          </a:bodyPr>
          <a:lstStyle/>
          <a:p>
            <a:pPr algn="ctr"/>
            <a:r>
              <a:rPr lang="en-US" sz="3600" b="1" i="1" dirty="0"/>
              <a:t>Ways to improve model:</a:t>
            </a:r>
          </a:p>
        </p:txBody>
      </p:sp>
      <p:sp>
        <p:nvSpPr>
          <p:cNvPr id="3" name="TextBox 2">
            <a:extLst>
              <a:ext uri="{FF2B5EF4-FFF2-40B4-BE49-F238E27FC236}">
                <a16:creationId xmlns:a16="http://schemas.microsoft.com/office/drawing/2014/main" id="{8D9EA5B3-2C1F-4593-8A16-E6155384AE29}"/>
              </a:ext>
            </a:extLst>
          </p:cNvPr>
          <p:cNvSpPr txBox="1"/>
          <p:nvPr/>
        </p:nvSpPr>
        <p:spPr>
          <a:xfrm>
            <a:off x="116541" y="1004047"/>
            <a:ext cx="11967883" cy="138499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Data cleaning must be done. From the descriptive statistics it is clear that there can be many outliers and decision tree models are prone to outliers. Hyperparameters must be tuned properly.</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For such tasks, tree based classification such as Random Forest Classification, Gradient Boosting Classification can be leveraged as these takes in account of many such decision tree and by voting method they do classification.</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As the dataset seems to be originally in picture format converted to pixel format, deep learning techniques might be an option to be consider.</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008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626</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Assignment 4 – Support Vector Machine &amp; Naive bayes   Introduction to Data Analysis (DATA 1200)  Prof. Ritwick Dutta</vt:lpstr>
      <vt:lpstr>Introduction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Introduction to Data Analysis (DATA 1200)</dc:title>
  <dc:creator>Dheer Parikh</dc:creator>
  <cp:lastModifiedBy>Dheer Parikh</cp:lastModifiedBy>
  <cp:revision>49</cp:revision>
  <dcterms:created xsi:type="dcterms:W3CDTF">2023-09-27T04:50:27Z</dcterms:created>
  <dcterms:modified xsi:type="dcterms:W3CDTF">2023-11-22T02:03:39Z</dcterms:modified>
</cp:coreProperties>
</file>