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3" r:id="rId5"/>
    <p:sldId id="264" r:id="rId6"/>
    <p:sldId id="266"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2809-2395-4EBA-8342-592D4A283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20A587-447D-4BB0-AC05-0D1D05AE9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A7CF4-25B1-430A-99DF-96FE45DFA186}"/>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39E6D4FA-8D7D-44B6-9B59-569AFA21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225E-23F5-4893-86A2-5ADAB915FE8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6807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A8FC-DB7B-4432-9A77-944851D33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AB112-1177-4A8C-8976-5054B6DFB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2365-51B7-40B0-9814-4ECD7C34A65B}"/>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9DD9E946-C656-4E89-9FD6-C0204302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5BC12-426F-444A-83EE-98900F842B04}"/>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8882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B27A-809C-4803-A247-589671EC9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6077B-B4B8-4201-A8D2-164358EEA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EF34-9A43-4983-BEDB-78FF15F53719}"/>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3F6C19E8-4FA1-426F-BA85-02661B26B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3D010-422B-40A9-BB91-F7143A5BD03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72354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5E8-8967-4778-8405-E2E3A5E8E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CA378-519E-47C9-A970-C8EE3B72B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29D21-B74C-4B06-9D66-E2438D9CBF24}"/>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FF68B9B3-88AF-46AD-8602-EE414BF8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4ED27-5772-4D87-B3B9-6630D67D0B25}"/>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94588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8C76-DDB3-4F12-9986-6A71E217B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C772D-3A02-4484-9156-FD3375EC0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6A4B8-168A-471E-851C-E36F1BE26EA2}"/>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E76938EA-F3E0-458A-8627-42BE1CCF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5AD9-08CA-4288-B5ED-9FD2C3B63D7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7088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66A-5511-4BA5-B822-0444690A9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4834F-4158-4746-80F2-ED1FE4EA5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3606D-DD04-430E-AB61-CD5A773FD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7589C-53FA-4347-9BAA-6B265022590B}"/>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6" name="Footer Placeholder 5">
            <a:extLst>
              <a:ext uri="{FF2B5EF4-FFF2-40B4-BE49-F238E27FC236}">
                <a16:creationId xmlns:a16="http://schemas.microsoft.com/office/drawing/2014/main" id="{265287B3-4C31-4DB3-AAF6-E91B076AB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33170-8F2E-4CFF-9E7F-14407D4ACAFB}"/>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8039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4801-48A1-418F-AC6D-26B4075B0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0ADD1-7061-4E97-8030-75D0CEE0E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AFEFB-59E9-4CDB-8F2B-3A6061BAB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0B216-51E7-441F-AA69-7AB8A296A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094DE-B279-43D2-A277-22DFDE956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3378A-B7FF-47E9-97F5-7E780503FC3A}"/>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8" name="Footer Placeholder 7">
            <a:extLst>
              <a:ext uri="{FF2B5EF4-FFF2-40B4-BE49-F238E27FC236}">
                <a16:creationId xmlns:a16="http://schemas.microsoft.com/office/drawing/2014/main" id="{C40B3511-E4CF-49FE-90B4-E4B064321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69B26-0FCC-42E5-861B-74DDB6CE2BBD}"/>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1209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33A-AE25-4090-A3F9-7951C5B81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C225D-BB84-4325-AB1E-5A168FAF2164}"/>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4" name="Footer Placeholder 3">
            <a:extLst>
              <a:ext uri="{FF2B5EF4-FFF2-40B4-BE49-F238E27FC236}">
                <a16:creationId xmlns:a16="http://schemas.microsoft.com/office/drawing/2014/main" id="{2F860BA0-A7B5-4EA1-B69A-8F932D84B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3C92F-C528-48A2-A3EF-299CC19C8F00}"/>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9233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4A6C-3124-4C0C-891A-020A0F50FB3D}"/>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3" name="Footer Placeholder 2">
            <a:extLst>
              <a:ext uri="{FF2B5EF4-FFF2-40B4-BE49-F238E27FC236}">
                <a16:creationId xmlns:a16="http://schemas.microsoft.com/office/drawing/2014/main" id="{9615B5E7-1397-4FBF-B967-129D76326D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83192-1498-4C57-97BD-C943BEEAACD1}"/>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839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090C-CE86-4B05-9B8C-33FFC3A5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1BFD9-DD49-4B7C-B586-784DC5144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D3B25-B61C-4696-B046-44B048D1E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6F561-70F1-4A09-AAFB-29B7BCFA86FC}"/>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6" name="Footer Placeholder 5">
            <a:extLst>
              <a:ext uri="{FF2B5EF4-FFF2-40B4-BE49-F238E27FC236}">
                <a16:creationId xmlns:a16="http://schemas.microsoft.com/office/drawing/2014/main" id="{D5D26944-03C4-4183-9A41-76A1F4F42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B432E-DFB7-4488-9C21-860A50940AB8}"/>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610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C19-CE01-4EAF-9131-2B2D757FB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30A4-55DD-42F7-800B-F434583CA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3530C-AA7F-4DCC-8033-304B56B75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4E594-D482-43F5-AA26-A04BC174A713}"/>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6" name="Footer Placeholder 5">
            <a:extLst>
              <a:ext uri="{FF2B5EF4-FFF2-40B4-BE49-F238E27FC236}">
                <a16:creationId xmlns:a16="http://schemas.microsoft.com/office/drawing/2014/main" id="{36638076-ABFB-4E30-9630-B128E3DFB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019E-B4C8-49F1-B860-8C4600D0AF0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20104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8BEA4-F7A4-44B3-9439-16EC5275F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D0B11-42F2-4491-8F7B-0277CDE8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5F0C1-6C89-44EC-8D6E-3AC83FC0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D0DAAAC0-50E2-4BEA-950C-06998B245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8EDD9-D09A-40BC-A159-C8B8F81C6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3E5E4-9FA2-4C8A-AE0C-034588CB93E7}" type="slidenum">
              <a:rPr lang="en-US" smtClean="0"/>
              <a:t>‹#›</a:t>
            </a:fld>
            <a:endParaRPr lang="en-US"/>
          </a:p>
        </p:txBody>
      </p:sp>
    </p:spTree>
    <p:extLst>
      <p:ext uri="{BB962C8B-B14F-4D97-AF65-F5344CB8AC3E}">
        <p14:creationId xmlns:p14="http://schemas.microsoft.com/office/powerpoint/2010/main" val="34392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9C94-1B74-487A-AD33-BCDFE77241DB}"/>
              </a:ext>
            </a:extLst>
          </p:cNvPr>
          <p:cNvSpPr>
            <a:spLocks noGrp="1"/>
          </p:cNvSpPr>
          <p:nvPr>
            <p:ph type="ctrTitle"/>
          </p:nvPr>
        </p:nvSpPr>
        <p:spPr>
          <a:xfrm>
            <a:off x="384810" y="502920"/>
            <a:ext cx="11422380" cy="2887980"/>
          </a:xfrm>
        </p:spPr>
        <p:txBody>
          <a:bodyPr>
            <a:normAutofit fontScale="90000"/>
          </a:bodyPr>
          <a:lstStyle/>
          <a:p>
            <a:r>
              <a:rPr lang="en-US" dirty="0">
                <a:latin typeface="Times New Roman" panose="02020603050405020304" pitchFamily="18" charset="0"/>
                <a:cs typeface="Times New Roman" panose="02020603050405020304" pitchFamily="18" charset="0"/>
              </a:rPr>
              <a:t>Assignment 4 – Support Vector Machine &amp;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Naive bayes</a:t>
            </a:r>
            <a:br>
              <a:rPr lang="en-US" dirty="0">
                <a:latin typeface="Times New Roman" panose="02020603050405020304" pitchFamily="18" charset="0"/>
                <a:cs typeface="Times New Roman" panose="02020603050405020304" pitchFamily="18" charset="0"/>
              </a:rPr>
            </a:b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Introduction to Data Analysis (DATA 1200) </a:t>
            </a:r>
            <a:br>
              <a:rPr lang="en-US" sz="1800" b="1" i="0" u="none" strike="noStrike" baseline="0" dirty="0">
                <a:solidFill>
                  <a:srgbClr val="000000"/>
                </a:solidFill>
                <a:latin typeface="Times New Roman" panose="02020603050405020304" pitchFamily="18" charset="0"/>
                <a:cs typeface="Times New Roman" panose="02020603050405020304" pitchFamily="18" charset="0"/>
              </a:rPr>
            </a:br>
            <a:r>
              <a:rPr lang="en-US" sz="1800" b="1" i="0" u="none" strike="noStrike" baseline="0" dirty="0">
                <a:solidFill>
                  <a:srgbClr val="000000"/>
                </a:solidFill>
                <a:latin typeface="Times New Roman" panose="02020603050405020304" pitchFamily="18" charset="0"/>
                <a:cs typeface="Times New Roman" panose="02020603050405020304" pitchFamily="18" charset="0"/>
              </a:rPr>
              <a:t>Prof. </a:t>
            </a:r>
            <a:r>
              <a:rPr lang="en-US" sz="1800" b="1" i="0" u="none" strike="noStrike" baseline="0" dirty="0" err="1">
                <a:solidFill>
                  <a:srgbClr val="000000"/>
                </a:solidFill>
                <a:latin typeface="Times New Roman" panose="02020603050405020304" pitchFamily="18" charset="0"/>
                <a:cs typeface="Times New Roman" panose="02020603050405020304" pitchFamily="18" charset="0"/>
              </a:rPr>
              <a:t>Ritwick</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Dutta</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D47A0F-24BB-41AD-B55C-7FCFCC77D45D}"/>
              </a:ext>
            </a:extLst>
          </p:cNvPr>
          <p:cNvSpPr>
            <a:spLocks noGrp="1"/>
          </p:cNvSpPr>
          <p:nvPr>
            <p:ph type="subTitle" idx="1"/>
          </p:nvPr>
        </p:nvSpPr>
        <p:spPr>
          <a:xfrm>
            <a:off x="4912659" y="3544656"/>
            <a:ext cx="2366682" cy="925138"/>
          </a:xfrm>
        </p:spPr>
        <p:txBody>
          <a:bodyPr/>
          <a:lstStyle/>
          <a:p>
            <a:r>
              <a:rPr lang="en-US" dirty="0">
                <a:latin typeface="Times New Roman" panose="02020603050405020304" pitchFamily="18" charset="0"/>
                <a:cs typeface="Times New Roman" panose="02020603050405020304" pitchFamily="18" charset="0"/>
              </a:rPr>
              <a:t>Dheer Parikh</a:t>
            </a:r>
          </a:p>
          <a:p>
            <a:r>
              <a:rPr lang="en-US" dirty="0">
                <a:latin typeface="Times New Roman" panose="02020603050405020304" pitchFamily="18" charset="0"/>
                <a:cs typeface="Times New Roman" panose="02020603050405020304" pitchFamily="18" charset="0"/>
              </a:rPr>
              <a:t>100919437</a:t>
            </a:r>
          </a:p>
        </p:txBody>
      </p:sp>
    </p:spTree>
    <p:extLst>
      <p:ext uri="{BB962C8B-B14F-4D97-AF65-F5344CB8AC3E}">
        <p14:creationId xmlns:p14="http://schemas.microsoft.com/office/powerpoint/2010/main" val="10559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FDD6-96A8-482C-AF26-1CBE3018AE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AC0E63-EA3E-45F5-9636-BE1024BB309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assignment we have to predict the type of rice i.e. `</a:t>
            </a:r>
            <a:r>
              <a:rPr lang="en-US" sz="1800" dirty="0" err="1">
                <a:latin typeface="Times New Roman" panose="02020603050405020304" pitchFamily="18" charset="0"/>
                <a:cs typeface="Times New Roman" panose="02020603050405020304" pitchFamily="18" charset="0"/>
              </a:rPr>
              <a:t>Kesimen</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Besni</a:t>
            </a:r>
            <a:r>
              <a:rPr lang="en-US" sz="1800" dirty="0">
                <a:latin typeface="Times New Roman" panose="02020603050405020304" pitchFamily="18" charset="0"/>
                <a:cs typeface="Times New Roman" panose="02020603050405020304" pitchFamily="18" charset="0"/>
              </a:rPr>
              <a:t>` by leveraging the dataset ‘raisin_dataset.csv’ by applying two algorithms namely Support Vector Machine &amp; Naïve Bayes, and compare the difference of their outcomes.</a:t>
            </a:r>
          </a:p>
          <a:p>
            <a:pPr marL="0" indent="0">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8182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6E0F0-E810-4502-97B5-A3914A3B6035}"/>
              </a:ext>
            </a:extLst>
          </p:cNvPr>
          <p:cNvSpPr txBox="1"/>
          <p:nvPr/>
        </p:nvSpPr>
        <p:spPr>
          <a:xfrm>
            <a:off x="449316" y="0"/>
            <a:ext cx="11501718" cy="646331"/>
          </a:xfrm>
          <a:prstGeom prst="rect">
            <a:avLst/>
          </a:prstGeom>
          <a:noFill/>
        </p:spPr>
        <p:txBody>
          <a:bodyPr wrap="square" rtlCol="0">
            <a:spAutoFit/>
          </a:bodyPr>
          <a:lstStyle/>
          <a:p>
            <a:pPr algn="ctr"/>
            <a:r>
              <a:rPr lang="en-US" sz="3600" b="1" i="1" dirty="0"/>
              <a:t>Understanding dataset:</a:t>
            </a:r>
          </a:p>
        </p:txBody>
      </p:sp>
      <p:pic>
        <p:nvPicPr>
          <p:cNvPr id="8" name="Picture 7">
            <a:extLst>
              <a:ext uri="{FF2B5EF4-FFF2-40B4-BE49-F238E27FC236}">
                <a16:creationId xmlns:a16="http://schemas.microsoft.com/office/drawing/2014/main" id="{9BCE30DA-A32B-45C0-A2EF-4BB208B02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975" y="832413"/>
            <a:ext cx="4629495" cy="2062316"/>
          </a:xfrm>
          <a:prstGeom prst="rect">
            <a:avLst/>
          </a:prstGeom>
        </p:spPr>
      </p:pic>
      <p:cxnSp>
        <p:nvCxnSpPr>
          <p:cNvPr id="10" name="Straight Connector 9">
            <a:extLst>
              <a:ext uri="{FF2B5EF4-FFF2-40B4-BE49-F238E27FC236}">
                <a16:creationId xmlns:a16="http://schemas.microsoft.com/office/drawing/2014/main" id="{EDB0FB4C-2820-4810-BC55-289D8B50934C}"/>
              </a:ext>
            </a:extLst>
          </p:cNvPr>
          <p:cNvCxnSpPr>
            <a:cxnSpLocks/>
          </p:cNvCxnSpPr>
          <p:nvPr/>
        </p:nvCxnSpPr>
        <p:spPr>
          <a:xfrm>
            <a:off x="5841586" y="646331"/>
            <a:ext cx="0" cy="264707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8C9271C-15CB-4CB9-A050-27211FB08350}"/>
              </a:ext>
            </a:extLst>
          </p:cNvPr>
          <p:cNvCxnSpPr/>
          <p:nvPr/>
        </p:nvCxnSpPr>
        <p:spPr>
          <a:xfrm>
            <a:off x="76975" y="3293408"/>
            <a:ext cx="1221729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70B05E0-0034-4AF9-B8F8-F7CA1D1B40C4}"/>
              </a:ext>
            </a:extLst>
          </p:cNvPr>
          <p:cNvSpPr txBox="1"/>
          <p:nvPr/>
        </p:nvSpPr>
        <p:spPr>
          <a:xfrm>
            <a:off x="854275" y="2906146"/>
            <a:ext cx="3074894" cy="369332"/>
          </a:xfrm>
          <a:prstGeom prst="rect">
            <a:avLst/>
          </a:prstGeom>
          <a:noFill/>
        </p:spPr>
        <p:txBody>
          <a:bodyPr wrap="square" rtlCol="0">
            <a:spAutoFit/>
          </a:bodyPr>
          <a:lstStyle/>
          <a:p>
            <a:r>
              <a:rPr lang="en-US" dirty="0"/>
              <a:t>Fig. 1 – first 10 rows of dataset</a:t>
            </a:r>
          </a:p>
        </p:txBody>
      </p:sp>
      <p:sp>
        <p:nvSpPr>
          <p:cNvPr id="15" name="TextBox 14">
            <a:extLst>
              <a:ext uri="{FF2B5EF4-FFF2-40B4-BE49-F238E27FC236}">
                <a16:creationId xmlns:a16="http://schemas.microsoft.com/office/drawing/2014/main" id="{96ED91F9-43D0-493E-8419-D1EE6CE588D3}"/>
              </a:ext>
            </a:extLst>
          </p:cNvPr>
          <p:cNvSpPr txBox="1"/>
          <p:nvPr/>
        </p:nvSpPr>
        <p:spPr>
          <a:xfrm>
            <a:off x="7043786" y="2829769"/>
            <a:ext cx="3929322" cy="369332"/>
          </a:xfrm>
          <a:prstGeom prst="rect">
            <a:avLst/>
          </a:prstGeom>
          <a:noFill/>
        </p:spPr>
        <p:txBody>
          <a:bodyPr wrap="square" rtlCol="0">
            <a:spAutoFit/>
          </a:bodyPr>
          <a:lstStyle/>
          <a:p>
            <a:r>
              <a:rPr lang="en-US" dirty="0"/>
              <a:t>Fig. 2 – statistical description of dataset</a:t>
            </a:r>
          </a:p>
        </p:txBody>
      </p:sp>
      <p:sp>
        <p:nvSpPr>
          <p:cNvPr id="3" name="TextBox 2">
            <a:extLst>
              <a:ext uri="{FF2B5EF4-FFF2-40B4-BE49-F238E27FC236}">
                <a16:creationId xmlns:a16="http://schemas.microsoft.com/office/drawing/2014/main" id="{1422C194-23BA-4ACB-A760-2352A93AFD15}"/>
              </a:ext>
            </a:extLst>
          </p:cNvPr>
          <p:cNvSpPr txBox="1"/>
          <p:nvPr/>
        </p:nvSpPr>
        <p:spPr>
          <a:xfrm>
            <a:off x="178752" y="3513492"/>
            <a:ext cx="11834493"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the given dataset it can be seen that the information is in pixel it means that this resembles to pictures which were converted to pixel form. The primary focus of this project is to identify the Class of rice on the bases of Area: No. of pixels within the boundary of Raisin , Major Axis Length: Longest line that can be drawn on raisin, Minor Axis Length: shortest line that can be drawn on raisin, Convex Area:, Extent: Ratio of raisin covered under pixels by total pixels, Perimeter: Distance between boundaries and pixel around raisin, eccentricity: eccentricity of eclipse which has same moment as raisin along with our target variable which is Class, which contains two values namely </a:t>
            </a:r>
            <a:r>
              <a:rPr lang="en-US" sz="1400" dirty="0" err="1">
                <a:latin typeface="Times New Roman" panose="02020603050405020304" pitchFamily="18" charset="0"/>
                <a:cs typeface="Times New Roman" panose="02020603050405020304" pitchFamily="18" charset="0"/>
              </a:rPr>
              <a:t>Kecimen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Besni</a:t>
            </a:r>
            <a:r>
              <a:rPr lang="en-US" sz="1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the descriptive stats, there are 900 observation with no null values in it. As it seems that this are the data in picture format which are converted to pixel format, the maximum area covered by any raisin is 235047 pixels, major axis length is 997.29, minor axis length is 492.27. Notable thing from the dataset is the standard deviation is comparatively high for most of the variable expect eccentricity, which suggests that there might be some outliers and dataset might not follow normal distribution curve.</a:t>
            </a:r>
          </a:p>
        </p:txBody>
      </p:sp>
      <p:pic>
        <p:nvPicPr>
          <p:cNvPr id="4" name="Picture 3">
            <a:extLst>
              <a:ext uri="{FF2B5EF4-FFF2-40B4-BE49-F238E27FC236}">
                <a16:creationId xmlns:a16="http://schemas.microsoft.com/office/drawing/2014/main" id="{85EC0BAD-3383-4D91-B5E1-DFAE0EBFDA85}"/>
              </a:ext>
            </a:extLst>
          </p:cNvPr>
          <p:cNvPicPr>
            <a:picLocks noChangeAspect="1"/>
          </p:cNvPicPr>
          <p:nvPr/>
        </p:nvPicPr>
        <p:blipFill rotWithShape="1">
          <a:blip r:embed="rId3">
            <a:extLst>
              <a:ext uri="{28A0092B-C50C-407E-A947-70E740481C1C}">
                <a14:useLocalDpi xmlns:a14="http://schemas.microsoft.com/office/drawing/2010/main" val="0"/>
              </a:ext>
            </a:extLst>
          </a:blip>
          <a:srcRect t="4991" r="1433" b="-1"/>
          <a:stretch/>
        </p:blipFill>
        <p:spPr>
          <a:xfrm>
            <a:off x="6095999" y="866415"/>
            <a:ext cx="5824896" cy="1980380"/>
          </a:xfrm>
          <a:prstGeom prst="rect">
            <a:avLst/>
          </a:prstGeom>
        </p:spPr>
      </p:pic>
    </p:spTree>
    <p:extLst>
      <p:ext uri="{BB962C8B-B14F-4D97-AF65-F5344CB8AC3E}">
        <p14:creationId xmlns:p14="http://schemas.microsoft.com/office/powerpoint/2010/main" val="34339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473B7F-A54B-4AA0-8B82-9E8B08D1D74A}"/>
              </a:ext>
            </a:extLst>
          </p:cNvPr>
          <p:cNvSpPr txBox="1"/>
          <p:nvPr/>
        </p:nvSpPr>
        <p:spPr>
          <a:xfrm>
            <a:off x="1558135" y="6501223"/>
            <a:ext cx="3074894" cy="369332"/>
          </a:xfrm>
          <a:prstGeom prst="rect">
            <a:avLst/>
          </a:prstGeom>
          <a:noFill/>
        </p:spPr>
        <p:txBody>
          <a:bodyPr wrap="square" rtlCol="0">
            <a:spAutoFit/>
          </a:bodyPr>
          <a:lstStyle/>
          <a:p>
            <a:pPr algn="ctr"/>
            <a:r>
              <a:rPr lang="en-US" dirty="0"/>
              <a:t>Fig. 3 – Pair plot</a:t>
            </a:r>
          </a:p>
        </p:txBody>
      </p:sp>
      <p:sp>
        <p:nvSpPr>
          <p:cNvPr id="6" name="TextBox 5">
            <a:extLst>
              <a:ext uri="{FF2B5EF4-FFF2-40B4-BE49-F238E27FC236}">
                <a16:creationId xmlns:a16="http://schemas.microsoft.com/office/drawing/2014/main" id="{F38D409E-76B3-4D36-9935-58EC1526CAFF}"/>
              </a:ext>
            </a:extLst>
          </p:cNvPr>
          <p:cNvSpPr txBox="1"/>
          <p:nvPr/>
        </p:nvSpPr>
        <p:spPr>
          <a:xfrm>
            <a:off x="345141" y="0"/>
            <a:ext cx="11501718" cy="646331"/>
          </a:xfrm>
          <a:prstGeom prst="rect">
            <a:avLst/>
          </a:prstGeom>
          <a:noFill/>
        </p:spPr>
        <p:txBody>
          <a:bodyPr wrap="square" rtlCol="0">
            <a:spAutoFit/>
          </a:bodyPr>
          <a:lstStyle/>
          <a:p>
            <a:pPr algn="ctr"/>
            <a:r>
              <a:rPr lang="en-US" sz="3600" b="1" i="1" dirty="0"/>
              <a:t>Understanding Pair plot:</a:t>
            </a:r>
          </a:p>
        </p:txBody>
      </p:sp>
      <p:sp>
        <p:nvSpPr>
          <p:cNvPr id="11" name="TextBox 10">
            <a:extLst>
              <a:ext uri="{FF2B5EF4-FFF2-40B4-BE49-F238E27FC236}">
                <a16:creationId xmlns:a16="http://schemas.microsoft.com/office/drawing/2014/main" id="{94A83478-465C-4219-89C0-22337D95653A}"/>
              </a:ext>
            </a:extLst>
          </p:cNvPr>
          <p:cNvSpPr txBox="1"/>
          <p:nvPr/>
        </p:nvSpPr>
        <p:spPr>
          <a:xfrm>
            <a:off x="6355080" y="716729"/>
            <a:ext cx="5676899" cy="246221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Pair plot the diagonal represents distribution of data, the distribution of data gives us an insight that mean ‘</a:t>
            </a:r>
            <a:r>
              <a:rPr lang="en-US" sz="1400" dirty="0" err="1">
                <a:latin typeface="Times New Roman" panose="02020603050405020304" pitchFamily="18" charset="0"/>
                <a:cs typeface="Times New Roman" panose="02020603050405020304" pitchFamily="18" charset="0"/>
              </a:rPr>
              <a:t>Kecimen</a:t>
            </a:r>
            <a:r>
              <a:rPr lang="en-US" sz="1400" dirty="0">
                <a:latin typeface="Times New Roman" panose="02020603050405020304" pitchFamily="18" charset="0"/>
                <a:cs typeface="Times New Roman" panose="02020603050405020304" pitchFamily="18" charset="0"/>
              </a:rPr>
              <a:t>’ have larger area, major axis length, minor axis length, convex area and Perimeter than ‘</a:t>
            </a:r>
            <a:r>
              <a:rPr lang="en-US" sz="1400" dirty="0" err="1">
                <a:latin typeface="Times New Roman" panose="02020603050405020304" pitchFamily="18" charset="0"/>
                <a:cs typeface="Times New Roman" panose="02020603050405020304" pitchFamily="18" charset="0"/>
              </a:rPr>
              <a:t>Besni</a:t>
            </a:r>
            <a:r>
              <a:rPr lang="en-US" sz="1400" dirty="0">
                <a:latin typeface="Times New Roman" panose="02020603050405020304" pitchFamily="18" charset="0"/>
                <a:cs typeface="Times New Roman" panose="02020603050405020304" pitchFamily="18" charset="0"/>
              </a:rPr>
              <a:t>’ , whereas, In terms of Extend, ‘</a:t>
            </a:r>
            <a:r>
              <a:rPr lang="en-US" sz="1400" dirty="0" err="1">
                <a:latin typeface="Times New Roman" panose="02020603050405020304" pitchFamily="18" charset="0"/>
                <a:cs typeface="Times New Roman" panose="02020603050405020304" pitchFamily="18" charset="0"/>
              </a:rPr>
              <a:t>Kecimen</a:t>
            </a:r>
            <a:r>
              <a:rPr lang="en-US" sz="1400" dirty="0">
                <a:latin typeface="Times New Roman" panose="02020603050405020304" pitchFamily="18" charset="0"/>
                <a:cs typeface="Times New Roman" panose="02020603050405020304" pitchFamily="18" charset="0"/>
              </a:rPr>
              <a:t>’ is slightly higher than ‘</a:t>
            </a:r>
            <a:r>
              <a:rPr lang="en-US" sz="1400" dirty="0" err="1">
                <a:latin typeface="Times New Roman" panose="02020603050405020304" pitchFamily="18" charset="0"/>
                <a:cs typeface="Times New Roman" panose="02020603050405020304" pitchFamily="18" charset="0"/>
              </a:rPr>
              <a:t>Besni</a:t>
            </a:r>
            <a:r>
              <a:rPr lang="en-US" sz="1400" dirty="0">
                <a:latin typeface="Times New Roman" panose="02020603050405020304" pitchFamily="18" charset="0"/>
                <a:cs typeface="Times New Roman" panose="02020603050405020304" pitchFamily="18" charset="0"/>
              </a:rPr>
              <a:t>’, and eccentricity of ‘</a:t>
            </a:r>
            <a:r>
              <a:rPr lang="en-US" sz="1400" dirty="0" err="1">
                <a:latin typeface="Times New Roman" panose="02020603050405020304" pitchFamily="18" charset="0"/>
                <a:cs typeface="Times New Roman" panose="02020603050405020304" pitchFamily="18" charset="0"/>
              </a:rPr>
              <a:t>Besni</a:t>
            </a:r>
            <a:r>
              <a:rPr lang="en-US" sz="1400" dirty="0">
                <a:latin typeface="Times New Roman" panose="02020603050405020304" pitchFamily="18" charset="0"/>
                <a:cs typeface="Times New Roman" panose="02020603050405020304" pitchFamily="18" charset="0"/>
              </a:rPr>
              <a:t>’ is slightly higher than ‘</a:t>
            </a:r>
            <a:r>
              <a:rPr lang="en-US" sz="1400" dirty="0" err="1">
                <a:latin typeface="Times New Roman" panose="02020603050405020304" pitchFamily="18" charset="0"/>
                <a:cs typeface="Times New Roman" panose="02020603050405020304" pitchFamily="18" charset="0"/>
              </a:rPr>
              <a:t>Kecimen</a:t>
            </a:r>
            <a:r>
              <a:rPr lang="en-US" sz="1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Area exhibits strong positive relationship with Convex Area and Perimeter with minimum outliers, whereas, it has </a:t>
            </a:r>
            <a:r>
              <a:rPr lang="en-US" sz="1400" dirty="0" err="1">
                <a:latin typeface="Times New Roman" panose="02020603050405020304" pitchFamily="18" charset="0"/>
                <a:cs typeface="Times New Roman" panose="02020603050405020304" pitchFamily="18" charset="0"/>
              </a:rPr>
              <a:t>comparitvely</a:t>
            </a:r>
            <a:r>
              <a:rPr lang="en-US" sz="1400" dirty="0">
                <a:latin typeface="Times New Roman" panose="02020603050405020304" pitchFamily="18" charset="0"/>
                <a:cs typeface="Times New Roman" panose="02020603050405020304" pitchFamily="18" charset="0"/>
              </a:rPr>
              <a:t> less strong positive relationship with </a:t>
            </a:r>
            <a:r>
              <a:rPr lang="en-US" sz="1400" dirty="0" err="1">
                <a:latin typeface="Times New Roman" panose="02020603050405020304" pitchFamily="18" charset="0"/>
                <a:cs typeface="Times New Roman" panose="02020603050405020304" pitchFamily="18" charset="0"/>
              </a:rPr>
              <a:t>MajorAxisLength</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MinorAxisLength</a:t>
            </a:r>
            <a:r>
              <a:rPr lang="en-US" sz="1400" dirty="0">
                <a:latin typeface="Times New Roman" panose="02020603050405020304" pitchFamily="18" charset="0"/>
                <a:cs typeface="Times New Roman" panose="02020603050405020304" pitchFamily="18" charset="0"/>
              </a:rPr>
              <a:t>, it is notable that for eccentricity and Extent both class can be </a:t>
            </a:r>
            <a:r>
              <a:rPr lang="en-US" sz="1400" dirty="0" err="1">
                <a:latin typeface="Times New Roman" panose="02020603050405020304" pitchFamily="18" charset="0"/>
                <a:cs typeface="Times New Roman" panose="02020603050405020304" pitchFamily="18" charset="0"/>
              </a:rPr>
              <a:t>sperable</a:t>
            </a:r>
            <a:r>
              <a:rPr lang="en-US" sz="1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94A96CA-B285-4C2C-9114-23BD376AC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6729"/>
            <a:ext cx="6191165" cy="5771937"/>
          </a:xfrm>
          <a:prstGeom prst="rect">
            <a:avLst/>
          </a:prstGeom>
        </p:spPr>
      </p:pic>
      <p:cxnSp>
        <p:nvCxnSpPr>
          <p:cNvPr id="15" name="Straight Connector 14">
            <a:extLst>
              <a:ext uri="{FF2B5EF4-FFF2-40B4-BE49-F238E27FC236}">
                <a16:creationId xmlns:a16="http://schemas.microsoft.com/office/drawing/2014/main" id="{FC8FB3B8-BF99-47B1-90EB-D020A2DE35F4}"/>
              </a:ext>
            </a:extLst>
          </p:cNvPr>
          <p:cNvCxnSpPr>
            <a:cxnSpLocks/>
          </p:cNvCxnSpPr>
          <p:nvPr/>
        </p:nvCxnSpPr>
        <p:spPr>
          <a:xfrm>
            <a:off x="6191165" y="646331"/>
            <a:ext cx="0" cy="62242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661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63EA-7C37-463B-8301-9410A68B6DE9}"/>
              </a:ext>
            </a:extLst>
          </p:cNvPr>
          <p:cNvSpPr txBox="1"/>
          <p:nvPr/>
        </p:nvSpPr>
        <p:spPr>
          <a:xfrm>
            <a:off x="345141" y="-126378"/>
            <a:ext cx="11501718" cy="646331"/>
          </a:xfrm>
          <a:prstGeom prst="rect">
            <a:avLst/>
          </a:prstGeom>
          <a:noFill/>
        </p:spPr>
        <p:txBody>
          <a:bodyPr wrap="square" rtlCol="0">
            <a:spAutoFit/>
          </a:bodyPr>
          <a:lstStyle/>
          <a:p>
            <a:pPr algn="ctr"/>
            <a:r>
              <a:rPr lang="en-US" sz="3600" b="1" i="1" dirty="0"/>
              <a:t>Interpretation of SVM Classification:</a:t>
            </a:r>
          </a:p>
        </p:txBody>
      </p:sp>
      <p:sp>
        <p:nvSpPr>
          <p:cNvPr id="7" name="TextBox 6">
            <a:extLst>
              <a:ext uri="{FF2B5EF4-FFF2-40B4-BE49-F238E27FC236}">
                <a16:creationId xmlns:a16="http://schemas.microsoft.com/office/drawing/2014/main" id="{F0585A06-2BEA-410E-94E7-A9389A479ADB}"/>
              </a:ext>
            </a:extLst>
          </p:cNvPr>
          <p:cNvSpPr txBox="1"/>
          <p:nvPr/>
        </p:nvSpPr>
        <p:spPr>
          <a:xfrm>
            <a:off x="8011456" y="3159001"/>
            <a:ext cx="2804458" cy="369332"/>
          </a:xfrm>
          <a:prstGeom prst="rect">
            <a:avLst/>
          </a:prstGeom>
          <a:noFill/>
        </p:spPr>
        <p:txBody>
          <a:bodyPr wrap="square" rtlCol="0">
            <a:spAutoFit/>
          </a:bodyPr>
          <a:lstStyle/>
          <a:p>
            <a:pPr algn="ctr"/>
            <a:r>
              <a:rPr lang="en-US" dirty="0"/>
              <a:t>Fig. 5 – Confusion Matrices</a:t>
            </a:r>
          </a:p>
        </p:txBody>
      </p:sp>
      <p:sp>
        <p:nvSpPr>
          <p:cNvPr id="8" name="TextBox 7">
            <a:extLst>
              <a:ext uri="{FF2B5EF4-FFF2-40B4-BE49-F238E27FC236}">
                <a16:creationId xmlns:a16="http://schemas.microsoft.com/office/drawing/2014/main" id="{B0536367-9683-47D0-8DB4-197507A8AF65}"/>
              </a:ext>
            </a:extLst>
          </p:cNvPr>
          <p:cNvSpPr txBox="1"/>
          <p:nvPr/>
        </p:nvSpPr>
        <p:spPr>
          <a:xfrm>
            <a:off x="891588" y="3145001"/>
            <a:ext cx="3034951" cy="369332"/>
          </a:xfrm>
          <a:prstGeom prst="rect">
            <a:avLst/>
          </a:prstGeom>
          <a:noFill/>
        </p:spPr>
        <p:txBody>
          <a:bodyPr wrap="square" rtlCol="0">
            <a:spAutoFit/>
          </a:bodyPr>
          <a:lstStyle/>
          <a:p>
            <a:pPr algn="ctr"/>
            <a:r>
              <a:rPr lang="en-US" dirty="0"/>
              <a:t>Fig. 4 – Performance Matrices</a:t>
            </a:r>
          </a:p>
        </p:txBody>
      </p:sp>
      <p:pic>
        <p:nvPicPr>
          <p:cNvPr id="12" name="Picture 11">
            <a:extLst>
              <a:ext uri="{FF2B5EF4-FFF2-40B4-BE49-F238E27FC236}">
                <a16:creationId xmlns:a16="http://schemas.microsoft.com/office/drawing/2014/main" id="{FA3756E5-211D-4FCE-B3CD-CF7442AEF2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82687" y="554789"/>
            <a:ext cx="2970978" cy="2539258"/>
          </a:xfrm>
          <a:prstGeom prst="rect">
            <a:avLst/>
          </a:prstGeom>
        </p:spPr>
      </p:pic>
      <p:cxnSp>
        <p:nvCxnSpPr>
          <p:cNvPr id="14" name="Straight Connector 13">
            <a:extLst>
              <a:ext uri="{FF2B5EF4-FFF2-40B4-BE49-F238E27FC236}">
                <a16:creationId xmlns:a16="http://schemas.microsoft.com/office/drawing/2014/main" id="{6A02DDF3-4176-423B-A6C4-6DFADE494A7B}"/>
              </a:ext>
            </a:extLst>
          </p:cNvPr>
          <p:cNvCxnSpPr>
            <a:cxnSpLocks/>
          </p:cNvCxnSpPr>
          <p:nvPr/>
        </p:nvCxnSpPr>
        <p:spPr>
          <a:xfrm>
            <a:off x="0" y="3570913"/>
            <a:ext cx="12192000" cy="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3FAFE55-5E3C-49F1-B4E9-10A29C426FCA}"/>
              </a:ext>
            </a:extLst>
          </p:cNvPr>
          <p:cNvCxnSpPr>
            <a:cxnSpLocks/>
          </p:cNvCxnSpPr>
          <p:nvPr/>
        </p:nvCxnSpPr>
        <p:spPr>
          <a:xfrm>
            <a:off x="6096000" y="576703"/>
            <a:ext cx="0" cy="2994212"/>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4C58F92-2BC2-4784-9831-D197F99C6A45}"/>
              </a:ext>
            </a:extLst>
          </p:cNvPr>
          <p:cNvSpPr txBox="1"/>
          <p:nvPr/>
        </p:nvSpPr>
        <p:spPr>
          <a:xfrm>
            <a:off x="345141" y="3845859"/>
            <a:ext cx="11501716"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20" name="TextBox 19">
            <a:extLst>
              <a:ext uri="{FF2B5EF4-FFF2-40B4-BE49-F238E27FC236}">
                <a16:creationId xmlns:a16="http://schemas.microsoft.com/office/drawing/2014/main" id="{C2266B93-A52A-4D74-9E07-8B8B9AEB67AF}"/>
              </a:ext>
            </a:extLst>
          </p:cNvPr>
          <p:cNvSpPr txBox="1"/>
          <p:nvPr/>
        </p:nvSpPr>
        <p:spPr>
          <a:xfrm>
            <a:off x="518657" y="3783106"/>
            <a:ext cx="11328198" cy="954107"/>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020817"/>
                </a:solidFill>
                <a:effectLst/>
                <a:latin typeface="Times New Roman" panose="02020603050405020304" pitchFamily="18" charset="0"/>
                <a:cs typeface="Times New Roman" panose="02020603050405020304" pitchFamily="18" charset="0"/>
              </a:rPr>
              <a:t>The SVM model achieved an overall accuracy of nearly 87% and it predicted 74 &amp; 82 correct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 and </a:t>
            </a:r>
            <a:r>
              <a:rPr lang="en-US" sz="1400" b="0" i="0" dirty="0" err="1">
                <a:solidFill>
                  <a:srgbClr val="020817"/>
                </a:solidFill>
                <a:effectLst/>
                <a:latin typeface="Times New Roman" panose="02020603050405020304" pitchFamily="18" charset="0"/>
                <a:cs typeface="Times New Roman" panose="02020603050405020304" pitchFamily="18" charset="0"/>
              </a:rPr>
              <a:t>Besni</a:t>
            </a:r>
            <a:r>
              <a:rPr lang="en-US" sz="1400" dirty="0">
                <a:solidFill>
                  <a:srgbClr val="020817"/>
                </a:solidFill>
                <a:latin typeface="Times New Roman" panose="02020603050405020304" pitchFamily="18" charset="0"/>
                <a:cs typeface="Times New Roman" panose="02020603050405020304" pitchFamily="18" charset="0"/>
              </a:rPr>
              <a:t>.</a:t>
            </a:r>
            <a:endParaRPr lang="en-US" sz="1400" b="0" i="0" dirty="0">
              <a:solidFill>
                <a:srgbClr val="0208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0" i="0" dirty="0">
                <a:solidFill>
                  <a:srgbClr val="020817"/>
                </a:solidFill>
                <a:effectLst/>
                <a:latin typeface="Times New Roman" panose="02020603050405020304" pitchFamily="18" charset="0"/>
                <a:cs typeface="Times New Roman" panose="02020603050405020304" pitchFamily="18" charset="0"/>
              </a:rPr>
              <a:t>It is notable that the model is slightly more precise identifying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 compared to </a:t>
            </a:r>
            <a:r>
              <a:rPr lang="en-US" sz="1400" b="0" i="0" dirty="0" err="1">
                <a:solidFill>
                  <a:srgbClr val="020817"/>
                </a:solidFill>
                <a:effectLst/>
                <a:latin typeface="Times New Roman" panose="02020603050405020304" pitchFamily="18" charset="0"/>
                <a:cs typeface="Times New Roman" panose="02020603050405020304" pitchFamily="18" charset="0"/>
              </a:rPr>
              <a:t>Besni</a:t>
            </a:r>
            <a:endParaRPr lang="en-US" sz="1400" b="0" i="0" dirty="0">
              <a:solidFill>
                <a:srgbClr val="0208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0" i="0" dirty="0">
                <a:solidFill>
                  <a:srgbClr val="020817"/>
                </a:solidFill>
                <a:effectLst/>
                <a:latin typeface="Times New Roman" panose="02020603050405020304" pitchFamily="18" charset="0"/>
                <a:cs typeface="Times New Roman" panose="02020603050405020304" pitchFamily="18" charset="0"/>
              </a:rPr>
              <a:t>The true positive rate ‘recall` </a:t>
            </a:r>
            <a:r>
              <a:rPr lang="en-US" sz="1400" dirty="0">
                <a:solidFill>
                  <a:srgbClr val="020817"/>
                </a:solidFill>
                <a:latin typeface="Times New Roman" panose="02020603050405020304" pitchFamily="18" charset="0"/>
                <a:cs typeface="Times New Roman" panose="02020603050405020304" pitchFamily="18" charset="0"/>
              </a:rPr>
              <a:t>of </a:t>
            </a:r>
            <a:r>
              <a:rPr lang="en-US" sz="1400" dirty="0" err="1">
                <a:solidFill>
                  <a:srgbClr val="020817"/>
                </a:solidFill>
                <a:latin typeface="Times New Roman" panose="02020603050405020304" pitchFamily="18" charset="0"/>
                <a:cs typeface="Times New Roman" panose="02020603050405020304" pitchFamily="18" charset="0"/>
              </a:rPr>
              <a:t>Besni</a:t>
            </a:r>
            <a:r>
              <a:rPr lang="en-US" sz="1400" dirty="0">
                <a:solidFill>
                  <a:srgbClr val="020817"/>
                </a:solidFill>
                <a:latin typeface="Times New Roman" panose="02020603050405020304" pitchFamily="18" charset="0"/>
                <a:cs typeface="Times New Roman" panose="02020603050405020304" pitchFamily="18" charset="0"/>
              </a:rPr>
              <a:t> is higher than </a:t>
            </a:r>
            <a:r>
              <a:rPr lang="en-US" sz="1400" dirty="0" err="1">
                <a:solidFill>
                  <a:srgbClr val="020817"/>
                </a:solidFill>
                <a:latin typeface="Times New Roman" panose="02020603050405020304" pitchFamily="18" charset="0"/>
                <a:cs typeface="Times New Roman" panose="02020603050405020304" pitchFamily="18" charset="0"/>
              </a:rPr>
              <a:t>Kecimen</a:t>
            </a:r>
            <a:r>
              <a:rPr lang="en-US" sz="1400" dirty="0">
                <a:solidFill>
                  <a:srgbClr val="020817"/>
                </a:solidFill>
                <a:latin typeface="Times New Roman" panose="02020603050405020304" pitchFamily="18" charset="0"/>
                <a:cs typeface="Times New Roman" panose="02020603050405020304" pitchFamily="18" charset="0"/>
              </a:rPr>
              <a:t>, whereas, f1-score is nearly equal for both classes.</a:t>
            </a:r>
            <a:endParaRPr lang="en-US" sz="1400" b="0" i="0" dirty="0">
              <a:solidFill>
                <a:srgbClr val="020817"/>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8EBAD8-F933-4941-90DE-951B1238845C}"/>
              </a:ext>
            </a:extLst>
          </p:cNvPr>
          <p:cNvPicPr>
            <a:picLocks noChangeAspect="1"/>
          </p:cNvPicPr>
          <p:nvPr/>
        </p:nvPicPr>
        <p:blipFill rotWithShape="1">
          <a:blip r:embed="rId3">
            <a:extLst>
              <a:ext uri="{28A0092B-C50C-407E-A947-70E740481C1C}">
                <a14:useLocalDpi xmlns:a14="http://schemas.microsoft.com/office/drawing/2010/main" val="0"/>
              </a:ext>
            </a:extLst>
          </a:blip>
          <a:srcRect b="51830"/>
          <a:stretch/>
        </p:blipFill>
        <p:spPr>
          <a:xfrm>
            <a:off x="998043" y="641248"/>
            <a:ext cx="4099915" cy="1956547"/>
          </a:xfrm>
          <a:prstGeom prst="rect">
            <a:avLst/>
          </a:prstGeom>
        </p:spPr>
      </p:pic>
    </p:spTree>
    <p:extLst>
      <p:ext uri="{BB962C8B-B14F-4D97-AF65-F5344CB8AC3E}">
        <p14:creationId xmlns:p14="http://schemas.microsoft.com/office/powerpoint/2010/main" val="320763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63EA-7C37-463B-8301-9410A68B6DE9}"/>
              </a:ext>
            </a:extLst>
          </p:cNvPr>
          <p:cNvSpPr txBox="1"/>
          <p:nvPr/>
        </p:nvSpPr>
        <p:spPr>
          <a:xfrm>
            <a:off x="345141" y="-126378"/>
            <a:ext cx="11501718" cy="646331"/>
          </a:xfrm>
          <a:prstGeom prst="rect">
            <a:avLst/>
          </a:prstGeom>
          <a:noFill/>
        </p:spPr>
        <p:txBody>
          <a:bodyPr wrap="square" rtlCol="0">
            <a:spAutoFit/>
          </a:bodyPr>
          <a:lstStyle/>
          <a:p>
            <a:pPr algn="ctr"/>
            <a:r>
              <a:rPr lang="en-US" sz="3600" b="1" i="1" dirty="0"/>
              <a:t>Interpretation of NB Classification:</a:t>
            </a:r>
          </a:p>
        </p:txBody>
      </p:sp>
      <p:sp>
        <p:nvSpPr>
          <p:cNvPr id="7" name="TextBox 6">
            <a:extLst>
              <a:ext uri="{FF2B5EF4-FFF2-40B4-BE49-F238E27FC236}">
                <a16:creationId xmlns:a16="http://schemas.microsoft.com/office/drawing/2014/main" id="{F0585A06-2BEA-410E-94E7-A9389A479ADB}"/>
              </a:ext>
            </a:extLst>
          </p:cNvPr>
          <p:cNvSpPr txBox="1"/>
          <p:nvPr/>
        </p:nvSpPr>
        <p:spPr>
          <a:xfrm>
            <a:off x="8011456" y="3159001"/>
            <a:ext cx="2804458" cy="369332"/>
          </a:xfrm>
          <a:prstGeom prst="rect">
            <a:avLst/>
          </a:prstGeom>
          <a:noFill/>
        </p:spPr>
        <p:txBody>
          <a:bodyPr wrap="square" rtlCol="0">
            <a:spAutoFit/>
          </a:bodyPr>
          <a:lstStyle/>
          <a:p>
            <a:pPr algn="ctr"/>
            <a:r>
              <a:rPr lang="en-US" dirty="0"/>
              <a:t>Fig. 7 – Confusion Matrices</a:t>
            </a:r>
          </a:p>
        </p:txBody>
      </p:sp>
      <p:sp>
        <p:nvSpPr>
          <p:cNvPr id="8" name="TextBox 7">
            <a:extLst>
              <a:ext uri="{FF2B5EF4-FFF2-40B4-BE49-F238E27FC236}">
                <a16:creationId xmlns:a16="http://schemas.microsoft.com/office/drawing/2014/main" id="{B0536367-9683-47D0-8DB4-197507A8AF65}"/>
              </a:ext>
            </a:extLst>
          </p:cNvPr>
          <p:cNvSpPr txBox="1"/>
          <p:nvPr/>
        </p:nvSpPr>
        <p:spPr>
          <a:xfrm>
            <a:off x="891588" y="3145001"/>
            <a:ext cx="3034951" cy="369332"/>
          </a:xfrm>
          <a:prstGeom prst="rect">
            <a:avLst/>
          </a:prstGeom>
          <a:noFill/>
        </p:spPr>
        <p:txBody>
          <a:bodyPr wrap="square" rtlCol="0">
            <a:spAutoFit/>
          </a:bodyPr>
          <a:lstStyle/>
          <a:p>
            <a:pPr algn="ctr"/>
            <a:r>
              <a:rPr lang="en-US" dirty="0"/>
              <a:t>Fig. 6 – Performance Matrices</a:t>
            </a:r>
          </a:p>
        </p:txBody>
      </p:sp>
      <p:pic>
        <p:nvPicPr>
          <p:cNvPr id="5" name="Picture 4">
            <a:extLst>
              <a:ext uri="{FF2B5EF4-FFF2-40B4-BE49-F238E27FC236}">
                <a16:creationId xmlns:a16="http://schemas.microsoft.com/office/drawing/2014/main" id="{7B3B55E6-600C-4B8B-9F88-977D5008C602}"/>
              </a:ext>
            </a:extLst>
          </p:cNvPr>
          <p:cNvPicPr>
            <a:picLocks noChangeAspect="1"/>
          </p:cNvPicPr>
          <p:nvPr/>
        </p:nvPicPr>
        <p:blipFill rotWithShape="1">
          <a:blip r:embed="rId2">
            <a:extLst>
              <a:ext uri="{28A0092B-C50C-407E-A947-70E740481C1C}">
                <a14:useLocalDpi xmlns:a14="http://schemas.microsoft.com/office/drawing/2010/main" val="0"/>
              </a:ext>
            </a:extLst>
          </a:blip>
          <a:srcRect t="53590"/>
          <a:stretch/>
        </p:blipFill>
        <p:spPr>
          <a:xfrm>
            <a:off x="756441" y="881222"/>
            <a:ext cx="3853111" cy="1771614"/>
          </a:xfrm>
          <a:prstGeom prst="rect">
            <a:avLst/>
          </a:prstGeom>
        </p:spPr>
      </p:pic>
      <p:cxnSp>
        <p:nvCxnSpPr>
          <p:cNvPr id="14" name="Straight Connector 13">
            <a:extLst>
              <a:ext uri="{FF2B5EF4-FFF2-40B4-BE49-F238E27FC236}">
                <a16:creationId xmlns:a16="http://schemas.microsoft.com/office/drawing/2014/main" id="{6A02DDF3-4176-423B-A6C4-6DFADE494A7B}"/>
              </a:ext>
            </a:extLst>
          </p:cNvPr>
          <p:cNvCxnSpPr>
            <a:cxnSpLocks/>
          </p:cNvCxnSpPr>
          <p:nvPr/>
        </p:nvCxnSpPr>
        <p:spPr>
          <a:xfrm>
            <a:off x="0" y="3570913"/>
            <a:ext cx="12192000" cy="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3FAFE55-5E3C-49F1-B4E9-10A29C426FCA}"/>
              </a:ext>
            </a:extLst>
          </p:cNvPr>
          <p:cNvCxnSpPr>
            <a:cxnSpLocks/>
          </p:cNvCxnSpPr>
          <p:nvPr/>
        </p:nvCxnSpPr>
        <p:spPr>
          <a:xfrm>
            <a:off x="6096000" y="576703"/>
            <a:ext cx="0" cy="2994212"/>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4C58F92-2BC2-4784-9831-D197F99C6A45}"/>
              </a:ext>
            </a:extLst>
          </p:cNvPr>
          <p:cNvSpPr txBox="1"/>
          <p:nvPr/>
        </p:nvSpPr>
        <p:spPr>
          <a:xfrm>
            <a:off x="345141" y="3845859"/>
            <a:ext cx="11501716"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CFDC503-ABB6-47C4-8BCD-5AC8334B9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272" y="584861"/>
            <a:ext cx="3317080" cy="2624783"/>
          </a:xfrm>
          <a:prstGeom prst="rect">
            <a:avLst/>
          </a:prstGeom>
        </p:spPr>
      </p:pic>
      <p:sp>
        <p:nvSpPr>
          <p:cNvPr id="13" name="TextBox 12">
            <a:extLst>
              <a:ext uri="{FF2B5EF4-FFF2-40B4-BE49-F238E27FC236}">
                <a16:creationId xmlns:a16="http://schemas.microsoft.com/office/drawing/2014/main" id="{F5BE58AC-652A-4275-A69E-4DFE80DD470D}"/>
              </a:ext>
            </a:extLst>
          </p:cNvPr>
          <p:cNvSpPr txBox="1"/>
          <p:nvPr/>
        </p:nvSpPr>
        <p:spPr>
          <a:xfrm>
            <a:off x="518657" y="3783106"/>
            <a:ext cx="11328198" cy="738664"/>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020817"/>
                </a:solidFill>
                <a:effectLst/>
                <a:latin typeface="Times New Roman" panose="02020603050405020304" pitchFamily="18" charset="0"/>
                <a:cs typeface="Times New Roman" panose="02020603050405020304" pitchFamily="18" charset="0"/>
              </a:rPr>
              <a:t>The NB model achieved an overall accuracy of nearly 83% and it predicted 67 &amp; 83 correct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 and </a:t>
            </a:r>
            <a:r>
              <a:rPr lang="en-US" sz="1400" b="0" i="0" dirty="0" err="1">
                <a:solidFill>
                  <a:srgbClr val="020817"/>
                </a:solidFill>
                <a:effectLst/>
                <a:latin typeface="Times New Roman" panose="02020603050405020304" pitchFamily="18" charset="0"/>
                <a:cs typeface="Times New Roman" panose="02020603050405020304" pitchFamily="18" charset="0"/>
              </a:rPr>
              <a:t>Besni</a:t>
            </a:r>
            <a:r>
              <a:rPr lang="en-US" sz="1400" dirty="0">
                <a:solidFill>
                  <a:srgbClr val="020817"/>
                </a:solidFill>
                <a:latin typeface="Times New Roman" panose="02020603050405020304" pitchFamily="18" charset="0"/>
                <a:cs typeface="Times New Roman" panose="02020603050405020304" pitchFamily="18" charset="0"/>
              </a:rPr>
              <a:t>.</a:t>
            </a:r>
            <a:endParaRPr lang="en-US" sz="1400" b="0" i="0" dirty="0">
              <a:solidFill>
                <a:srgbClr val="0208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0" i="0" dirty="0">
                <a:solidFill>
                  <a:srgbClr val="020817"/>
                </a:solidFill>
                <a:effectLst/>
                <a:latin typeface="Times New Roman" panose="02020603050405020304" pitchFamily="18" charset="0"/>
                <a:cs typeface="Times New Roman" panose="02020603050405020304" pitchFamily="18" charset="0"/>
              </a:rPr>
              <a:t>It is notable that the model is more precise identifying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 compared to </a:t>
            </a:r>
            <a:r>
              <a:rPr lang="en-US" sz="1400" b="0" i="0" dirty="0" err="1">
                <a:solidFill>
                  <a:srgbClr val="020817"/>
                </a:solidFill>
                <a:effectLst/>
                <a:latin typeface="Times New Roman" panose="02020603050405020304" pitchFamily="18" charset="0"/>
                <a:cs typeface="Times New Roman" panose="02020603050405020304" pitchFamily="18" charset="0"/>
              </a:rPr>
              <a:t>Besni</a:t>
            </a:r>
            <a:r>
              <a:rPr lang="en-US" sz="1400" b="0" i="0" dirty="0">
                <a:solidFill>
                  <a:srgbClr val="020817"/>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400" b="0" i="0" dirty="0">
                <a:solidFill>
                  <a:srgbClr val="020817"/>
                </a:solidFill>
                <a:effectLst/>
                <a:latin typeface="Times New Roman" panose="02020603050405020304" pitchFamily="18" charset="0"/>
                <a:cs typeface="Times New Roman" panose="02020603050405020304" pitchFamily="18" charset="0"/>
              </a:rPr>
              <a:t>The true positive rate ‘recall` </a:t>
            </a:r>
            <a:r>
              <a:rPr lang="en-US" sz="1400" dirty="0">
                <a:solidFill>
                  <a:srgbClr val="020817"/>
                </a:solidFill>
                <a:latin typeface="Times New Roman" panose="02020603050405020304" pitchFamily="18" charset="0"/>
                <a:cs typeface="Times New Roman" panose="02020603050405020304" pitchFamily="18" charset="0"/>
              </a:rPr>
              <a:t>of </a:t>
            </a:r>
            <a:r>
              <a:rPr lang="en-US" sz="1400" dirty="0" err="1">
                <a:solidFill>
                  <a:srgbClr val="020817"/>
                </a:solidFill>
                <a:latin typeface="Times New Roman" panose="02020603050405020304" pitchFamily="18" charset="0"/>
                <a:cs typeface="Times New Roman" panose="02020603050405020304" pitchFamily="18" charset="0"/>
              </a:rPr>
              <a:t>Besni</a:t>
            </a:r>
            <a:r>
              <a:rPr lang="en-US" sz="1400" dirty="0">
                <a:solidFill>
                  <a:srgbClr val="020817"/>
                </a:solidFill>
                <a:latin typeface="Times New Roman" panose="02020603050405020304" pitchFamily="18" charset="0"/>
                <a:cs typeface="Times New Roman" panose="02020603050405020304" pitchFamily="18" charset="0"/>
              </a:rPr>
              <a:t> is comparatively higher than </a:t>
            </a:r>
            <a:r>
              <a:rPr lang="en-US" sz="1400" dirty="0" err="1">
                <a:solidFill>
                  <a:srgbClr val="020817"/>
                </a:solidFill>
                <a:latin typeface="Times New Roman" panose="02020603050405020304" pitchFamily="18" charset="0"/>
                <a:cs typeface="Times New Roman" panose="02020603050405020304" pitchFamily="18" charset="0"/>
              </a:rPr>
              <a:t>Kecimen</a:t>
            </a:r>
            <a:r>
              <a:rPr lang="en-US" sz="1400" dirty="0">
                <a:solidFill>
                  <a:srgbClr val="020817"/>
                </a:solidFill>
                <a:latin typeface="Times New Roman" panose="02020603050405020304" pitchFamily="18" charset="0"/>
                <a:cs typeface="Times New Roman" panose="02020603050405020304" pitchFamily="18" charset="0"/>
              </a:rPr>
              <a:t>, whereas, f1-score for </a:t>
            </a:r>
            <a:r>
              <a:rPr lang="en-US" sz="1400" dirty="0" err="1">
                <a:solidFill>
                  <a:srgbClr val="020817"/>
                </a:solidFill>
                <a:latin typeface="Times New Roman" panose="02020603050405020304" pitchFamily="18" charset="0"/>
                <a:cs typeface="Times New Roman" panose="02020603050405020304" pitchFamily="18" charset="0"/>
              </a:rPr>
              <a:t>Besni</a:t>
            </a:r>
            <a:r>
              <a:rPr lang="en-US" sz="1400" dirty="0">
                <a:solidFill>
                  <a:srgbClr val="020817"/>
                </a:solidFill>
                <a:latin typeface="Times New Roman" panose="02020603050405020304" pitchFamily="18" charset="0"/>
                <a:cs typeface="Times New Roman" panose="02020603050405020304" pitchFamily="18" charset="0"/>
              </a:rPr>
              <a:t> is slightly more higher.</a:t>
            </a:r>
          </a:p>
        </p:txBody>
      </p:sp>
    </p:spTree>
    <p:extLst>
      <p:ext uri="{BB962C8B-B14F-4D97-AF65-F5344CB8AC3E}">
        <p14:creationId xmlns:p14="http://schemas.microsoft.com/office/powerpoint/2010/main" val="337122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F4767-4789-4B93-BA62-2A64F1C509EC}"/>
              </a:ext>
            </a:extLst>
          </p:cNvPr>
          <p:cNvSpPr txBox="1"/>
          <p:nvPr/>
        </p:nvSpPr>
        <p:spPr>
          <a:xfrm>
            <a:off x="345141" y="-126378"/>
            <a:ext cx="11501718" cy="646331"/>
          </a:xfrm>
          <a:prstGeom prst="rect">
            <a:avLst/>
          </a:prstGeom>
          <a:noFill/>
        </p:spPr>
        <p:txBody>
          <a:bodyPr wrap="square" rtlCol="0">
            <a:spAutoFit/>
          </a:bodyPr>
          <a:lstStyle/>
          <a:p>
            <a:pPr algn="ctr"/>
            <a:r>
              <a:rPr lang="en-US" sz="3600" b="1" i="1" dirty="0"/>
              <a:t>Major difference between two models:</a:t>
            </a:r>
          </a:p>
        </p:txBody>
      </p:sp>
      <p:sp>
        <p:nvSpPr>
          <p:cNvPr id="3" name="TextBox 2">
            <a:extLst>
              <a:ext uri="{FF2B5EF4-FFF2-40B4-BE49-F238E27FC236}">
                <a16:creationId xmlns:a16="http://schemas.microsoft.com/office/drawing/2014/main" id="{B45C25E8-AAFC-47D5-8EE3-CBF9659544C9}"/>
              </a:ext>
            </a:extLst>
          </p:cNvPr>
          <p:cNvSpPr txBox="1"/>
          <p:nvPr/>
        </p:nvSpPr>
        <p:spPr>
          <a:xfrm>
            <a:off x="431901" y="1123726"/>
            <a:ext cx="11328198" cy="1815882"/>
          </a:xfrm>
          <a:prstGeom prst="rect">
            <a:avLst/>
          </a:prstGeom>
          <a:noFill/>
        </p:spPr>
        <p:txBody>
          <a:bodyPr wrap="square" rtlCol="0">
            <a:spAutoFit/>
          </a:bodyPr>
          <a:lstStyle/>
          <a:p>
            <a:pPr marL="285750" indent="-285750" algn="l">
              <a:buFont typeface="Arial" panose="020B0604020202020204" pitchFamily="34" charset="0"/>
              <a:buChar char="•"/>
            </a:pPr>
            <a:r>
              <a:rPr lang="en-US" sz="1400" b="1" i="0" dirty="0">
                <a:solidFill>
                  <a:srgbClr val="020817"/>
                </a:solidFill>
                <a:effectLst/>
                <a:latin typeface="Times New Roman" panose="02020603050405020304" pitchFamily="18" charset="0"/>
                <a:cs typeface="Times New Roman" panose="02020603050405020304" pitchFamily="18" charset="0"/>
              </a:rPr>
              <a:t>Precision and Recall Balance</a:t>
            </a:r>
          </a:p>
          <a:p>
            <a:r>
              <a:rPr lang="en-US" sz="1400" dirty="0">
                <a:solidFill>
                  <a:srgbClr val="020817"/>
                </a:solidFill>
                <a:latin typeface="Times New Roman" panose="02020603050405020304" pitchFamily="18" charset="0"/>
                <a:cs typeface="Times New Roman" panose="02020603050405020304" pitchFamily="18" charset="0"/>
              </a:rPr>
              <a:t> </a:t>
            </a:r>
            <a:r>
              <a:rPr lang="en-US" sz="1400" b="0" i="0" dirty="0">
                <a:solidFill>
                  <a:srgbClr val="020817"/>
                </a:solidFill>
                <a:effectLst/>
                <a:latin typeface="Times New Roman" panose="02020603050405020304" pitchFamily="18" charset="0"/>
                <a:cs typeface="Times New Roman" panose="02020603050405020304" pitchFamily="18" charset="0"/>
              </a:rPr>
              <a:t>The SVM model has a more balanced precision and recall </a:t>
            </a:r>
            <a:r>
              <a:rPr lang="en-US" sz="1400" dirty="0">
                <a:solidFill>
                  <a:srgbClr val="020817"/>
                </a:solidFill>
                <a:latin typeface="Times New Roman" panose="02020603050405020304" pitchFamily="18" charset="0"/>
                <a:cs typeface="Times New Roman" panose="02020603050405020304" pitchFamily="18" charset="0"/>
              </a:rPr>
              <a:t>for both </a:t>
            </a:r>
            <a:r>
              <a:rPr lang="en-US" sz="1400" b="0" i="0" dirty="0">
                <a:solidFill>
                  <a:srgbClr val="020817"/>
                </a:solidFill>
                <a:effectLst/>
                <a:latin typeface="Times New Roman" panose="02020603050405020304" pitchFamily="18" charset="0"/>
                <a:cs typeface="Times New Roman" panose="02020603050405020304" pitchFamily="18" charset="0"/>
              </a:rPr>
              <a:t>the classes, while the Naïve Bayes model has a higher recall for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 but lower precision for '</a:t>
            </a:r>
            <a:r>
              <a:rPr lang="en-US" sz="1400" b="0" i="0" dirty="0" err="1">
                <a:solidFill>
                  <a:srgbClr val="020817"/>
                </a:solidFill>
                <a:effectLst/>
                <a:latin typeface="Times New Roman" panose="02020603050405020304" pitchFamily="18" charset="0"/>
                <a:cs typeface="Times New Roman" panose="02020603050405020304" pitchFamily="18" charset="0"/>
              </a:rPr>
              <a:t>Besni</a:t>
            </a:r>
            <a:r>
              <a:rPr lang="en-US" sz="1400" b="0" i="0" dirty="0">
                <a:solidFill>
                  <a:srgbClr val="020817"/>
                </a:solidFill>
                <a:effectLst/>
                <a:latin typeface="Times New Roman" panose="02020603050405020304" pitchFamily="18" charset="0"/>
                <a:cs typeface="Times New Roman" panose="02020603050405020304" pitchFamily="18" charset="0"/>
              </a:rPr>
              <a:t>'. This suggests that SVM might be more consistent in performance across different classes. Higher recall and lower precision means NB algorithm is covering wider range of class with </a:t>
            </a:r>
            <a:r>
              <a:rPr lang="en-US" sz="1400" dirty="0">
                <a:solidFill>
                  <a:srgbClr val="020817"/>
                </a:solidFill>
                <a:latin typeface="Times New Roman" panose="02020603050405020304" pitchFamily="18" charset="0"/>
                <a:cs typeface="Times New Roman" panose="02020603050405020304" pitchFamily="18" charset="0"/>
              </a:rPr>
              <a:t>false positivity</a:t>
            </a:r>
            <a:r>
              <a:rPr lang="en-US" sz="1400" b="0" i="0" dirty="0">
                <a:solidFill>
                  <a:srgbClr val="020817"/>
                </a:solidFill>
                <a:effectLst/>
                <a:latin typeface="Times New Roman" panose="02020603050405020304" pitchFamily="18" charset="0"/>
                <a:cs typeface="Times New Roman" panose="02020603050405020304" pitchFamily="18" charset="0"/>
              </a:rPr>
              <a:t>.</a:t>
            </a:r>
          </a:p>
          <a:p>
            <a:endParaRPr lang="en-US" sz="1400" b="0" i="0" dirty="0">
              <a:solidFill>
                <a:srgbClr val="020817"/>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1" i="0" dirty="0">
                <a:solidFill>
                  <a:srgbClr val="020817"/>
                </a:solidFill>
                <a:effectLst/>
                <a:latin typeface="Times New Roman" panose="02020603050405020304" pitchFamily="18" charset="0"/>
                <a:cs typeface="Times New Roman" panose="02020603050405020304" pitchFamily="18" charset="0"/>
              </a:rPr>
              <a:t>F1-Score</a:t>
            </a:r>
          </a:p>
          <a:p>
            <a:pPr algn="l"/>
            <a:r>
              <a:rPr lang="en-US" sz="1400" b="1" dirty="0">
                <a:solidFill>
                  <a:srgbClr val="020817"/>
                </a:solidFill>
                <a:latin typeface="Times New Roman" panose="02020603050405020304" pitchFamily="18" charset="0"/>
                <a:cs typeface="Times New Roman" panose="02020603050405020304" pitchFamily="18" charset="0"/>
              </a:rPr>
              <a:t> </a:t>
            </a:r>
            <a:r>
              <a:rPr lang="en-US" sz="1400" b="0" i="0" dirty="0">
                <a:solidFill>
                  <a:srgbClr val="020817"/>
                </a:solidFill>
                <a:effectLst/>
                <a:latin typeface="Times New Roman" panose="02020603050405020304" pitchFamily="18" charset="0"/>
                <a:cs typeface="Times New Roman" panose="02020603050405020304" pitchFamily="18" charset="0"/>
              </a:rPr>
              <a:t>The F1-score, which is the mean of precision and recall, is slightly higher for the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 class in the SVM model than in the Naïve Bayes model. This indicates that the SVM model may provide a better balance between precision and recall for </a:t>
            </a:r>
            <a:r>
              <a:rPr lang="en-US" sz="1400" b="0" i="0" dirty="0" err="1">
                <a:solidFill>
                  <a:srgbClr val="020817"/>
                </a:solidFill>
                <a:effectLst/>
                <a:latin typeface="Times New Roman" panose="02020603050405020304" pitchFamily="18" charset="0"/>
                <a:cs typeface="Times New Roman" panose="02020603050405020304" pitchFamily="18" charset="0"/>
              </a:rPr>
              <a:t>Kecimen</a:t>
            </a:r>
            <a:r>
              <a:rPr lang="en-US" sz="1400" b="0" i="0" dirty="0">
                <a:solidFill>
                  <a:srgbClr val="020817"/>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471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50068-0E12-4E97-A5BC-DD97F573E0F0}"/>
              </a:ext>
            </a:extLst>
          </p:cNvPr>
          <p:cNvSpPr txBox="1"/>
          <p:nvPr/>
        </p:nvSpPr>
        <p:spPr>
          <a:xfrm>
            <a:off x="345141" y="0"/>
            <a:ext cx="11501718" cy="646331"/>
          </a:xfrm>
          <a:prstGeom prst="rect">
            <a:avLst/>
          </a:prstGeom>
          <a:noFill/>
        </p:spPr>
        <p:txBody>
          <a:bodyPr wrap="square" rtlCol="0">
            <a:spAutoFit/>
          </a:bodyPr>
          <a:lstStyle/>
          <a:p>
            <a:pPr algn="ctr"/>
            <a:r>
              <a:rPr lang="en-US" sz="3600" b="1" i="1" dirty="0"/>
              <a:t>Recommendations &amp; ways to improve model:</a:t>
            </a:r>
          </a:p>
        </p:txBody>
      </p:sp>
      <p:sp>
        <p:nvSpPr>
          <p:cNvPr id="3" name="TextBox 2">
            <a:extLst>
              <a:ext uri="{FF2B5EF4-FFF2-40B4-BE49-F238E27FC236}">
                <a16:creationId xmlns:a16="http://schemas.microsoft.com/office/drawing/2014/main" id="{8D9EA5B3-2C1F-4593-8A16-E6155384AE29}"/>
              </a:ext>
            </a:extLst>
          </p:cNvPr>
          <p:cNvSpPr txBox="1"/>
          <p:nvPr/>
        </p:nvSpPr>
        <p:spPr>
          <a:xfrm>
            <a:off x="116541" y="1004047"/>
            <a:ext cx="11967883"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is recommended to Mr. John to imply Support Vector Machine Classification algorithm instead of Naïve Bayes.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cleaning and Data standardization must be done. From the descriptive statistics it is clear that there can be many outliers and SVM which performed better with respected to NB is prone to outliers. Hyperparameters must be tuned properly.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 the dataset seems to be originally in picture format converted to pixel format, deep learning techniques might be an option to be considered.</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00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839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Assignment 4 – Support Vector Machine &amp; Naive bayes   Introduction to Data Analysis (DATA 1200)  Prof. Ritwick Dutta</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Introduction to Data Analysis (DATA 1200)</dc:title>
  <dc:creator>Dheer Parikh</dc:creator>
  <cp:lastModifiedBy>Dheer Parikh</cp:lastModifiedBy>
  <cp:revision>58</cp:revision>
  <dcterms:created xsi:type="dcterms:W3CDTF">2023-09-27T04:50:27Z</dcterms:created>
  <dcterms:modified xsi:type="dcterms:W3CDTF">2023-11-22T03:31:57Z</dcterms:modified>
</cp:coreProperties>
</file>