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62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420D2-5EA9-4B59-9735-40CE289599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AD1CCA-0EA6-44E7-B925-EA7CEE4787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0F240-4FAD-4263-A338-CEADB8805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20585-288A-42AB-8659-E8CA331DD847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6CA8EC-8796-45B7-990A-7DD3BCDCB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AC5B0F-771D-4596-9B20-CF94B3A9A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DD76F-102B-47BE-8C9D-66DECAA68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613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B9AA8-46CE-4E1A-B6ED-E38F349A0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4231EB-1979-4DCC-9725-08FDE8FE79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B3FCA1-3AA8-4C0C-874A-A55145A12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20585-288A-42AB-8659-E8CA331DD847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1D4EAD-B1C0-4B10-9048-4B1E2DED4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3C81FD-84C5-4C1E-9922-996391BB2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DD76F-102B-47BE-8C9D-66DECAA68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739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CE6FCA-9B97-4CC6-AFB9-15F0D55BE6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71E273-B98C-42A6-BEBC-6D50CD1A35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906002-94D0-4400-82F5-DAC44EE71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20585-288A-42AB-8659-E8CA331DD847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32D50E-FC01-4288-80A8-11FC92623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A20175-618A-4CFC-B790-920DDDEF3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DD76F-102B-47BE-8C9D-66DECAA68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868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B3F4C-8B3A-4FF6-BCC1-0C60F8EC6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B3A996-6BAD-445B-8D8F-E866F003EB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5683DC-A709-4C86-AF44-517318371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20585-288A-42AB-8659-E8CA331DD847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A385E4-8B17-4B6A-9B3E-9F5A8F477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F1BDF7-9218-40AD-BCB2-69B29D034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DD76F-102B-47BE-8C9D-66DECAA68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41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43953-109B-49DE-8475-66A6F4AA8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880B9D-D066-4FED-9908-99A6FE8FBF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63D42B-C0ED-4BC6-A228-95C6A9294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20585-288A-42AB-8659-E8CA331DD847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302DC5-A5DA-40F7-90C2-3A9F74DDE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F03168-5D3D-4786-A413-C50747DFF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DD76F-102B-47BE-8C9D-66DECAA68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716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CB9D3-AD48-4EB2-B841-E9203B42C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8A73C-48BB-48AA-ABE0-879774A4E2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7FFC5F-8EFE-4194-9CEF-3699624B88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E6D48E-84F7-4A59-8094-96B5A2E06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20585-288A-42AB-8659-E8CA331DD847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CEDE14-A254-4B47-8365-588C1FD24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EC1FFC-7C46-4917-99CA-86AF62D56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DD76F-102B-47BE-8C9D-66DECAA68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70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7F23A-002F-4A93-BC1E-94104A2C2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AF7F10-5274-4560-8C90-B455F4FA4C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C5C67-05E0-45E5-94A9-FD7ABA6F2F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EBF078-F9BE-4F0D-8F92-F124B33965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DDF302-0C88-4694-A76F-7AA57F3F6A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B2D1B6-09D9-4AA8-98C5-5D029600A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20585-288A-42AB-8659-E8CA331DD847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607FA7-8C24-4679-8230-06086B6BB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C02001-BEE0-4C41-A4BF-90ED2AC42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DD76F-102B-47BE-8C9D-66DECAA68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054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A7221-DC3A-4C7B-A244-B8A872508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BEEC55-8ABF-45F4-A64B-58E22C471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20585-288A-42AB-8659-E8CA331DD847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FF9A17-6368-4090-A5A3-C7C000031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788862-9EA9-42A8-84C5-0C2455196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DD76F-102B-47BE-8C9D-66DECAA68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009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0892B0-8EBD-4334-8472-7652EEE9A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20585-288A-42AB-8659-E8CA331DD847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BBE979-72CC-423C-A724-ED4E0984B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EDBE4F-66B5-4D26-AC2D-164099387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DD76F-102B-47BE-8C9D-66DECAA68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151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17A2B-65B0-4090-A760-3E30DE46B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F5EEF-FDA4-4F52-8D5D-A269023F97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3F84A5-3AA4-4DDC-AFDA-4596E70BAC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A574CB-6953-46E2-8FF1-9B2D54E12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20585-288A-42AB-8659-E8CA331DD847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4A445C-FB27-4B94-9FE1-0C990ED50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0D0BD4-8D3B-4A79-BE12-A3AF82654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DD76F-102B-47BE-8C9D-66DECAA68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749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98327-3358-4EA9-BEEF-AE5637799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9230CE-6CAE-4DAB-920E-2B50DFEE49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93338-8065-48F2-92B1-C019C3E9F1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3BD723-C25E-470A-A418-218CADEC8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20585-288A-42AB-8659-E8CA331DD847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11BACF-2B13-47BC-A586-F91E23899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4A2CB0-8575-4ECB-AA63-DC7C848AC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DD76F-102B-47BE-8C9D-66DECAA68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774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07C567-0A4D-44B3-8D12-DA4C085D2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BD1414-95A1-4043-9C93-AA94397F17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562B2E-F1B3-4BE3-AE58-44B7437F56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C20585-288A-42AB-8659-E8CA331DD847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737F4B-4E77-4627-BFBF-7FEF9382E9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3E6C23-7432-4BAD-827B-B29905FA21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2DD76F-102B-47BE-8C9D-66DECAA68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626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_Ss42Vb1SU4" TargetMode="External"/><Relationship Id="rId2" Type="http://schemas.openxmlformats.org/officeDocument/2006/relationships/hyperlink" Target="https://www.ibm.com/topics/nosql-database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altexsoft.com/blog/business/comparing-database-management-systems-mysql-postgresql-mssql-server-mongodb-elasticsearch-and-others/" TargetMode="External"/><Relationship Id="rId4" Type="http://schemas.openxmlformats.org/officeDocument/2006/relationships/hyperlink" Target="https://www.coursera.org/learn/introduction-to-nosql-databases/home/week/1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F83D5-E378-46F2-8EE3-F893CBEA76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SQL v/s NoSQL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921096-3C75-4EEF-80E1-0E0AD593E7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: Dheer Parikh</a:t>
            </a:r>
          </a:p>
          <a:p>
            <a:r>
              <a:rPr lang="en-US" dirty="0"/>
              <a:t>100919437</a:t>
            </a:r>
          </a:p>
        </p:txBody>
      </p:sp>
    </p:spTree>
    <p:extLst>
      <p:ext uri="{BB962C8B-B14F-4D97-AF65-F5344CB8AC3E}">
        <p14:creationId xmlns:p14="http://schemas.microsoft.com/office/powerpoint/2010/main" val="35065700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FAB60-FEAD-4FD8-8EAE-0944D4A10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AE3BE0-2571-4E0A-AB38-CAF2E4CD53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https://www.ibm.com/topics/nosql-databases</a:t>
            </a:r>
            <a:endParaRPr lang="en-US" dirty="0"/>
          </a:p>
          <a:p>
            <a:r>
              <a:rPr lang="en-US" dirty="0">
                <a:hlinkClick r:id="rId3"/>
              </a:rPr>
              <a:t>https://www.youtube.com/watch?v=_Ss42Vb1SU4</a:t>
            </a:r>
            <a:endParaRPr lang="en-US" dirty="0"/>
          </a:p>
          <a:p>
            <a:r>
              <a:rPr lang="en-US" dirty="0">
                <a:hlinkClick r:id="rId4"/>
              </a:rPr>
              <a:t>https://www.coursera.org/learn/introduction-to-nosql-databases/home/week/1</a:t>
            </a:r>
            <a:endParaRPr lang="en-US" dirty="0"/>
          </a:p>
          <a:p>
            <a:r>
              <a:rPr lang="en-US" dirty="0">
                <a:hlinkClick r:id="rId5"/>
              </a:rPr>
              <a:t>https://www.altexsoft.com/blog/business/comparing-database-management-systems-mysql-postgresql-mssql-server-mongodb-elasticsearch-and-others/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815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53F73-415B-4512-A29A-4EC7B0307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/>
              </a:rPr>
              <a:t>Introduction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7C5239-4AA2-42B8-9DEE-3E17A46FF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What is SQL and NoSQL</a:t>
            </a:r>
          </a:p>
          <a:p>
            <a:r>
              <a:rPr lang="en-US" dirty="0">
                <a:effectLst/>
              </a:rPr>
              <a:t>Data models </a:t>
            </a:r>
          </a:p>
          <a:p>
            <a:r>
              <a:rPr lang="en-US" dirty="0"/>
              <a:t>S</a:t>
            </a:r>
            <a:r>
              <a:rPr lang="en-US" dirty="0">
                <a:effectLst/>
              </a:rPr>
              <a:t>calability</a:t>
            </a:r>
          </a:p>
          <a:p>
            <a:r>
              <a:rPr lang="en-US" dirty="0"/>
              <a:t>P</a:t>
            </a:r>
            <a:r>
              <a:rPr lang="en-US" dirty="0">
                <a:effectLst/>
              </a:rPr>
              <a:t>erformance</a:t>
            </a:r>
          </a:p>
          <a:p>
            <a:r>
              <a:rPr lang="en-US" dirty="0"/>
              <a:t>D</a:t>
            </a:r>
            <a:r>
              <a:rPr lang="en-US" dirty="0">
                <a:effectLst/>
              </a:rPr>
              <a:t>ata integrity</a:t>
            </a:r>
          </a:p>
          <a:p>
            <a:r>
              <a:rPr lang="en-US" dirty="0"/>
              <a:t>C</a:t>
            </a:r>
            <a:r>
              <a:rPr lang="en-US" dirty="0">
                <a:effectLst/>
              </a:rPr>
              <a:t>onsistency</a:t>
            </a:r>
          </a:p>
          <a:p>
            <a:r>
              <a:rPr lang="en-US" dirty="0"/>
              <a:t>U</a:t>
            </a:r>
            <a:r>
              <a:rPr lang="en-US" dirty="0">
                <a:effectLst/>
              </a:rPr>
              <a:t>se cases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975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A776E-0FE3-44F8-BC38-3ABC5AD22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is SQL?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3AB12-E2D5-4BDC-BDC6-AF18D04A12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5257800" cy="4351338"/>
          </a:xfrm>
        </p:spPr>
        <p:txBody>
          <a:bodyPr>
            <a:normAutofit/>
          </a:bodyPr>
          <a:lstStyle/>
          <a:p>
            <a:r>
              <a:rPr lang="en-US" dirty="0"/>
              <a:t>Relational databases that store data in tables with predefined columns and rows.</a:t>
            </a:r>
          </a:p>
          <a:p>
            <a:r>
              <a:rPr lang="en-US" dirty="0"/>
              <a:t>They use SQL (Structured Query Language) to interact with the data. </a:t>
            </a:r>
          </a:p>
          <a:p>
            <a:r>
              <a:rPr lang="en-US" dirty="0"/>
              <a:t>Known for their strong consistency, ACID compliance, and ability to handle complex queries.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8BF084-1BE5-410A-990F-984A5F930A44}"/>
              </a:ext>
            </a:extLst>
          </p:cNvPr>
          <p:cNvSpPr txBox="1"/>
          <p:nvPr/>
        </p:nvSpPr>
        <p:spPr>
          <a:xfrm>
            <a:off x="6728012" y="1690688"/>
            <a:ext cx="462578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5E18FE-E62C-4270-B9A3-0CAA7D937714}"/>
              </a:ext>
            </a:extLst>
          </p:cNvPr>
          <p:cNvSpPr txBox="1"/>
          <p:nvPr/>
        </p:nvSpPr>
        <p:spPr>
          <a:xfrm>
            <a:off x="6893859" y="1849344"/>
            <a:ext cx="501127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Example</a:t>
            </a:r>
            <a:r>
              <a:rPr lang="en-US" sz="2800" b="1" dirty="0">
                <a:effectLst/>
              </a:rPr>
              <a:t> of SQL Databases</a:t>
            </a:r>
            <a:endParaRPr lang="en-US" sz="28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MySQL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effectLst/>
              </a:rPr>
              <a:t> SQLite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Oracle</a:t>
            </a:r>
            <a:endParaRPr lang="en-US" sz="28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53127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A776E-0FE3-44F8-BC38-3ABC5AD22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is NoSQL?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3AB12-E2D5-4BDC-BDC6-AF18D04A12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r>
              <a:rPr lang="en-US" dirty="0"/>
              <a:t>NoSQL, or "not only SQL," is a type of database management system that is designed to handle large volumes of unstructured or semi-structured data. Unlike traditional relational databases, NoSQL databases do not use a fixed schema, allowing for more flexibility in data storage and retrieval.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7BA09D-8E56-48E8-A034-FF5E5D394FC3}"/>
              </a:ext>
            </a:extLst>
          </p:cNvPr>
          <p:cNvSpPr txBox="1"/>
          <p:nvPr/>
        </p:nvSpPr>
        <p:spPr>
          <a:xfrm>
            <a:off x="6893859" y="1849344"/>
            <a:ext cx="501127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effectLst/>
              </a:rPr>
              <a:t>Types of NoSQL Databases</a:t>
            </a:r>
            <a:endParaRPr lang="en-US" sz="28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effectLst/>
              </a:rPr>
              <a:t>Document-oriented databases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effectLst/>
              </a:rPr>
              <a:t>Key-value stores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effectLst/>
              </a:rPr>
              <a:t>Column-family stores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effectLst/>
              </a:rPr>
              <a:t>Graph databases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1ABE8D-7D5E-46E3-A13F-A5DF2128178D}"/>
              </a:ext>
            </a:extLst>
          </p:cNvPr>
          <p:cNvSpPr txBox="1"/>
          <p:nvPr/>
        </p:nvSpPr>
        <p:spPr>
          <a:xfrm>
            <a:off x="6893859" y="4096113"/>
            <a:ext cx="501127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Example</a:t>
            </a:r>
            <a:r>
              <a:rPr lang="en-US" sz="2800" b="1" dirty="0">
                <a:effectLst/>
              </a:rPr>
              <a:t> of NoSQL Databases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Cassandra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MongoDB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Hive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HBase</a:t>
            </a:r>
          </a:p>
        </p:txBody>
      </p:sp>
    </p:spTree>
    <p:extLst>
      <p:ext uri="{BB962C8B-B14F-4D97-AF65-F5344CB8AC3E}">
        <p14:creationId xmlns:p14="http://schemas.microsoft.com/office/powerpoint/2010/main" val="2547371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ECDCE-B503-4AE5-B427-859E035C8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83AED-51C7-4349-A5CE-A97CAD9B4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effectLst/>
              </a:rPr>
              <a:t>SQL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U</a:t>
            </a:r>
            <a:r>
              <a:rPr lang="en-US" dirty="0">
                <a:effectLst/>
              </a:rPr>
              <a:t>ses a structured data model that organizes data into tables with predefined columns and data types.</a:t>
            </a:r>
            <a:endParaRPr lang="en-US" dirty="0"/>
          </a:p>
          <a:p>
            <a:r>
              <a:rPr lang="en-US" b="1" dirty="0">
                <a:effectLst/>
              </a:rPr>
              <a:t>NoSQL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U</a:t>
            </a:r>
            <a:r>
              <a:rPr lang="en-US" dirty="0">
                <a:effectLst/>
              </a:rPr>
              <a:t>ses a non-structured data model that can be document-based, key-value pairs, graph-based, or column-family based.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492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24BDD-EE49-4180-84C9-68A743CC7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Scalability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64283E-1DCD-4064-80C2-BEBFF4A8EF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80647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effectLst/>
              </a:rPr>
              <a:t>SQL</a:t>
            </a:r>
            <a:endParaRPr lang="en-US" b="1" dirty="0"/>
          </a:p>
          <a:p>
            <a:r>
              <a:rPr lang="en-US" dirty="0"/>
              <a:t>C</a:t>
            </a:r>
            <a:r>
              <a:rPr lang="en-US" dirty="0">
                <a:effectLst/>
              </a:rPr>
              <a:t>an be vertically scaled by increasing the processing power of the server, but this can become expensive. </a:t>
            </a:r>
          </a:p>
          <a:p>
            <a:r>
              <a:rPr lang="en-US" dirty="0">
                <a:effectLst/>
              </a:rPr>
              <a:t>Horizontal scaling is possible but requires complex </a:t>
            </a:r>
            <a:r>
              <a:rPr lang="en-US" dirty="0" err="1">
                <a:effectLst/>
              </a:rPr>
              <a:t>sharding</a:t>
            </a:r>
            <a:r>
              <a:rPr lang="en-US" dirty="0">
                <a:effectLst/>
              </a:rPr>
              <a:t> and partitioning.</a:t>
            </a:r>
            <a:endParaRPr lang="en-US" dirty="0"/>
          </a:p>
          <a:p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AD919DF-2EB4-4AC4-9A4C-0FD996D76493}"/>
              </a:ext>
            </a:extLst>
          </p:cNvPr>
          <p:cNvSpPr txBox="1">
            <a:spLocks/>
          </p:cNvSpPr>
          <p:nvPr/>
        </p:nvSpPr>
        <p:spPr>
          <a:xfrm>
            <a:off x="6465794" y="1825625"/>
            <a:ext cx="428064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NoSQL</a:t>
            </a:r>
          </a:p>
          <a:p>
            <a:r>
              <a:rPr lang="en-US" dirty="0"/>
              <a:t>Designed for horizontal scaling, making it easier to add more servers to handle increased traffic and data volume.</a:t>
            </a:r>
          </a:p>
          <a:p>
            <a:r>
              <a:rPr lang="en-US" dirty="0"/>
              <a:t>This can lead to increased complexity in managing the database infrastructure.</a:t>
            </a:r>
          </a:p>
        </p:txBody>
      </p:sp>
    </p:spTree>
    <p:extLst>
      <p:ext uri="{BB962C8B-B14F-4D97-AF65-F5344CB8AC3E}">
        <p14:creationId xmlns:p14="http://schemas.microsoft.com/office/powerpoint/2010/main" val="108071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A2050-5649-4D23-82D9-9C0448C30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Performance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E7836A-3B4A-41AA-9BB0-DEAF5B5ABC31}"/>
              </a:ext>
            </a:extLst>
          </p:cNvPr>
          <p:cNvSpPr txBox="1"/>
          <p:nvPr/>
        </p:nvSpPr>
        <p:spPr>
          <a:xfrm>
            <a:off x="636494" y="1766971"/>
            <a:ext cx="5459506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effectLst/>
              </a:rPr>
              <a:t>SQL </a:t>
            </a:r>
            <a:endParaRPr lang="en-US" sz="2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effectLst/>
              </a:rPr>
              <a:t>Known for their reliability and consistency, which can come at the cost of performance.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W</a:t>
            </a:r>
            <a:r>
              <a:rPr lang="en-US" sz="2800" dirty="0">
                <a:effectLst/>
              </a:rPr>
              <a:t>ith proper indexing and query optimization, SQL databases can still perform well even with large datasets.</a:t>
            </a:r>
            <a:endParaRPr lang="en-US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19D364-6350-4CC2-B7F3-F4BA47346A56}"/>
              </a:ext>
            </a:extLst>
          </p:cNvPr>
          <p:cNvSpPr txBox="1"/>
          <p:nvPr/>
        </p:nvSpPr>
        <p:spPr>
          <a:xfrm>
            <a:off x="6293224" y="1766971"/>
            <a:ext cx="5459506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effectLst/>
              </a:rPr>
              <a:t>NoSQL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NoSQL databases are designed for high performance and scalability, with the ability to handle large volumes of data and high traffic loads.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Compromise some consistency and durability for increased performance.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183310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84F74-A98C-465E-A400-C4A1D9928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Integrity and Consistency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C457E-8456-4CC6-A673-63FC3E17E1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effectLst/>
              </a:rPr>
              <a:t>SQL</a:t>
            </a:r>
            <a:endParaRPr lang="en-US" b="1" dirty="0"/>
          </a:p>
          <a:p>
            <a:r>
              <a:rPr lang="en-US" dirty="0"/>
              <a:t>K</a:t>
            </a:r>
            <a:r>
              <a:rPr lang="en-US" dirty="0">
                <a:effectLst/>
              </a:rPr>
              <a:t>nown for their strong data integrity and consistency. </a:t>
            </a:r>
          </a:p>
          <a:p>
            <a:r>
              <a:rPr lang="en-US" dirty="0">
                <a:effectLst/>
              </a:rPr>
              <a:t>They use ACID (Atomicity, Consistency, Isolation, Durability) transactions to ensure that data is always accurate and consistent, even in the face of errors or failures.</a:t>
            </a:r>
            <a:endParaRPr lang="en-US" dirty="0"/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C71A5A4-358E-4F17-B743-767B9F9F8C22}"/>
              </a:ext>
            </a:extLst>
          </p:cNvPr>
          <p:cNvSpPr txBox="1">
            <a:spLocks/>
          </p:cNvSpPr>
          <p:nvPr/>
        </p:nvSpPr>
        <p:spPr>
          <a:xfrm>
            <a:off x="6096000" y="1822450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NoSQL</a:t>
            </a:r>
          </a:p>
          <a:p>
            <a:r>
              <a:rPr lang="en-US" dirty="0"/>
              <a:t>Often compromise some level of data integrity and consistency in favor of scalability and performance. </a:t>
            </a:r>
          </a:p>
          <a:p>
            <a:r>
              <a:rPr lang="en-US" dirty="0"/>
              <a:t>However, many NoSQL databases do offer some level of consistency guarantees, such as eventual consistency or strong consistency for specific operations.</a:t>
            </a:r>
          </a:p>
        </p:txBody>
      </p:sp>
    </p:spTree>
    <p:extLst>
      <p:ext uri="{BB962C8B-B14F-4D97-AF65-F5344CB8AC3E}">
        <p14:creationId xmlns:p14="http://schemas.microsoft.com/office/powerpoint/2010/main" val="8546828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39A77-D81F-4B24-AA42-DE5C7EADB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Use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674314-847C-475C-941E-EB2C9813E8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effectLst/>
              </a:rPr>
              <a:t>SQL</a:t>
            </a:r>
            <a:endParaRPr lang="en-US" b="1" dirty="0"/>
          </a:p>
          <a:p>
            <a:r>
              <a:rPr lang="en-US" dirty="0">
                <a:effectLst/>
              </a:rPr>
              <a:t>They are well-suited for applications that require complex queries, transactions, and strong data consistency.</a:t>
            </a:r>
          </a:p>
          <a:p>
            <a:r>
              <a:rPr lang="en-US" dirty="0">
                <a:effectLst/>
              </a:rPr>
              <a:t>They are commonly used in applications such as financial systems, e-commerce platforms, and content management systems.</a:t>
            </a:r>
            <a:endParaRPr lang="en-US" dirty="0"/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4CF62AC-708C-4540-B707-328A3CCA9402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NoSQL</a:t>
            </a:r>
          </a:p>
          <a:p>
            <a:r>
              <a:rPr lang="en-US" dirty="0"/>
              <a:t>They are ideal for applications that require high scalability and availability, and can handle large amounts of unstructured or semi-structured data. </a:t>
            </a:r>
          </a:p>
          <a:p>
            <a:r>
              <a:rPr lang="en-US" dirty="0"/>
              <a:t>They are commonly used in applications such as social media platforms, IoT devices, and real-time analytics systems.</a:t>
            </a:r>
          </a:p>
        </p:txBody>
      </p:sp>
    </p:spTree>
    <p:extLst>
      <p:ext uri="{BB962C8B-B14F-4D97-AF65-F5344CB8AC3E}">
        <p14:creationId xmlns:p14="http://schemas.microsoft.com/office/powerpoint/2010/main" val="28416872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560</Words>
  <Application>Microsoft Office PowerPoint</Application>
  <PresentationFormat>Widescreen</PresentationFormat>
  <Paragraphs>69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SQL v/s NoSQL </vt:lpstr>
      <vt:lpstr>Introduction</vt:lpstr>
      <vt:lpstr>What is SQL?</vt:lpstr>
      <vt:lpstr>What is NoSQL?</vt:lpstr>
      <vt:lpstr>Data Models</vt:lpstr>
      <vt:lpstr>Scalability</vt:lpstr>
      <vt:lpstr>Performance</vt:lpstr>
      <vt:lpstr>Data Integrity and Consistency</vt:lpstr>
      <vt:lpstr>Use Cases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vs NoSQL</dc:title>
  <dc:creator>Dheer Parikh</dc:creator>
  <cp:lastModifiedBy>Dheer Parikh</cp:lastModifiedBy>
  <cp:revision>10</cp:revision>
  <dcterms:created xsi:type="dcterms:W3CDTF">2023-11-01T05:08:04Z</dcterms:created>
  <dcterms:modified xsi:type="dcterms:W3CDTF">2023-11-02T04:59:51Z</dcterms:modified>
</cp:coreProperties>
</file>