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20"/>
  </p:notesMasterIdLst>
  <p:handoutMasterIdLst>
    <p:handoutMasterId r:id="rId21"/>
  </p:handoutMasterIdLst>
  <p:sldIdLst>
    <p:sldId id="256" r:id="rId6"/>
    <p:sldId id="274" r:id="rId7"/>
    <p:sldId id="271" r:id="rId8"/>
    <p:sldId id="272" r:id="rId9"/>
    <p:sldId id="276" r:id="rId10"/>
    <p:sldId id="277" r:id="rId11"/>
    <p:sldId id="280" r:id="rId12"/>
    <p:sldId id="282" r:id="rId13"/>
    <p:sldId id="283" r:id="rId14"/>
    <p:sldId id="284" r:id="rId15"/>
    <p:sldId id="281" r:id="rId16"/>
    <p:sldId id="278" r:id="rId17"/>
    <p:sldId id="279" r:id="rId18"/>
    <p:sldId id="269" r:id="rId19"/>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EFF"/>
    <a:srgbClr val="000000"/>
    <a:srgbClr val="FFCC00"/>
    <a:srgbClr val="00CCFF"/>
    <a:srgbClr val="00008C"/>
    <a:srgbClr val="F46E00"/>
    <a:srgbClr val="9AF7FF"/>
    <a:srgbClr val="F2F2F2"/>
    <a:srgbClr val="D9D9D9"/>
    <a:srgbClr val="2C2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5" autoAdjust="0"/>
    <p:restoredTop sz="92819" autoAdjust="0"/>
  </p:normalViewPr>
  <p:slideViewPr>
    <p:cSldViewPr snapToGrid="0">
      <p:cViewPr varScale="1">
        <p:scale>
          <a:sx n="88" d="100"/>
          <a:sy n="88" d="100"/>
        </p:scale>
        <p:origin x="858" y="-66"/>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14</a:t>
            </a:fld>
            <a:endParaRPr lang="en-US" dirty="0"/>
          </a:p>
        </p:txBody>
      </p:sp>
    </p:spTree>
    <p:extLst>
      <p:ext uri="{BB962C8B-B14F-4D97-AF65-F5344CB8AC3E}">
        <p14:creationId xmlns:p14="http://schemas.microsoft.com/office/powerpoint/2010/main" val="19300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80469"/>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11/26/2019</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76114" y="1785786"/>
            <a:ext cx="2191771" cy="1571927"/>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348105" y="2818504"/>
            <a:ext cx="5556738" cy="893556"/>
          </a:xfrm>
        </p:spPr>
        <p:txBody>
          <a:bodyPr/>
          <a:lstStyle/>
          <a:p>
            <a:pPr algn="ctr"/>
            <a:r>
              <a:rPr lang="en-US" sz="3200" dirty="0">
                <a:solidFill>
                  <a:srgbClr val="001EFF"/>
                </a:solidFill>
              </a:rPr>
              <a:t>A Platform For Farmers And Traders</a:t>
            </a:r>
          </a:p>
        </p:txBody>
      </p:sp>
      <p:sp>
        <p:nvSpPr>
          <p:cNvPr id="4" name="Title 3"/>
          <p:cNvSpPr>
            <a:spLocks noGrp="1"/>
          </p:cNvSpPr>
          <p:nvPr>
            <p:ph type="ctrTitle"/>
          </p:nvPr>
        </p:nvSpPr>
        <p:spPr>
          <a:xfrm>
            <a:off x="1348105" y="1678194"/>
            <a:ext cx="5561624" cy="893556"/>
          </a:xfrm>
        </p:spPr>
        <p:txBody>
          <a:bodyPr/>
          <a:lstStyle/>
          <a:p>
            <a:pPr algn="ctr">
              <a:defRPr/>
            </a:pPr>
            <a:r>
              <a:rPr lang="en-US" sz="5400" dirty="0">
                <a:solidFill>
                  <a:schemeClr val="accent1">
                    <a:lumMod val="60000"/>
                    <a:lumOff val="40000"/>
                  </a:schemeClr>
                </a:solidFill>
                <a:latin typeface="Times New Roman" panose="02020603050405020304" pitchFamily="18" charset="0"/>
                <a:cs typeface="Times New Roman" panose="02020603050405020304" pitchFamily="18" charset="0"/>
              </a:rPr>
              <a:t>KRISHI MITRA</a:t>
            </a:r>
          </a:p>
        </p:txBody>
      </p:sp>
    </p:spTree>
    <p:extLst>
      <p:ext uri="{BB962C8B-B14F-4D97-AF65-F5344CB8AC3E}">
        <p14:creationId xmlns:p14="http://schemas.microsoft.com/office/powerpoint/2010/main" val="173650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ell phone&#10;&#10;Description automatically generated">
            <a:extLst>
              <a:ext uri="{FF2B5EF4-FFF2-40B4-BE49-F238E27FC236}">
                <a16:creationId xmlns:a16="http://schemas.microsoft.com/office/drawing/2014/main" id="{FB963B01-64CD-48B8-9C63-72DE5B11B160}"/>
              </a:ext>
            </a:extLst>
          </p:cNvPr>
          <p:cNvPicPr>
            <a:picLocks noGrp="1" noChangeAspect="1"/>
          </p:cNvPicPr>
          <p:nvPr>
            <p:ph idx="1"/>
          </p:nvPr>
        </p:nvPicPr>
        <p:blipFill rotWithShape="1">
          <a:blip r:embed="rId2"/>
          <a:srcRect t="12759" b="10110"/>
          <a:stretch/>
        </p:blipFill>
        <p:spPr>
          <a:xfrm>
            <a:off x="947058" y="849087"/>
            <a:ext cx="7130142" cy="3461656"/>
          </a:xfrm>
        </p:spPr>
      </p:pic>
    </p:spTree>
    <p:extLst>
      <p:ext uri="{BB962C8B-B14F-4D97-AF65-F5344CB8AC3E}">
        <p14:creationId xmlns:p14="http://schemas.microsoft.com/office/powerpoint/2010/main" val="1800530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ell phone&#10;&#10;Description automatically generated">
            <a:extLst>
              <a:ext uri="{FF2B5EF4-FFF2-40B4-BE49-F238E27FC236}">
                <a16:creationId xmlns:a16="http://schemas.microsoft.com/office/drawing/2014/main" id="{A4A0CCF8-E9D9-416E-B102-C24233736436}"/>
              </a:ext>
            </a:extLst>
          </p:cNvPr>
          <p:cNvPicPr>
            <a:picLocks noGrp="1" noChangeAspect="1"/>
          </p:cNvPicPr>
          <p:nvPr>
            <p:ph idx="1"/>
          </p:nvPr>
        </p:nvPicPr>
        <p:blipFill rotWithShape="1">
          <a:blip r:embed="rId2"/>
          <a:srcRect t="12758" b="10694"/>
          <a:stretch/>
        </p:blipFill>
        <p:spPr>
          <a:xfrm>
            <a:off x="859972" y="827314"/>
            <a:ext cx="7293428" cy="3211286"/>
          </a:xfrm>
        </p:spPr>
      </p:pic>
    </p:spTree>
    <p:extLst>
      <p:ext uri="{BB962C8B-B14F-4D97-AF65-F5344CB8AC3E}">
        <p14:creationId xmlns:p14="http://schemas.microsoft.com/office/powerpoint/2010/main" val="2161391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F1DBA2-9451-49FB-B278-1A96431EB7DA}"/>
              </a:ext>
            </a:extLst>
          </p:cNvPr>
          <p:cNvSpPr>
            <a:spLocks noGrp="1"/>
          </p:cNvSpPr>
          <p:nvPr>
            <p:ph type="title"/>
          </p:nvPr>
        </p:nvSpPr>
        <p:spPr>
          <a:xfrm>
            <a:off x="269878" y="240427"/>
            <a:ext cx="8024283" cy="553998"/>
          </a:xfrm>
        </p:spPr>
        <p:txBody>
          <a:bodyPr/>
          <a:lstStyle/>
          <a:p>
            <a:pPr algn="ctr"/>
            <a:r>
              <a:rPr lang="en-IN" sz="3600" dirty="0">
                <a:latin typeface="Times New Roman" panose="02020603050405020304" pitchFamily="18" charset="0"/>
                <a:cs typeface="Times New Roman" panose="02020603050405020304" pitchFamily="18" charset="0"/>
              </a:rPr>
              <a:t>SCRUM TABLE</a:t>
            </a:r>
          </a:p>
        </p:txBody>
      </p:sp>
      <p:pic>
        <p:nvPicPr>
          <p:cNvPr id="10" name="Content Placeholder 9" descr="A close up of a piece of paper&#10;&#10;Description automatically generated">
            <a:extLst>
              <a:ext uri="{FF2B5EF4-FFF2-40B4-BE49-F238E27FC236}">
                <a16:creationId xmlns:a16="http://schemas.microsoft.com/office/drawing/2014/main" id="{E8A89526-0339-45EF-9E2D-85094473AEDA}"/>
              </a:ext>
            </a:extLst>
          </p:cNvPr>
          <p:cNvPicPr>
            <a:picLocks noGrp="1" noChangeAspect="1"/>
          </p:cNvPicPr>
          <p:nvPr>
            <p:ph idx="1"/>
          </p:nvPr>
        </p:nvPicPr>
        <p:blipFill>
          <a:blip r:embed="rId2"/>
          <a:stretch>
            <a:fillRect/>
          </a:stretch>
        </p:blipFill>
        <p:spPr>
          <a:xfrm>
            <a:off x="2082535" y="939800"/>
            <a:ext cx="4967817" cy="3725863"/>
          </a:xfrm>
        </p:spPr>
      </p:pic>
    </p:spTree>
    <p:extLst>
      <p:ext uri="{BB962C8B-B14F-4D97-AF65-F5344CB8AC3E}">
        <p14:creationId xmlns:p14="http://schemas.microsoft.com/office/powerpoint/2010/main" val="3028302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BE3498-D355-4FBA-B4D9-C189B320BF64}"/>
              </a:ext>
            </a:extLst>
          </p:cNvPr>
          <p:cNvSpPr>
            <a:spLocks noGrp="1"/>
          </p:cNvSpPr>
          <p:nvPr>
            <p:ph idx="1"/>
          </p:nvPr>
        </p:nvSpPr>
        <p:spPr/>
        <p:txBody>
          <a:bodyPr/>
          <a:lstStyle/>
          <a:p>
            <a:pPr marL="147463" lvl="1" indent="0">
              <a:buNone/>
            </a:pPr>
            <a:r>
              <a:rPr lang="en-IN" sz="2000" dirty="0">
                <a:latin typeface="Times New Roman" panose="02020603050405020304" pitchFamily="18" charset="0"/>
                <a:cs typeface="Times New Roman" panose="02020603050405020304" pitchFamily="18" charset="0"/>
              </a:rPr>
              <a:t>The Project will enable the farmer to get best schemes for insurance and bidding, place crops for auction and receive best price from auction which would help the farmers in their stabilization of income as well as will eliminate the stress of physical sale of crops in the market. </a:t>
            </a:r>
          </a:p>
          <a:p>
            <a:endParaRPr lang="en-IN" dirty="0"/>
          </a:p>
        </p:txBody>
      </p:sp>
      <p:sp>
        <p:nvSpPr>
          <p:cNvPr id="3" name="Title 2">
            <a:extLst>
              <a:ext uri="{FF2B5EF4-FFF2-40B4-BE49-F238E27FC236}">
                <a16:creationId xmlns:a16="http://schemas.microsoft.com/office/drawing/2014/main" id="{FDDFD2D5-04D3-43C5-AFF7-61B676C91D42}"/>
              </a:ext>
            </a:extLst>
          </p:cNvPr>
          <p:cNvSpPr>
            <a:spLocks noGrp="1"/>
          </p:cNvSpPr>
          <p:nvPr>
            <p:ph type="title"/>
          </p:nvPr>
        </p:nvSpPr>
        <p:spPr>
          <a:xfrm>
            <a:off x="269878" y="240427"/>
            <a:ext cx="8024283" cy="553998"/>
          </a:xfrm>
        </p:spPr>
        <p:txBody>
          <a:bodyPr/>
          <a:lstStyle/>
          <a:p>
            <a:pPr algn="ctr"/>
            <a:r>
              <a:rPr lang="en-IN" sz="36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935092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520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F6400B-98C3-41E3-AD23-8BB7E0386737}"/>
              </a:ext>
            </a:extLst>
          </p:cNvPr>
          <p:cNvSpPr>
            <a:spLocks noGrp="1"/>
          </p:cNvSpPr>
          <p:nvPr>
            <p:ph idx="1"/>
          </p:nvPr>
        </p:nvSpPr>
        <p:spPr/>
        <p:txBody>
          <a:bodyPr/>
          <a:lstStyle/>
          <a:p>
            <a:pPr marL="0" indent="0">
              <a:buNone/>
            </a:pPr>
            <a:r>
              <a:rPr lang="en-IN" sz="20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TEAM MEMBERS:</a:t>
            </a:r>
          </a:p>
          <a:p>
            <a:pPr lvl="1"/>
            <a:r>
              <a:rPr lang="en-IN" sz="2000" dirty="0">
                <a:latin typeface="Times New Roman" panose="02020603050405020304" pitchFamily="18" charset="0"/>
                <a:cs typeface="Times New Roman" panose="02020603050405020304" pitchFamily="18" charset="0"/>
              </a:rPr>
              <a:t>DHEERAJ SONI(TEAM LEADER)-</a:t>
            </a:r>
          </a:p>
          <a:p>
            <a:pPr marL="147463" lvl="1" indent="0">
              <a:buNone/>
            </a:pPr>
            <a:r>
              <a:rPr lang="en-IN" dirty="0">
                <a:latin typeface="Times New Roman" panose="02020603050405020304" pitchFamily="18" charset="0"/>
                <a:cs typeface="Times New Roman" panose="02020603050405020304" pitchFamily="18" charset="0"/>
              </a:rPr>
              <a:t>   Bidding Module, Farmer Module</a:t>
            </a:r>
          </a:p>
          <a:p>
            <a:pPr lvl="1"/>
            <a:r>
              <a:rPr lang="en-IN" sz="2000" dirty="0">
                <a:latin typeface="Times New Roman" panose="02020603050405020304" pitchFamily="18" charset="0"/>
                <a:cs typeface="Times New Roman" panose="02020603050405020304" pitchFamily="18" charset="0"/>
              </a:rPr>
              <a:t>SHWETA YEOLE-</a:t>
            </a:r>
          </a:p>
          <a:p>
            <a:pPr marL="147463" lvl="1" indent="0">
              <a:buNone/>
            </a:pPr>
            <a:r>
              <a:rPr lang="en-IN" dirty="0">
                <a:latin typeface="Times New Roman" panose="02020603050405020304" pitchFamily="18" charset="0"/>
                <a:cs typeface="Times New Roman" panose="02020603050405020304" pitchFamily="18" charset="0"/>
              </a:rPr>
              <a:t>   Farmer Module, Admin Module</a:t>
            </a:r>
          </a:p>
          <a:p>
            <a:pPr lvl="1"/>
            <a:r>
              <a:rPr lang="en-IN" sz="2000" dirty="0">
                <a:latin typeface="Times New Roman" panose="02020603050405020304" pitchFamily="18" charset="0"/>
                <a:cs typeface="Times New Roman" panose="02020603050405020304" pitchFamily="18" charset="0"/>
              </a:rPr>
              <a:t>UPANITA KUMARI-</a:t>
            </a:r>
          </a:p>
          <a:p>
            <a:pPr marL="147463" lvl="1" indent="0">
              <a:buNone/>
            </a:pPr>
            <a:r>
              <a:rPr lang="en-IN" dirty="0">
                <a:latin typeface="Times New Roman" panose="02020603050405020304" pitchFamily="18" charset="0"/>
                <a:cs typeface="Times New Roman" panose="02020603050405020304" pitchFamily="18" charset="0"/>
              </a:rPr>
              <a:t>   Front End, Farmer Module, Admin Module</a:t>
            </a:r>
          </a:p>
          <a:p>
            <a:pPr lvl="1"/>
            <a:r>
              <a:rPr lang="en-IN" sz="2000" dirty="0">
                <a:latin typeface="Times New Roman" panose="02020603050405020304" pitchFamily="18" charset="0"/>
                <a:cs typeface="Times New Roman" panose="02020603050405020304" pitchFamily="18" charset="0"/>
              </a:rPr>
              <a:t>SOFIA FRANCIS-</a:t>
            </a:r>
          </a:p>
          <a:p>
            <a:pPr marL="147463" lvl="1" indent="0">
              <a:buNone/>
            </a:pPr>
            <a:r>
              <a:rPr lang="en-IN" dirty="0">
                <a:latin typeface="Times New Roman" panose="02020603050405020304" pitchFamily="18" charset="0"/>
                <a:cs typeface="Times New Roman" panose="02020603050405020304" pitchFamily="18" charset="0"/>
              </a:rPr>
              <a:t>   Login, Registration, Front end, Admin Module</a:t>
            </a:r>
          </a:p>
          <a:p>
            <a:pPr marL="147463" lvl="1" indent="0">
              <a:buNone/>
            </a:pPr>
            <a:endParaRPr lang="en-IN" dirty="0"/>
          </a:p>
        </p:txBody>
      </p:sp>
      <p:sp>
        <p:nvSpPr>
          <p:cNvPr id="3" name="Title 2">
            <a:extLst>
              <a:ext uri="{FF2B5EF4-FFF2-40B4-BE49-F238E27FC236}">
                <a16:creationId xmlns:a16="http://schemas.microsoft.com/office/drawing/2014/main" id="{2FCAF4BA-B924-449B-BB8E-2CF1D4E2C7AC}"/>
              </a:ext>
            </a:extLst>
          </p:cNvPr>
          <p:cNvSpPr>
            <a:spLocks noGrp="1"/>
          </p:cNvSpPr>
          <p:nvPr>
            <p:ph type="title"/>
          </p:nvPr>
        </p:nvSpPr>
        <p:spPr>
          <a:xfrm>
            <a:off x="269878" y="240427"/>
            <a:ext cx="8024283" cy="553998"/>
          </a:xfrm>
        </p:spPr>
        <p:txBody>
          <a:bodyPr/>
          <a:lstStyle/>
          <a:p>
            <a:r>
              <a:rPr lang="en-IN" sz="3600" dirty="0">
                <a:latin typeface="Times New Roman" panose="02020603050405020304" pitchFamily="18" charset="0"/>
                <a:cs typeface="Times New Roman" panose="02020603050405020304" pitchFamily="18" charset="0"/>
              </a:rPr>
              <a:t>TEAM INFORMATION</a:t>
            </a:r>
          </a:p>
        </p:txBody>
      </p:sp>
    </p:spTree>
    <p:extLst>
      <p:ext uri="{BB962C8B-B14F-4D97-AF65-F5344CB8AC3E}">
        <p14:creationId xmlns:p14="http://schemas.microsoft.com/office/powerpoint/2010/main" val="144108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64396-3961-4DE3-820B-BFAB6BF56C09}"/>
              </a:ext>
            </a:extLst>
          </p:cNvPr>
          <p:cNvSpPr>
            <a:spLocks noGrp="1"/>
          </p:cNvSpPr>
          <p:nvPr>
            <p:ph idx="1"/>
          </p:nvPr>
        </p:nvSpPr>
        <p:spPr>
          <a:xfrm>
            <a:off x="258189" y="1183341"/>
            <a:ext cx="8615227" cy="3481964"/>
          </a:xfrm>
        </p:spPr>
        <p:txBody>
          <a:bodyPr/>
          <a:lstStyle/>
          <a:p>
            <a:pPr marL="147463" lvl="1" indent="0">
              <a:buNone/>
            </a:pPr>
            <a:r>
              <a:rPr lang="en-IN" sz="2000" dirty="0">
                <a:latin typeface="Times New Roman" panose="02020603050405020304" pitchFamily="18" charset="0"/>
                <a:cs typeface="Times New Roman" panose="02020603050405020304" pitchFamily="18" charset="0"/>
              </a:rPr>
              <a:t>Krishi Mitra is a project in Agriculture domain which helps the farmers to sell their products online from different cities through the process of bidding. Farmers can use this facility and avail benefits of different schemes available which will increase their profit. </a:t>
            </a:r>
          </a:p>
          <a:p>
            <a:pPr marL="0" indent="0">
              <a:buNone/>
            </a:pPr>
            <a:endParaRPr lang="en-IN" dirty="0">
              <a:latin typeface="Times New Roman" panose="02020603050405020304" pitchFamily="18" charset="0"/>
              <a:cs typeface="Times New Roman" panose="02020603050405020304" pitchFamily="18" charset="0"/>
            </a:endParaRPr>
          </a:p>
          <a:p>
            <a:endParaRPr lang="en-SG" dirty="0"/>
          </a:p>
        </p:txBody>
      </p:sp>
      <p:sp>
        <p:nvSpPr>
          <p:cNvPr id="5" name="Title 4">
            <a:extLst>
              <a:ext uri="{FF2B5EF4-FFF2-40B4-BE49-F238E27FC236}">
                <a16:creationId xmlns:a16="http://schemas.microsoft.com/office/drawing/2014/main" id="{6676701D-A4FD-423D-B706-8A803B75DB1F}"/>
              </a:ext>
            </a:extLst>
          </p:cNvPr>
          <p:cNvSpPr>
            <a:spLocks noGrp="1"/>
          </p:cNvSpPr>
          <p:nvPr>
            <p:ph type="title"/>
          </p:nvPr>
        </p:nvSpPr>
        <p:spPr>
          <a:xfrm>
            <a:off x="269878" y="240427"/>
            <a:ext cx="8024283" cy="553998"/>
          </a:xfrm>
        </p:spPr>
        <p:txBody>
          <a:bodyPr/>
          <a:lstStyle/>
          <a:p>
            <a:pPr algn="ctr"/>
            <a:r>
              <a:rPr lang="en-IN" sz="3600" dirty="0">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760889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6AD907-6B26-49A2-B95B-69749A350DCD}"/>
              </a:ext>
            </a:extLst>
          </p:cNvPr>
          <p:cNvSpPr>
            <a:spLocks noGrp="1"/>
          </p:cNvSpPr>
          <p:nvPr>
            <p:ph idx="1"/>
          </p:nvPr>
        </p:nvSpPr>
        <p:spPr/>
        <p:txBody>
          <a:bodyPr/>
          <a:lstStyle/>
          <a:p>
            <a:pPr lvl="0"/>
            <a:r>
              <a:rPr lang="en-IN" sz="2000" dirty="0">
                <a:latin typeface="Times New Roman" panose="02020603050405020304" pitchFamily="18" charset="0"/>
                <a:cs typeface="Times New Roman" panose="02020603050405020304" pitchFamily="18" charset="0"/>
              </a:rPr>
              <a:t>To encourage farmers to adopt innovative and modern agricultural practices. </a:t>
            </a:r>
          </a:p>
          <a:p>
            <a:pPr lvl="0"/>
            <a:r>
              <a:rPr lang="en-IN" sz="2000" dirty="0">
                <a:latin typeface="Times New Roman" panose="02020603050405020304" pitchFamily="18" charset="0"/>
                <a:cs typeface="Times New Roman" panose="02020603050405020304" pitchFamily="18" charset="0"/>
              </a:rPr>
              <a:t> To ensure flow of credit to the agriculture sector. </a:t>
            </a:r>
          </a:p>
          <a:p>
            <a:endParaRPr lang="en-IN" dirty="0"/>
          </a:p>
        </p:txBody>
      </p:sp>
      <p:sp>
        <p:nvSpPr>
          <p:cNvPr id="3" name="Title 2">
            <a:extLst>
              <a:ext uri="{FF2B5EF4-FFF2-40B4-BE49-F238E27FC236}">
                <a16:creationId xmlns:a16="http://schemas.microsoft.com/office/drawing/2014/main" id="{0C4FD4BD-EB07-499E-9762-17E49D64D324}"/>
              </a:ext>
            </a:extLst>
          </p:cNvPr>
          <p:cNvSpPr>
            <a:spLocks noGrp="1"/>
          </p:cNvSpPr>
          <p:nvPr>
            <p:ph type="title"/>
          </p:nvPr>
        </p:nvSpPr>
        <p:spPr>
          <a:xfrm>
            <a:off x="269878" y="240427"/>
            <a:ext cx="8024283" cy="553998"/>
          </a:xfrm>
        </p:spPr>
        <p:txBody>
          <a:bodyPr/>
          <a:lstStyle/>
          <a:p>
            <a:pPr algn="ctr"/>
            <a:r>
              <a:rPr lang="en-IN" sz="3600" dirty="0">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165469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45A0D3-2680-4993-8411-A632A533CB66}"/>
              </a:ext>
            </a:extLst>
          </p:cNvPr>
          <p:cNvSpPr>
            <a:spLocks noGrp="1"/>
          </p:cNvSpPr>
          <p:nvPr>
            <p:ph type="title"/>
          </p:nvPr>
        </p:nvSpPr>
        <p:spPr>
          <a:xfrm>
            <a:off x="269878" y="240427"/>
            <a:ext cx="8024283" cy="553998"/>
          </a:xfrm>
        </p:spPr>
        <p:txBody>
          <a:bodyPr/>
          <a:lstStyle/>
          <a:p>
            <a:pPr algn="ctr"/>
            <a:r>
              <a:rPr lang="en-US" sz="3600" dirty="0">
                <a:latin typeface="Times New Roman" panose="02020603050405020304" pitchFamily="18" charset="0"/>
                <a:cs typeface="Times New Roman" panose="02020603050405020304" pitchFamily="18" charset="0"/>
              </a:rPr>
              <a:t>GLIMPSE OF THE PROJECT</a:t>
            </a:r>
            <a:endParaRPr lang="en-IN" sz="3600" dirty="0">
              <a:latin typeface="Times New Roman" panose="02020603050405020304" pitchFamily="18" charset="0"/>
              <a:cs typeface="Times New Roman" panose="02020603050405020304" pitchFamily="18" charset="0"/>
            </a:endParaRPr>
          </a:p>
        </p:txBody>
      </p:sp>
      <p:pic>
        <p:nvPicPr>
          <p:cNvPr id="7" name="Content Placeholder 6" descr="A screenshot of fruit and vegetable stand&#10;&#10;Description automatically generated">
            <a:extLst>
              <a:ext uri="{FF2B5EF4-FFF2-40B4-BE49-F238E27FC236}">
                <a16:creationId xmlns:a16="http://schemas.microsoft.com/office/drawing/2014/main" id="{52D510A6-7440-44E0-B8B9-29A0F0EBC1F2}"/>
              </a:ext>
            </a:extLst>
          </p:cNvPr>
          <p:cNvPicPr>
            <a:picLocks noGrp="1" noChangeAspect="1"/>
          </p:cNvPicPr>
          <p:nvPr>
            <p:ph idx="1"/>
          </p:nvPr>
        </p:nvPicPr>
        <p:blipFill rotWithShape="1">
          <a:blip r:embed="rId2"/>
          <a:srcRect t="13343" b="11863"/>
          <a:stretch/>
        </p:blipFill>
        <p:spPr>
          <a:xfrm>
            <a:off x="1165864" y="1338942"/>
            <a:ext cx="6626990" cy="2786743"/>
          </a:xfrm>
        </p:spPr>
      </p:pic>
    </p:spTree>
    <p:extLst>
      <p:ext uri="{BB962C8B-B14F-4D97-AF65-F5344CB8AC3E}">
        <p14:creationId xmlns:p14="http://schemas.microsoft.com/office/powerpoint/2010/main" val="727070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ell phone&#10;&#10;Description automatically generated">
            <a:extLst>
              <a:ext uri="{FF2B5EF4-FFF2-40B4-BE49-F238E27FC236}">
                <a16:creationId xmlns:a16="http://schemas.microsoft.com/office/drawing/2014/main" id="{8D9987B5-7439-4B96-95ED-AAF9EDF6FE04}"/>
              </a:ext>
            </a:extLst>
          </p:cNvPr>
          <p:cNvPicPr>
            <a:picLocks noGrp="1" noChangeAspect="1"/>
          </p:cNvPicPr>
          <p:nvPr>
            <p:ph idx="1"/>
          </p:nvPr>
        </p:nvPicPr>
        <p:blipFill rotWithShape="1">
          <a:blip r:embed="rId2"/>
          <a:srcRect t="13021" b="11459"/>
          <a:stretch/>
        </p:blipFill>
        <p:spPr>
          <a:xfrm>
            <a:off x="925286" y="446314"/>
            <a:ext cx="7391399" cy="3657600"/>
          </a:xfrm>
        </p:spPr>
      </p:pic>
    </p:spTree>
    <p:extLst>
      <p:ext uri="{BB962C8B-B14F-4D97-AF65-F5344CB8AC3E}">
        <p14:creationId xmlns:p14="http://schemas.microsoft.com/office/powerpoint/2010/main" val="2908965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screenshot of a cell phone&#10;&#10;Description automatically generated">
            <a:extLst>
              <a:ext uri="{FF2B5EF4-FFF2-40B4-BE49-F238E27FC236}">
                <a16:creationId xmlns:a16="http://schemas.microsoft.com/office/drawing/2014/main" id="{05688A89-948E-4A61-B902-52DB3E4FA908}"/>
              </a:ext>
            </a:extLst>
          </p:cNvPr>
          <p:cNvPicPr>
            <a:picLocks noGrp="1" noChangeAspect="1"/>
          </p:cNvPicPr>
          <p:nvPr>
            <p:ph idx="1"/>
          </p:nvPr>
        </p:nvPicPr>
        <p:blipFill rotWithShape="1">
          <a:blip r:embed="rId2"/>
          <a:srcRect t="12173" b="10403"/>
          <a:stretch/>
        </p:blipFill>
        <p:spPr>
          <a:xfrm>
            <a:off x="870858" y="783771"/>
            <a:ext cx="7587342" cy="3701143"/>
          </a:xfrm>
        </p:spPr>
      </p:pic>
    </p:spTree>
    <p:extLst>
      <p:ext uri="{BB962C8B-B14F-4D97-AF65-F5344CB8AC3E}">
        <p14:creationId xmlns:p14="http://schemas.microsoft.com/office/powerpoint/2010/main" val="3486158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ell phone&#10;&#10;Description automatically generated">
            <a:extLst>
              <a:ext uri="{FF2B5EF4-FFF2-40B4-BE49-F238E27FC236}">
                <a16:creationId xmlns:a16="http://schemas.microsoft.com/office/drawing/2014/main" id="{C003FAF9-3E47-4671-921C-C0C7FC2738F8}"/>
              </a:ext>
            </a:extLst>
          </p:cNvPr>
          <p:cNvPicPr>
            <a:picLocks noGrp="1" noChangeAspect="1"/>
          </p:cNvPicPr>
          <p:nvPr>
            <p:ph idx="1"/>
          </p:nvPr>
        </p:nvPicPr>
        <p:blipFill rotWithShape="1">
          <a:blip r:embed="rId2"/>
          <a:srcRect t="12466" b="10986"/>
          <a:stretch/>
        </p:blipFill>
        <p:spPr>
          <a:xfrm>
            <a:off x="827314" y="718457"/>
            <a:ext cx="7663543" cy="3679371"/>
          </a:xfrm>
        </p:spPr>
      </p:pic>
    </p:spTree>
    <p:extLst>
      <p:ext uri="{BB962C8B-B14F-4D97-AF65-F5344CB8AC3E}">
        <p14:creationId xmlns:p14="http://schemas.microsoft.com/office/powerpoint/2010/main" val="1818138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ell phone&#10;&#10;Description automatically generated">
            <a:extLst>
              <a:ext uri="{FF2B5EF4-FFF2-40B4-BE49-F238E27FC236}">
                <a16:creationId xmlns:a16="http://schemas.microsoft.com/office/drawing/2014/main" id="{62FF31BD-236C-4DF3-872C-0A70A2513B51}"/>
              </a:ext>
            </a:extLst>
          </p:cNvPr>
          <p:cNvPicPr>
            <a:picLocks noGrp="1" noChangeAspect="1"/>
          </p:cNvPicPr>
          <p:nvPr>
            <p:ph idx="1"/>
          </p:nvPr>
        </p:nvPicPr>
        <p:blipFill rotWithShape="1">
          <a:blip r:embed="rId2"/>
          <a:srcRect t="12758" b="11279"/>
          <a:stretch/>
        </p:blipFill>
        <p:spPr>
          <a:xfrm>
            <a:off x="1219200" y="772886"/>
            <a:ext cx="7173686" cy="3494314"/>
          </a:xfrm>
        </p:spPr>
      </p:pic>
    </p:spTree>
    <p:extLst>
      <p:ext uri="{BB962C8B-B14F-4D97-AF65-F5344CB8AC3E}">
        <p14:creationId xmlns:p14="http://schemas.microsoft.com/office/powerpoint/2010/main" val="2052292353"/>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Comments xmlns="71bf3f0a-df54-467d-89c2-87f8d534ba7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4559248-63FA-4C6E-A37D-96FF4426E5C5}">
  <ds:schemaRefs>
    <ds:schemaRef ds:uri="http://purl.org/dc/terms/"/>
    <ds:schemaRef ds:uri="http://schemas.openxmlformats.org/package/2006/metadata/core-properties"/>
    <ds:schemaRef ds:uri="http://schemas.microsoft.com/office/2006/documentManagement/types"/>
    <ds:schemaRef ds:uri="71bf3f0a-df54-467d-89c2-87f8d534ba77"/>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8ABB6DC8-0142-4676-96FE-F1693BA950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23669</TotalTime>
  <Words>162</Words>
  <Application>Microsoft Office PowerPoint</Application>
  <PresentationFormat>On-screen Show (16:9)</PresentationFormat>
  <Paragraphs>22</Paragraphs>
  <Slides>14</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 Light</vt:lpstr>
      <vt:lpstr>Symbol</vt:lpstr>
      <vt:lpstr>Times New Roman</vt:lpstr>
      <vt:lpstr>Wingdings</vt:lpstr>
      <vt:lpstr>L&amp;T Infotech</vt:lpstr>
      <vt:lpstr>Custom Design</vt:lpstr>
      <vt:lpstr>KRISHI MITRA</vt:lpstr>
      <vt:lpstr>TEAM INFORMATION</vt:lpstr>
      <vt:lpstr>PROBLEM STATEMENT</vt:lpstr>
      <vt:lpstr>OBJECTIVES</vt:lpstr>
      <vt:lpstr>GLIMPSE OF THE PROJECT</vt:lpstr>
      <vt:lpstr>PowerPoint Presentation</vt:lpstr>
      <vt:lpstr>PowerPoint Presentation</vt:lpstr>
      <vt:lpstr>PowerPoint Presentation</vt:lpstr>
      <vt:lpstr>PowerPoint Presentation</vt:lpstr>
      <vt:lpstr>PowerPoint Presentation</vt:lpstr>
      <vt:lpstr>PowerPoint Presentation</vt:lpstr>
      <vt:lpstr>SCRUM TABLE</vt:lpstr>
      <vt:lpstr>CONCLUSION</vt:lpstr>
      <vt:lpstr>PowerPoint Presentation</vt:lpstr>
    </vt:vector>
  </TitlesOfParts>
  <Company>Citi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ICG_Pres(A4)</dc:title>
  <dc:creator>Rowsell, Karen [CCC-OT_OP]</dc:creator>
  <cp:lastModifiedBy>Sofia Francis</cp:lastModifiedBy>
  <cp:revision>1888</cp:revision>
  <cp:lastPrinted>2015-11-28T12:28:20Z</cp:lastPrinted>
  <dcterms:created xsi:type="dcterms:W3CDTF">2007-05-25T22:38:05Z</dcterms:created>
  <dcterms:modified xsi:type="dcterms:W3CDTF">2019-11-27T04:19:34Z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