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86" r:id="rId6"/>
    <p:sldId id="260" r:id="rId7"/>
    <p:sldId id="261" r:id="rId8"/>
    <p:sldId id="262" r:id="rId9"/>
    <p:sldId id="291" r:id="rId10"/>
    <p:sldId id="263" r:id="rId11"/>
    <p:sldId id="288" r:id="rId12"/>
    <p:sldId id="265" r:id="rId13"/>
    <p:sldId id="289" r:id="rId14"/>
    <p:sldId id="292" r:id="rId15"/>
    <p:sldId id="287" r:id="rId16"/>
    <p:sldId id="268" r:id="rId17"/>
    <p:sldId id="269" r:id="rId18"/>
    <p:sldId id="270" r:id="rId19"/>
    <p:sldId id="278" r:id="rId20"/>
    <p:sldId id="279" r:id="rId21"/>
    <p:sldId id="280" r:id="rId22"/>
    <p:sldId id="281" r:id="rId23"/>
    <p:sldId id="277" r:id="rId24"/>
    <p:sldId id="283" r:id="rId25"/>
    <p:sldId id="284" r:id="rId26"/>
    <p:sldId id="285" r:id="rId27"/>
    <p:sldId id="29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26E4E96-997F-4B62-92F6-F5FB36A0BA94}" type="datetimeFigureOut">
              <a:rPr lang="en-IN" smtClean="0"/>
              <a:t>30-11-2019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2B40B39F-863A-4C3D-855D-73B9EE3D3664}"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6E4E96-997F-4B62-92F6-F5FB36A0BA94}" type="datetimeFigureOut">
              <a:rPr lang="en-IN" smtClean="0"/>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B39F-863A-4C3D-855D-73B9EE3D366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6E4E96-997F-4B62-92F6-F5FB36A0BA94}" type="datetimeFigureOut">
              <a:rPr lang="en-IN" smtClean="0"/>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B39F-863A-4C3D-855D-73B9EE3D366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26E4E96-997F-4B62-92F6-F5FB36A0BA94}" type="datetimeFigureOut">
              <a:rPr lang="en-IN" smtClean="0"/>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40B39F-863A-4C3D-855D-73B9EE3D366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6E4E96-997F-4B62-92F6-F5FB36A0BA94}" type="datetimeFigureOut">
              <a:rPr lang="en-IN" smtClean="0"/>
              <a:t>30-11-2019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2B40B39F-863A-4C3D-855D-73B9EE3D3664}"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6E4E96-997F-4B62-92F6-F5FB36A0BA94}" type="datetimeFigureOut">
              <a:rPr lang="en-IN" smtClean="0"/>
              <a:t>30-11-2019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0B39F-863A-4C3D-855D-73B9EE3D366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6E4E96-997F-4B62-92F6-F5FB36A0BA94}" type="datetimeFigureOut">
              <a:rPr lang="en-IN" smtClean="0"/>
              <a:t>30-11-2019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40B39F-863A-4C3D-855D-73B9EE3D366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26E4E96-997F-4B62-92F6-F5FB36A0BA94}" type="datetimeFigureOut">
              <a:rPr lang="en-IN" smtClean="0"/>
              <a:t>30-11-2019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40B39F-863A-4C3D-855D-73B9EE3D366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6E4E96-997F-4B62-92F6-F5FB36A0BA94}" type="datetimeFigureOut">
              <a:rPr lang="en-IN" smtClean="0"/>
              <a:t>30-11-2019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40B39F-863A-4C3D-855D-73B9EE3D366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26E4E96-997F-4B62-92F6-F5FB36A0BA94}" type="datetimeFigureOut">
              <a:rPr lang="en-IN" smtClean="0"/>
              <a:t>30-11-2019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0B39F-863A-4C3D-855D-73B9EE3D366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26E4E96-997F-4B62-92F6-F5FB36A0BA94}" type="datetimeFigureOut">
              <a:rPr lang="en-IN" smtClean="0"/>
              <a:t>30-11-2019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40B39F-863A-4C3D-855D-73B9EE3D366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26E4E96-997F-4B62-92F6-F5FB36A0BA94}" type="datetimeFigureOut">
              <a:rPr lang="en-IN" smtClean="0"/>
              <a:t>30-11-2019</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B40B39F-863A-4C3D-855D-73B9EE3D3664}"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708920"/>
            <a:ext cx="7772400" cy="1470025"/>
          </a:xfrm>
        </p:spPr>
        <p:txBody>
          <a:bodyPr>
            <a:noAutofit/>
          </a:bodyPr>
          <a:lstStyle/>
          <a:p>
            <a:r>
              <a:rPr lang="en-IN" b="1" dirty="0" smtClean="0">
                <a:solidFill>
                  <a:schemeClr val="accent2"/>
                </a:solidFill>
              </a:rPr>
              <a:t>Access control and Authentication techniques and models </a:t>
            </a:r>
            <a:endParaRPr lang="en-IN" b="1" dirty="0">
              <a:solidFill>
                <a:schemeClr val="accent2"/>
              </a:solidFill>
            </a:endParaRPr>
          </a:p>
        </p:txBody>
      </p:sp>
      <p:sp>
        <p:nvSpPr>
          <p:cNvPr id="3" name="Subtitle 2"/>
          <p:cNvSpPr>
            <a:spLocks noGrp="1"/>
          </p:cNvSpPr>
          <p:nvPr>
            <p:ph type="subTitle" idx="1"/>
          </p:nvPr>
        </p:nvSpPr>
        <p:spPr>
          <a:xfrm>
            <a:off x="36520" y="6021288"/>
            <a:ext cx="6400800" cy="720080"/>
          </a:xfrm>
        </p:spPr>
        <p:txBody>
          <a:bodyPr/>
          <a:lstStyle/>
          <a:p>
            <a:pPr algn="r"/>
            <a:r>
              <a:rPr lang="en-IN" dirty="0" smtClean="0"/>
              <a:t>Under the guidance of : Dr Uma S</a:t>
            </a:r>
          </a:p>
          <a:p>
            <a:pPr algn="r"/>
            <a:endParaRPr lang="en-IN" dirty="0"/>
          </a:p>
        </p:txBody>
      </p:sp>
      <p:pic>
        <p:nvPicPr>
          <p:cNvPr id="1026" name="Picture 2" descr="Image result for IIITDWD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84" y="3933056"/>
            <a:ext cx="2016224" cy="190877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2714568" y="5445224"/>
            <a:ext cx="6400800" cy="1752600"/>
          </a:xfrm>
          <a:prstGeom prst="rect">
            <a:avLst/>
          </a:prstGeom>
        </p:spPr>
        <p:txBody>
          <a:bodyPr vert="horz">
            <a:normAutofit/>
          </a:bodyPr>
          <a:lstStyle>
            <a:lvl1pPr marL="0" indent="0" algn="ctr" rtl="0" eaLnBrk="1" latinLnBrk="0" hangingPunct="1">
              <a:spcBef>
                <a:spcPct val="20000"/>
              </a:spcBef>
              <a:buClr>
                <a:schemeClr val="tx1">
                  <a:shade val="95000"/>
                </a:schemeClr>
              </a:buClr>
              <a:buSzPct val="65000"/>
              <a:buFont typeface="Wingdings 2"/>
              <a:buNone/>
              <a:defRPr kumimoji="0" sz="2800" kern="1200">
                <a:solidFill>
                  <a:schemeClr val="tx1"/>
                </a:solidFill>
                <a:latin typeface="+mn-lt"/>
                <a:ea typeface="+mn-ea"/>
                <a:cs typeface="+mn-cs"/>
              </a:defRPr>
            </a:lvl1pPr>
            <a:lvl2pPr marL="457200" indent="0" algn="ctr" rtl="0" eaLnBrk="1" latinLnBrk="0" hangingPunct="1">
              <a:spcBef>
                <a:spcPct val="20000"/>
              </a:spcBef>
              <a:buClr>
                <a:schemeClr val="tx1"/>
              </a:buClr>
              <a:buSzPct val="80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tx1"/>
              </a:buClr>
              <a:buSzPct val="95000"/>
              <a:buFont typeface="Wingdings"/>
              <a:buNone/>
              <a:defRPr kumimoji="0" sz="2200" kern="1200">
                <a:solidFill>
                  <a:schemeClr val="tx1"/>
                </a:solidFill>
                <a:latin typeface="+mn-lt"/>
                <a:ea typeface="+mn-ea"/>
                <a:cs typeface="+mn-cs"/>
              </a:defRPr>
            </a:lvl3pPr>
            <a:lvl4pPr marL="1371600" indent="0" algn="ctr" rtl="0" eaLnBrk="1" latinLnBrk="0" hangingPunct="1">
              <a:spcBef>
                <a:spcPct val="20000"/>
              </a:spcBef>
              <a:buClr>
                <a:schemeClr val="tx1"/>
              </a:buClr>
              <a:buSzPct val="100000"/>
              <a:buFont typeface="Wingdings 3"/>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tx1"/>
              </a:buClr>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tx1"/>
              </a:buClr>
              <a:buFont typeface="Wingdings 3"/>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tx1"/>
              </a:buClr>
              <a:buFont typeface="Wingdings 2"/>
              <a:buNone/>
              <a:defRPr kumimoji="0" sz="1600" kern="1200">
                <a:solidFill>
                  <a:schemeClr val="tx1"/>
                </a:solidFill>
                <a:latin typeface="+mn-lt"/>
                <a:ea typeface="+mn-ea"/>
                <a:cs typeface="+mn-cs"/>
              </a:defRPr>
            </a:lvl7pPr>
            <a:lvl8pPr marL="3200400" indent="0" algn="ctr" rtl="0" eaLnBrk="1" latinLnBrk="0" hangingPunct="1">
              <a:spcBef>
                <a:spcPct val="20000"/>
              </a:spcBef>
              <a:buClr>
                <a:schemeClr val="tx1"/>
              </a:buClr>
              <a:buFont typeface="Wingdings 2"/>
              <a:buNone/>
              <a:defRPr kumimoji="0" sz="1400" kern="1200">
                <a:solidFill>
                  <a:schemeClr val="tx1"/>
                </a:solidFill>
                <a:latin typeface="+mn-lt"/>
                <a:ea typeface="+mn-ea"/>
                <a:cs typeface="+mn-cs"/>
              </a:defRPr>
            </a:lvl8pPr>
            <a:lvl9pPr marL="3657600" indent="0" algn="ctr" rtl="0" eaLnBrk="1" latinLnBrk="0" hangingPunct="1">
              <a:spcBef>
                <a:spcPct val="20000"/>
              </a:spcBef>
              <a:buClr>
                <a:schemeClr val="tx1"/>
              </a:buClr>
              <a:buFont typeface="Wingdings 2"/>
              <a:buNone/>
              <a:defRPr kumimoji="0" sz="1400" kern="1200" baseline="0">
                <a:solidFill>
                  <a:schemeClr val="tx1"/>
                </a:solidFill>
                <a:latin typeface="+mn-lt"/>
                <a:ea typeface="+mn-ea"/>
                <a:cs typeface="+mn-cs"/>
              </a:defRPr>
            </a:lvl9pPr>
          </a:lstStyle>
          <a:p>
            <a:pPr algn="r"/>
            <a:r>
              <a:rPr lang="en-IN" dirty="0" smtClean="0"/>
              <a:t>G </a:t>
            </a:r>
            <a:r>
              <a:rPr lang="en-IN" dirty="0" err="1" smtClean="0"/>
              <a:t>Naresh</a:t>
            </a:r>
            <a:endParaRPr lang="en-IN" dirty="0" smtClean="0"/>
          </a:p>
          <a:p>
            <a:pPr algn="r"/>
            <a:r>
              <a:rPr lang="en-IN" dirty="0" smtClean="0"/>
              <a:t>17BCS018</a:t>
            </a:r>
          </a:p>
          <a:p>
            <a:pPr algn="r"/>
            <a:endParaRPr lang="en-IN" dirty="0"/>
          </a:p>
        </p:txBody>
      </p:sp>
    </p:spTree>
    <p:extLst>
      <p:ext uri="{BB962C8B-B14F-4D97-AF65-F5344CB8AC3E}">
        <p14:creationId xmlns:p14="http://schemas.microsoft.com/office/powerpoint/2010/main" val="1234364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06090"/>
          </a:xfrm>
        </p:spPr>
        <p:txBody>
          <a:bodyPr>
            <a:normAutofit fontScale="90000"/>
          </a:bodyPr>
          <a:lstStyle/>
          <a:p>
            <a:r>
              <a:rPr lang="en-IN" dirty="0" smtClean="0"/>
              <a:t>RBAC</a:t>
            </a:r>
            <a:endParaRPr lang="en-IN" dirty="0"/>
          </a:p>
        </p:txBody>
      </p:sp>
      <p:sp>
        <p:nvSpPr>
          <p:cNvPr id="3" name="Content Placeholder 2"/>
          <p:cNvSpPr>
            <a:spLocks noGrp="1"/>
          </p:cNvSpPr>
          <p:nvPr>
            <p:ph idx="1"/>
          </p:nvPr>
        </p:nvSpPr>
        <p:spPr>
          <a:xfrm>
            <a:off x="457200" y="908720"/>
            <a:ext cx="8229600" cy="5217443"/>
          </a:xfrm>
        </p:spPr>
        <p:txBody>
          <a:bodyPr>
            <a:normAutofit fontScale="92500" lnSpcReduction="20000"/>
          </a:bodyPr>
          <a:lstStyle/>
          <a:p>
            <a:r>
              <a:rPr lang="en-US" dirty="0" smtClean="0"/>
              <a:t>In RBAC, policies are described in terms of users, subjects, roles, role hierarchies, operations, relationships, and constraints. </a:t>
            </a:r>
          </a:p>
          <a:p>
            <a:r>
              <a:rPr lang="en-US" dirty="0" smtClean="0"/>
              <a:t>The users are granted membership into roles based on their competencies and responsibilities. </a:t>
            </a:r>
          </a:p>
          <a:p>
            <a:r>
              <a:rPr lang="en-US" dirty="0" smtClean="0"/>
              <a:t>The users must be active in a role and authorized as a member of the role by a security administrator for performing operations. </a:t>
            </a:r>
            <a:r>
              <a:rPr lang="en-US" u="sng" dirty="0" smtClean="0"/>
              <a:t>The main theme of RBAC is that it provides the capability to administrators to place constraints on role authorization, role activation, and operation execution. </a:t>
            </a:r>
          </a:p>
          <a:p>
            <a:r>
              <a:rPr lang="en-US" u="sng" dirty="0"/>
              <a:t>RBAC makes the management of permissions easier, supports for principle of least privilege, separation of duties etc.</a:t>
            </a:r>
            <a:endParaRPr lang="en-US" u="sng" dirty="0" smtClean="0"/>
          </a:p>
        </p:txBody>
      </p:sp>
    </p:spTree>
    <p:extLst>
      <p:ext uri="{BB962C8B-B14F-4D97-AF65-F5344CB8AC3E}">
        <p14:creationId xmlns:p14="http://schemas.microsoft.com/office/powerpoint/2010/main" val="2779785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124744"/>
            <a:ext cx="658873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90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778098"/>
          </a:xfrm>
        </p:spPr>
        <p:txBody>
          <a:bodyPr/>
          <a:lstStyle/>
          <a:p>
            <a:r>
              <a:rPr lang="en-IN" dirty="0" err="1" smtClean="0"/>
              <a:t>OrBAC</a:t>
            </a:r>
            <a:endParaRPr lang="en-IN" dirty="0"/>
          </a:p>
        </p:txBody>
      </p:sp>
      <p:sp>
        <p:nvSpPr>
          <p:cNvPr id="3" name="Content Placeholder 2"/>
          <p:cNvSpPr>
            <a:spLocks noGrp="1"/>
          </p:cNvSpPr>
          <p:nvPr>
            <p:ph idx="1"/>
          </p:nvPr>
        </p:nvSpPr>
        <p:spPr>
          <a:xfrm>
            <a:off x="457200" y="908720"/>
            <a:ext cx="8229600" cy="5688632"/>
          </a:xfrm>
        </p:spPr>
        <p:txBody>
          <a:bodyPr>
            <a:normAutofit fontScale="62500" lnSpcReduction="20000"/>
          </a:bodyPr>
          <a:lstStyle/>
          <a:p>
            <a:r>
              <a:rPr lang="en-US" dirty="0" smtClean="0"/>
              <a:t>Organization Based Access Control (</a:t>
            </a:r>
            <a:r>
              <a:rPr lang="en-US" dirty="0" err="1" smtClean="0"/>
              <a:t>OrBAC</a:t>
            </a:r>
            <a:r>
              <a:rPr lang="en-US" dirty="0" smtClean="0"/>
              <a:t>) is first presented in 2003. The aim of this model is to solve some problems in the previous AC models (DAC, MAC and RBAC), to find a more abstract control policy. It is designed to address the subject, object and action, in such a way that the policy determines what subject(s) has some action(s) to access some object(s).</a:t>
            </a:r>
          </a:p>
          <a:p>
            <a:endParaRPr lang="en-US" dirty="0"/>
          </a:p>
          <a:p>
            <a:r>
              <a:rPr lang="en-US" dirty="0" smtClean="0"/>
              <a:t>Each organization (clinic, banks, hospitals…) is comprised of a structured group of subjects having certain roles, or entities. This model exceeds the concept of only granting permissions to subjects, it also addresses the concept of prohibitions, obligations and recommendations. A role may have a permission, prohibition or obligation to do some activity on some view given an associated context. </a:t>
            </a:r>
          </a:p>
          <a:p>
            <a:endParaRPr lang="en-US" dirty="0"/>
          </a:p>
          <a:p>
            <a:endParaRPr lang="en-US" dirty="0" smtClean="0"/>
          </a:p>
          <a:p>
            <a:r>
              <a:rPr lang="en-US" dirty="0" smtClean="0"/>
              <a:t>The context is presented in </a:t>
            </a:r>
            <a:r>
              <a:rPr lang="en-US" dirty="0" err="1" smtClean="0"/>
              <a:t>OrBAC</a:t>
            </a:r>
            <a:r>
              <a:rPr lang="en-US" dirty="0" smtClean="0"/>
              <a:t> to express dynamic rules for relations between entities, for example, Permission, Prohibition, </a:t>
            </a:r>
            <a:r>
              <a:rPr lang="en-US" dirty="0" err="1" smtClean="0"/>
              <a:t>Isprohibited</a:t>
            </a:r>
            <a:r>
              <a:rPr lang="en-US" dirty="0" smtClean="0"/>
              <a:t>, Recommendation, </a:t>
            </a:r>
            <a:r>
              <a:rPr lang="en-US" dirty="0" err="1" smtClean="0"/>
              <a:t>Ispermitted</a:t>
            </a:r>
            <a:r>
              <a:rPr lang="en-US" dirty="0" smtClean="0"/>
              <a:t>, </a:t>
            </a:r>
            <a:r>
              <a:rPr lang="en-US" dirty="0" err="1" smtClean="0"/>
              <a:t>Isobligatory</a:t>
            </a:r>
            <a:r>
              <a:rPr lang="en-US" dirty="0" smtClean="0"/>
              <a:t>, </a:t>
            </a:r>
            <a:r>
              <a:rPr lang="en-US" dirty="0" err="1" smtClean="0"/>
              <a:t>Isrecommended</a:t>
            </a:r>
            <a:r>
              <a:rPr lang="en-US" dirty="0" smtClean="0"/>
              <a:t>, Obligation. The </a:t>
            </a:r>
            <a:r>
              <a:rPr lang="en-US" dirty="0" err="1" smtClean="0"/>
              <a:t>OrBAC</a:t>
            </a:r>
            <a:r>
              <a:rPr lang="en-US" dirty="0" smtClean="0"/>
              <a:t> has an advantage in eliminating conflicts between security rules. It also has some vulnerabilities to some kinds of attacks, e.g. covert channels.</a:t>
            </a:r>
            <a:endParaRPr lang="en-IN" dirty="0"/>
          </a:p>
        </p:txBody>
      </p:sp>
    </p:spTree>
    <p:extLst>
      <p:ext uri="{BB962C8B-B14F-4D97-AF65-F5344CB8AC3E}">
        <p14:creationId xmlns:p14="http://schemas.microsoft.com/office/powerpoint/2010/main" val="2779785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7011784" cy="4272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638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TRBAC</a:t>
            </a:r>
            <a:endParaRPr lang="en-IN" dirty="0"/>
          </a:p>
        </p:txBody>
      </p:sp>
      <p:sp>
        <p:nvSpPr>
          <p:cNvPr id="3" name="Content Placeholder 2"/>
          <p:cNvSpPr>
            <a:spLocks noGrp="1"/>
          </p:cNvSpPr>
          <p:nvPr>
            <p:ph idx="1"/>
          </p:nvPr>
        </p:nvSpPr>
        <p:spPr/>
        <p:txBody>
          <a:bodyPr/>
          <a:lstStyle/>
          <a:p>
            <a:r>
              <a:rPr lang="en-US" dirty="0"/>
              <a:t>TRBAC is an extension of RBAC which supports temporal constraints on the enabling/disabling of </a:t>
            </a:r>
            <a:r>
              <a:rPr lang="en-US" dirty="0" smtClean="0"/>
              <a:t>roles.</a:t>
            </a:r>
          </a:p>
          <a:p>
            <a:r>
              <a:rPr lang="en-US" dirty="0"/>
              <a:t>Such constraints are expressed by means of role triggers </a:t>
            </a:r>
            <a:r>
              <a:rPr lang="en-US" dirty="0" smtClean="0"/>
              <a:t>can </a:t>
            </a:r>
            <a:r>
              <a:rPr lang="en-US" dirty="0"/>
              <a:t>also be used to constrain the set of roles that a particular user can activate at a given time </a:t>
            </a:r>
            <a:r>
              <a:rPr lang="en-US" dirty="0" smtClean="0"/>
              <a:t>instant.</a:t>
            </a:r>
          </a:p>
          <a:p>
            <a:r>
              <a:rPr lang="en-US" dirty="0"/>
              <a:t>The firing of a trigger may cause a role to be enabled/disabled either immediately, or after an explicit specified amount of time.</a:t>
            </a:r>
            <a:endParaRPr lang="en-IN" dirty="0"/>
          </a:p>
        </p:txBody>
      </p:sp>
    </p:spTree>
    <p:extLst>
      <p:ext uri="{BB962C8B-B14F-4D97-AF65-F5344CB8AC3E}">
        <p14:creationId xmlns:p14="http://schemas.microsoft.com/office/powerpoint/2010/main" val="301595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06090"/>
          </a:xfrm>
        </p:spPr>
        <p:txBody>
          <a:bodyPr>
            <a:normAutofit fontScale="90000"/>
          </a:bodyPr>
          <a:lstStyle/>
          <a:p>
            <a:r>
              <a:rPr lang="en-IN" dirty="0" smtClean="0"/>
              <a:t>RDBAC</a:t>
            </a:r>
            <a:endParaRPr lang="en-IN" dirty="0"/>
          </a:p>
        </p:txBody>
      </p:sp>
      <p:sp>
        <p:nvSpPr>
          <p:cNvPr id="3" name="Content Placeholder 2"/>
          <p:cNvSpPr>
            <a:spLocks noGrp="1"/>
          </p:cNvSpPr>
          <p:nvPr>
            <p:ph idx="1"/>
          </p:nvPr>
        </p:nvSpPr>
        <p:spPr>
          <a:xfrm>
            <a:off x="457200" y="836712"/>
            <a:ext cx="8229600" cy="5472648"/>
          </a:xfrm>
        </p:spPr>
        <p:txBody>
          <a:bodyPr>
            <a:normAutofit fontScale="92500" lnSpcReduction="20000"/>
          </a:bodyPr>
          <a:lstStyle/>
          <a:p>
            <a:r>
              <a:rPr lang="en-US" dirty="0" smtClean="0"/>
              <a:t>Previously discussed </a:t>
            </a:r>
            <a:r>
              <a:rPr lang="en-US" dirty="0"/>
              <a:t>techniques face weakness in granting access control at more fine-grained level i.e. access control at certain portions of database table</a:t>
            </a:r>
            <a:r>
              <a:rPr lang="en-US" dirty="0" smtClean="0"/>
              <a:t>.</a:t>
            </a:r>
          </a:p>
          <a:p>
            <a:r>
              <a:rPr lang="en-US" dirty="0" smtClean="0"/>
              <a:t>RDBAC </a:t>
            </a:r>
            <a:r>
              <a:rPr lang="en-US" dirty="0"/>
              <a:t>is a model in which a database privilege is expressed as a database query itself, rather than as a static privilege contained in an access control </a:t>
            </a:r>
            <a:r>
              <a:rPr lang="en-US" dirty="0" smtClean="0"/>
              <a:t>matrix.</a:t>
            </a:r>
          </a:p>
          <a:p>
            <a:r>
              <a:rPr lang="en-US" dirty="0"/>
              <a:t>One of the main advantages of RDBAC is that it aids in improving the expressiveness of access control </a:t>
            </a:r>
            <a:r>
              <a:rPr lang="en-US" dirty="0" smtClean="0"/>
              <a:t>policies.</a:t>
            </a:r>
          </a:p>
          <a:p>
            <a:r>
              <a:rPr lang="en-US" dirty="0"/>
              <a:t>These models provide a handsome flexibility in some cases such as users are allowed to define access privileges for their own tables, without requiring super user </a:t>
            </a:r>
            <a:r>
              <a:rPr lang="en-US" dirty="0" smtClean="0"/>
              <a:t>privileges.</a:t>
            </a:r>
            <a:endParaRPr lang="en-IN" dirty="0"/>
          </a:p>
        </p:txBody>
      </p:sp>
    </p:spTree>
    <p:extLst>
      <p:ext uri="{BB962C8B-B14F-4D97-AF65-F5344CB8AC3E}">
        <p14:creationId xmlns:p14="http://schemas.microsoft.com/office/powerpoint/2010/main" val="360331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1930226"/>
          </a:xfrm>
        </p:spPr>
        <p:txBody>
          <a:bodyPr>
            <a:normAutofit/>
          </a:bodyPr>
          <a:lstStyle/>
          <a:p>
            <a:r>
              <a:rPr lang="en-US" sz="3600" dirty="0" smtClean="0"/>
              <a:t>CASE STUDY:IMPLEMENTATION OF RDBAC FOR STUDENTS RESULTS INFORMATION SYSTEM</a:t>
            </a:r>
            <a:endParaRPr lang="en-IN" sz="3600" dirty="0"/>
          </a:p>
        </p:txBody>
      </p:sp>
      <p:sp>
        <p:nvSpPr>
          <p:cNvPr id="3" name="Content Placeholder 2"/>
          <p:cNvSpPr>
            <a:spLocks noGrp="1"/>
          </p:cNvSpPr>
          <p:nvPr>
            <p:ph idx="1"/>
          </p:nvPr>
        </p:nvSpPr>
        <p:spPr>
          <a:xfrm>
            <a:off x="539552" y="2204864"/>
            <a:ext cx="8229600" cy="4525963"/>
          </a:xfrm>
        </p:spPr>
        <p:txBody>
          <a:bodyPr>
            <a:normAutofit/>
          </a:bodyPr>
          <a:lstStyle/>
          <a:p>
            <a:r>
              <a:rPr lang="en-US" dirty="0" smtClean="0"/>
              <a:t>In this case study </a:t>
            </a:r>
            <a:r>
              <a:rPr lang="en-US" smtClean="0"/>
              <a:t>we discuss </a:t>
            </a:r>
            <a:r>
              <a:rPr lang="en-US" dirty="0" smtClean="0"/>
              <a:t>the privacy policies of students result information system. This system allows the students to view their results as well as facilitates the instructors to upload the results and also the Exam Branch coordinators to manage the results. The administrators have access of the whole system for monitoring and management.</a:t>
            </a:r>
            <a:endParaRPr lang="en-IN" dirty="0"/>
          </a:p>
        </p:txBody>
      </p:sp>
    </p:spTree>
    <p:extLst>
      <p:ext uri="{BB962C8B-B14F-4D97-AF65-F5344CB8AC3E}">
        <p14:creationId xmlns:p14="http://schemas.microsoft.com/office/powerpoint/2010/main" val="2779785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pPr algn="l"/>
            <a:r>
              <a:rPr lang="en-IN" dirty="0" smtClean="0"/>
              <a:t>POLICIES </a:t>
            </a:r>
            <a:endParaRPr lang="en-IN" dirty="0"/>
          </a:p>
        </p:txBody>
      </p:sp>
      <p:sp>
        <p:nvSpPr>
          <p:cNvPr id="3" name="Content Placeholder 2"/>
          <p:cNvSpPr>
            <a:spLocks noGrp="1"/>
          </p:cNvSpPr>
          <p:nvPr>
            <p:ph idx="1"/>
          </p:nvPr>
        </p:nvSpPr>
        <p:spPr/>
        <p:txBody>
          <a:bodyPr>
            <a:normAutofit/>
          </a:bodyPr>
          <a:lstStyle/>
          <a:p>
            <a:r>
              <a:rPr lang="en-IN" b="1" dirty="0" smtClean="0"/>
              <a:t>General purpose </a:t>
            </a:r>
          </a:p>
          <a:p>
            <a:pPr lvl="1"/>
            <a:r>
              <a:rPr lang="en-US" dirty="0" smtClean="0"/>
              <a:t>User can only login to the system if his/her status is “Active”.</a:t>
            </a:r>
          </a:p>
          <a:p>
            <a:pPr lvl="1"/>
            <a:r>
              <a:rPr lang="en-US" dirty="0" smtClean="0"/>
              <a:t>Users can view their own personal information only.</a:t>
            </a:r>
          </a:p>
          <a:p>
            <a:pPr lvl="1"/>
            <a:r>
              <a:rPr lang="en-US" dirty="0" smtClean="0"/>
              <a:t>Users can only update their own personal and contact information. </a:t>
            </a:r>
          </a:p>
          <a:p>
            <a:pPr lvl="1"/>
            <a:r>
              <a:rPr lang="en-US" dirty="0" smtClean="0"/>
              <a:t>Deletion of any record from the database will not actually delete the record physically from database rather its status would be marked as Inactive. </a:t>
            </a:r>
            <a:endParaRPr lang="en-IN" dirty="0"/>
          </a:p>
        </p:txBody>
      </p:sp>
    </p:spTree>
    <p:extLst>
      <p:ext uri="{BB962C8B-B14F-4D97-AF65-F5344CB8AC3E}">
        <p14:creationId xmlns:p14="http://schemas.microsoft.com/office/powerpoint/2010/main" val="2779785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507288" cy="5865515"/>
          </a:xfrm>
        </p:spPr>
        <p:txBody>
          <a:bodyPr>
            <a:normAutofit fontScale="85000" lnSpcReduction="20000"/>
          </a:bodyPr>
          <a:lstStyle/>
          <a:p>
            <a:r>
              <a:rPr lang="en-US" sz="4300" b="1" dirty="0" smtClean="0"/>
              <a:t>Policies for Instructor </a:t>
            </a:r>
          </a:p>
          <a:p>
            <a:pPr lvl="1"/>
            <a:r>
              <a:rPr lang="en-US" dirty="0" smtClean="0"/>
              <a:t>The instructor can only upload the result information of the students that are enrolled with his/her course. </a:t>
            </a:r>
          </a:p>
          <a:p>
            <a:pPr lvl="1"/>
            <a:r>
              <a:rPr lang="en-US" dirty="0" smtClean="0"/>
              <a:t>The instructor can only view the results data and the contact information of the students that are enrolled with the course taught by the same instructor. </a:t>
            </a:r>
            <a:endParaRPr lang="en-US" dirty="0"/>
          </a:p>
          <a:p>
            <a:pPr lvl="1"/>
            <a:r>
              <a:rPr lang="en-US" dirty="0" smtClean="0"/>
              <a:t>An instructor can only update, delete the result data of the students registered with his/her own course before the results are marked as finalized by the instructor. </a:t>
            </a:r>
          </a:p>
          <a:p>
            <a:pPr lvl="1"/>
            <a:r>
              <a:rPr lang="en-US" dirty="0" smtClean="0"/>
              <a:t>Once the students’ results are finalized by the instructor, the instructor will not be able to change the results later. </a:t>
            </a:r>
          </a:p>
          <a:p>
            <a:pPr lvl="1"/>
            <a:r>
              <a:rPr lang="en-US" dirty="0" smtClean="0"/>
              <a:t>The instructor can also change the status of the student’s results information like “Result Late” to “Announced” for the students enrolled with his/her course only. </a:t>
            </a:r>
          </a:p>
          <a:p>
            <a:pPr lvl="1"/>
            <a:r>
              <a:rPr lang="en-US" dirty="0" smtClean="0"/>
              <a:t>Only the instructor and the Administrator can view the contact information of the exam coordinator. </a:t>
            </a:r>
          </a:p>
          <a:p>
            <a:pPr lvl="1"/>
            <a:r>
              <a:rPr lang="en-US" dirty="0" smtClean="0"/>
              <a:t>The instructor can update his/her own contact information </a:t>
            </a:r>
            <a:endParaRPr lang="en-US" dirty="0"/>
          </a:p>
          <a:p>
            <a:pPr lvl="1"/>
            <a:r>
              <a:rPr lang="en-US" dirty="0" smtClean="0"/>
              <a:t>The instructor can only send the result information of a student via email on the student request, provided the student email is there and it is correct.</a:t>
            </a:r>
            <a:endParaRPr lang="en-IN" dirty="0"/>
          </a:p>
        </p:txBody>
      </p:sp>
    </p:spTree>
    <p:extLst>
      <p:ext uri="{BB962C8B-B14F-4D97-AF65-F5344CB8AC3E}">
        <p14:creationId xmlns:p14="http://schemas.microsoft.com/office/powerpoint/2010/main" val="277978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lnSpcReduction="10000"/>
          </a:bodyPr>
          <a:lstStyle/>
          <a:p>
            <a:r>
              <a:rPr lang="en-US" b="1" dirty="0" smtClean="0"/>
              <a:t>Policies for Students </a:t>
            </a:r>
            <a:endParaRPr lang="en-US" b="1" dirty="0"/>
          </a:p>
          <a:p>
            <a:pPr lvl="1"/>
            <a:r>
              <a:rPr lang="en-US" dirty="0" smtClean="0"/>
              <a:t>A student can only view the results of his/her own subject. </a:t>
            </a:r>
          </a:p>
          <a:p>
            <a:pPr lvl="1"/>
            <a:r>
              <a:rPr lang="en-US" dirty="0" smtClean="0"/>
              <a:t>Student can view the contact information of the instructor of the course with which he/she is enrolled. </a:t>
            </a:r>
          </a:p>
          <a:p>
            <a:pPr lvl="1"/>
            <a:r>
              <a:rPr lang="en-US" dirty="0" smtClean="0"/>
              <a:t>Student would be capable of updating his/her own contact information </a:t>
            </a:r>
          </a:p>
          <a:p>
            <a:pPr lvl="1"/>
            <a:r>
              <a:rPr lang="en-US" dirty="0" smtClean="0"/>
              <a:t>Student can only contact to the instructors of the subjects they have taken regarding any results related issues. </a:t>
            </a:r>
            <a:endParaRPr lang="en-US" dirty="0"/>
          </a:p>
          <a:p>
            <a:pPr lvl="1"/>
            <a:r>
              <a:rPr lang="en-US" dirty="0" smtClean="0"/>
              <a:t>Students can view the detailed results of other students before the final term exams. These details include the marks obtained in midterm, assignments, quizzes, projects etc.</a:t>
            </a:r>
            <a:endParaRPr lang="en-IN" dirty="0"/>
          </a:p>
        </p:txBody>
      </p:sp>
    </p:spTree>
    <p:extLst>
      <p:ext uri="{BB962C8B-B14F-4D97-AF65-F5344CB8AC3E}">
        <p14:creationId xmlns:p14="http://schemas.microsoft.com/office/powerpoint/2010/main" val="425611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 </a:t>
            </a:r>
            <a:endParaRPr lang="en-IN" dirty="0"/>
          </a:p>
        </p:txBody>
      </p:sp>
      <p:sp>
        <p:nvSpPr>
          <p:cNvPr id="3" name="Content Placeholder 2"/>
          <p:cNvSpPr>
            <a:spLocks noGrp="1"/>
          </p:cNvSpPr>
          <p:nvPr>
            <p:ph idx="1"/>
          </p:nvPr>
        </p:nvSpPr>
        <p:spPr/>
        <p:txBody>
          <a:bodyPr/>
          <a:lstStyle/>
          <a:p>
            <a:r>
              <a:rPr lang="en-IN" dirty="0" smtClean="0"/>
              <a:t>Introduction </a:t>
            </a:r>
          </a:p>
          <a:p>
            <a:r>
              <a:rPr lang="en-IN" dirty="0" smtClean="0"/>
              <a:t>Brief about Authorization</a:t>
            </a:r>
          </a:p>
          <a:p>
            <a:r>
              <a:rPr lang="en-IN" dirty="0" smtClean="0"/>
              <a:t>Access control mechanisms/models</a:t>
            </a:r>
          </a:p>
          <a:p>
            <a:r>
              <a:rPr lang="en-IN" dirty="0" smtClean="0"/>
              <a:t>Case study</a:t>
            </a:r>
          </a:p>
          <a:p>
            <a:r>
              <a:rPr lang="en-IN" dirty="0" smtClean="0"/>
              <a:t>Conclusion </a:t>
            </a:r>
          </a:p>
          <a:p>
            <a:endParaRPr lang="en-IN" dirty="0" smtClean="0"/>
          </a:p>
          <a:p>
            <a:endParaRPr lang="en-IN" dirty="0"/>
          </a:p>
        </p:txBody>
      </p:sp>
    </p:spTree>
    <p:extLst>
      <p:ext uri="{BB962C8B-B14F-4D97-AF65-F5344CB8AC3E}">
        <p14:creationId xmlns:p14="http://schemas.microsoft.com/office/powerpoint/2010/main" val="15449159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865515"/>
          </a:xfrm>
        </p:spPr>
        <p:txBody>
          <a:bodyPr>
            <a:normAutofit/>
          </a:bodyPr>
          <a:lstStyle/>
          <a:p>
            <a:r>
              <a:rPr lang="en-US" b="1" dirty="0" smtClean="0"/>
              <a:t>Policies for Exam Coordinator </a:t>
            </a:r>
          </a:p>
          <a:p>
            <a:pPr lvl="1"/>
            <a:r>
              <a:rPr lang="en-US" dirty="0" smtClean="0"/>
              <a:t>Exam coordinator can only view the results of all the students that are currently enrolled with any subject.</a:t>
            </a:r>
          </a:p>
          <a:p>
            <a:pPr lvl="1"/>
            <a:r>
              <a:rPr lang="en-US" dirty="0" smtClean="0"/>
              <a:t>Exam coordinator can view the contact information of the instructor associated with a course for any type of grading issue. </a:t>
            </a:r>
          </a:p>
          <a:p>
            <a:pPr lvl="1"/>
            <a:r>
              <a:rPr lang="en-US" dirty="0" smtClean="0"/>
              <a:t>The exam coordinator can contact to the administrator in case of any issue in the system. </a:t>
            </a:r>
            <a:endParaRPr lang="en-US" dirty="0"/>
          </a:p>
          <a:p>
            <a:pPr lvl="1"/>
            <a:r>
              <a:rPr lang="en-US" dirty="0" smtClean="0"/>
              <a:t>Only the exam coordinator can change the student results after it is marked as finalized by the instructor, keeping in mind the actions are recorded and will be audited later. </a:t>
            </a:r>
            <a:endParaRPr lang="en-IN" dirty="0"/>
          </a:p>
        </p:txBody>
      </p:sp>
    </p:spTree>
    <p:extLst>
      <p:ext uri="{BB962C8B-B14F-4D97-AF65-F5344CB8AC3E}">
        <p14:creationId xmlns:p14="http://schemas.microsoft.com/office/powerpoint/2010/main" val="4256113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US" b="1" dirty="0" smtClean="0"/>
              <a:t>Policies for Parent/Guardian </a:t>
            </a:r>
          </a:p>
          <a:p>
            <a:pPr lvl="1"/>
            <a:r>
              <a:rPr lang="en-US" dirty="0" smtClean="0"/>
              <a:t>Parents/Guardians can only view the final result and grades of their own children, published at the website. </a:t>
            </a:r>
            <a:endParaRPr lang="en-US" dirty="0"/>
          </a:p>
          <a:p>
            <a:pPr lvl="1"/>
            <a:r>
              <a:rPr lang="en-US" dirty="0" smtClean="0"/>
              <a:t>Parents/Guardians can only view the result information of their own child, published at the website. </a:t>
            </a:r>
          </a:p>
          <a:p>
            <a:pPr lvl="1"/>
            <a:r>
              <a:rPr lang="en-US" dirty="0" smtClean="0"/>
              <a:t>Parent/Guardian can also view the contact information of the instructors having the courses with which their children are enrolled. </a:t>
            </a:r>
            <a:endParaRPr lang="en-IN" dirty="0"/>
          </a:p>
        </p:txBody>
      </p:sp>
    </p:spTree>
    <p:extLst>
      <p:ext uri="{BB962C8B-B14F-4D97-AF65-F5344CB8AC3E}">
        <p14:creationId xmlns:p14="http://schemas.microsoft.com/office/powerpoint/2010/main" val="4256113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92500"/>
          </a:bodyPr>
          <a:lstStyle/>
          <a:p>
            <a:r>
              <a:rPr lang="en-US" b="1" dirty="0" smtClean="0"/>
              <a:t>Policies for Administrator </a:t>
            </a:r>
          </a:p>
          <a:p>
            <a:pPr lvl="1"/>
            <a:r>
              <a:rPr lang="en-US" dirty="0" smtClean="0"/>
              <a:t>The administrator can view all the data from any table </a:t>
            </a:r>
            <a:endParaRPr lang="en-US" dirty="0"/>
          </a:p>
          <a:p>
            <a:pPr lvl="1"/>
            <a:r>
              <a:rPr lang="en-US" dirty="0" smtClean="0"/>
              <a:t>The administrator and the instructor can only view the contact information of the exam coordinator. </a:t>
            </a:r>
          </a:p>
          <a:p>
            <a:pPr lvl="1"/>
            <a:r>
              <a:rPr lang="en-US" dirty="0" smtClean="0"/>
              <a:t>Only the administrator can change the status of the users from Active to Inactive and vice versa. </a:t>
            </a:r>
          </a:p>
          <a:p>
            <a:pPr lvl="1"/>
            <a:r>
              <a:rPr lang="en-US" dirty="0" smtClean="0"/>
              <a:t>Only the administrator can view the change logs generated during various actions performed in the system. </a:t>
            </a:r>
          </a:p>
          <a:p>
            <a:pPr lvl="1"/>
            <a:r>
              <a:rPr lang="en-US" dirty="0" smtClean="0"/>
              <a:t>Only the administrator can add a new user in the system. </a:t>
            </a:r>
          </a:p>
          <a:p>
            <a:pPr lvl="1"/>
            <a:r>
              <a:rPr lang="en-US" dirty="0" smtClean="0"/>
              <a:t>The administrator can’t change the contact information of any other user in the system. </a:t>
            </a:r>
            <a:endParaRPr lang="en-US" dirty="0"/>
          </a:p>
          <a:p>
            <a:pPr lvl="1"/>
            <a:r>
              <a:rPr lang="en-US" dirty="0" smtClean="0"/>
              <a:t>The administrator can only view the students’ results but can’t change the students’ results. </a:t>
            </a:r>
            <a:endParaRPr lang="en-IN" dirty="0"/>
          </a:p>
        </p:txBody>
      </p:sp>
    </p:spTree>
    <p:extLst>
      <p:ext uri="{BB962C8B-B14F-4D97-AF65-F5344CB8AC3E}">
        <p14:creationId xmlns:p14="http://schemas.microsoft.com/office/powerpoint/2010/main" val="4256113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0648"/>
            <a:ext cx="8229600" cy="6048712"/>
          </a:xfrm>
        </p:spPr>
        <p:txBody>
          <a:bodyPr>
            <a:normAutofit lnSpcReduction="10000"/>
          </a:bodyPr>
          <a:lstStyle/>
          <a:p>
            <a:r>
              <a:rPr lang="en-IN" dirty="0" smtClean="0"/>
              <a:t>Policies implementation in RDBAC</a:t>
            </a:r>
          </a:p>
          <a:p>
            <a:pPr lvl="1"/>
            <a:r>
              <a:rPr lang="en-IN" dirty="0"/>
              <a:t>Basic Status Policy (Active) </a:t>
            </a:r>
            <a:endParaRPr lang="en-IN" dirty="0" smtClean="0"/>
          </a:p>
          <a:p>
            <a:pPr lvl="1"/>
            <a:r>
              <a:rPr lang="en-IN" dirty="0" smtClean="0"/>
              <a:t>Basic </a:t>
            </a:r>
            <a:r>
              <a:rPr lang="en-IN" dirty="0"/>
              <a:t>Access Policy (</a:t>
            </a:r>
            <a:r>
              <a:rPr lang="en-IN" dirty="0" err="1" smtClean="0"/>
              <a:t>Has_Access</a:t>
            </a:r>
            <a:r>
              <a:rPr lang="en-IN" dirty="0"/>
              <a:t>) </a:t>
            </a:r>
            <a:endParaRPr lang="en-IN" dirty="0" smtClean="0"/>
          </a:p>
          <a:p>
            <a:pPr lvl="1"/>
            <a:r>
              <a:rPr lang="en-IN" dirty="0"/>
              <a:t>Contact Policy </a:t>
            </a:r>
            <a:endParaRPr lang="en-IN" dirty="0" smtClean="0"/>
          </a:p>
          <a:p>
            <a:pPr lvl="1"/>
            <a:r>
              <a:rPr lang="en-IN" dirty="0"/>
              <a:t>View Result </a:t>
            </a:r>
            <a:r>
              <a:rPr lang="en-IN" dirty="0" smtClean="0"/>
              <a:t>Policy</a:t>
            </a:r>
          </a:p>
          <a:p>
            <a:pPr lvl="1"/>
            <a:r>
              <a:rPr lang="en-IN" dirty="0"/>
              <a:t>Insert Result Policy </a:t>
            </a:r>
            <a:endParaRPr lang="en-IN" dirty="0" smtClean="0"/>
          </a:p>
          <a:p>
            <a:pPr lvl="1"/>
            <a:r>
              <a:rPr lang="en-IN" dirty="0"/>
              <a:t>Update Result </a:t>
            </a:r>
            <a:r>
              <a:rPr lang="en-IN" dirty="0" smtClean="0"/>
              <a:t>Policy</a:t>
            </a:r>
          </a:p>
          <a:p>
            <a:pPr lvl="1"/>
            <a:r>
              <a:rPr lang="en-IN" dirty="0" smtClean="0"/>
              <a:t>Delete </a:t>
            </a:r>
            <a:r>
              <a:rPr lang="en-IN" dirty="0"/>
              <a:t>Result </a:t>
            </a:r>
            <a:r>
              <a:rPr lang="en-IN" dirty="0" smtClean="0"/>
              <a:t>Policy</a:t>
            </a:r>
          </a:p>
          <a:p>
            <a:pPr lvl="1"/>
            <a:endParaRPr lang="en-IN" dirty="0"/>
          </a:p>
          <a:p>
            <a:pPr marL="585216" lvl="1" indent="0">
              <a:buNone/>
            </a:pPr>
            <a:r>
              <a:rPr lang="en-IN" dirty="0" smtClean="0"/>
              <a:t> </a:t>
            </a:r>
          </a:p>
          <a:p>
            <a:pPr marL="585216" lvl="1" indent="0">
              <a:buNone/>
            </a:pPr>
            <a:r>
              <a:rPr lang="en-US" dirty="0"/>
              <a:t>Policies that are defined using the Transaction </a:t>
            </a:r>
            <a:r>
              <a:rPr lang="en-US" dirty="0" err="1"/>
              <a:t>datalog</a:t>
            </a:r>
            <a:r>
              <a:rPr lang="en-US" dirty="0"/>
              <a:t> can be expressed in standard query language (SQL) that is understandable for the DBMSs.</a:t>
            </a:r>
            <a:endParaRPr lang="en-IN" dirty="0"/>
          </a:p>
          <a:p>
            <a:pPr marL="585216" lvl="1" indent="0">
              <a:buNone/>
            </a:pPr>
            <a:r>
              <a:rPr lang="en-IN" dirty="0" smtClean="0"/>
              <a:t>		</a:t>
            </a:r>
          </a:p>
        </p:txBody>
      </p:sp>
    </p:spTree>
    <p:extLst>
      <p:ext uri="{BB962C8B-B14F-4D97-AF65-F5344CB8AC3E}">
        <p14:creationId xmlns:p14="http://schemas.microsoft.com/office/powerpoint/2010/main" val="4256113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IN" dirty="0" smtClean="0"/>
              <a:t>Similarly if we wanted to implement TRDBAC then </a:t>
            </a:r>
          </a:p>
          <a:p>
            <a:pPr lvl="1"/>
            <a:r>
              <a:rPr lang="en-US" dirty="0" smtClean="0"/>
              <a:t>The following policies need to be implemented using the time constraints: </a:t>
            </a:r>
          </a:p>
          <a:p>
            <a:pPr lvl="1"/>
            <a:r>
              <a:rPr lang="en-US" dirty="0" smtClean="0"/>
              <a:t>If the Exam Coordinator is not available due to certain reason and a necessary change in the results is required then we may allow the instructor to update the results for a certain time period. </a:t>
            </a:r>
          </a:p>
          <a:p>
            <a:pPr lvl="1"/>
            <a:r>
              <a:rPr lang="en-US" dirty="0" smtClean="0"/>
              <a:t>For instance, the instructor is allowed to update the results from June 28, 2010 9:00 AM to June 30, 2010 5:00 PM. </a:t>
            </a:r>
            <a:endParaRPr lang="en-IN" dirty="0"/>
          </a:p>
        </p:txBody>
      </p:sp>
    </p:spTree>
    <p:extLst>
      <p:ext uri="{BB962C8B-B14F-4D97-AF65-F5344CB8AC3E}">
        <p14:creationId xmlns:p14="http://schemas.microsoft.com/office/powerpoint/2010/main" val="3767095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Another scenario where we need to implement the TRDBAC is to allow the students to view the results for some specific time period then the result will go offline. For instance, we say that the students are allowed to view the results from July 1st 2010 12 AM to July 5th 2010 5:00 PM.</a:t>
            </a:r>
            <a:endParaRPr lang="en-IN" dirty="0"/>
          </a:p>
        </p:txBody>
      </p:sp>
    </p:spTree>
    <p:extLst>
      <p:ext uri="{BB962C8B-B14F-4D97-AF65-F5344CB8AC3E}">
        <p14:creationId xmlns:p14="http://schemas.microsoft.com/office/powerpoint/2010/main" val="376709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Conclusion </a:t>
            </a:r>
            <a:endParaRPr lang="en-IN" dirty="0"/>
          </a:p>
        </p:txBody>
      </p:sp>
      <p:sp>
        <p:nvSpPr>
          <p:cNvPr id="3" name="Content Placeholder 2"/>
          <p:cNvSpPr>
            <a:spLocks noGrp="1"/>
          </p:cNvSpPr>
          <p:nvPr>
            <p:ph idx="1"/>
          </p:nvPr>
        </p:nvSpPr>
        <p:spPr>
          <a:xfrm>
            <a:off x="467544" y="908720"/>
            <a:ext cx="8229600" cy="5174035"/>
          </a:xfrm>
        </p:spPr>
        <p:txBody>
          <a:bodyPr>
            <a:normAutofit/>
          </a:bodyPr>
          <a:lstStyle/>
          <a:p>
            <a:r>
              <a:rPr lang="en-US" dirty="0" smtClean="0"/>
              <a:t>RDBAC is strong enough to implement the access control policies at the database level instead of implementing at application level. In some scenarios we are not only interested to implement the policies at database level but also interested to have some time constraints for the subjects. For that purpose we introduced TRDBAC which is the extension of RDBAC and proved a good temporal model that allows us to have some time constraints in our policies.</a:t>
            </a:r>
            <a:endParaRPr lang="en-IN" dirty="0"/>
          </a:p>
        </p:txBody>
      </p:sp>
    </p:spTree>
    <p:extLst>
      <p:ext uri="{BB962C8B-B14F-4D97-AF65-F5344CB8AC3E}">
        <p14:creationId xmlns:p14="http://schemas.microsoft.com/office/powerpoint/2010/main" val="3767095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924944"/>
            <a:ext cx="8229600" cy="1143000"/>
          </a:xfrm>
        </p:spPr>
        <p:txBody>
          <a:bodyPr>
            <a:normAutofit/>
          </a:bodyPr>
          <a:lstStyle/>
          <a:p>
            <a:r>
              <a:rPr lang="en-IN" dirty="0" smtClean="0"/>
              <a:t>THANK YOU </a:t>
            </a:r>
            <a:endParaRPr lang="en-IN" dirty="0"/>
          </a:p>
        </p:txBody>
      </p:sp>
    </p:spTree>
    <p:extLst>
      <p:ext uri="{BB962C8B-B14F-4D97-AF65-F5344CB8AC3E}">
        <p14:creationId xmlns:p14="http://schemas.microsoft.com/office/powerpoint/2010/main" val="62265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Information is a critical resource in today’s enterprise, whether it is industrial, commercial, educational etc. As the organizations increase their adoption of database systems as the key data management technology for day-to-day operations and decision making, the security of data becomes crucial. </a:t>
            </a:r>
            <a:r>
              <a:rPr lang="en-US" u="sng" dirty="0" smtClean="0"/>
              <a:t>Any database security should provide controlled, protected access to the contents of database as well as preserve the integrity, consistency and overall quality of the data</a:t>
            </a:r>
            <a:r>
              <a:rPr lang="en-US" dirty="0" smtClean="0"/>
              <a:t>.</a:t>
            </a:r>
          </a:p>
          <a:p>
            <a:r>
              <a:rPr lang="en-US" dirty="0" smtClean="0"/>
              <a:t>Database security encompasses three constructs: confidentiality, integrity, and availability.</a:t>
            </a:r>
            <a:endParaRPr lang="en-IN" dirty="0"/>
          </a:p>
        </p:txBody>
      </p:sp>
    </p:spTree>
    <p:extLst>
      <p:ext uri="{BB962C8B-B14F-4D97-AF65-F5344CB8AC3E}">
        <p14:creationId xmlns:p14="http://schemas.microsoft.com/office/powerpoint/2010/main" val="2779785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Authorization</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All access control mechanisms are based on some authorization model, which deﬁnes how a database management system must implement access control. It is generally composed by: </a:t>
            </a:r>
          </a:p>
          <a:p>
            <a:pPr lvl="1"/>
            <a:r>
              <a:rPr lang="en-US" dirty="0" smtClean="0"/>
              <a:t>(i) access granularity indication : Access granularity deﬁnes the storage unit to control data access – e.g., at the tuple, tables or databases levels</a:t>
            </a:r>
          </a:p>
          <a:p>
            <a:pPr lvl="1"/>
            <a:r>
              <a:rPr lang="en-US" dirty="0" smtClean="0"/>
              <a:t>(ii) structures to represent the authorization (formal semantics of representation) : The most common authorization structure is represented by the triple &lt;s, o, m&gt;, where: s is the subject who receives the authorization, o the object which is authorized and m the access mode. </a:t>
            </a:r>
          </a:p>
        </p:txBody>
      </p:sp>
    </p:spTree>
    <p:extLst>
      <p:ext uri="{BB962C8B-B14F-4D97-AF65-F5344CB8AC3E}">
        <p14:creationId xmlns:p14="http://schemas.microsoft.com/office/powerpoint/2010/main" val="2779785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lvl="1"/>
            <a:r>
              <a:rPr lang="en-US" dirty="0" smtClean="0"/>
              <a:t>(iii) </a:t>
            </a:r>
            <a:r>
              <a:rPr lang="en-US" u="sng" dirty="0" smtClean="0"/>
              <a:t>a set of policies to manage and to grant authorizations </a:t>
            </a:r>
            <a:r>
              <a:rPr lang="en-US" dirty="0" smtClean="0"/>
              <a:t>: The set of policies to manage authorizations are rules that deﬁne: who will grant and revoke permissions (e.g., owner, administrator, any user), operations authorized (e.g., read, write), and how these will be executed. Policies also deﬁne factors such as negative authorizations and authorization derivation. </a:t>
            </a:r>
          </a:p>
          <a:p>
            <a:pPr lvl="1"/>
            <a:r>
              <a:rPr lang="en-US" dirty="0" smtClean="0"/>
              <a:t>(iv) </a:t>
            </a:r>
            <a:r>
              <a:rPr lang="en-US" u="sng" dirty="0" smtClean="0"/>
              <a:t>algorithms to analyze access requests based on the existing authorizations </a:t>
            </a:r>
            <a:r>
              <a:rPr lang="en-US" dirty="0" smtClean="0"/>
              <a:t>: Finally, in order to have a complete authorization model, one must also deﬁne mechanisms or algorithms to validate an access request based on the stored authorizations.</a:t>
            </a:r>
            <a:endParaRPr lang="en-IN" dirty="0" smtClean="0"/>
          </a:p>
          <a:p>
            <a:endParaRPr lang="en-IN" dirty="0"/>
          </a:p>
        </p:txBody>
      </p:sp>
    </p:spTree>
    <p:extLst>
      <p:ext uri="{BB962C8B-B14F-4D97-AF65-F5344CB8AC3E}">
        <p14:creationId xmlns:p14="http://schemas.microsoft.com/office/powerpoint/2010/main" val="1918953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Access control mechanisms/models</a:t>
            </a:r>
            <a:endParaRPr lang="en-IN" dirty="0"/>
          </a:p>
        </p:txBody>
      </p:sp>
      <p:sp>
        <p:nvSpPr>
          <p:cNvPr id="3" name="Content Placeholder 2"/>
          <p:cNvSpPr>
            <a:spLocks noGrp="1"/>
          </p:cNvSpPr>
          <p:nvPr>
            <p:ph idx="1"/>
          </p:nvPr>
        </p:nvSpPr>
        <p:spPr/>
        <p:txBody>
          <a:bodyPr/>
          <a:lstStyle/>
          <a:p>
            <a:r>
              <a:rPr lang="en-US" dirty="0" smtClean="0"/>
              <a:t>Current research eﬀorts on access control can be classiﬁed in three main directions:</a:t>
            </a:r>
          </a:p>
          <a:p>
            <a:pPr lvl="1"/>
            <a:r>
              <a:rPr lang="en-US" dirty="0" smtClean="0"/>
              <a:t> Discretionary Access Control (DAC)</a:t>
            </a:r>
          </a:p>
          <a:p>
            <a:pPr lvl="1"/>
            <a:r>
              <a:rPr lang="en-US" dirty="0" smtClean="0"/>
              <a:t>Mandatory Access Control (MAC) and the combination of both, </a:t>
            </a:r>
          </a:p>
          <a:p>
            <a:pPr lvl="1"/>
            <a:r>
              <a:rPr lang="en-US" dirty="0" smtClean="0"/>
              <a:t>the Role Based Access Control (RBAC).</a:t>
            </a:r>
          </a:p>
          <a:p>
            <a:pPr lvl="1"/>
            <a:endParaRPr lang="en-US" dirty="0"/>
          </a:p>
          <a:p>
            <a:pPr lvl="1"/>
            <a:endParaRPr lang="en-US" dirty="0" smtClean="0"/>
          </a:p>
          <a:p>
            <a:pPr lvl="1"/>
            <a:r>
              <a:rPr lang="en-US" dirty="0" smtClean="0"/>
              <a:t> Eﬀorts normally are deﬁned in terms of the &lt;s, o, m&gt; structure, and these are most commonly used in GIS and some databases.</a:t>
            </a:r>
            <a:endParaRPr lang="en-IN" dirty="0"/>
          </a:p>
        </p:txBody>
      </p:sp>
    </p:spTree>
    <p:extLst>
      <p:ext uri="{BB962C8B-B14F-4D97-AF65-F5344CB8AC3E}">
        <p14:creationId xmlns:p14="http://schemas.microsoft.com/office/powerpoint/2010/main" val="2779785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smtClean="0"/>
              <a:t>DAC</a:t>
            </a:r>
            <a:endParaRPr lang="en-IN" dirty="0"/>
          </a:p>
        </p:txBody>
      </p:sp>
      <p:sp>
        <p:nvSpPr>
          <p:cNvPr id="3" name="Content Placeholder 2"/>
          <p:cNvSpPr>
            <a:spLocks noGrp="1"/>
          </p:cNvSpPr>
          <p:nvPr>
            <p:ph idx="1"/>
          </p:nvPr>
        </p:nvSpPr>
        <p:spPr>
          <a:xfrm>
            <a:off x="457200" y="980728"/>
            <a:ext cx="8229600" cy="5145435"/>
          </a:xfrm>
        </p:spPr>
        <p:txBody>
          <a:bodyPr>
            <a:normAutofit fontScale="92500" lnSpcReduction="20000"/>
          </a:bodyPr>
          <a:lstStyle/>
          <a:p>
            <a:r>
              <a:rPr lang="en-US" dirty="0" smtClean="0"/>
              <a:t>In DAC, restrictions on access to database system is based on the identity of subjects and/or groups to which they belong to and authorization rules.</a:t>
            </a:r>
          </a:p>
          <a:p>
            <a:r>
              <a:rPr lang="en-US" dirty="0"/>
              <a:t>The owner of the resource has the complete control over who can have access to a specific resource.</a:t>
            </a:r>
            <a:r>
              <a:rPr lang="en-US" dirty="0" smtClean="0"/>
              <a:t> </a:t>
            </a:r>
          </a:p>
          <a:p>
            <a:r>
              <a:rPr lang="en-US" dirty="0" smtClean="0"/>
              <a:t>DAC is discretionary in the sense that it allows subjects to grant database access control to other subjects. Due to the flexibility of granting permission, discretionary access control model is adopted by many commercial DBMSs i.e. Oracle9i, MySQL etc. </a:t>
            </a:r>
          </a:p>
          <a:p>
            <a:r>
              <a:rPr lang="en-US" dirty="0" smtClean="0"/>
              <a:t>The DAC has the flexibility of granting access but this benefit results in the drawback of illegal access to confidential information due to inappropriate passing of access controls.</a:t>
            </a:r>
            <a:endParaRPr lang="en-IN" dirty="0"/>
          </a:p>
        </p:txBody>
      </p:sp>
    </p:spTree>
    <p:extLst>
      <p:ext uri="{BB962C8B-B14F-4D97-AF65-F5344CB8AC3E}">
        <p14:creationId xmlns:p14="http://schemas.microsoft.com/office/powerpoint/2010/main" val="2779785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MAC</a:t>
            </a:r>
            <a:endParaRPr lang="en-IN" dirty="0"/>
          </a:p>
        </p:txBody>
      </p:sp>
      <p:sp>
        <p:nvSpPr>
          <p:cNvPr id="3" name="Content Placeholder 2"/>
          <p:cNvSpPr>
            <a:spLocks noGrp="1"/>
          </p:cNvSpPr>
          <p:nvPr>
            <p:ph idx="1"/>
          </p:nvPr>
        </p:nvSpPr>
        <p:spPr>
          <a:xfrm>
            <a:off x="457200" y="836712"/>
            <a:ext cx="8229600" cy="5289451"/>
          </a:xfrm>
        </p:spPr>
        <p:txBody>
          <a:bodyPr>
            <a:normAutofit fontScale="85000" lnSpcReduction="20000"/>
          </a:bodyPr>
          <a:lstStyle/>
          <a:p>
            <a:r>
              <a:rPr lang="en-US" dirty="0" smtClean="0"/>
              <a:t>MAC is a mean of restricting access to objects based on sensitivity of the information contained in the objects and the formal authorization of subjects to access information of such sensitivity. </a:t>
            </a:r>
          </a:p>
          <a:p>
            <a:r>
              <a:rPr lang="en-US" dirty="0" smtClean="0"/>
              <a:t>MAC </a:t>
            </a:r>
            <a:r>
              <a:rPr lang="en-US" dirty="0"/>
              <a:t>stands for </a:t>
            </a:r>
            <a:r>
              <a:rPr lang="en-US" b="1" dirty="0"/>
              <a:t>Mandatory Access Control</a:t>
            </a:r>
            <a:r>
              <a:rPr lang="en-US" dirty="0"/>
              <a:t>. In this method, access is determined by the system, not by the owner. Systems that contain highly sensitive data such as government or military based systems use this access control type</a:t>
            </a:r>
            <a:r>
              <a:rPr lang="en-US" dirty="0" smtClean="0"/>
              <a:t>.</a:t>
            </a:r>
          </a:p>
          <a:p>
            <a:r>
              <a:rPr lang="en-US" dirty="0"/>
              <a:t>In this control, all users (subjects) and resources should have a label assigned to them. It is a security label and specifies the level of trust.  To access the resource, the user must have equal or higher sensitivity level than the level of the required resource. For example, if the user requires accessing a secret file, he should have a secret clearance or a higher clearance to access the resource.</a:t>
            </a:r>
            <a:endParaRPr lang="en-IN" dirty="0"/>
          </a:p>
        </p:txBody>
      </p:sp>
    </p:spTree>
    <p:extLst>
      <p:ext uri="{BB962C8B-B14F-4D97-AF65-F5344CB8AC3E}">
        <p14:creationId xmlns:p14="http://schemas.microsoft.com/office/powerpoint/2010/main" val="2779785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124744"/>
            <a:ext cx="7576834" cy="4333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616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2010</TotalTime>
  <Words>2012</Words>
  <Application>Microsoft Office PowerPoint</Application>
  <PresentationFormat>On-screen Show (4:3)</PresentationFormat>
  <Paragraphs>117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Apex</vt:lpstr>
      <vt:lpstr>Access control and Authentication techniques and models </vt:lpstr>
      <vt:lpstr>Contents </vt:lpstr>
      <vt:lpstr>Introduction</vt:lpstr>
      <vt:lpstr>Authorization</vt:lpstr>
      <vt:lpstr>PowerPoint Presentation</vt:lpstr>
      <vt:lpstr>Access control mechanisms/models</vt:lpstr>
      <vt:lpstr>DAC</vt:lpstr>
      <vt:lpstr>MAC</vt:lpstr>
      <vt:lpstr>PowerPoint Presentation</vt:lpstr>
      <vt:lpstr>RBAC</vt:lpstr>
      <vt:lpstr>PowerPoint Presentation</vt:lpstr>
      <vt:lpstr>OrBAC</vt:lpstr>
      <vt:lpstr>PowerPoint Presentation</vt:lpstr>
      <vt:lpstr>TRBAC</vt:lpstr>
      <vt:lpstr>RDBAC</vt:lpstr>
      <vt:lpstr>CASE STUDY:IMPLEMENTATION OF RDBAC FOR STUDENTS RESULTS INFORMATION SYSTEM</vt:lpstr>
      <vt:lpstr>POLICIES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control and Authentication techniques and models </dc:title>
  <dc:creator>Naresh</dc:creator>
  <cp:lastModifiedBy>Naresh</cp:lastModifiedBy>
  <cp:revision>50</cp:revision>
  <dcterms:created xsi:type="dcterms:W3CDTF">2019-11-12T12:30:58Z</dcterms:created>
  <dcterms:modified xsi:type="dcterms:W3CDTF">2019-11-30T12:17:41Z</dcterms:modified>
</cp:coreProperties>
</file>