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216C66-A2C6-4D0D-8642-20663389E59F}">
  <a:tblStyle styleId="{8D216C66-A2C6-4D0D-8642-20663389E5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ldStandardTT-bold.fntdata"/><Relationship Id="rId16" Type="http://schemas.openxmlformats.org/officeDocument/2006/relationships/slide" Target="slides/slide10.xml"/><Relationship Id="rId38" Type="http://schemas.openxmlformats.org/officeDocument/2006/relationships/font" Target="fonts/OldStandardT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303fd1c4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303fd1c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4303fd1c4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303fd1c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4303fd1c4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303fd1c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303fd1c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303fd1c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303fd1c4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303fd1c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4303fd1c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303fd1c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4303fd1c4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303fd1c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4303fd1c4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4303fd1c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303fd1c4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303fd1c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4303fd1c4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4303fd1c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303fd1c4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303fd1c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4303fd1c4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4303fd1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4303fd1c4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303fd1c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303fd1c4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4303fd1c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4303fd1c4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4303fd1c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4303fd1c4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4303fd1c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4303fd1c4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4303fd1c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4303fd1c4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4303fd1c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4303fd1c4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4303fd1c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4303fd1c4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4303fd1c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4303fd1c4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4303fd1c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4303fd1c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4303fd1c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4303fd1c4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303fd1c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303fd1c4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303fd1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346b4379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346b43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346b4379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346b43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303fd1c4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303fd1c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NOSQL</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Rajendra Prajapat(17BCS024)</a:t>
            </a:r>
            <a:endParaRPr/>
          </a:p>
          <a:p>
            <a:pPr indent="0" lvl="0" marL="0" rtl="0" algn="l">
              <a:spcBef>
                <a:spcPts val="0"/>
              </a:spcBef>
              <a:spcAft>
                <a:spcPts val="0"/>
              </a:spcAft>
              <a:buNone/>
            </a:pPr>
            <a:r>
              <a:rPr lang="en"/>
              <a:t>Under the guidance of Prof. Uma S.</a:t>
            </a:r>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252475" y="184375"/>
            <a:ext cx="4045200" cy="14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SQL</a:t>
            </a:r>
            <a:endParaRPr/>
          </a:p>
          <a:p>
            <a:pPr indent="0" lvl="0" marL="0" rtl="0" algn="l">
              <a:spcBef>
                <a:spcPts val="0"/>
              </a:spcBef>
              <a:spcAft>
                <a:spcPts val="0"/>
              </a:spcAft>
              <a:buNone/>
            </a:pPr>
            <a:r>
              <a:t/>
            </a:r>
            <a:endParaRPr/>
          </a:p>
        </p:txBody>
      </p:sp>
      <p:sp>
        <p:nvSpPr>
          <p:cNvPr id="120" name="Google Shape;120;p22"/>
          <p:cNvSpPr txBox="1"/>
          <p:nvPr/>
        </p:nvSpPr>
        <p:spPr>
          <a:xfrm>
            <a:off x="5348000" y="184375"/>
            <a:ext cx="3000000" cy="13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2"/>
                </a:solidFill>
                <a:latin typeface="Old Standard TT"/>
                <a:ea typeface="Old Standard TT"/>
                <a:cs typeface="Old Standard TT"/>
                <a:sym typeface="Old Standard TT"/>
              </a:rPr>
              <a:t>   NO</a:t>
            </a:r>
            <a:r>
              <a:rPr lang="en" sz="4200">
                <a:solidFill>
                  <a:schemeClr val="lt2"/>
                </a:solidFill>
                <a:latin typeface="Old Standard TT"/>
                <a:ea typeface="Old Standard TT"/>
                <a:cs typeface="Old Standard TT"/>
                <a:sym typeface="Old Standard TT"/>
              </a:rPr>
              <a:t>SQL</a:t>
            </a:r>
            <a:endParaRPr sz="4200">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sz="4200">
              <a:solidFill>
                <a:schemeClr val="lt2"/>
              </a:solidFill>
              <a:latin typeface="Old Standard TT"/>
              <a:ea typeface="Old Standard TT"/>
              <a:cs typeface="Old Standard TT"/>
              <a:sym typeface="Old Standard TT"/>
            </a:endParaRPr>
          </a:p>
        </p:txBody>
      </p:sp>
      <p:graphicFrame>
        <p:nvGraphicFramePr>
          <p:cNvPr id="121" name="Google Shape;121;p22"/>
          <p:cNvGraphicFramePr/>
          <p:nvPr/>
        </p:nvGraphicFramePr>
        <p:xfrm>
          <a:off x="197250" y="1504675"/>
          <a:ext cx="3000000" cy="3000000"/>
        </p:xfrm>
        <a:graphic>
          <a:graphicData uri="http://schemas.openxmlformats.org/drawingml/2006/table">
            <a:tbl>
              <a:tblPr>
                <a:noFill/>
                <a:tableStyleId>{8D216C66-A2C6-4D0D-8642-20663389E59F}</a:tableStyleId>
              </a:tblPr>
              <a:tblGrid>
                <a:gridCol w="833800"/>
                <a:gridCol w="833800"/>
                <a:gridCol w="951000"/>
                <a:gridCol w="716600"/>
                <a:gridCol w="833800"/>
              </a:tblGrid>
              <a:tr h="290675">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Address</a:t>
                      </a:r>
                      <a:endParaRPr/>
                    </a:p>
                  </a:txBody>
                  <a:tcPr marT="91425" marB="91425" marR="91425" marL="91425"/>
                </a:tc>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290675">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Nitin</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c>
                  <a:txBody>
                    <a:bodyPr/>
                    <a:lstStyle/>
                    <a:p>
                      <a:pPr indent="0" lvl="0" marL="0" rtl="0" algn="l">
                        <a:spcBef>
                          <a:spcPts val="0"/>
                        </a:spcBef>
                        <a:spcAft>
                          <a:spcPts val="0"/>
                        </a:spcAft>
                        <a:buNone/>
                      </a:pPr>
                      <a:r>
                        <a:rPr lang="en"/>
                        <a:t>250000</a:t>
                      </a:r>
                      <a:endParaRPr/>
                    </a:p>
                  </a:txBody>
                  <a:tcPr marT="91425" marB="91425" marR="91425" marL="91425"/>
                </a:tc>
              </a:tr>
            </a:tbl>
          </a:graphicData>
        </a:graphic>
      </p:graphicFrame>
      <p:graphicFrame>
        <p:nvGraphicFramePr>
          <p:cNvPr id="122" name="Google Shape;122;p22"/>
          <p:cNvGraphicFramePr/>
          <p:nvPr/>
        </p:nvGraphicFramePr>
        <p:xfrm>
          <a:off x="128675" y="3140100"/>
          <a:ext cx="3000000" cy="3000000"/>
        </p:xfrm>
        <a:graphic>
          <a:graphicData uri="http://schemas.openxmlformats.org/drawingml/2006/table">
            <a:tbl>
              <a:tblPr>
                <a:noFill/>
                <a:tableStyleId>{8D216C66-A2C6-4D0D-8642-20663389E59F}</a:tableStyleId>
              </a:tblPr>
              <a:tblGrid>
                <a:gridCol w="817100"/>
                <a:gridCol w="997700"/>
                <a:gridCol w="677400"/>
                <a:gridCol w="1067850"/>
                <a:gridCol w="797750"/>
              </a:tblGrid>
              <a:tr h="290675">
                <a:tc>
                  <a:txBody>
                    <a:bodyPr/>
                    <a:lstStyle/>
                    <a:p>
                      <a:pPr indent="0" lvl="0" marL="0" rtl="0" algn="l">
                        <a:spcBef>
                          <a:spcPts val="0"/>
                        </a:spcBef>
                        <a:spcAft>
                          <a:spcPts val="0"/>
                        </a:spcAft>
                        <a:buNone/>
                      </a:pPr>
                      <a:r>
                        <a:rPr lang="en"/>
                        <a:t>Add_ID</a:t>
                      </a:r>
                      <a:endParaRPr/>
                    </a:p>
                  </a:txBody>
                  <a:tcPr marT="91425" marB="91425" marR="91425" marL="91425"/>
                </a:tc>
                <a:tc>
                  <a:txBody>
                    <a:bodyPr/>
                    <a:lstStyle/>
                    <a:p>
                      <a:pPr indent="0" lvl="0" marL="0" rtl="0" algn="l">
                        <a:spcBef>
                          <a:spcPts val="0"/>
                        </a:spcBef>
                        <a:spcAft>
                          <a:spcPts val="0"/>
                        </a:spcAft>
                        <a:buNone/>
                      </a:pPr>
                      <a:r>
                        <a:rPr lang="en"/>
                        <a:t>House_N</a:t>
                      </a:r>
                      <a:endParaRPr/>
                    </a:p>
                  </a:txBody>
                  <a:tcPr marT="91425" marB="91425" marR="91425" marL="91425"/>
                </a:tc>
                <a:tc>
                  <a:txBody>
                    <a:bodyPr/>
                    <a:lstStyle/>
                    <a:p>
                      <a:pPr indent="0" lvl="0" marL="0" rtl="0" algn="l">
                        <a:spcBef>
                          <a:spcPts val="0"/>
                        </a:spcBef>
                        <a:spcAft>
                          <a:spcPts val="0"/>
                        </a:spcAft>
                        <a:buNone/>
                      </a:pPr>
                      <a:r>
                        <a:rPr lang="en"/>
                        <a:t>city</a:t>
                      </a:r>
                      <a:endParaRPr/>
                    </a:p>
                  </a:txBody>
                  <a:tcPr marT="91425" marB="91425" marR="91425" marL="91425"/>
                </a:tc>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pincod</a:t>
                      </a:r>
                      <a:endParaRPr/>
                    </a:p>
                  </a:txBody>
                  <a:tcPr marT="91425" marB="91425" marR="91425" marL="91425"/>
                </a:tc>
              </a:tr>
              <a:tr h="290675">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Hubli</a:t>
                      </a:r>
                      <a:endParaRPr/>
                    </a:p>
                  </a:txBody>
                  <a:tcPr marT="91425" marB="91425" marR="91425" marL="91425"/>
                </a:tc>
                <a:tc>
                  <a:txBody>
                    <a:bodyPr/>
                    <a:lstStyle/>
                    <a:p>
                      <a:pPr indent="0" lvl="0" marL="0" rtl="0" algn="l">
                        <a:spcBef>
                          <a:spcPts val="0"/>
                        </a:spcBef>
                        <a:spcAft>
                          <a:spcPts val="0"/>
                        </a:spcAft>
                        <a:buNone/>
                      </a:pPr>
                      <a:r>
                        <a:rPr lang="en"/>
                        <a:t>Karnataka</a:t>
                      </a:r>
                      <a:endParaRPr/>
                    </a:p>
                  </a:txBody>
                  <a:tcPr marT="91425" marB="91425" marR="91425" marL="91425"/>
                </a:tc>
                <a:tc>
                  <a:txBody>
                    <a:bodyPr/>
                    <a:lstStyle/>
                    <a:p>
                      <a:pPr indent="0" lvl="0" marL="0" rtl="0" algn="l">
                        <a:spcBef>
                          <a:spcPts val="0"/>
                        </a:spcBef>
                        <a:spcAft>
                          <a:spcPts val="0"/>
                        </a:spcAft>
                        <a:buNone/>
                      </a:pPr>
                      <a:r>
                        <a:rPr lang="en"/>
                        <a:t>580023</a:t>
                      </a:r>
                      <a:endParaRPr/>
                    </a:p>
                  </a:txBody>
                  <a:tcPr marT="91425" marB="91425" marR="91425" marL="91425"/>
                </a:tc>
              </a:tr>
            </a:tbl>
          </a:graphicData>
        </a:graphic>
      </p:graphicFrame>
      <p:cxnSp>
        <p:nvCxnSpPr>
          <p:cNvPr id="123" name="Google Shape;123;p22"/>
          <p:cNvCxnSpPr/>
          <p:nvPr/>
        </p:nvCxnSpPr>
        <p:spPr>
          <a:xfrm flipH="1">
            <a:off x="742350" y="2220975"/>
            <a:ext cx="1588500" cy="898500"/>
          </a:xfrm>
          <a:prstGeom prst="straightConnector1">
            <a:avLst/>
          </a:prstGeom>
          <a:noFill/>
          <a:ln cap="flat" cmpd="sng" w="76200">
            <a:solidFill>
              <a:schemeClr val="dk2"/>
            </a:solidFill>
            <a:prstDash val="solid"/>
            <a:round/>
            <a:headEnd len="med" w="med" type="none"/>
            <a:tailEnd len="med" w="med" type="triangle"/>
          </a:ln>
        </p:spPr>
      </p:cxnSp>
      <p:sp>
        <p:nvSpPr>
          <p:cNvPr id="124" name="Google Shape;124;p22"/>
          <p:cNvSpPr txBox="1"/>
          <p:nvPr/>
        </p:nvSpPr>
        <p:spPr>
          <a:xfrm>
            <a:off x="1575622" y="2812650"/>
            <a:ext cx="17448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Address</a:t>
            </a:r>
            <a:endParaRPr>
              <a:latin typeface="Old Standard TT"/>
              <a:ea typeface="Old Standard TT"/>
              <a:cs typeface="Old Standard TT"/>
              <a:sym typeface="Old Standard TT"/>
            </a:endParaRPr>
          </a:p>
        </p:txBody>
      </p:sp>
      <p:sp>
        <p:nvSpPr>
          <p:cNvPr id="125" name="Google Shape;125;p22"/>
          <p:cNvSpPr txBox="1"/>
          <p:nvPr/>
        </p:nvSpPr>
        <p:spPr>
          <a:xfrm>
            <a:off x="586050" y="1142050"/>
            <a:ext cx="17448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Employee</a:t>
            </a:r>
            <a:endParaRPr>
              <a:latin typeface="Old Standard TT"/>
              <a:ea typeface="Old Standard TT"/>
              <a:cs typeface="Old Standard TT"/>
              <a:sym typeface="Old Standard TT"/>
            </a:endParaRPr>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52475" y="184375"/>
            <a:ext cx="4045200" cy="14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SQL</a:t>
            </a:r>
            <a:endParaRPr/>
          </a:p>
          <a:p>
            <a:pPr indent="0" lvl="0" marL="0" rtl="0" algn="l">
              <a:spcBef>
                <a:spcPts val="0"/>
              </a:spcBef>
              <a:spcAft>
                <a:spcPts val="0"/>
              </a:spcAft>
              <a:buNone/>
            </a:pPr>
            <a:r>
              <a:t/>
            </a:r>
            <a:endParaRPr/>
          </a:p>
        </p:txBody>
      </p:sp>
      <p:sp>
        <p:nvSpPr>
          <p:cNvPr id="132" name="Google Shape;132;p23"/>
          <p:cNvSpPr txBox="1"/>
          <p:nvPr/>
        </p:nvSpPr>
        <p:spPr>
          <a:xfrm>
            <a:off x="5348000" y="184375"/>
            <a:ext cx="3000000" cy="13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2"/>
                </a:solidFill>
                <a:latin typeface="Old Standard TT"/>
                <a:ea typeface="Old Standard TT"/>
                <a:cs typeface="Old Standard TT"/>
                <a:sym typeface="Old Standard TT"/>
              </a:rPr>
              <a:t>   NOSQL</a:t>
            </a:r>
            <a:endParaRPr sz="4200">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sz="4200">
              <a:solidFill>
                <a:schemeClr val="lt2"/>
              </a:solidFill>
              <a:latin typeface="Old Standard TT"/>
              <a:ea typeface="Old Standard TT"/>
              <a:cs typeface="Old Standard TT"/>
              <a:sym typeface="Old Standard TT"/>
            </a:endParaRPr>
          </a:p>
        </p:txBody>
      </p:sp>
      <p:graphicFrame>
        <p:nvGraphicFramePr>
          <p:cNvPr id="133" name="Google Shape;133;p23"/>
          <p:cNvGraphicFramePr/>
          <p:nvPr/>
        </p:nvGraphicFramePr>
        <p:xfrm>
          <a:off x="197250" y="1504675"/>
          <a:ext cx="3000000" cy="3000000"/>
        </p:xfrm>
        <a:graphic>
          <a:graphicData uri="http://schemas.openxmlformats.org/drawingml/2006/table">
            <a:tbl>
              <a:tblPr>
                <a:noFill/>
                <a:tableStyleId>{8D216C66-A2C6-4D0D-8642-20663389E59F}</a:tableStyleId>
              </a:tblPr>
              <a:tblGrid>
                <a:gridCol w="833800"/>
                <a:gridCol w="833800"/>
                <a:gridCol w="951000"/>
                <a:gridCol w="716600"/>
                <a:gridCol w="833800"/>
              </a:tblGrid>
              <a:tr h="290675">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Address</a:t>
                      </a:r>
                      <a:endParaRPr/>
                    </a:p>
                  </a:txBody>
                  <a:tcPr marT="91425" marB="91425" marR="91425" marL="91425"/>
                </a:tc>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290675">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Nitin</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c>
                  <a:txBody>
                    <a:bodyPr/>
                    <a:lstStyle/>
                    <a:p>
                      <a:pPr indent="0" lvl="0" marL="0" rtl="0" algn="l">
                        <a:spcBef>
                          <a:spcPts val="0"/>
                        </a:spcBef>
                        <a:spcAft>
                          <a:spcPts val="0"/>
                        </a:spcAft>
                        <a:buNone/>
                      </a:pPr>
                      <a:r>
                        <a:rPr lang="en"/>
                        <a:t>250000</a:t>
                      </a:r>
                      <a:endParaRPr/>
                    </a:p>
                  </a:txBody>
                  <a:tcPr marT="91425" marB="91425" marR="91425" marL="91425"/>
                </a:tc>
              </a:tr>
            </a:tbl>
          </a:graphicData>
        </a:graphic>
      </p:graphicFrame>
      <p:graphicFrame>
        <p:nvGraphicFramePr>
          <p:cNvPr id="134" name="Google Shape;134;p23"/>
          <p:cNvGraphicFramePr/>
          <p:nvPr/>
        </p:nvGraphicFramePr>
        <p:xfrm>
          <a:off x="128675" y="3140100"/>
          <a:ext cx="3000000" cy="3000000"/>
        </p:xfrm>
        <a:graphic>
          <a:graphicData uri="http://schemas.openxmlformats.org/drawingml/2006/table">
            <a:tbl>
              <a:tblPr>
                <a:noFill/>
                <a:tableStyleId>{8D216C66-A2C6-4D0D-8642-20663389E59F}</a:tableStyleId>
              </a:tblPr>
              <a:tblGrid>
                <a:gridCol w="817100"/>
                <a:gridCol w="997700"/>
                <a:gridCol w="677400"/>
                <a:gridCol w="1067850"/>
                <a:gridCol w="797750"/>
              </a:tblGrid>
              <a:tr h="290675">
                <a:tc>
                  <a:txBody>
                    <a:bodyPr/>
                    <a:lstStyle/>
                    <a:p>
                      <a:pPr indent="0" lvl="0" marL="0" rtl="0" algn="l">
                        <a:spcBef>
                          <a:spcPts val="0"/>
                        </a:spcBef>
                        <a:spcAft>
                          <a:spcPts val="0"/>
                        </a:spcAft>
                        <a:buNone/>
                      </a:pPr>
                      <a:r>
                        <a:rPr lang="en"/>
                        <a:t>Add_ID</a:t>
                      </a:r>
                      <a:endParaRPr/>
                    </a:p>
                  </a:txBody>
                  <a:tcPr marT="91425" marB="91425" marR="91425" marL="91425"/>
                </a:tc>
                <a:tc>
                  <a:txBody>
                    <a:bodyPr/>
                    <a:lstStyle/>
                    <a:p>
                      <a:pPr indent="0" lvl="0" marL="0" rtl="0" algn="l">
                        <a:spcBef>
                          <a:spcPts val="0"/>
                        </a:spcBef>
                        <a:spcAft>
                          <a:spcPts val="0"/>
                        </a:spcAft>
                        <a:buNone/>
                      </a:pPr>
                      <a:r>
                        <a:rPr lang="en"/>
                        <a:t>House_N</a:t>
                      </a:r>
                      <a:endParaRPr/>
                    </a:p>
                  </a:txBody>
                  <a:tcPr marT="91425" marB="91425" marR="91425" marL="91425"/>
                </a:tc>
                <a:tc>
                  <a:txBody>
                    <a:bodyPr/>
                    <a:lstStyle/>
                    <a:p>
                      <a:pPr indent="0" lvl="0" marL="0" rtl="0" algn="l">
                        <a:spcBef>
                          <a:spcPts val="0"/>
                        </a:spcBef>
                        <a:spcAft>
                          <a:spcPts val="0"/>
                        </a:spcAft>
                        <a:buNone/>
                      </a:pPr>
                      <a:r>
                        <a:rPr lang="en"/>
                        <a:t>city</a:t>
                      </a:r>
                      <a:endParaRPr/>
                    </a:p>
                  </a:txBody>
                  <a:tcPr marT="91425" marB="91425" marR="91425" marL="91425"/>
                </a:tc>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pincod</a:t>
                      </a:r>
                      <a:endParaRPr/>
                    </a:p>
                  </a:txBody>
                  <a:tcPr marT="91425" marB="91425" marR="91425" marL="91425"/>
                </a:tc>
              </a:tr>
              <a:tr h="290675">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_</a:t>
                      </a:r>
                      <a:endParaRPr/>
                    </a:p>
                  </a:txBody>
                  <a:tcPr marT="91425" marB="91425" marR="91425" marL="91425"/>
                </a:tc>
                <a:tc>
                  <a:txBody>
                    <a:bodyPr/>
                    <a:lstStyle/>
                    <a:p>
                      <a:pPr indent="0" lvl="0" marL="0" rtl="0" algn="l">
                        <a:spcBef>
                          <a:spcPts val="0"/>
                        </a:spcBef>
                        <a:spcAft>
                          <a:spcPts val="0"/>
                        </a:spcAft>
                        <a:buNone/>
                      </a:pPr>
                      <a:r>
                        <a:rPr lang="en"/>
                        <a:t>Hubli</a:t>
                      </a:r>
                      <a:endParaRPr/>
                    </a:p>
                  </a:txBody>
                  <a:tcPr marT="91425" marB="91425" marR="91425" marL="91425"/>
                </a:tc>
                <a:tc>
                  <a:txBody>
                    <a:bodyPr/>
                    <a:lstStyle/>
                    <a:p>
                      <a:pPr indent="0" lvl="0" marL="0" rtl="0" algn="l">
                        <a:spcBef>
                          <a:spcPts val="0"/>
                        </a:spcBef>
                        <a:spcAft>
                          <a:spcPts val="0"/>
                        </a:spcAft>
                        <a:buNone/>
                      </a:pPr>
                      <a:r>
                        <a:rPr lang="en"/>
                        <a:t>Karnataka</a:t>
                      </a:r>
                      <a:endParaRPr/>
                    </a:p>
                  </a:txBody>
                  <a:tcPr marT="91425" marB="91425" marR="91425" marL="91425"/>
                </a:tc>
                <a:tc>
                  <a:txBody>
                    <a:bodyPr/>
                    <a:lstStyle/>
                    <a:p>
                      <a:pPr indent="0" lvl="0" marL="0" rtl="0" algn="l">
                        <a:spcBef>
                          <a:spcPts val="0"/>
                        </a:spcBef>
                        <a:spcAft>
                          <a:spcPts val="0"/>
                        </a:spcAft>
                        <a:buNone/>
                      </a:pPr>
                      <a:r>
                        <a:rPr lang="en"/>
                        <a:t>580023</a:t>
                      </a:r>
                      <a:endParaRPr/>
                    </a:p>
                  </a:txBody>
                  <a:tcPr marT="91425" marB="91425" marR="91425" marL="91425"/>
                </a:tc>
              </a:tr>
            </a:tbl>
          </a:graphicData>
        </a:graphic>
      </p:graphicFrame>
      <p:cxnSp>
        <p:nvCxnSpPr>
          <p:cNvPr id="135" name="Google Shape;135;p23"/>
          <p:cNvCxnSpPr/>
          <p:nvPr/>
        </p:nvCxnSpPr>
        <p:spPr>
          <a:xfrm flipH="1">
            <a:off x="742350" y="2220975"/>
            <a:ext cx="1588500" cy="898500"/>
          </a:xfrm>
          <a:prstGeom prst="straightConnector1">
            <a:avLst/>
          </a:prstGeom>
          <a:noFill/>
          <a:ln cap="flat" cmpd="sng" w="76200">
            <a:solidFill>
              <a:schemeClr val="dk2"/>
            </a:solidFill>
            <a:prstDash val="solid"/>
            <a:round/>
            <a:headEnd len="med" w="med" type="none"/>
            <a:tailEnd len="med" w="med" type="triangle"/>
          </a:ln>
        </p:spPr>
      </p:cxnSp>
      <p:sp>
        <p:nvSpPr>
          <p:cNvPr id="136" name="Google Shape;136;p23"/>
          <p:cNvSpPr txBox="1"/>
          <p:nvPr/>
        </p:nvSpPr>
        <p:spPr>
          <a:xfrm>
            <a:off x="4883075" y="963600"/>
            <a:ext cx="4045200" cy="3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Employee: {		</a:t>
            </a:r>
            <a:endParaRPr sz="1800">
              <a:solidFill>
                <a:srgbClr val="FFFFFF"/>
              </a:solidFill>
              <a:latin typeface="Old Standard TT"/>
              <a:ea typeface="Old Standard TT"/>
              <a:cs typeface="Old Standard TT"/>
              <a:sym typeface="Old Standard TT"/>
            </a:endParaRPr>
          </a:p>
          <a:p>
            <a:pPr indent="457200" lvl="0" marL="457200" rtl="0" algn="l">
              <a:spcBef>
                <a:spcPts val="0"/>
              </a:spcBef>
              <a:spcAft>
                <a:spcPts val="0"/>
              </a:spcAft>
              <a:buNone/>
            </a:pPr>
            <a:r>
              <a:rPr lang="en" sz="1800">
                <a:solidFill>
                  <a:srgbClr val="FFFFFF"/>
                </a:solidFill>
                <a:latin typeface="Old Standard TT"/>
                <a:ea typeface="Old Standard TT"/>
                <a:cs typeface="Old Standard TT"/>
                <a:sym typeface="Old Standard TT"/>
              </a:rPr>
              <a:t>ID:12,</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		Name: “Nitin”,</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		Address: {</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			City: Hubli, </a:t>
            </a:r>
            <a:endParaRPr sz="1800">
              <a:solidFill>
                <a:srgbClr val="FFFFFF"/>
              </a:solidFill>
              <a:latin typeface="Old Standard TT"/>
              <a:ea typeface="Old Standard TT"/>
              <a:cs typeface="Old Standard TT"/>
              <a:sym typeface="Old Standard TT"/>
            </a:endParaRPr>
          </a:p>
          <a:p>
            <a:pPr indent="457200" lvl="0" marL="914400" rtl="0" algn="l">
              <a:spcBef>
                <a:spcPts val="0"/>
              </a:spcBef>
              <a:spcAft>
                <a:spcPts val="0"/>
              </a:spcAft>
              <a:buNone/>
            </a:pPr>
            <a:r>
              <a:rPr lang="en" sz="1800">
                <a:solidFill>
                  <a:srgbClr val="FFFFFF"/>
                </a:solidFill>
                <a:latin typeface="Old Standard TT"/>
                <a:ea typeface="Old Standard TT"/>
                <a:cs typeface="Old Standard TT"/>
                <a:sym typeface="Old Standard TT"/>
              </a:rPr>
              <a:t>State: Karnataka,</a:t>
            </a:r>
            <a:endParaRPr sz="1800">
              <a:solidFill>
                <a:srgbClr val="FFFFFF"/>
              </a:solidFill>
              <a:latin typeface="Old Standard TT"/>
              <a:ea typeface="Old Standard TT"/>
              <a:cs typeface="Old Standard TT"/>
              <a:sym typeface="Old Standard TT"/>
            </a:endParaRPr>
          </a:p>
          <a:p>
            <a:pPr indent="0" lvl="0" marL="1371600" rtl="0" algn="l">
              <a:spcBef>
                <a:spcPts val="0"/>
              </a:spcBef>
              <a:spcAft>
                <a:spcPts val="0"/>
              </a:spcAft>
              <a:buNone/>
            </a:pPr>
            <a:r>
              <a:rPr lang="en" sz="1800">
                <a:solidFill>
                  <a:srgbClr val="FFFFFF"/>
                </a:solidFill>
                <a:latin typeface="Old Standard TT"/>
                <a:ea typeface="Old Standard TT"/>
                <a:cs typeface="Old Standard TT"/>
                <a:sym typeface="Old Standard TT"/>
              </a:rPr>
              <a:t>Pincode: 580029</a:t>
            </a:r>
            <a:endParaRPr sz="1800">
              <a:solidFill>
                <a:srgbClr val="FFFFFF"/>
              </a:solidFill>
              <a:latin typeface="Old Standard TT"/>
              <a:ea typeface="Old Standard TT"/>
              <a:cs typeface="Old Standard TT"/>
              <a:sym typeface="Old Standard TT"/>
            </a:endParaRPr>
          </a:p>
          <a:p>
            <a:pPr indent="0" lvl="0" marL="1371600" rtl="0" algn="l">
              <a:spcBef>
                <a:spcPts val="0"/>
              </a:spcBef>
              <a:spcAft>
                <a:spcPts val="0"/>
              </a:spcAft>
              <a:buNone/>
            </a:pPr>
            <a:r>
              <a:rPr lang="en" sz="1800">
                <a:solidFill>
                  <a:srgbClr val="FFFFFF"/>
                </a:solidFill>
                <a:latin typeface="Old Standard TT"/>
                <a:ea typeface="Old Standard TT"/>
                <a:cs typeface="Old Standard TT"/>
                <a:sym typeface="Old Standard TT"/>
              </a:rPr>
              <a:t>},</a:t>
            </a:r>
            <a:endParaRPr sz="1800">
              <a:solidFill>
                <a:srgbClr val="FFFFFF"/>
              </a:solidFill>
              <a:latin typeface="Old Standard TT"/>
              <a:ea typeface="Old Standard TT"/>
              <a:cs typeface="Old Standard TT"/>
              <a:sym typeface="Old Standard TT"/>
            </a:endParaRPr>
          </a:p>
          <a:p>
            <a:pPr indent="0" lvl="0" marL="914400" rtl="0" algn="l">
              <a:spcBef>
                <a:spcPts val="0"/>
              </a:spcBef>
              <a:spcAft>
                <a:spcPts val="0"/>
              </a:spcAft>
              <a:buNone/>
            </a:pPr>
            <a:r>
              <a:rPr lang="en" sz="1800">
                <a:solidFill>
                  <a:srgbClr val="FFFFFF"/>
                </a:solidFill>
                <a:latin typeface="Old Standard TT"/>
                <a:ea typeface="Old Standard TT"/>
                <a:cs typeface="Old Standard TT"/>
                <a:sym typeface="Old Standard TT"/>
              </a:rPr>
              <a:t>Age: 	21,</a:t>
            </a:r>
            <a:endParaRPr sz="1800">
              <a:solidFill>
                <a:srgbClr val="FFFFFF"/>
              </a:solidFill>
              <a:latin typeface="Old Standard TT"/>
              <a:ea typeface="Old Standard TT"/>
              <a:cs typeface="Old Standard TT"/>
              <a:sym typeface="Old Standard TT"/>
            </a:endParaRPr>
          </a:p>
          <a:p>
            <a:pPr indent="0" lvl="0" marL="914400" rtl="0" algn="l">
              <a:spcBef>
                <a:spcPts val="0"/>
              </a:spcBef>
              <a:spcAft>
                <a:spcPts val="0"/>
              </a:spcAft>
              <a:buNone/>
            </a:pPr>
            <a:r>
              <a:rPr lang="en" sz="1800">
                <a:solidFill>
                  <a:srgbClr val="FFFFFF"/>
                </a:solidFill>
                <a:latin typeface="Old Standard TT"/>
                <a:ea typeface="Old Standard TT"/>
                <a:cs typeface="Old Standard TT"/>
                <a:sym typeface="Old Standard TT"/>
              </a:rPr>
              <a:t>Salary: 250000</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     }</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p:txBody>
      </p:sp>
      <p:sp>
        <p:nvSpPr>
          <p:cNvPr id="137" name="Google Shape;137;p23"/>
          <p:cNvSpPr txBox="1"/>
          <p:nvPr/>
        </p:nvSpPr>
        <p:spPr>
          <a:xfrm>
            <a:off x="1575622" y="2812650"/>
            <a:ext cx="17448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Address</a:t>
            </a:r>
            <a:endParaRPr>
              <a:latin typeface="Old Standard TT"/>
              <a:ea typeface="Old Standard TT"/>
              <a:cs typeface="Old Standard TT"/>
              <a:sym typeface="Old Standard TT"/>
            </a:endParaRPr>
          </a:p>
        </p:txBody>
      </p:sp>
      <p:sp>
        <p:nvSpPr>
          <p:cNvPr id="138" name="Google Shape;138;p23"/>
          <p:cNvSpPr txBox="1"/>
          <p:nvPr/>
        </p:nvSpPr>
        <p:spPr>
          <a:xfrm>
            <a:off x="595125" y="1082725"/>
            <a:ext cx="17448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Employee</a:t>
            </a:r>
            <a:endParaRPr>
              <a:latin typeface="Old Standard TT"/>
              <a:ea typeface="Old Standard TT"/>
              <a:cs typeface="Old Standard TT"/>
              <a:sym typeface="Old Standard TT"/>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52475" y="184375"/>
            <a:ext cx="4045200" cy="14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SQL</a:t>
            </a:r>
            <a:endParaRPr/>
          </a:p>
          <a:p>
            <a:pPr indent="0" lvl="0" marL="0" rtl="0" algn="l">
              <a:spcBef>
                <a:spcPts val="0"/>
              </a:spcBef>
              <a:spcAft>
                <a:spcPts val="0"/>
              </a:spcAft>
              <a:buNone/>
            </a:pPr>
            <a:r>
              <a:t/>
            </a:r>
            <a:endParaRPr/>
          </a:p>
        </p:txBody>
      </p:sp>
      <p:sp>
        <p:nvSpPr>
          <p:cNvPr id="145" name="Google Shape;145;p24"/>
          <p:cNvSpPr txBox="1"/>
          <p:nvPr/>
        </p:nvSpPr>
        <p:spPr>
          <a:xfrm>
            <a:off x="5348000" y="184375"/>
            <a:ext cx="3000000" cy="13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2"/>
                </a:solidFill>
                <a:latin typeface="Old Standard TT"/>
                <a:ea typeface="Old Standard TT"/>
                <a:cs typeface="Old Standard TT"/>
                <a:sym typeface="Old Standard TT"/>
              </a:rPr>
              <a:t>   NOSQL</a:t>
            </a:r>
            <a:endParaRPr sz="4200">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sz="4200">
              <a:solidFill>
                <a:schemeClr val="lt2"/>
              </a:solidFill>
              <a:latin typeface="Old Standard TT"/>
              <a:ea typeface="Old Standard TT"/>
              <a:cs typeface="Old Standard TT"/>
              <a:sym typeface="Old Standard TT"/>
            </a:endParaRPr>
          </a:p>
        </p:txBody>
      </p:sp>
      <p:sp>
        <p:nvSpPr>
          <p:cNvPr id="146" name="Google Shape;146;p24"/>
          <p:cNvSpPr txBox="1"/>
          <p:nvPr/>
        </p:nvSpPr>
        <p:spPr>
          <a:xfrm>
            <a:off x="4883075" y="1344600"/>
            <a:ext cx="4045200" cy="334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Non-Relational and Distributed database system</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Doesn’t have fixed schema</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Best suited for hierarchical data storage</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Not good for complex queries</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Horizontally scalable</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p:txBody>
      </p:sp>
      <p:sp>
        <p:nvSpPr>
          <p:cNvPr id="147" name="Google Shape;147;p24"/>
          <p:cNvSpPr txBox="1"/>
          <p:nvPr/>
        </p:nvSpPr>
        <p:spPr>
          <a:xfrm>
            <a:off x="252475" y="1311325"/>
            <a:ext cx="4045200" cy="334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en" sz="1800">
                <a:highlight>
                  <a:srgbClr val="FFFFFF"/>
                </a:highlight>
                <a:latin typeface="Old Standard TT"/>
                <a:ea typeface="Old Standard TT"/>
                <a:cs typeface="Old Standard TT"/>
                <a:sym typeface="Old Standard TT"/>
              </a:rPr>
              <a:t>Relational Database Management System</a:t>
            </a:r>
            <a:endParaRPr sz="1800">
              <a:highlight>
                <a:srgbClr val="FFFFFF"/>
              </a:highlight>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highlight>
                  <a:srgbClr val="FFFFFF"/>
                </a:highlight>
                <a:latin typeface="Old Standard TT"/>
                <a:ea typeface="Old Standard TT"/>
                <a:cs typeface="Old Standard TT"/>
                <a:sym typeface="Old Standard TT"/>
              </a:rPr>
              <a:t>Fixed or static or predefined schema</a:t>
            </a:r>
            <a:endParaRPr sz="1800">
              <a:highlight>
                <a:srgbClr val="FFFFFF"/>
              </a:highlight>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highlight>
                  <a:srgbClr val="FFFFFF"/>
                </a:highlight>
                <a:latin typeface="Old Standard TT"/>
                <a:ea typeface="Old Standard TT"/>
                <a:cs typeface="Old Standard TT"/>
                <a:sym typeface="Old Standard TT"/>
              </a:rPr>
              <a:t>Not suited for hierarchical data storage.</a:t>
            </a:r>
            <a:endParaRPr sz="1800">
              <a:highlight>
                <a:srgbClr val="FFFFFF"/>
              </a:highlight>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highlight>
                  <a:srgbClr val="FFFFFF"/>
                </a:highlight>
                <a:latin typeface="Old Standard TT"/>
                <a:ea typeface="Old Standard TT"/>
                <a:cs typeface="Old Standard TT"/>
                <a:sym typeface="Old Standard TT"/>
              </a:rPr>
              <a:t>Best for complex queries</a:t>
            </a:r>
            <a:endParaRPr sz="1800">
              <a:highlight>
                <a:srgbClr val="FFFFFF"/>
              </a:highlight>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highlight>
                  <a:srgbClr val="FFFFFF"/>
                </a:highlight>
                <a:latin typeface="Old Standard TT"/>
                <a:ea typeface="Old Standard TT"/>
                <a:cs typeface="Old Standard TT"/>
                <a:sym typeface="Old Standard TT"/>
              </a:rPr>
              <a:t>Vertically scalable</a:t>
            </a:r>
            <a:endParaRPr sz="1800">
              <a:highlight>
                <a:srgbClr val="FFFFFF"/>
              </a:highlight>
              <a:latin typeface="Old Standard TT"/>
              <a:ea typeface="Old Standard TT"/>
              <a:cs typeface="Old Standard TT"/>
              <a:sym typeface="Old Standard TT"/>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Types of NOSQL</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None/>
            </a:pPr>
            <a:r>
              <a:t/>
            </a:r>
            <a:endParaRPr b="1" sz="1600">
              <a:solidFill>
                <a:srgbClr val="222222"/>
              </a:solidFill>
              <a:highlight>
                <a:srgbClr val="FFFFFF"/>
              </a:highlight>
              <a:latin typeface="Arial"/>
              <a:ea typeface="Arial"/>
              <a:cs typeface="Arial"/>
              <a:sym typeface="Arial"/>
            </a:endParaRPr>
          </a:p>
          <a:p>
            <a:pPr indent="-495300" lvl="0" marL="457200" rtl="0" algn="l">
              <a:spcBef>
                <a:spcPts val="400"/>
              </a:spcBef>
              <a:spcAft>
                <a:spcPts val="0"/>
              </a:spcAft>
              <a:buSzPts val="4200"/>
              <a:buAutoNum type="arabicPeriod"/>
            </a:pPr>
            <a:r>
              <a:rPr lang="en"/>
              <a:t>Key-Value Pair Based</a:t>
            </a:r>
            <a:endParaRPr/>
          </a:p>
        </p:txBody>
      </p:sp>
      <p:sp>
        <p:nvSpPr>
          <p:cNvPr id="160" name="Google Shape;160;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 in this NoSQL database is stored with the format of “Key ---&gt; Value”  where-</a:t>
            </a:r>
            <a:endParaRPr/>
          </a:p>
          <a:p>
            <a:pPr indent="-342900" lvl="0" marL="457200" rtl="0" algn="l">
              <a:lnSpc>
                <a:spcPct val="70000"/>
              </a:lnSpc>
              <a:spcBef>
                <a:spcPts val="1600"/>
              </a:spcBef>
              <a:spcAft>
                <a:spcPts val="0"/>
              </a:spcAft>
              <a:buSzPts val="1800"/>
              <a:buChar char="●"/>
            </a:pPr>
            <a:r>
              <a:rPr lang="en"/>
              <a:t>“Key” is a string used to identify the unique “Value;”</a:t>
            </a:r>
            <a:endParaRPr/>
          </a:p>
          <a:p>
            <a:pPr indent="-342900" lvl="0" marL="457200" rtl="0" algn="l">
              <a:lnSpc>
                <a:spcPct val="70000"/>
              </a:lnSpc>
              <a:spcBef>
                <a:spcPts val="1600"/>
              </a:spcBef>
              <a:spcAft>
                <a:spcPts val="0"/>
              </a:spcAft>
              <a:buSzPts val="1800"/>
              <a:buChar char="●"/>
            </a:pPr>
            <a:r>
              <a:rPr lang="en"/>
              <a:t>“Value” is the real data which can be number, string, or a JSON file, etc.;</a:t>
            </a:r>
            <a:endParaRPr/>
          </a:p>
          <a:p>
            <a:pPr indent="-342900" lvl="0" marL="457200" rtl="0" algn="l">
              <a:lnSpc>
                <a:spcPct val="70000"/>
              </a:lnSpc>
              <a:spcBef>
                <a:spcPts val="1600"/>
              </a:spcBef>
              <a:spcAft>
                <a:spcPts val="0"/>
              </a:spcAft>
              <a:buSzPts val="1800"/>
              <a:buChar char="●"/>
            </a:pPr>
            <a:r>
              <a:rPr lang="en"/>
              <a:t>The user can search for a certain “Value” by a specific “Key.”</a:t>
            </a:r>
            <a:endParaRPr/>
          </a:p>
          <a:p>
            <a:pPr indent="0" lvl="0" marL="0" rtl="0" algn="l">
              <a:spcBef>
                <a:spcPts val="1600"/>
              </a:spcBef>
              <a:spcAft>
                <a:spcPts val="1600"/>
              </a:spcAft>
              <a:buNone/>
            </a:pPr>
            <a:r>
              <a:rPr lang="en"/>
              <a:t>Used by </a:t>
            </a:r>
            <a:r>
              <a:rPr lang="en"/>
              <a:t>Redis and DynamoDB</a:t>
            </a:r>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None/>
            </a:pPr>
            <a:r>
              <a:t/>
            </a:r>
            <a:endParaRPr b="1" sz="1600">
              <a:solidFill>
                <a:srgbClr val="222222"/>
              </a:solidFill>
              <a:highlight>
                <a:srgbClr val="FFFFFF"/>
              </a:highlight>
              <a:latin typeface="Arial"/>
              <a:ea typeface="Arial"/>
              <a:cs typeface="Arial"/>
              <a:sym typeface="Arial"/>
            </a:endParaRPr>
          </a:p>
          <a:p>
            <a:pPr indent="-495300" lvl="0" marL="457200" rtl="0" algn="l">
              <a:spcBef>
                <a:spcPts val="400"/>
              </a:spcBef>
              <a:spcAft>
                <a:spcPts val="0"/>
              </a:spcAft>
              <a:buSzPts val="4200"/>
              <a:buAutoNum type="arabicPeriod"/>
            </a:pPr>
            <a:r>
              <a:rPr lang="en"/>
              <a:t>Key-Value Pair Based</a:t>
            </a:r>
            <a:endParaRPr/>
          </a:p>
        </p:txBody>
      </p:sp>
      <p:sp>
        <p:nvSpPr>
          <p:cNvPr id="167" name="Google Shape;167;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Key(Roll_N)		value(JSON)</a:t>
            </a:r>
            <a:endParaRPr/>
          </a:p>
          <a:p>
            <a:pPr indent="0" lvl="0" marL="0" rtl="0" algn="l">
              <a:lnSpc>
                <a:spcPct val="30000"/>
              </a:lnSpc>
              <a:spcBef>
                <a:spcPts val="1600"/>
              </a:spcBef>
              <a:spcAft>
                <a:spcPts val="0"/>
              </a:spcAft>
              <a:buNone/>
            </a:pPr>
            <a:r>
              <a:rPr lang="en"/>
              <a:t> 17BCS019		{</a:t>
            </a:r>
            <a:endParaRPr/>
          </a:p>
          <a:p>
            <a:pPr indent="0" lvl="0" marL="1828800" rtl="0" algn="l">
              <a:lnSpc>
                <a:spcPct val="30000"/>
              </a:lnSpc>
              <a:spcBef>
                <a:spcPts val="1600"/>
              </a:spcBef>
              <a:spcAft>
                <a:spcPts val="0"/>
              </a:spcAft>
              <a:buNone/>
            </a:pPr>
            <a:r>
              <a:rPr lang="en"/>
              <a:t> “Name”: “Nitin”,</a:t>
            </a:r>
            <a:endParaRPr/>
          </a:p>
          <a:p>
            <a:pPr indent="0" lvl="0" marL="1828800" rtl="0" algn="l">
              <a:lnSpc>
                <a:spcPct val="30000"/>
              </a:lnSpc>
              <a:spcBef>
                <a:spcPts val="1600"/>
              </a:spcBef>
              <a:spcAft>
                <a:spcPts val="0"/>
              </a:spcAft>
              <a:buNone/>
            </a:pPr>
            <a:r>
              <a:rPr lang="en"/>
              <a:t>“Age”:21,</a:t>
            </a:r>
            <a:endParaRPr/>
          </a:p>
          <a:p>
            <a:pPr indent="457200" lvl="0" marL="1371600" rtl="0" algn="l">
              <a:lnSpc>
                <a:spcPct val="30000"/>
              </a:lnSpc>
              <a:spcBef>
                <a:spcPts val="1600"/>
              </a:spcBef>
              <a:spcAft>
                <a:spcPts val="0"/>
              </a:spcAft>
              <a:buNone/>
            </a:pPr>
            <a:r>
              <a:rPr lang="en"/>
              <a:t>“Marks”:100</a:t>
            </a:r>
            <a:endParaRPr/>
          </a:p>
          <a:p>
            <a:pPr indent="457200" lvl="0" marL="1371600" rtl="0" algn="l">
              <a:lnSpc>
                <a:spcPct val="30000"/>
              </a:lnSpc>
              <a:spcBef>
                <a:spcPts val="1600"/>
              </a:spcBef>
              <a:spcAft>
                <a:spcPts val="0"/>
              </a:spcAft>
              <a:buNone/>
            </a:pPr>
            <a:r>
              <a:rPr lang="en"/>
              <a:t>}</a:t>
            </a:r>
            <a:endParaRPr/>
          </a:p>
          <a:p>
            <a:pPr indent="457200" lvl="0" marL="1371600" rtl="0" algn="l">
              <a:lnSpc>
                <a:spcPct val="30000"/>
              </a:lnSpc>
              <a:spcBef>
                <a:spcPts val="1600"/>
              </a:spcBef>
              <a:spcAft>
                <a:spcPts val="0"/>
              </a:spcAft>
              <a:buNone/>
            </a:pPr>
            <a:r>
              <a:t/>
            </a:r>
            <a:endParaRPr/>
          </a:p>
          <a:p>
            <a:pPr indent="0" lvl="0" marL="0" rtl="0" algn="l">
              <a:lnSpc>
                <a:spcPct val="30000"/>
              </a:lnSpc>
              <a:spcBef>
                <a:spcPts val="1600"/>
              </a:spcBef>
              <a:spcAft>
                <a:spcPts val="0"/>
              </a:spcAft>
              <a:buClr>
                <a:schemeClr val="dk1"/>
              </a:buClr>
              <a:buSzPts val="1100"/>
              <a:buFont typeface="Arial"/>
              <a:buNone/>
            </a:pPr>
            <a:r>
              <a:rPr lang="en"/>
              <a:t> 17BCS033		{</a:t>
            </a:r>
            <a:endParaRPr/>
          </a:p>
          <a:p>
            <a:pPr indent="0" lvl="0" marL="1828800" rtl="0" algn="l">
              <a:lnSpc>
                <a:spcPct val="30000"/>
              </a:lnSpc>
              <a:spcBef>
                <a:spcPts val="1600"/>
              </a:spcBef>
              <a:spcAft>
                <a:spcPts val="0"/>
              </a:spcAft>
              <a:buClr>
                <a:schemeClr val="dk1"/>
              </a:buClr>
              <a:buSzPts val="1100"/>
              <a:buFont typeface="Arial"/>
              <a:buNone/>
            </a:pPr>
            <a:r>
              <a:rPr lang="en"/>
              <a:t> “Name”: “Vivek”,</a:t>
            </a:r>
            <a:endParaRPr/>
          </a:p>
          <a:p>
            <a:pPr indent="0" lvl="0" marL="1828800" rtl="0" algn="l">
              <a:lnSpc>
                <a:spcPct val="30000"/>
              </a:lnSpc>
              <a:spcBef>
                <a:spcPts val="1600"/>
              </a:spcBef>
              <a:spcAft>
                <a:spcPts val="0"/>
              </a:spcAft>
              <a:buClr>
                <a:schemeClr val="dk1"/>
              </a:buClr>
              <a:buSzPts val="1100"/>
              <a:buFont typeface="Arial"/>
              <a:buNone/>
            </a:pPr>
            <a:r>
              <a:rPr lang="en"/>
              <a:t>“Age”:21,</a:t>
            </a:r>
            <a:endParaRPr/>
          </a:p>
          <a:p>
            <a:pPr indent="457200" lvl="0" marL="1371600" rtl="0" algn="l">
              <a:lnSpc>
                <a:spcPct val="30000"/>
              </a:lnSpc>
              <a:spcBef>
                <a:spcPts val="1600"/>
              </a:spcBef>
              <a:spcAft>
                <a:spcPts val="0"/>
              </a:spcAft>
              <a:buClr>
                <a:schemeClr val="dk1"/>
              </a:buClr>
              <a:buSzPts val="1100"/>
              <a:buFont typeface="Arial"/>
              <a:buNone/>
            </a:pPr>
            <a:r>
              <a:rPr lang="en"/>
              <a:t>“Marks”:75</a:t>
            </a:r>
            <a:endParaRPr/>
          </a:p>
          <a:p>
            <a:pPr indent="457200" lvl="0" marL="1371600" rtl="0" algn="l">
              <a:lnSpc>
                <a:spcPct val="30000"/>
              </a:lnSpc>
              <a:spcBef>
                <a:spcPts val="1600"/>
              </a:spcBef>
              <a:spcAft>
                <a:spcPts val="1600"/>
              </a:spcAft>
              <a:buClr>
                <a:schemeClr val="dk1"/>
              </a:buClr>
              <a:buSzPts val="1100"/>
              <a:buFont typeface="Arial"/>
              <a:buNone/>
            </a:pPr>
            <a:r>
              <a:rPr lang="en"/>
              <a:t>}</a:t>
            </a:r>
            <a:endParaRPr/>
          </a:p>
        </p:txBody>
      </p:sp>
      <p:sp>
        <p:nvSpPr>
          <p:cNvPr id="168" name="Google Shape;168;p27"/>
          <p:cNvSpPr txBox="1"/>
          <p:nvPr>
            <p:ph type="title"/>
          </p:nvPr>
        </p:nvSpPr>
        <p:spPr>
          <a:xfrm>
            <a:off x="4939500" y="272700"/>
            <a:ext cx="4045200" cy="45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example</a:t>
            </a:r>
            <a:endParaRPr/>
          </a:p>
        </p:txBody>
      </p:sp>
      <p:cxnSp>
        <p:nvCxnSpPr>
          <p:cNvPr id="169" name="Google Shape;169;p27"/>
          <p:cNvCxnSpPr/>
          <p:nvPr/>
        </p:nvCxnSpPr>
        <p:spPr>
          <a:xfrm>
            <a:off x="6354500" y="1244375"/>
            <a:ext cx="494700" cy="182400"/>
          </a:xfrm>
          <a:prstGeom prst="straightConnector1">
            <a:avLst/>
          </a:prstGeom>
          <a:noFill/>
          <a:ln cap="flat" cmpd="sng" w="38100">
            <a:solidFill>
              <a:schemeClr val="dk2"/>
            </a:solidFill>
            <a:prstDash val="solid"/>
            <a:round/>
            <a:headEnd len="med" w="med" type="none"/>
            <a:tailEnd len="med" w="med" type="triangle"/>
          </a:ln>
        </p:spPr>
      </p:cxnSp>
      <p:cxnSp>
        <p:nvCxnSpPr>
          <p:cNvPr id="170" name="Google Shape;170;p27"/>
          <p:cNvCxnSpPr/>
          <p:nvPr/>
        </p:nvCxnSpPr>
        <p:spPr>
          <a:xfrm>
            <a:off x="6354500" y="2803100"/>
            <a:ext cx="494700" cy="182400"/>
          </a:xfrm>
          <a:prstGeom prst="straightConnector1">
            <a:avLst/>
          </a:prstGeom>
          <a:noFill/>
          <a:ln cap="flat" cmpd="sng" w="38100">
            <a:solidFill>
              <a:schemeClr val="dk2"/>
            </a:solidFill>
            <a:prstDash val="solid"/>
            <a:round/>
            <a:headEnd len="med" w="med" type="none"/>
            <a:tailEnd len="med" w="med" type="triangle"/>
          </a:ln>
        </p:spPr>
      </p:cxn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265500" y="1382350"/>
            <a:ext cx="43065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None/>
            </a:pPr>
            <a:r>
              <a:t/>
            </a:r>
            <a:endParaRPr b="1" sz="1600">
              <a:solidFill>
                <a:srgbClr val="222222"/>
              </a:solidFill>
              <a:highlight>
                <a:srgbClr val="FFFFFF"/>
              </a:highlight>
              <a:latin typeface="Arial"/>
              <a:ea typeface="Arial"/>
              <a:cs typeface="Arial"/>
              <a:sym typeface="Arial"/>
            </a:endParaRPr>
          </a:p>
          <a:p>
            <a:pPr indent="0" lvl="0" marL="0" rtl="0" algn="l">
              <a:spcBef>
                <a:spcPts val="400"/>
              </a:spcBef>
              <a:spcAft>
                <a:spcPts val="0"/>
              </a:spcAft>
              <a:buNone/>
            </a:pPr>
            <a:r>
              <a:rPr lang="en"/>
              <a:t>2. Column Based</a:t>
            </a:r>
            <a:endParaRPr/>
          </a:p>
        </p:txBody>
      </p:sp>
      <p:sp>
        <p:nvSpPr>
          <p:cNvPr id="177" name="Google Shape;17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Column-Oriented Database work on columns and  are based on Bigtable paper by google. </a:t>
            </a:r>
            <a:endParaRPr/>
          </a:p>
          <a:p>
            <a:pPr indent="-342900" lvl="0" marL="457200" rtl="0" algn="l">
              <a:lnSpc>
                <a:spcPct val="100000"/>
              </a:lnSpc>
              <a:spcBef>
                <a:spcPts val="0"/>
              </a:spcBef>
              <a:spcAft>
                <a:spcPts val="0"/>
              </a:spcAft>
              <a:buSzPts val="1800"/>
              <a:buChar char="●"/>
            </a:pPr>
            <a:r>
              <a:rPr lang="en"/>
              <a:t>A Row Key is an identification that has a unique value used to identify a specific record, similar to the primary key of a relation in RDB</a:t>
            </a:r>
            <a:endParaRPr/>
          </a:p>
          <a:p>
            <a:pPr indent="-342900" lvl="0" marL="457200" rtl="0" algn="l">
              <a:lnSpc>
                <a:spcPct val="100000"/>
              </a:lnSpc>
              <a:spcBef>
                <a:spcPts val="0"/>
              </a:spcBef>
              <a:spcAft>
                <a:spcPts val="0"/>
              </a:spcAft>
              <a:buSzPts val="1800"/>
              <a:buChar char="●"/>
            </a:pPr>
            <a:r>
              <a:rPr lang="en"/>
              <a:t>A Timestamp is an integer used to identify a specific version of a data value.</a:t>
            </a:r>
            <a:endParaRPr/>
          </a:p>
          <a:p>
            <a:pPr indent="-342900" lvl="0" marL="457200" rtl="0" algn="l">
              <a:lnSpc>
                <a:spcPct val="100000"/>
              </a:lnSpc>
              <a:spcBef>
                <a:spcPts val="0"/>
              </a:spcBef>
              <a:spcAft>
                <a:spcPts val="0"/>
              </a:spcAft>
              <a:buSzPts val="1800"/>
              <a:buChar char="●"/>
            </a:pPr>
            <a:r>
              <a:rPr lang="en"/>
              <a:t>Apache Cassandra and Apache HBase</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65500" y="1382350"/>
            <a:ext cx="42009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None/>
            </a:pPr>
            <a:r>
              <a:t/>
            </a:r>
            <a:endParaRPr b="1" sz="1600">
              <a:solidFill>
                <a:srgbClr val="222222"/>
              </a:solidFill>
              <a:highlight>
                <a:srgbClr val="FFFFFF"/>
              </a:highlight>
              <a:latin typeface="Arial"/>
              <a:ea typeface="Arial"/>
              <a:cs typeface="Arial"/>
              <a:sym typeface="Arial"/>
            </a:endParaRPr>
          </a:p>
          <a:p>
            <a:pPr indent="0" lvl="0" marL="0" rtl="0" algn="l">
              <a:spcBef>
                <a:spcPts val="400"/>
              </a:spcBef>
              <a:spcAft>
                <a:spcPts val="0"/>
              </a:spcAft>
              <a:buNone/>
            </a:pPr>
            <a:r>
              <a:rPr lang="en"/>
              <a:t>2. Column Based</a:t>
            </a:r>
            <a:endParaRPr/>
          </a:p>
        </p:txBody>
      </p:sp>
      <p:sp>
        <p:nvSpPr>
          <p:cNvPr id="184" name="Google Shape;184;p29"/>
          <p:cNvSpPr txBox="1"/>
          <p:nvPr>
            <p:ph type="title"/>
          </p:nvPr>
        </p:nvSpPr>
        <p:spPr>
          <a:xfrm>
            <a:off x="4939500" y="272700"/>
            <a:ext cx="4045200" cy="45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example</a:t>
            </a:r>
            <a:endParaRPr/>
          </a:p>
        </p:txBody>
      </p:sp>
      <p:pic>
        <p:nvPicPr>
          <p:cNvPr id="185" name="Google Shape;185;p29"/>
          <p:cNvPicPr preferRelativeResize="0"/>
          <p:nvPr/>
        </p:nvPicPr>
        <p:blipFill rotWithShape="1">
          <a:blip r:embed="rId3">
            <a:alphaModFix/>
          </a:blip>
          <a:srcRect b="9623" l="14278" r="13205" t="16065"/>
          <a:stretch/>
        </p:blipFill>
        <p:spPr>
          <a:xfrm>
            <a:off x="4466400" y="964625"/>
            <a:ext cx="4677600" cy="4178875"/>
          </a:xfrm>
          <a:prstGeom prst="rect">
            <a:avLst/>
          </a:prstGeom>
          <a:noFill/>
          <a:ln>
            <a:noFill/>
          </a:ln>
        </p:spPr>
      </p:pic>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400"/>
              </a:spcAft>
              <a:buNone/>
            </a:pPr>
            <a:r>
              <a:rPr lang="en"/>
              <a:t>3. Document Oriented</a:t>
            </a:r>
            <a:endParaRPr b="1" sz="1600">
              <a:solidFill>
                <a:srgbClr val="222222"/>
              </a:solidFill>
              <a:highlight>
                <a:srgbClr val="FFFFFF"/>
              </a:highlight>
              <a:latin typeface="Arial"/>
              <a:ea typeface="Arial"/>
              <a:cs typeface="Arial"/>
              <a:sym typeface="Arial"/>
            </a:endParaRPr>
          </a:p>
        </p:txBody>
      </p:sp>
      <p:sp>
        <p:nvSpPr>
          <p:cNvPr id="192" name="Google Shape;192;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This NoSQL database stores data with files of semi-structured documents which have specific formats such as XML or JSON.</a:t>
            </a:r>
            <a:endParaRPr/>
          </a:p>
          <a:p>
            <a:pPr indent="-342900" lvl="0" marL="457200" rtl="0" algn="l">
              <a:spcBef>
                <a:spcPts val="0"/>
              </a:spcBef>
              <a:spcAft>
                <a:spcPts val="0"/>
              </a:spcAft>
              <a:buSzPts val="1800"/>
              <a:buChar char="●"/>
            </a:pPr>
            <a:r>
              <a:rPr lang="en"/>
              <a:t>Stores and retrieves data as a key value pair but the value part is stored as a document.</a:t>
            </a:r>
            <a:endParaRPr/>
          </a:p>
          <a:p>
            <a:pPr indent="-342900" lvl="0" marL="457200" rtl="0" algn="l">
              <a:spcBef>
                <a:spcPts val="0"/>
              </a:spcBef>
              <a:spcAft>
                <a:spcPts val="0"/>
              </a:spcAft>
              <a:buSzPts val="1800"/>
              <a:buChar char="●"/>
            </a:pPr>
            <a:r>
              <a:rPr lang="en"/>
              <a:t>Mostly used for CMS system, Blogging, real-time analytics and e-commerce applications.</a:t>
            </a:r>
            <a:endParaRPr/>
          </a:p>
          <a:p>
            <a:pPr indent="-342900" lvl="0" marL="457200" rtl="0" algn="l">
              <a:spcBef>
                <a:spcPts val="0"/>
              </a:spcBef>
              <a:spcAft>
                <a:spcPts val="0"/>
              </a:spcAft>
              <a:buSzPts val="1800"/>
              <a:buChar char="●"/>
            </a:pPr>
            <a:r>
              <a:rPr lang="en"/>
              <a:t>FireStore, MongoDB and Couchbase</a:t>
            </a:r>
            <a:endParaRPr/>
          </a:p>
          <a:p>
            <a:pPr indent="0" lvl="0" marL="0" rtl="0" algn="l">
              <a:spcBef>
                <a:spcPts val="1600"/>
              </a:spcBef>
              <a:spcAft>
                <a:spcPts val="1600"/>
              </a:spcAft>
              <a:buNone/>
            </a:pPr>
            <a:r>
              <a:t/>
            </a:r>
            <a:endParaRPr/>
          </a:p>
        </p:txBody>
      </p:sp>
      <p:sp>
        <p:nvSpPr>
          <p:cNvPr id="193" name="Google Shape;19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None/>
            </a:pPr>
            <a:r>
              <a:t/>
            </a:r>
            <a:endParaRPr b="1" sz="1600">
              <a:solidFill>
                <a:srgbClr val="222222"/>
              </a:solidFill>
              <a:highlight>
                <a:srgbClr val="FFFFFF"/>
              </a:highlight>
              <a:latin typeface="Arial"/>
              <a:ea typeface="Arial"/>
              <a:cs typeface="Arial"/>
              <a:sym typeface="Arial"/>
            </a:endParaRPr>
          </a:p>
          <a:p>
            <a:pPr indent="0" lvl="0" marL="0" rtl="0" algn="l">
              <a:spcBef>
                <a:spcPts val="400"/>
              </a:spcBef>
              <a:spcAft>
                <a:spcPts val="0"/>
              </a:spcAft>
              <a:buNone/>
            </a:pPr>
            <a:r>
              <a:t/>
            </a:r>
            <a:endParaRPr/>
          </a:p>
          <a:p>
            <a:pPr indent="0" lvl="0" marL="0" rtl="0" algn="l">
              <a:spcBef>
                <a:spcPts val="0"/>
              </a:spcBef>
              <a:spcAft>
                <a:spcPts val="0"/>
              </a:spcAft>
              <a:buNone/>
            </a:pPr>
            <a:r>
              <a:rPr lang="en"/>
              <a:t>3. Document Oriented</a:t>
            </a:r>
            <a:endParaRPr/>
          </a:p>
        </p:txBody>
      </p:sp>
      <p:sp>
        <p:nvSpPr>
          <p:cNvPr id="199" name="Google Shape;199;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30000"/>
              </a:lnSpc>
              <a:spcBef>
                <a:spcPts val="0"/>
              </a:spcBef>
              <a:spcAft>
                <a:spcPts val="0"/>
              </a:spcAft>
              <a:buNone/>
            </a:pPr>
            <a:r>
              <a:rPr lang="en"/>
              <a:t>{</a:t>
            </a:r>
            <a:endParaRPr/>
          </a:p>
          <a:p>
            <a:pPr indent="0" lvl="0" marL="457200" rtl="0" algn="l">
              <a:lnSpc>
                <a:spcPct val="30000"/>
              </a:lnSpc>
              <a:spcBef>
                <a:spcPts val="1600"/>
              </a:spcBef>
              <a:spcAft>
                <a:spcPts val="0"/>
              </a:spcAft>
              <a:buNone/>
            </a:pPr>
            <a:r>
              <a:rPr lang="en"/>
              <a:t>{</a:t>
            </a:r>
            <a:endParaRPr/>
          </a:p>
          <a:p>
            <a:pPr indent="0" lvl="0" marL="914400" rtl="0" algn="l">
              <a:lnSpc>
                <a:spcPct val="30000"/>
              </a:lnSpc>
              <a:spcBef>
                <a:spcPts val="1600"/>
              </a:spcBef>
              <a:spcAft>
                <a:spcPts val="0"/>
              </a:spcAft>
              <a:buNone/>
            </a:pPr>
            <a:r>
              <a:rPr lang="en"/>
              <a:t>“Name”: “Nitin”,</a:t>
            </a:r>
            <a:endParaRPr/>
          </a:p>
          <a:p>
            <a:pPr indent="0" lvl="0" marL="914400" rtl="0" algn="l">
              <a:lnSpc>
                <a:spcPct val="30000"/>
              </a:lnSpc>
              <a:spcBef>
                <a:spcPts val="1600"/>
              </a:spcBef>
              <a:spcAft>
                <a:spcPts val="0"/>
              </a:spcAft>
              <a:buNone/>
            </a:pPr>
            <a:r>
              <a:rPr lang="en"/>
              <a:t>“Age”:21,	</a:t>
            </a:r>
            <a:endParaRPr/>
          </a:p>
          <a:p>
            <a:pPr indent="457200" lvl="0" marL="457200" rtl="0" algn="l">
              <a:lnSpc>
                <a:spcPct val="30000"/>
              </a:lnSpc>
              <a:spcBef>
                <a:spcPts val="1600"/>
              </a:spcBef>
              <a:spcAft>
                <a:spcPts val="0"/>
              </a:spcAft>
              <a:buNone/>
            </a:pPr>
            <a:r>
              <a:rPr lang="en"/>
              <a:t>“Marks”:100</a:t>
            </a:r>
            <a:endParaRPr/>
          </a:p>
          <a:p>
            <a:pPr indent="0" lvl="0" marL="457200" rtl="0" algn="l">
              <a:lnSpc>
                <a:spcPct val="30000"/>
              </a:lnSpc>
              <a:spcBef>
                <a:spcPts val="1600"/>
              </a:spcBef>
              <a:spcAft>
                <a:spcPts val="0"/>
              </a:spcAft>
              <a:buNone/>
            </a:pPr>
            <a:r>
              <a:rPr lang="en"/>
              <a:t>},</a:t>
            </a:r>
            <a:endParaRPr/>
          </a:p>
          <a:p>
            <a:pPr indent="0" lvl="0" marL="457200" rtl="0" algn="l">
              <a:lnSpc>
                <a:spcPct val="30000"/>
              </a:lnSpc>
              <a:spcBef>
                <a:spcPts val="1600"/>
              </a:spcBef>
              <a:spcAft>
                <a:spcPts val="0"/>
              </a:spcAft>
              <a:buNone/>
            </a:pPr>
            <a:r>
              <a:rPr lang="en"/>
              <a:t>{</a:t>
            </a:r>
            <a:endParaRPr/>
          </a:p>
          <a:p>
            <a:pPr indent="0" lvl="0" marL="914400" rtl="0" algn="l">
              <a:lnSpc>
                <a:spcPct val="30000"/>
              </a:lnSpc>
              <a:spcBef>
                <a:spcPts val="1600"/>
              </a:spcBef>
              <a:spcAft>
                <a:spcPts val="0"/>
              </a:spcAft>
              <a:buNone/>
            </a:pPr>
            <a:r>
              <a:rPr lang="en"/>
              <a:t>“Name”: “Vivek”,</a:t>
            </a:r>
            <a:endParaRPr/>
          </a:p>
          <a:p>
            <a:pPr indent="0" lvl="0" marL="914400" rtl="0" algn="l">
              <a:lnSpc>
                <a:spcPct val="30000"/>
              </a:lnSpc>
              <a:spcBef>
                <a:spcPts val="1600"/>
              </a:spcBef>
              <a:spcAft>
                <a:spcPts val="0"/>
              </a:spcAft>
              <a:buNone/>
            </a:pPr>
            <a:r>
              <a:rPr lang="en"/>
              <a:t>“Age”:21,</a:t>
            </a:r>
            <a:endParaRPr/>
          </a:p>
          <a:p>
            <a:pPr indent="457200" lvl="0" marL="457200" rtl="0" algn="l">
              <a:lnSpc>
                <a:spcPct val="30000"/>
              </a:lnSpc>
              <a:spcBef>
                <a:spcPts val="1600"/>
              </a:spcBef>
              <a:spcAft>
                <a:spcPts val="0"/>
              </a:spcAft>
              <a:buNone/>
            </a:pPr>
            <a:r>
              <a:rPr lang="en"/>
              <a:t>“Marks”:75</a:t>
            </a:r>
            <a:endParaRPr/>
          </a:p>
          <a:p>
            <a:pPr indent="0" lvl="0" marL="457200" rtl="0" algn="l">
              <a:lnSpc>
                <a:spcPct val="30000"/>
              </a:lnSpc>
              <a:spcBef>
                <a:spcPts val="1600"/>
              </a:spcBef>
              <a:spcAft>
                <a:spcPts val="0"/>
              </a:spcAft>
              <a:buNone/>
            </a:pPr>
            <a:r>
              <a:rPr lang="en"/>
              <a:t>}</a:t>
            </a:r>
            <a:endParaRPr/>
          </a:p>
          <a:p>
            <a:pPr indent="0" lvl="0" marL="0" rtl="0" algn="l">
              <a:lnSpc>
                <a:spcPct val="30000"/>
              </a:lnSpc>
              <a:spcBef>
                <a:spcPts val="1600"/>
              </a:spcBef>
              <a:spcAft>
                <a:spcPts val="1600"/>
              </a:spcAft>
              <a:buNone/>
            </a:pPr>
            <a:r>
              <a:rPr lang="en"/>
              <a:t>}</a:t>
            </a:r>
            <a:endParaRPr/>
          </a:p>
        </p:txBody>
      </p:sp>
      <p:sp>
        <p:nvSpPr>
          <p:cNvPr id="200" name="Google Shape;200;p31"/>
          <p:cNvSpPr txBox="1"/>
          <p:nvPr>
            <p:ph type="title"/>
          </p:nvPr>
        </p:nvSpPr>
        <p:spPr>
          <a:xfrm>
            <a:off x="4939500" y="272700"/>
            <a:ext cx="4045200" cy="45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example</a:t>
            </a:r>
            <a:endParaRPr/>
          </a:p>
        </p:txBody>
      </p:sp>
      <p:sp>
        <p:nvSpPr>
          <p:cNvPr id="201" name="Google Shape;20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8351400" cy="4090800"/>
          </a:xfrm>
          <a:prstGeom prst="rect">
            <a:avLst/>
          </a:prstGeom>
        </p:spPr>
        <p:txBody>
          <a:bodyPr anchorCtr="0" anchor="ctr"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AutoNum type="arabicPeriod"/>
            </a:pPr>
            <a:r>
              <a:rPr lang="en" sz="2400">
                <a:solidFill>
                  <a:schemeClr val="dk1"/>
                </a:solidFill>
              </a:rPr>
              <a:t>Twitter, Digg and Reddit and many other Web2.0 companies switched from MySQL to non­ relational database (NOSQL) to provide scalable data storage solutions.</a:t>
            </a:r>
            <a:endParaRPr sz="2400">
              <a:solidFill>
                <a:schemeClr val="dk1"/>
              </a:solidFill>
            </a:endParaRPr>
          </a:p>
          <a:p>
            <a:pPr indent="-381000" lvl="0" marL="457200" rtl="0" algn="just">
              <a:lnSpc>
                <a:spcPct val="115000"/>
              </a:lnSpc>
              <a:spcBef>
                <a:spcPts val="1600"/>
              </a:spcBef>
              <a:spcAft>
                <a:spcPts val="1600"/>
              </a:spcAft>
              <a:buClr>
                <a:schemeClr val="dk1"/>
              </a:buClr>
              <a:buSzPts val="2400"/>
              <a:buAutoNum type="arabicPeriod"/>
            </a:pPr>
            <a:r>
              <a:rPr lang="en" sz="2400">
                <a:solidFill>
                  <a:schemeClr val="dk1"/>
                </a:solidFill>
              </a:rPr>
              <a:t>Google File System based on BigTable and Amazon's Dynamo are very successful business NOSQL cases.</a:t>
            </a:r>
            <a:endParaRPr sz="2400"/>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400"/>
              </a:spcAft>
              <a:buNone/>
            </a:pPr>
            <a:r>
              <a:rPr lang="en"/>
              <a:t>4</a:t>
            </a:r>
            <a:r>
              <a:rPr lang="en"/>
              <a:t>. Graph Based</a:t>
            </a:r>
            <a:endParaRPr b="1" sz="1600">
              <a:solidFill>
                <a:srgbClr val="222222"/>
              </a:solidFill>
              <a:highlight>
                <a:srgbClr val="FFFFFF"/>
              </a:highlight>
              <a:latin typeface="Arial"/>
              <a:ea typeface="Arial"/>
              <a:cs typeface="Arial"/>
              <a:sym typeface="Arial"/>
            </a:endParaRPr>
          </a:p>
        </p:txBody>
      </p:sp>
      <p:sp>
        <p:nvSpPr>
          <p:cNvPr id="207" name="Google Shape;207;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n"/>
              <a:t>A graph type database stores entities as well the relations amongst those entities.</a:t>
            </a:r>
            <a:endParaRPr/>
          </a:p>
          <a:p>
            <a:pPr indent="-342900" lvl="0" marL="457200" rtl="0" algn="just">
              <a:spcBef>
                <a:spcPts val="0"/>
              </a:spcBef>
              <a:spcAft>
                <a:spcPts val="0"/>
              </a:spcAft>
              <a:buSzPts val="1800"/>
              <a:buChar char="●"/>
            </a:pPr>
            <a:r>
              <a:rPr lang="en"/>
              <a:t>The entity is stored as a node with the relationship as edges.</a:t>
            </a:r>
            <a:endParaRPr/>
          </a:p>
          <a:p>
            <a:pPr indent="-342900" lvl="0" marL="457200" rtl="0" algn="just">
              <a:spcBef>
                <a:spcPts val="0"/>
              </a:spcBef>
              <a:spcAft>
                <a:spcPts val="0"/>
              </a:spcAft>
              <a:buSzPts val="1800"/>
              <a:buChar char="●"/>
            </a:pPr>
            <a:r>
              <a:rPr lang="en"/>
              <a:t>Graph database is a multi-relational in nature.</a:t>
            </a:r>
            <a:endParaRPr/>
          </a:p>
          <a:p>
            <a:pPr indent="-342900" lvl="0" marL="457200" rtl="0" algn="just">
              <a:spcBef>
                <a:spcPts val="0"/>
              </a:spcBef>
              <a:spcAft>
                <a:spcPts val="0"/>
              </a:spcAft>
              <a:buSzPts val="1800"/>
              <a:buChar char="●"/>
            </a:pPr>
            <a:r>
              <a:rPr lang="en"/>
              <a:t>Traversing relationship is fast</a:t>
            </a:r>
            <a:endParaRPr/>
          </a:p>
          <a:p>
            <a:pPr indent="-342900" lvl="0" marL="457200" rtl="0" algn="just">
              <a:spcBef>
                <a:spcPts val="0"/>
              </a:spcBef>
              <a:spcAft>
                <a:spcPts val="0"/>
              </a:spcAft>
              <a:buSzPts val="1800"/>
              <a:buChar char="●"/>
            </a:pPr>
            <a:r>
              <a:rPr lang="en"/>
              <a:t>Graph based database mostly used for social networks, logistics, spatial data.</a:t>
            </a:r>
            <a:endParaRPr/>
          </a:p>
          <a:p>
            <a:pPr indent="-342900" lvl="0" marL="457200" rtl="0" algn="just">
              <a:spcBef>
                <a:spcPts val="0"/>
              </a:spcBef>
              <a:spcAft>
                <a:spcPts val="0"/>
              </a:spcAft>
              <a:buSzPts val="1800"/>
              <a:buChar char="●"/>
            </a:pPr>
            <a:r>
              <a:rPr lang="en"/>
              <a:t>Neo4J and OrientDB</a:t>
            </a:r>
            <a:endParaRPr/>
          </a:p>
          <a:p>
            <a:pPr indent="0" lvl="0" marL="0" rtl="0" algn="l">
              <a:spcBef>
                <a:spcPts val="1600"/>
              </a:spcBef>
              <a:spcAft>
                <a:spcPts val="1600"/>
              </a:spcAft>
              <a:buNone/>
            </a:pPr>
            <a:r>
              <a:t/>
            </a:r>
            <a:endParaRPr/>
          </a:p>
        </p:txBody>
      </p:sp>
      <p:sp>
        <p:nvSpPr>
          <p:cNvPr id="208" name="Google Shape;20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None/>
            </a:pPr>
            <a:r>
              <a:t/>
            </a:r>
            <a:endParaRPr b="1" sz="1600">
              <a:solidFill>
                <a:srgbClr val="222222"/>
              </a:solidFill>
              <a:highlight>
                <a:srgbClr val="FFFFFF"/>
              </a:highlight>
              <a:latin typeface="Arial"/>
              <a:ea typeface="Arial"/>
              <a:cs typeface="Arial"/>
              <a:sym typeface="Arial"/>
            </a:endParaRPr>
          </a:p>
          <a:p>
            <a:pPr indent="0" lvl="0" marL="0" rtl="0" algn="l">
              <a:spcBef>
                <a:spcPts val="400"/>
              </a:spcBef>
              <a:spcAft>
                <a:spcPts val="0"/>
              </a:spcAft>
              <a:buNone/>
            </a:pPr>
            <a:r>
              <a:t/>
            </a:r>
            <a:endParaRPr/>
          </a:p>
          <a:p>
            <a:pPr indent="0" lvl="0" marL="0" rtl="0" algn="l">
              <a:spcBef>
                <a:spcPts val="0"/>
              </a:spcBef>
              <a:spcAft>
                <a:spcPts val="0"/>
              </a:spcAft>
              <a:buNone/>
            </a:pPr>
            <a:r>
              <a:rPr lang="en"/>
              <a:t>4. Graph Based</a:t>
            </a:r>
            <a:endParaRPr/>
          </a:p>
        </p:txBody>
      </p:sp>
      <p:sp>
        <p:nvSpPr>
          <p:cNvPr id="214" name="Google Shape;214;p33"/>
          <p:cNvSpPr txBox="1"/>
          <p:nvPr>
            <p:ph type="title"/>
          </p:nvPr>
        </p:nvSpPr>
        <p:spPr>
          <a:xfrm>
            <a:off x="4939500" y="272700"/>
            <a:ext cx="4045200" cy="45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example</a:t>
            </a:r>
            <a:endParaRPr/>
          </a:p>
        </p:txBody>
      </p:sp>
      <p:pic>
        <p:nvPicPr>
          <p:cNvPr id="215" name="Google Shape;215;p33"/>
          <p:cNvPicPr preferRelativeResize="0"/>
          <p:nvPr/>
        </p:nvPicPr>
        <p:blipFill rotWithShape="1">
          <a:blip r:embed="rId3">
            <a:alphaModFix/>
          </a:blip>
          <a:srcRect b="27772" l="59244" r="10963" t="39728"/>
          <a:stretch/>
        </p:blipFill>
        <p:spPr>
          <a:xfrm>
            <a:off x="3974488" y="1973075"/>
            <a:ext cx="5169525" cy="3170425"/>
          </a:xfrm>
          <a:prstGeom prst="rect">
            <a:avLst/>
          </a:prstGeom>
          <a:noFill/>
          <a:ln>
            <a:noFill/>
          </a:ln>
        </p:spPr>
      </p:pic>
      <p:sp>
        <p:nvSpPr>
          <p:cNvPr id="216" name="Google Shape;21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idx="1" type="body"/>
          </p:nvPr>
        </p:nvSpPr>
        <p:spPr>
          <a:xfrm>
            <a:off x="311700" y="1171675"/>
            <a:ext cx="8520600" cy="351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2000"/>
              <a:t>Multimodel Databases:</a:t>
            </a:r>
            <a:r>
              <a:rPr lang="en" sz="1600"/>
              <a:t> </a:t>
            </a:r>
            <a:endParaRPr sz="1600"/>
          </a:p>
          <a:p>
            <a:pPr indent="-330200" lvl="1" marL="914400" rtl="0" algn="l">
              <a:spcBef>
                <a:spcPts val="0"/>
              </a:spcBef>
              <a:spcAft>
                <a:spcPts val="0"/>
              </a:spcAft>
              <a:buSzPts val="1600"/>
              <a:buChar char="○"/>
            </a:pPr>
            <a:r>
              <a:rPr lang="en" sz="1600"/>
              <a:t>Determine data features suitable processing based on the data format of a specific database.</a:t>
            </a:r>
            <a:endParaRPr sz="1600"/>
          </a:p>
          <a:p>
            <a:pPr indent="-330200" lvl="1" marL="914400" rtl="0" algn="l">
              <a:spcBef>
                <a:spcPts val="0"/>
              </a:spcBef>
              <a:spcAft>
                <a:spcPts val="0"/>
              </a:spcAft>
              <a:buSzPts val="1600"/>
              <a:buChar char="○"/>
            </a:pPr>
            <a:r>
              <a:rPr lang="en" sz="1600"/>
              <a:t>OrientDB and ArangoDB</a:t>
            </a:r>
            <a:endParaRPr sz="1600"/>
          </a:p>
          <a:p>
            <a:pPr indent="-330200" lvl="0" marL="457200" rtl="0" algn="l">
              <a:spcBef>
                <a:spcPts val="0"/>
              </a:spcBef>
              <a:spcAft>
                <a:spcPts val="0"/>
              </a:spcAft>
              <a:buSzPts val="1600"/>
              <a:buChar char="●"/>
            </a:pPr>
            <a:r>
              <a:rPr lang="en" sz="2000"/>
              <a:t>Object Database</a:t>
            </a:r>
            <a:r>
              <a:rPr lang="en" sz="1600"/>
              <a:t> </a:t>
            </a:r>
            <a:endParaRPr sz="1600"/>
          </a:p>
          <a:p>
            <a:pPr indent="-330200" lvl="1" marL="914400" rtl="0" algn="l">
              <a:spcBef>
                <a:spcPts val="0"/>
              </a:spcBef>
              <a:spcAft>
                <a:spcPts val="0"/>
              </a:spcAft>
              <a:buSzPts val="1600"/>
              <a:buChar char="○"/>
            </a:pPr>
            <a:r>
              <a:rPr lang="en" sz="1600"/>
              <a:t>The object-oriented concepts are used to describe the data itself and the relationship among the data.</a:t>
            </a:r>
            <a:endParaRPr sz="1600"/>
          </a:p>
          <a:p>
            <a:pPr indent="-330200" lvl="1" marL="914400" rtl="0" algn="l">
              <a:spcBef>
                <a:spcPts val="0"/>
              </a:spcBef>
              <a:spcAft>
                <a:spcPts val="0"/>
              </a:spcAft>
              <a:buSzPts val="1600"/>
              <a:buChar char="○"/>
            </a:pPr>
            <a:r>
              <a:rPr lang="en" sz="1600"/>
              <a:t>Suitable for Computer Aided Design (CAD) and Office Automation</a:t>
            </a:r>
            <a:endParaRPr sz="1600"/>
          </a:p>
          <a:p>
            <a:pPr indent="-330200" lvl="1" marL="914400" rtl="0" algn="l">
              <a:spcBef>
                <a:spcPts val="0"/>
              </a:spcBef>
              <a:spcAft>
                <a:spcPts val="0"/>
              </a:spcAft>
              <a:buSzPts val="1600"/>
              <a:buChar char="○"/>
            </a:pPr>
            <a:r>
              <a:rPr lang="en" sz="1600"/>
              <a:t>db4o and Versant</a:t>
            </a:r>
            <a:endParaRPr sz="1600"/>
          </a:p>
          <a:p>
            <a:pPr indent="-330200" lvl="0" marL="457200" rtl="0" algn="l">
              <a:spcBef>
                <a:spcPts val="0"/>
              </a:spcBef>
              <a:spcAft>
                <a:spcPts val="0"/>
              </a:spcAft>
              <a:buSzPts val="1600"/>
              <a:buChar char="●"/>
            </a:pPr>
            <a:r>
              <a:rPr lang="en" sz="2000"/>
              <a:t>Grid and Cloud Database:</a:t>
            </a:r>
            <a:r>
              <a:rPr lang="en" sz="1600"/>
              <a:t> </a:t>
            </a:r>
            <a:endParaRPr sz="1600"/>
          </a:p>
          <a:p>
            <a:pPr indent="-330200" lvl="1" marL="914400" rtl="0" algn="l">
              <a:spcBef>
                <a:spcPts val="0"/>
              </a:spcBef>
              <a:spcAft>
                <a:spcPts val="0"/>
              </a:spcAft>
              <a:buSzPts val="1600"/>
              <a:buChar char="○"/>
            </a:pPr>
            <a:r>
              <a:rPr lang="en" sz="1600"/>
              <a:t>Applications that needs to search recent access data frequently.</a:t>
            </a:r>
            <a:endParaRPr sz="1600"/>
          </a:p>
          <a:p>
            <a:pPr indent="-330200" lvl="1" marL="914400" rtl="0" algn="l">
              <a:spcBef>
                <a:spcPts val="0"/>
              </a:spcBef>
              <a:spcAft>
                <a:spcPts val="0"/>
              </a:spcAft>
              <a:buSzPts val="1600"/>
              <a:buChar char="○"/>
            </a:pPr>
            <a:r>
              <a:rPr lang="en" sz="1600"/>
              <a:t>Hazelcast and Oracle Coherence</a:t>
            </a:r>
            <a:endParaRPr sz="1600"/>
          </a:p>
        </p:txBody>
      </p:sp>
      <p:sp>
        <p:nvSpPr>
          <p:cNvPr id="222" name="Google Shape;222;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types of NOSQL Databases</a:t>
            </a:r>
            <a:endParaRPr/>
          </a:p>
        </p:txBody>
      </p:sp>
      <p:sp>
        <p:nvSpPr>
          <p:cNvPr id="223" name="Google Shape;22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idx="1" type="body"/>
          </p:nvPr>
        </p:nvSpPr>
        <p:spPr>
          <a:xfrm>
            <a:off x="311700" y="1171675"/>
            <a:ext cx="8520600" cy="351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2000"/>
              <a:t>XML Database:</a:t>
            </a:r>
            <a:r>
              <a:rPr lang="en" sz="1600"/>
              <a:t> </a:t>
            </a:r>
            <a:endParaRPr sz="1600"/>
          </a:p>
          <a:p>
            <a:pPr indent="-330200" lvl="1" marL="914400" rtl="0" algn="l">
              <a:spcBef>
                <a:spcPts val="0"/>
              </a:spcBef>
              <a:spcAft>
                <a:spcPts val="0"/>
              </a:spcAft>
              <a:buSzPts val="1600"/>
              <a:buChar char="○"/>
            </a:pPr>
            <a:r>
              <a:rPr lang="en" sz="1600"/>
              <a:t>Data stored in XML files</a:t>
            </a:r>
            <a:endParaRPr sz="1600"/>
          </a:p>
          <a:p>
            <a:pPr indent="-330200" lvl="1" marL="914400" rtl="0" algn="l">
              <a:spcBef>
                <a:spcPts val="0"/>
              </a:spcBef>
              <a:spcAft>
                <a:spcPts val="0"/>
              </a:spcAft>
              <a:buSzPts val="1600"/>
              <a:buChar char="○"/>
            </a:pPr>
            <a:r>
              <a:rPr lang="en" sz="1600"/>
              <a:t>Oracle Berkeley DB and BaseX</a:t>
            </a:r>
            <a:endParaRPr sz="1600"/>
          </a:p>
          <a:p>
            <a:pPr indent="-355600" lvl="0" marL="457200" rtl="0" algn="l">
              <a:spcBef>
                <a:spcPts val="0"/>
              </a:spcBef>
              <a:spcAft>
                <a:spcPts val="0"/>
              </a:spcAft>
              <a:buSzPts val="2000"/>
              <a:buChar char="●"/>
            </a:pPr>
            <a:r>
              <a:rPr lang="en" sz="2000"/>
              <a:t>Multidimensional Database:</a:t>
            </a:r>
            <a:endParaRPr sz="2000"/>
          </a:p>
          <a:p>
            <a:pPr indent="-330200" lvl="1" marL="914400" rtl="0" algn="l">
              <a:spcBef>
                <a:spcPts val="0"/>
              </a:spcBef>
              <a:spcAft>
                <a:spcPts val="0"/>
              </a:spcAft>
              <a:buSzPts val="1600"/>
              <a:buChar char="○"/>
            </a:pPr>
            <a:r>
              <a:rPr lang="en" sz="1600"/>
              <a:t>Applications that often analyze data in multiple dimensions.</a:t>
            </a:r>
            <a:endParaRPr sz="1600"/>
          </a:p>
          <a:p>
            <a:pPr indent="-330200" lvl="1" marL="914400" rtl="0" algn="l">
              <a:spcBef>
                <a:spcPts val="0"/>
              </a:spcBef>
              <a:spcAft>
                <a:spcPts val="0"/>
              </a:spcAft>
              <a:buSzPts val="1600"/>
              <a:buChar char="○"/>
            </a:pPr>
            <a:r>
              <a:rPr lang="en" sz="1600"/>
              <a:t>Intersystems Cache and GT.M</a:t>
            </a:r>
            <a:endParaRPr sz="1600"/>
          </a:p>
          <a:p>
            <a:pPr indent="-355600" lvl="0" marL="457200" rtl="0" algn="l">
              <a:spcBef>
                <a:spcPts val="0"/>
              </a:spcBef>
              <a:spcAft>
                <a:spcPts val="0"/>
              </a:spcAft>
              <a:buSzPts val="2000"/>
              <a:buChar char="●"/>
            </a:pPr>
            <a:r>
              <a:rPr lang="en" sz="2000"/>
              <a:t>Multivalue Database: </a:t>
            </a:r>
            <a:endParaRPr sz="2000"/>
          </a:p>
          <a:p>
            <a:pPr indent="-330200" lvl="1" marL="914400" rtl="0" algn="l">
              <a:spcBef>
                <a:spcPts val="0"/>
              </a:spcBef>
              <a:spcAft>
                <a:spcPts val="0"/>
              </a:spcAft>
              <a:buSzPts val="1600"/>
              <a:buChar char="○"/>
            </a:pPr>
            <a:r>
              <a:rPr lang="en" sz="1600"/>
              <a:t>Data with multivalued attributes or composite attributes</a:t>
            </a:r>
            <a:endParaRPr sz="1600"/>
          </a:p>
          <a:p>
            <a:pPr indent="-330200" lvl="1" marL="914400" rtl="0" algn="l">
              <a:spcBef>
                <a:spcPts val="0"/>
              </a:spcBef>
              <a:spcAft>
                <a:spcPts val="0"/>
              </a:spcAft>
              <a:buSzPts val="1600"/>
              <a:buChar char="○"/>
            </a:pPr>
            <a:r>
              <a:rPr lang="en" sz="1600"/>
              <a:t>jBASE and Model 204</a:t>
            </a:r>
            <a:endParaRPr sz="1600"/>
          </a:p>
          <a:p>
            <a:pPr indent="-355600" lvl="0" marL="457200" rtl="0" algn="l">
              <a:spcBef>
                <a:spcPts val="0"/>
              </a:spcBef>
              <a:spcAft>
                <a:spcPts val="0"/>
              </a:spcAft>
              <a:buSzPts val="2000"/>
              <a:buChar char="●"/>
            </a:pPr>
            <a:r>
              <a:rPr lang="en" sz="2000"/>
              <a:t>Time Series Database:  </a:t>
            </a:r>
            <a:endParaRPr sz="2000"/>
          </a:p>
          <a:p>
            <a:pPr indent="-330200" lvl="1" marL="914400" rtl="0" algn="l">
              <a:spcBef>
                <a:spcPts val="0"/>
              </a:spcBef>
              <a:spcAft>
                <a:spcPts val="0"/>
              </a:spcAft>
              <a:buSzPts val="1600"/>
              <a:buChar char="○"/>
            </a:pPr>
            <a:r>
              <a:rPr lang="en" sz="1600"/>
              <a:t>Data related to time series</a:t>
            </a:r>
            <a:endParaRPr sz="1600"/>
          </a:p>
          <a:p>
            <a:pPr indent="-330200" lvl="1" marL="914400" rtl="0" algn="l">
              <a:spcBef>
                <a:spcPts val="0"/>
              </a:spcBef>
              <a:spcAft>
                <a:spcPts val="0"/>
              </a:spcAft>
              <a:buSzPts val="1600"/>
              <a:buChar char="○"/>
            </a:pPr>
            <a:r>
              <a:rPr lang="en" sz="1600"/>
              <a:t>Informix Time Series Solution and influxdata</a:t>
            </a:r>
            <a:endParaRPr sz="1600"/>
          </a:p>
        </p:txBody>
      </p:sp>
      <p:sp>
        <p:nvSpPr>
          <p:cNvPr id="229" name="Google Shape;229;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types of NOSQL Databases- Cont.</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There are more than 225 kinds of NoSQL databases. </a:t>
            </a:r>
            <a:endParaRPr sz="2400"/>
          </a:p>
          <a:p>
            <a:pPr indent="0" lvl="0" marL="0" rtl="0" algn="l">
              <a:spcBef>
                <a:spcPts val="0"/>
              </a:spcBef>
              <a:spcAft>
                <a:spcPts val="0"/>
              </a:spcAft>
              <a:buNone/>
            </a:pPr>
            <a:r>
              <a:t/>
            </a:r>
            <a:endParaRPr sz="2400"/>
          </a:p>
          <a:p>
            <a:pPr indent="0" lvl="0" marL="0" rtl="0" algn="just">
              <a:spcBef>
                <a:spcPts val="0"/>
              </a:spcBef>
              <a:spcAft>
                <a:spcPts val="0"/>
              </a:spcAft>
              <a:buClr>
                <a:schemeClr val="dk1"/>
              </a:buClr>
              <a:buSzPts val="1100"/>
              <a:buFont typeface="Arial"/>
              <a:buNone/>
            </a:pPr>
            <a:r>
              <a:rPr lang="en" sz="2400"/>
              <a:t>How to choose an appropriate NoSQL database for a specific enterprise is very important because the change of database may affect the enterprise performance of the business operations?</a:t>
            </a:r>
            <a:endParaRPr sz="2400"/>
          </a:p>
          <a:p>
            <a:pPr indent="0" lvl="0" marL="0" rtl="0" algn="l">
              <a:spcBef>
                <a:spcPts val="0"/>
              </a:spcBef>
              <a:spcAft>
                <a:spcPts val="0"/>
              </a:spcAft>
              <a:buNone/>
            </a:pPr>
            <a:r>
              <a:t/>
            </a:r>
            <a:endParaRPr sz="2400"/>
          </a:p>
        </p:txBody>
      </p:sp>
      <p:sp>
        <p:nvSpPr>
          <p:cNvPr id="236" name="Google Shape;23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90250" y="526350"/>
            <a:ext cx="7257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Principle of </a:t>
            </a:r>
            <a:endParaRPr/>
          </a:p>
          <a:p>
            <a:pPr indent="0" lvl="0" marL="0" rtl="0" algn="l">
              <a:spcBef>
                <a:spcPts val="0"/>
              </a:spcBef>
              <a:spcAft>
                <a:spcPts val="0"/>
              </a:spcAft>
              <a:buNone/>
            </a:pPr>
            <a:r>
              <a:rPr lang="en"/>
              <a:t>Database Selection</a:t>
            </a:r>
            <a:endParaRPr/>
          </a:p>
        </p:txBody>
      </p:sp>
      <p:sp>
        <p:nvSpPr>
          <p:cNvPr id="242" name="Google Shape;24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Principles of Database Selection </a:t>
            </a:r>
            <a:endParaRPr/>
          </a:p>
        </p:txBody>
      </p:sp>
      <p:sp>
        <p:nvSpPr>
          <p:cNvPr id="248" name="Google Shape;248;p38"/>
          <p:cNvSpPr txBox="1"/>
          <p:nvPr>
            <p:ph idx="1" type="body"/>
          </p:nvPr>
        </p:nvSpPr>
        <p:spPr>
          <a:xfrm>
            <a:off x="311700" y="1132600"/>
            <a:ext cx="84258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Understand the current problems, goals, and challenges of the corporate operations database.</a:t>
            </a:r>
            <a:endParaRPr sz="1600"/>
          </a:p>
          <a:p>
            <a:pPr indent="-330200" lvl="0" marL="457200" rtl="0" algn="l">
              <a:spcBef>
                <a:spcPts val="1600"/>
              </a:spcBef>
              <a:spcAft>
                <a:spcPts val="0"/>
              </a:spcAft>
              <a:buSzPts val="1600"/>
              <a:buAutoNum type="arabicPeriod"/>
            </a:pPr>
            <a:r>
              <a:rPr lang="en" sz="1600"/>
              <a:t>Determine to continue to use current RDB or to change to use NoSQL databases according to business requirements and features of NoSQL databases.</a:t>
            </a:r>
            <a:endParaRPr sz="1600"/>
          </a:p>
          <a:p>
            <a:pPr indent="-330200" lvl="0" marL="457200" rtl="0" algn="l">
              <a:spcBef>
                <a:spcPts val="1600"/>
              </a:spcBef>
              <a:spcAft>
                <a:spcPts val="0"/>
              </a:spcAft>
              <a:buSzPts val="1600"/>
              <a:buAutoNum type="arabicPeriod"/>
            </a:pPr>
            <a:r>
              <a:rPr lang="en" sz="1600"/>
              <a:t>If changing to use NoSQL databases, select a suitable category of NoSQL databases based on the features and formats of the enterprise’s operating data.</a:t>
            </a:r>
            <a:endParaRPr sz="1600"/>
          </a:p>
          <a:p>
            <a:pPr indent="-330200" lvl="0" marL="457200" rtl="0" algn="l">
              <a:spcBef>
                <a:spcPts val="1600"/>
              </a:spcBef>
              <a:spcAft>
                <a:spcPts val="1600"/>
              </a:spcAft>
              <a:buSzPts val="1600"/>
              <a:buAutoNum type="arabicPeriod"/>
            </a:pPr>
            <a:r>
              <a:rPr lang="en" sz="1600"/>
              <a:t>When selecting a specific NoSQL database, we can first find out the NoSQL databases that are most frequently discussed on the Internet according to the statistics and evaluation of the DB-Engines Ranking website. Finally, based on the advantages and disadvantages of these databases and enterprise’s needs, we can select the most appropriate NoSQL database.</a:t>
            </a:r>
            <a:endParaRPr sz="1600"/>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90250" y="526350"/>
            <a:ext cx="8559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Advantages  of NOSQL</a:t>
            </a:r>
            <a:endParaRPr/>
          </a:p>
        </p:txBody>
      </p:sp>
      <p:sp>
        <p:nvSpPr>
          <p:cNvPr id="255" name="Google Shape;25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NOSQL</a:t>
            </a:r>
            <a:endParaRPr/>
          </a:p>
        </p:txBody>
      </p:sp>
      <p:sp>
        <p:nvSpPr>
          <p:cNvPr id="261" name="Google Shape;261;p40"/>
          <p:cNvSpPr txBox="1"/>
          <p:nvPr>
            <p:ph idx="1" type="body"/>
          </p:nvPr>
        </p:nvSpPr>
        <p:spPr>
          <a:xfrm>
            <a:off x="311700" y="1132600"/>
            <a:ext cx="8425800" cy="3397200"/>
          </a:xfrm>
          <a:prstGeom prst="rect">
            <a:avLst/>
          </a:prstGeom>
        </p:spPr>
        <p:txBody>
          <a:bodyPr anchorCtr="0" anchor="t" bIns="91425" lIns="91425" spcFirstLastPara="1" rIns="91425" wrap="square" tIns="91425">
            <a:noAutofit/>
          </a:bodyPr>
          <a:lstStyle/>
          <a:p>
            <a:pPr indent="-330200" lvl="0" marL="457200" rtl="0" algn="l">
              <a:lnSpc>
                <a:spcPct val="50000"/>
              </a:lnSpc>
              <a:spcBef>
                <a:spcPts val="0"/>
              </a:spcBef>
              <a:spcAft>
                <a:spcPts val="0"/>
              </a:spcAft>
              <a:buSzPts val="1600"/>
              <a:buChar char="●"/>
            </a:pPr>
            <a:r>
              <a:rPr lang="en" sz="1600"/>
              <a:t>Can be used as Primary or Analytic Data Source</a:t>
            </a:r>
            <a:endParaRPr sz="1600"/>
          </a:p>
          <a:p>
            <a:pPr indent="-330200" lvl="0" marL="457200" rtl="0" algn="l">
              <a:lnSpc>
                <a:spcPct val="50000"/>
              </a:lnSpc>
              <a:spcBef>
                <a:spcPts val="1600"/>
              </a:spcBef>
              <a:spcAft>
                <a:spcPts val="0"/>
              </a:spcAft>
              <a:buSzPts val="1600"/>
              <a:buChar char="●"/>
            </a:pPr>
            <a:r>
              <a:rPr lang="en" sz="1600"/>
              <a:t>Big Data Capability</a:t>
            </a:r>
            <a:endParaRPr sz="1600"/>
          </a:p>
          <a:p>
            <a:pPr indent="-330200" lvl="0" marL="457200" rtl="0" algn="l">
              <a:lnSpc>
                <a:spcPct val="50000"/>
              </a:lnSpc>
              <a:spcBef>
                <a:spcPts val="1600"/>
              </a:spcBef>
              <a:spcAft>
                <a:spcPts val="0"/>
              </a:spcAft>
              <a:buSzPts val="1600"/>
              <a:buChar char="●"/>
            </a:pPr>
            <a:r>
              <a:rPr lang="en" sz="1600"/>
              <a:t>No Single Point of Failure</a:t>
            </a:r>
            <a:endParaRPr sz="1600"/>
          </a:p>
          <a:p>
            <a:pPr indent="-330200" lvl="0" marL="457200" rtl="0" algn="l">
              <a:lnSpc>
                <a:spcPct val="50000"/>
              </a:lnSpc>
              <a:spcBef>
                <a:spcPts val="1600"/>
              </a:spcBef>
              <a:spcAft>
                <a:spcPts val="0"/>
              </a:spcAft>
              <a:buSzPts val="1600"/>
              <a:buChar char="●"/>
            </a:pPr>
            <a:r>
              <a:rPr lang="en" sz="1600"/>
              <a:t>Easy Replication</a:t>
            </a:r>
            <a:endParaRPr sz="1600"/>
          </a:p>
          <a:p>
            <a:pPr indent="-330200" lvl="0" marL="457200" rtl="0" algn="l">
              <a:lnSpc>
                <a:spcPct val="50000"/>
              </a:lnSpc>
              <a:spcBef>
                <a:spcPts val="1600"/>
              </a:spcBef>
              <a:spcAft>
                <a:spcPts val="0"/>
              </a:spcAft>
              <a:buSzPts val="1600"/>
              <a:buChar char="●"/>
            </a:pPr>
            <a:r>
              <a:rPr lang="en" sz="1600"/>
              <a:t>It provides fast performance and horizontal scalability.</a:t>
            </a:r>
            <a:endParaRPr sz="1600"/>
          </a:p>
          <a:p>
            <a:pPr indent="-330200" lvl="0" marL="457200" rtl="0" algn="l">
              <a:lnSpc>
                <a:spcPct val="50000"/>
              </a:lnSpc>
              <a:spcBef>
                <a:spcPts val="1600"/>
              </a:spcBef>
              <a:spcAft>
                <a:spcPts val="0"/>
              </a:spcAft>
              <a:buSzPts val="1600"/>
              <a:buChar char="●"/>
            </a:pPr>
            <a:r>
              <a:rPr lang="en" sz="1600"/>
              <a:t>Can handle structured, semi-structured, and unstructured data with equal effect</a:t>
            </a:r>
            <a:endParaRPr sz="1600"/>
          </a:p>
          <a:p>
            <a:pPr indent="-330200" lvl="0" marL="457200" rtl="0" algn="l">
              <a:lnSpc>
                <a:spcPct val="50000"/>
              </a:lnSpc>
              <a:spcBef>
                <a:spcPts val="1600"/>
              </a:spcBef>
              <a:spcAft>
                <a:spcPts val="0"/>
              </a:spcAft>
              <a:buSzPts val="1600"/>
              <a:buChar char="●"/>
            </a:pPr>
            <a:r>
              <a:rPr lang="en" sz="1600"/>
              <a:t>Object-oriented programming which is easy to use and flexible</a:t>
            </a:r>
            <a:endParaRPr sz="1600"/>
          </a:p>
          <a:p>
            <a:pPr indent="-330200" lvl="0" marL="457200" rtl="0" algn="l">
              <a:lnSpc>
                <a:spcPct val="50000"/>
              </a:lnSpc>
              <a:spcBef>
                <a:spcPts val="1600"/>
              </a:spcBef>
              <a:spcAft>
                <a:spcPts val="0"/>
              </a:spcAft>
              <a:buSzPts val="1600"/>
              <a:buChar char="●"/>
            </a:pPr>
            <a:r>
              <a:rPr lang="en" sz="1600"/>
              <a:t>NoSQL databases don't need a dedicated high-performance server</a:t>
            </a:r>
            <a:endParaRPr sz="1600"/>
          </a:p>
          <a:p>
            <a:pPr indent="-330200" lvl="0" marL="457200" rtl="0" algn="l">
              <a:lnSpc>
                <a:spcPct val="50000"/>
              </a:lnSpc>
              <a:spcBef>
                <a:spcPts val="1600"/>
              </a:spcBef>
              <a:spcAft>
                <a:spcPts val="0"/>
              </a:spcAft>
              <a:buSzPts val="1600"/>
              <a:buChar char="●"/>
            </a:pPr>
            <a:r>
              <a:rPr lang="en" sz="1600"/>
              <a:t>Simple to implement than using RDBMS</a:t>
            </a:r>
            <a:endParaRPr sz="1600"/>
          </a:p>
          <a:p>
            <a:pPr indent="-330200" lvl="0" marL="457200" rtl="0" algn="l">
              <a:lnSpc>
                <a:spcPct val="50000"/>
              </a:lnSpc>
              <a:spcBef>
                <a:spcPts val="1600"/>
              </a:spcBef>
              <a:spcAft>
                <a:spcPts val="0"/>
              </a:spcAft>
              <a:buSzPts val="1600"/>
              <a:buChar char="●"/>
            </a:pPr>
            <a:r>
              <a:rPr lang="en" sz="1600"/>
              <a:t>It can serve as the primary data source for online applications.</a:t>
            </a:r>
            <a:endParaRPr sz="1600"/>
          </a:p>
          <a:p>
            <a:pPr indent="-330200" lvl="0" marL="457200" rtl="0" algn="l">
              <a:lnSpc>
                <a:spcPct val="50000"/>
              </a:lnSpc>
              <a:spcBef>
                <a:spcPts val="1600"/>
              </a:spcBef>
              <a:spcAft>
                <a:spcPts val="0"/>
              </a:spcAft>
              <a:buSzPts val="1600"/>
              <a:buChar char="●"/>
            </a:pPr>
            <a:r>
              <a:rPr lang="en" sz="1600"/>
              <a:t>Handles big data which manages data velocity, variety, volume, and complexity</a:t>
            </a:r>
            <a:endParaRPr sz="1600"/>
          </a:p>
          <a:p>
            <a:pPr indent="-330200" lvl="0" marL="457200" rtl="0" algn="l">
              <a:lnSpc>
                <a:spcPct val="50000"/>
              </a:lnSpc>
              <a:spcBef>
                <a:spcPts val="1600"/>
              </a:spcBef>
              <a:spcAft>
                <a:spcPts val="1600"/>
              </a:spcAft>
              <a:buSzPts val="1600"/>
              <a:buChar char="●"/>
            </a:pPr>
            <a:r>
              <a:rPr lang="en" sz="1600"/>
              <a:t>Offers a flexible schema design which can easily be altered without downtime or service disruption</a:t>
            </a:r>
            <a:endParaRPr sz="1600"/>
          </a:p>
        </p:txBody>
      </p:sp>
      <p:sp>
        <p:nvSpPr>
          <p:cNvPr id="262" name="Google Shape;26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90250" y="526350"/>
            <a:ext cx="8559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Disa</a:t>
            </a:r>
            <a:r>
              <a:rPr lang="en"/>
              <a:t>dvantages  of NOSQL</a:t>
            </a:r>
            <a:endParaRPr/>
          </a:p>
        </p:txBody>
      </p:sp>
      <p:sp>
        <p:nvSpPr>
          <p:cNvPr id="268" name="Google Shape;26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65934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NOSQL?      &amp; </a:t>
            </a:r>
            <a:endParaRPr/>
          </a:p>
          <a:p>
            <a:pPr indent="0" lvl="0" marL="0" rtl="0" algn="ctr">
              <a:spcBef>
                <a:spcPts val="0"/>
              </a:spcBef>
              <a:spcAft>
                <a:spcPts val="0"/>
              </a:spcAft>
              <a:buNone/>
            </a:pPr>
            <a:r>
              <a:rPr lang="en"/>
              <a:t>Why use NOSQL?</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a:t>
            </a:r>
            <a:r>
              <a:rPr lang="en"/>
              <a:t>dvantages of NOSQL</a:t>
            </a:r>
            <a:endParaRPr/>
          </a:p>
        </p:txBody>
      </p:sp>
      <p:sp>
        <p:nvSpPr>
          <p:cNvPr id="274" name="Google Shape;274;p42"/>
          <p:cNvSpPr txBox="1"/>
          <p:nvPr>
            <p:ph idx="1" type="body"/>
          </p:nvPr>
        </p:nvSpPr>
        <p:spPr>
          <a:xfrm>
            <a:off x="311700" y="1132600"/>
            <a:ext cx="8425800" cy="3397200"/>
          </a:xfrm>
          <a:prstGeom prst="rect">
            <a:avLst/>
          </a:prstGeom>
        </p:spPr>
        <p:txBody>
          <a:bodyPr anchorCtr="0" anchor="t" bIns="91425" lIns="91425" spcFirstLastPara="1" rIns="91425" wrap="square" tIns="91425">
            <a:noAutofit/>
          </a:bodyPr>
          <a:lstStyle/>
          <a:p>
            <a:pPr indent="0" lvl="0" marL="457200" rtl="0" algn="l">
              <a:lnSpc>
                <a:spcPct val="50000"/>
              </a:lnSpc>
              <a:spcBef>
                <a:spcPts val="0"/>
              </a:spcBef>
              <a:spcAft>
                <a:spcPts val="0"/>
              </a:spcAft>
              <a:buNone/>
            </a:pPr>
            <a:r>
              <a:t/>
            </a:r>
            <a:endParaRPr sz="1800"/>
          </a:p>
          <a:p>
            <a:pPr indent="-342900" lvl="0" marL="457200" rtl="0" algn="l">
              <a:lnSpc>
                <a:spcPct val="50000"/>
              </a:lnSpc>
              <a:spcBef>
                <a:spcPts val="1600"/>
              </a:spcBef>
              <a:spcAft>
                <a:spcPts val="0"/>
              </a:spcAft>
              <a:buSzPts val="1800"/>
              <a:buChar char="●"/>
            </a:pPr>
            <a:r>
              <a:rPr lang="en" sz="1800"/>
              <a:t>No standardization rules</a:t>
            </a:r>
            <a:endParaRPr sz="1800"/>
          </a:p>
          <a:p>
            <a:pPr indent="-342900" lvl="0" marL="457200" rtl="0" algn="l">
              <a:lnSpc>
                <a:spcPct val="115000"/>
              </a:lnSpc>
              <a:spcBef>
                <a:spcPts val="1600"/>
              </a:spcBef>
              <a:spcAft>
                <a:spcPts val="0"/>
              </a:spcAft>
              <a:buSzPts val="1800"/>
              <a:buChar char="●"/>
            </a:pPr>
            <a:r>
              <a:rPr lang="en" sz="1800"/>
              <a:t>Limited query capabilities</a:t>
            </a:r>
            <a:endParaRPr sz="1800"/>
          </a:p>
          <a:p>
            <a:pPr indent="-342900" lvl="0" marL="457200" rtl="0" algn="l">
              <a:lnSpc>
                <a:spcPct val="115000"/>
              </a:lnSpc>
              <a:spcBef>
                <a:spcPts val="1600"/>
              </a:spcBef>
              <a:spcAft>
                <a:spcPts val="0"/>
              </a:spcAft>
              <a:buSzPts val="1800"/>
              <a:buChar char="●"/>
            </a:pPr>
            <a:r>
              <a:rPr lang="en" sz="1800"/>
              <a:t>It does not offer any traditional database capabilities, like consistency when multiple transactions are performed simultaneously.</a:t>
            </a:r>
            <a:endParaRPr sz="1800"/>
          </a:p>
          <a:p>
            <a:pPr indent="-342900" lvl="0" marL="457200" rtl="0" algn="l">
              <a:lnSpc>
                <a:spcPct val="50000"/>
              </a:lnSpc>
              <a:spcBef>
                <a:spcPts val="1600"/>
              </a:spcBef>
              <a:spcAft>
                <a:spcPts val="0"/>
              </a:spcAft>
              <a:buSzPts val="1800"/>
              <a:buChar char="●"/>
            </a:pPr>
            <a:r>
              <a:rPr lang="en" sz="1800"/>
              <a:t>The learning curve is stiff for new developers</a:t>
            </a:r>
            <a:endParaRPr sz="1800"/>
          </a:p>
          <a:p>
            <a:pPr indent="-342900" lvl="0" marL="457200" rtl="0" algn="l">
              <a:lnSpc>
                <a:spcPct val="50000"/>
              </a:lnSpc>
              <a:spcBef>
                <a:spcPts val="1600"/>
              </a:spcBef>
              <a:spcAft>
                <a:spcPts val="1600"/>
              </a:spcAft>
              <a:buSzPts val="1800"/>
              <a:buChar char="●"/>
            </a:pPr>
            <a:r>
              <a:rPr lang="en" sz="1800"/>
              <a:t>Open source options so not so popular for enterprises.</a:t>
            </a:r>
            <a:endParaRPr sz="1800"/>
          </a:p>
        </p:txBody>
      </p:sp>
      <p:sp>
        <p:nvSpPr>
          <p:cNvPr id="275" name="Google Shape;27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NOSQL</a:t>
            </a:r>
            <a:endParaRPr/>
          </a:p>
        </p:txBody>
      </p:sp>
      <p:sp>
        <p:nvSpPr>
          <p:cNvPr id="79" name="Google Shape;79;p1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 only SQL”</a:t>
            </a:r>
            <a:endParaRPr/>
          </a:p>
        </p:txBody>
      </p:sp>
      <p:sp>
        <p:nvSpPr>
          <p:cNvPr id="80" name="Google Shape;80;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a:t>T</a:t>
            </a:r>
            <a:r>
              <a:rPr lang="en"/>
              <a:t>he abbreviation of "Not Only SQL." Means if RDB is suitable then use it while if RDB is not suitable to use, alternative can be used. </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NOSQL aims to solve</a:t>
            </a:r>
            <a:endParaRPr/>
          </a:p>
        </p:txBody>
      </p:sp>
      <p:sp>
        <p:nvSpPr>
          <p:cNvPr id="87" name="Google Shape;8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the needs of high concurrent read-write </a:t>
            </a:r>
            <a:endParaRPr/>
          </a:p>
          <a:p>
            <a:pPr indent="-342900" lvl="0" marL="457200" rtl="0" algn="l">
              <a:spcBef>
                <a:spcPts val="1600"/>
              </a:spcBef>
              <a:spcAft>
                <a:spcPts val="0"/>
              </a:spcAft>
              <a:buSzPts val="1800"/>
              <a:buChar char="●"/>
            </a:pPr>
            <a:r>
              <a:rPr lang="en"/>
              <a:t>efficient mass data storage and access</a:t>
            </a:r>
            <a:endParaRPr/>
          </a:p>
          <a:p>
            <a:pPr indent="-342900" lvl="0" marL="457200" rtl="0" algn="l">
              <a:spcBef>
                <a:spcPts val="1600"/>
              </a:spcBef>
              <a:spcAft>
                <a:spcPts val="1600"/>
              </a:spcAft>
              <a:buSzPts val="1800"/>
              <a:buChar char="●"/>
            </a:pPr>
            <a:r>
              <a:rPr lang="en"/>
              <a:t> database scalability and high availability.</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Why NOSQL?</a:t>
            </a:r>
            <a:endParaRPr/>
          </a:p>
        </p:txBody>
      </p:sp>
      <p:sp>
        <p:nvSpPr>
          <p:cNvPr id="94" name="Google Shape;9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rPr lang="en"/>
              <a:t>Popularization of big data makes the enterprise need to store more and more data. The enterprise’s database must access data as fast as possible, but RDB has the speed limitation due to the join operation.</a:t>
            </a:r>
            <a:endParaRPr/>
          </a:p>
          <a:p>
            <a:pPr indent="0" lvl="0" marL="0" rtl="0" algn="just">
              <a:spcBef>
                <a:spcPts val="1600"/>
              </a:spcBef>
              <a:spcAft>
                <a:spcPts val="0"/>
              </a:spcAft>
              <a:buNone/>
            </a:pPr>
            <a:r>
              <a:rPr lang="en"/>
              <a:t>Its primary advantage is that, unlike relational databases, it handles unstructured data such as word-processing files, e-mail, multimedia, and social media efficiently.</a:t>
            </a:r>
            <a:endParaRPr/>
          </a:p>
          <a:p>
            <a:pPr indent="0" lvl="0" marL="0" rtl="0" algn="just">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features of NoSQL</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71675"/>
            <a:ext cx="8520600" cy="3516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p>
          <a:p>
            <a:pPr indent="-330200" lvl="0" marL="457200" rtl="0" algn="l">
              <a:lnSpc>
                <a:spcPct val="150000"/>
              </a:lnSpc>
              <a:spcBef>
                <a:spcPts val="1600"/>
              </a:spcBef>
              <a:spcAft>
                <a:spcPts val="0"/>
              </a:spcAft>
              <a:buSzPts val="1600"/>
              <a:buChar char="●"/>
            </a:pPr>
            <a:r>
              <a:rPr b="1" lang="en" sz="1600"/>
              <a:t>Non-relational</a:t>
            </a:r>
            <a:r>
              <a:rPr lang="en" sz="1600"/>
              <a:t>: NoSQL databases do not use Relational Database Model, neither support SQL Join operations.</a:t>
            </a:r>
            <a:endParaRPr sz="1600"/>
          </a:p>
          <a:p>
            <a:pPr indent="-330200" lvl="0" marL="457200" rtl="0" algn="l">
              <a:lnSpc>
                <a:spcPct val="150000"/>
              </a:lnSpc>
              <a:spcBef>
                <a:spcPts val="0"/>
              </a:spcBef>
              <a:spcAft>
                <a:spcPts val="0"/>
              </a:spcAft>
              <a:buSzPts val="1600"/>
              <a:buChar char="●"/>
            </a:pPr>
            <a:r>
              <a:rPr b="1" lang="en" sz="1600"/>
              <a:t>Distributed</a:t>
            </a:r>
            <a:r>
              <a:rPr lang="en" sz="1600"/>
              <a:t>: data in NoSQL databases is usually stored in different servers and the locations of the stored data are managed by metadata.</a:t>
            </a:r>
            <a:endParaRPr sz="1600"/>
          </a:p>
          <a:p>
            <a:pPr indent="-330200" lvl="0" marL="457200" rtl="0" algn="l">
              <a:lnSpc>
                <a:spcPct val="150000"/>
              </a:lnSpc>
              <a:spcBef>
                <a:spcPts val="0"/>
              </a:spcBef>
              <a:spcAft>
                <a:spcPts val="0"/>
              </a:spcAft>
              <a:buSzPts val="1600"/>
              <a:buChar char="●"/>
            </a:pPr>
            <a:r>
              <a:rPr b="1" lang="en" sz="1600"/>
              <a:t>Horizontally scalable</a:t>
            </a:r>
            <a:r>
              <a:rPr lang="en" sz="1600"/>
              <a:t>: the capacity of NoSQL database can be extended by increasing the number of servers.</a:t>
            </a:r>
            <a:endParaRPr sz="1600"/>
          </a:p>
          <a:p>
            <a:pPr indent="-330200" lvl="0" marL="457200" rtl="0" algn="l">
              <a:lnSpc>
                <a:spcPct val="150000"/>
              </a:lnSpc>
              <a:spcBef>
                <a:spcPts val="0"/>
              </a:spcBef>
              <a:spcAft>
                <a:spcPts val="0"/>
              </a:spcAft>
              <a:buSzPts val="1600"/>
              <a:buChar char="●"/>
            </a:pPr>
            <a:r>
              <a:rPr b="1" lang="en" sz="1600"/>
              <a:t>High data processing rate</a:t>
            </a:r>
            <a:r>
              <a:rPr lang="en" sz="1600"/>
              <a:t>: The data processing rate of NoSQL database is higher than that of RDB.</a:t>
            </a:r>
            <a:endParaRPr sz="1600"/>
          </a:p>
        </p:txBody>
      </p:sp>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features of NOSQL</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vs NOSQL</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