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7" r:id="rId1"/>
    <p:sldMasterId id="2147484575" r:id="rId2"/>
    <p:sldMasterId id="2147484593" r:id="rId3"/>
  </p:sldMasterIdLst>
  <p:sldIdLst>
    <p:sldId id="257" r:id="rId4"/>
    <p:sldId id="256" r:id="rId5"/>
    <p:sldId id="258" r:id="rId6"/>
    <p:sldId id="259"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18A968-4128-416D-8AE8-704B818B979D}">
          <p14:sldIdLst>
            <p14:sldId id="257"/>
            <p14:sldId id="256"/>
            <p14:sldId id="258"/>
            <p14:sldId id="259"/>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4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6899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16267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57051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1614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444986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178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38233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316975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707534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38073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41478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659157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89032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85421646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407338564"/>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635450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84608598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6966864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26034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3423319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5900673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5008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445846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9691036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5425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5494357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829875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8648000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77819093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1699161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992993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415552853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527301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155773633"/>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7104972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43291033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44099449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5032078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5998048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913000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8D04519-345C-4EC1-95AC-FCC8478F6546}"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82730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3354103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29479020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76066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76635532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2559268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4521F73-8021-4931-BFDF-89F1231FC50F}" type="datetimeFigureOut">
              <a:rPr lang="en-US" smtClean="0"/>
              <a:t>11/20/2019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8D04519-345C-4EC1-95AC-FCC8478F6546}" type="slidenum">
              <a:rPr lang="en-US" smtClean="0"/>
              <a:t>‹#›</a:t>
            </a:fld>
            <a:endParaRPr lang="en-US" dirty="0"/>
          </a:p>
        </p:txBody>
      </p:sp>
    </p:spTree>
    <p:extLst>
      <p:ext uri="{BB962C8B-B14F-4D97-AF65-F5344CB8AC3E}">
        <p14:creationId xmlns:p14="http://schemas.microsoft.com/office/powerpoint/2010/main" val="346763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189516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7679343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39791009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521F73-8021-4931-BFDF-89F1231FC50F}" type="datetimeFigureOut">
              <a:rPr lang="en-US" smtClean="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D04519-345C-4EC1-95AC-FCC8478F6546}" type="slidenum">
              <a:rPr lang="en-US" smtClean="0"/>
              <a:t>‹#›</a:t>
            </a:fld>
            <a:endParaRPr lang="en-US" dirty="0"/>
          </a:p>
        </p:txBody>
      </p:sp>
    </p:spTree>
    <p:extLst>
      <p:ext uri="{BB962C8B-B14F-4D97-AF65-F5344CB8AC3E}">
        <p14:creationId xmlns:p14="http://schemas.microsoft.com/office/powerpoint/2010/main" val="98076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521F73-8021-4931-BFDF-89F1231FC50F}" type="datetimeFigureOut">
              <a:rPr lang="en-US" smtClean="0"/>
              <a:t>11/20/2019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8D04519-345C-4EC1-95AC-FCC8478F6546}" type="slidenum">
              <a:rPr lang="en-US" smtClean="0"/>
              <a:t>‹#›</a:t>
            </a:fld>
            <a:endParaRPr lang="en-US" dirty="0"/>
          </a:p>
        </p:txBody>
      </p:sp>
    </p:spTree>
    <p:extLst>
      <p:ext uri="{BB962C8B-B14F-4D97-AF65-F5344CB8AC3E}">
        <p14:creationId xmlns:p14="http://schemas.microsoft.com/office/powerpoint/2010/main" val="191590301"/>
      </p:ext>
    </p:extLst>
  </p:cSld>
  <p:clrMap bg1="dk1" tx1="lt1" bg2="dk2" tx2="lt2" accent1="accent1" accent2="accent2" accent3="accent3" accent4="accent4" accent5="accent5" accent6="accent6" hlink="hlink" folHlink="folHlink"/>
  <p:sldLayoutIdLst>
    <p:sldLayoutId id="2147484378" r:id="rId1"/>
    <p:sldLayoutId id="2147484379" r:id="rId2"/>
    <p:sldLayoutId id="2147484380" r:id="rId3"/>
    <p:sldLayoutId id="2147484381" r:id="rId4"/>
    <p:sldLayoutId id="2147484382" r:id="rId5"/>
    <p:sldLayoutId id="2147484383" r:id="rId6"/>
    <p:sldLayoutId id="2147484384" r:id="rId7"/>
    <p:sldLayoutId id="2147484385" r:id="rId8"/>
    <p:sldLayoutId id="2147484386" r:id="rId9"/>
    <p:sldLayoutId id="2147484387" r:id="rId10"/>
    <p:sldLayoutId id="2147484388" r:id="rId11"/>
    <p:sldLayoutId id="2147484389" r:id="rId12"/>
    <p:sldLayoutId id="2147484390" r:id="rId13"/>
    <p:sldLayoutId id="2147484391" r:id="rId14"/>
    <p:sldLayoutId id="2147484392" r:id="rId15"/>
    <p:sldLayoutId id="2147484393" r:id="rId16"/>
    <p:sldLayoutId id="21474843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521F73-8021-4931-BFDF-89F1231FC50F}" type="datetimeFigureOut">
              <a:rPr lang="en-US" smtClean="0"/>
              <a:t>11/20/2019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8D04519-345C-4EC1-95AC-FCC8478F6546}" type="slidenum">
              <a:rPr lang="en-US" smtClean="0"/>
              <a:t>‹#›</a:t>
            </a:fld>
            <a:endParaRPr lang="en-US" dirty="0"/>
          </a:p>
        </p:txBody>
      </p:sp>
    </p:spTree>
    <p:extLst>
      <p:ext uri="{BB962C8B-B14F-4D97-AF65-F5344CB8AC3E}">
        <p14:creationId xmlns:p14="http://schemas.microsoft.com/office/powerpoint/2010/main" val="719064291"/>
      </p:ext>
    </p:extLst>
  </p:cSld>
  <p:clrMap bg1="dk1" tx1="lt1" bg2="dk2" tx2="lt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 id="2147484587" r:id="rId12"/>
    <p:sldLayoutId id="2147484588" r:id="rId13"/>
    <p:sldLayoutId id="2147484589" r:id="rId14"/>
    <p:sldLayoutId id="2147484590" r:id="rId15"/>
    <p:sldLayoutId id="2147484591" r:id="rId16"/>
    <p:sldLayoutId id="214748459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521F73-8021-4931-BFDF-89F1231FC50F}" type="datetimeFigureOut">
              <a:rPr lang="en-US" smtClean="0"/>
              <a:t>11/20/2019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8D04519-345C-4EC1-95AC-FCC8478F6546}" type="slidenum">
              <a:rPr lang="en-US" smtClean="0"/>
              <a:t>‹#›</a:t>
            </a:fld>
            <a:endParaRPr lang="en-US" dirty="0"/>
          </a:p>
        </p:txBody>
      </p:sp>
    </p:spTree>
    <p:extLst>
      <p:ext uri="{BB962C8B-B14F-4D97-AF65-F5344CB8AC3E}">
        <p14:creationId xmlns:p14="http://schemas.microsoft.com/office/powerpoint/2010/main" val="1473807506"/>
      </p:ext>
    </p:extLst>
  </p:cSld>
  <p:clrMap bg1="dk1" tx1="lt1" bg2="dk2" tx2="lt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 id="2147484608" r:id="rId15"/>
    <p:sldLayoutId id="2147484609" r:id="rId16"/>
    <p:sldLayoutId id="214748461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035" y="165663"/>
            <a:ext cx="8304762" cy="11809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105" y="-104736"/>
            <a:ext cx="1856056" cy="1856056"/>
          </a:xfrm>
          <a:prstGeom prst="rect">
            <a:avLst/>
          </a:prstGeom>
        </p:spPr>
      </p:pic>
      <p:sp>
        <p:nvSpPr>
          <p:cNvPr id="6" name="TextBox 5"/>
          <p:cNvSpPr txBox="1"/>
          <p:nvPr/>
        </p:nvSpPr>
        <p:spPr>
          <a:xfrm>
            <a:off x="2904977" y="2483384"/>
            <a:ext cx="7793503" cy="1107996"/>
          </a:xfrm>
          <a:prstGeom prst="rect">
            <a:avLst/>
          </a:prstGeom>
          <a:noFill/>
        </p:spPr>
        <p:txBody>
          <a:bodyPr wrap="square" rtlCol="0">
            <a:spAutoFit/>
          </a:bodyPr>
          <a:lstStyle/>
          <a:p>
            <a:r>
              <a:rPr lang="en-US" sz="6600" dirty="0" smtClean="0">
                <a:solidFill>
                  <a:schemeClr val="bg1"/>
                </a:solidFill>
                <a:latin typeface="Forte" panose="03060902040502070203" pitchFamily="66" charset="0"/>
              </a:rPr>
              <a:t>Cloud Cryptography</a:t>
            </a:r>
            <a:endParaRPr lang="en-US" sz="6600" dirty="0">
              <a:solidFill>
                <a:schemeClr val="bg1"/>
              </a:solidFill>
              <a:latin typeface="Forte" panose="03060902040502070203" pitchFamily="66" charset="0"/>
            </a:endParaRPr>
          </a:p>
        </p:txBody>
      </p:sp>
      <p:sp>
        <p:nvSpPr>
          <p:cNvPr id="7" name="TextBox 6"/>
          <p:cNvSpPr txBox="1"/>
          <p:nvPr/>
        </p:nvSpPr>
        <p:spPr>
          <a:xfrm>
            <a:off x="9275298" y="5657671"/>
            <a:ext cx="2916702" cy="1200329"/>
          </a:xfrm>
          <a:prstGeom prst="rect">
            <a:avLst/>
          </a:prstGeom>
          <a:noFill/>
        </p:spPr>
        <p:txBody>
          <a:bodyPr wrap="square" rtlCol="0">
            <a:spAutoFit/>
          </a:bodyPr>
          <a:lstStyle/>
          <a:p>
            <a:r>
              <a:rPr lang="en-US" sz="2400" dirty="0" smtClean="0">
                <a:solidFill>
                  <a:schemeClr val="bg1">
                    <a:lumMod val="65000"/>
                    <a:lumOff val="35000"/>
                  </a:schemeClr>
                </a:solidFill>
                <a:latin typeface="Algerian" panose="04020705040A02060702" pitchFamily="82" charset="0"/>
              </a:rPr>
              <a:t>Presented By  -</a:t>
            </a:r>
          </a:p>
          <a:p>
            <a:r>
              <a:rPr lang="en-US" sz="2400" dirty="0">
                <a:solidFill>
                  <a:schemeClr val="bg1">
                    <a:lumMod val="65000"/>
                    <a:lumOff val="35000"/>
                  </a:schemeClr>
                </a:solidFill>
                <a:latin typeface="Algerian" panose="04020705040A02060702" pitchFamily="82" charset="0"/>
              </a:rPr>
              <a:t> </a:t>
            </a:r>
            <a:r>
              <a:rPr lang="en-US" sz="2400" dirty="0" smtClean="0">
                <a:solidFill>
                  <a:schemeClr val="bg1">
                    <a:lumMod val="65000"/>
                    <a:lumOff val="35000"/>
                  </a:schemeClr>
                </a:solidFill>
                <a:latin typeface="Algerian" panose="04020705040A02060702" pitchFamily="82" charset="0"/>
              </a:rPr>
              <a:t>    Pankaj Kumar </a:t>
            </a:r>
          </a:p>
          <a:p>
            <a:r>
              <a:rPr lang="en-US" sz="2400" dirty="0">
                <a:solidFill>
                  <a:schemeClr val="bg1">
                    <a:lumMod val="65000"/>
                    <a:lumOff val="35000"/>
                  </a:schemeClr>
                </a:solidFill>
                <a:latin typeface="Algerian" panose="04020705040A02060702" pitchFamily="82" charset="0"/>
              </a:rPr>
              <a:t> </a:t>
            </a:r>
            <a:r>
              <a:rPr lang="en-US" sz="2400" dirty="0" smtClean="0">
                <a:solidFill>
                  <a:schemeClr val="bg1">
                    <a:lumMod val="65000"/>
                    <a:lumOff val="35000"/>
                  </a:schemeClr>
                </a:solidFill>
                <a:latin typeface="Algerian" panose="04020705040A02060702" pitchFamily="82" charset="0"/>
              </a:rPr>
              <a:t>         17BCS036</a:t>
            </a:r>
            <a:endParaRPr lang="en-US" sz="2400" dirty="0">
              <a:solidFill>
                <a:schemeClr val="bg1">
                  <a:lumMod val="65000"/>
                  <a:lumOff val="35000"/>
                </a:schemeClr>
              </a:solidFill>
              <a:latin typeface="Algerian" panose="04020705040A02060702" pitchFamily="82" charset="0"/>
            </a:endParaRPr>
          </a:p>
        </p:txBody>
      </p:sp>
      <p:sp>
        <p:nvSpPr>
          <p:cNvPr id="8" name="TextBox 7"/>
          <p:cNvSpPr txBox="1"/>
          <p:nvPr/>
        </p:nvSpPr>
        <p:spPr>
          <a:xfrm>
            <a:off x="1617783" y="1684167"/>
            <a:ext cx="2574389" cy="461665"/>
          </a:xfrm>
          <a:prstGeom prst="rect">
            <a:avLst/>
          </a:prstGeom>
          <a:noFill/>
        </p:spPr>
        <p:txBody>
          <a:bodyPr wrap="square" rtlCol="0">
            <a:spAutoFit/>
          </a:bodyPr>
          <a:lstStyle/>
          <a:p>
            <a:r>
              <a:rPr lang="en-US" sz="2400" dirty="0" smtClean="0">
                <a:solidFill>
                  <a:schemeClr val="bg1">
                    <a:lumMod val="65000"/>
                    <a:lumOff val="35000"/>
                  </a:schemeClr>
                </a:solidFill>
                <a:latin typeface="Forte" panose="03060902040502070203" pitchFamily="66" charset="0"/>
              </a:rPr>
              <a:t>A Presentation on</a:t>
            </a:r>
            <a:endParaRPr lang="en-US" sz="2400" dirty="0">
              <a:solidFill>
                <a:schemeClr val="bg1">
                  <a:lumMod val="65000"/>
                  <a:lumOff val="35000"/>
                </a:schemeClr>
              </a:solidFill>
              <a:latin typeface="Forte" panose="03060902040502070203" pitchFamily="66" charset="0"/>
            </a:endParaRPr>
          </a:p>
        </p:txBody>
      </p:sp>
      <p:sp>
        <p:nvSpPr>
          <p:cNvPr id="9" name="TextBox 8"/>
          <p:cNvSpPr txBox="1"/>
          <p:nvPr/>
        </p:nvSpPr>
        <p:spPr>
          <a:xfrm>
            <a:off x="359168" y="5657671"/>
            <a:ext cx="4845879" cy="830997"/>
          </a:xfrm>
          <a:prstGeom prst="rect">
            <a:avLst/>
          </a:prstGeom>
          <a:noFill/>
        </p:spPr>
        <p:txBody>
          <a:bodyPr wrap="square" rtlCol="0">
            <a:spAutoFit/>
          </a:bodyPr>
          <a:lstStyle/>
          <a:p>
            <a:r>
              <a:rPr lang="en-US" sz="2400" dirty="0" smtClean="0">
                <a:solidFill>
                  <a:schemeClr val="bg1"/>
                </a:solidFill>
                <a:latin typeface="Forte" panose="03060902040502070203" pitchFamily="66" charset="0"/>
              </a:rPr>
              <a:t>Under Supervision of – </a:t>
            </a:r>
          </a:p>
          <a:p>
            <a:r>
              <a:rPr lang="en-US" sz="2400" b="1" dirty="0">
                <a:solidFill>
                  <a:schemeClr val="bg1"/>
                </a:solidFill>
                <a:latin typeface="Forte" panose="03060902040502070203" pitchFamily="66" charset="0"/>
              </a:rPr>
              <a:t> </a:t>
            </a:r>
            <a:r>
              <a:rPr lang="en-US" sz="2400" b="1" dirty="0" smtClean="0">
                <a:solidFill>
                  <a:schemeClr val="bg1"/>
                </a:solidFill>
                <a:latin typeface="Forte" panose="03060902040502070203" pitchFamily="66" charset="0"/>
              </a:rPr>
              <a:t>          </a:t>
            </a:r>
            <a:r>
              <a:rPr lang="en-US" sz="2400" b="1" dirty="0" smtClean="0">
                <a:solidFill>
                  <a:schemeClr val="bg1"/>
                </a:solidFill>
                <a:latin typeface="Lucida Handwriting" panose="03010101010101010101" pitchFamily="66" charset="0"/>
              </a:rPr>
              <a:t>Prof.  UMA SESHADRI</a:t>
            </a:r>
            <a:endParaRPr lang="en-US" sz="2400" b="1" dirty="0">
              <a:solidFill>
                <a:schemeClr val="bg1"/>
              </a:solidFill>
              <a:latin typeface="Lucida Handwriting" panose="03010101010101010101" pitchFamily="66" charset="0"/>
            </a:endParaRPr>
          </a:p>
        </p:txBody>
      </p:sp>
    </p:spTree>
    <p:extLst>
      <p:ext uri="{BB962C8B-B14F-4D97-AF65-F5344CB8AC3E}">
        <p14:creationId xmlns:p14="http://schemas.microsoft.com/office/powerpoint/2010/main" val="25805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245" y="1744054"/>
            <a:ext cx="5149754" cy="4684882"/>
          </a:xfrm>
          <a:prstGeom prst="rect">
            <a:avLst/>
          </a:prstGeom>
        </p:spPr>
      </p:pic>
      <p:sp>
        <p:nvSpPr>
          <p:cNvPr id="3" name="TextBox 2"/>
          <p:cNvSpPr txBox="1"/>
          <p:nvPr/>
        </p:nvSpPr>
        <p:spPr>
          <a:xfrm>
            <a:off x="154743" y="0"/>
            <a:ext cx="11937173" cy="686341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smtClean="0">
                <a:solidFill>
                  <a:schemeClr val="bg1"/>
                </a:solidFill>
                <a:latin typeface="Arial" panose="020B0604020202020204" pitchFamily="34" charset="0"/>
                <a:cs typeface="Arial" panose="020B0604020202020204" pitchFamily="34" charset="0"/>
              </a:rPr>
              <a:t>The </a:t>
            </a:r>
            <a:r>
              <a:rPr lang="en-GB" sz="2000" dirty="0" smtClean="0">
                <a:solidFill>
                  <a:schemeClr val="bg1"/>
                </a:solidFill>
                <a:latin typeface="Arial" panose="020B0604020202020204" pitchFamily="34" charset="0"/>
                <a:cs typeface="Arial" panose="020B0604020202020204" pitchFamily="34" charset="0"/>
              </a:rPr>
              <a:t>functional </a:t>
            </a:r>
            <a:r>
              <a:rPr lang="en-GB" sz="2000" dirty="0">
                <a:solidFill>
                  <a:schemeClr val="bg1"/>
                </a:solidFill>
                <a:latin typeface="Arial" panose="020B0604020202020204" pitchFamily="34" charset="0"/>
                <a:cs typeface="Arial" panose="020B0604020202020204" pitchFamily="34" charset="0"/>
              </a:rPr>
              <a:t>structure diagram, indicating the relationship among sub-modules</a:t>
            </a:r>
            <a:r>
              <a:rPr lang="en-GB" sz="2000" dirty="0" smtClean="0">
                <a:solidFill>
                  <a:schemeClr val="bg1"/>
                </a:solidFill>
                <a:latin typeface="Arial" panose="020B0604020202020204" pitchFamily="34" charset="0"/>
                <a:cs typeface="Arial" panose="020B0604020202020204" pitchFamily="34" charset="0"/>
              </a:rPr>
              <a:t>.</a:t>
            </a:r>
          </a:p>
          <a:p>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VCM </a:t>
            </a:r>
            <a:r>
              <a:rPr lang="en-GB" sz="2000" dirty="0">
                <a:solidFill>
                  <a:schemeClr val="bg1"/>
                </a:solidFill>
                <a:latin typeface="Arial" panose="020B0604020202020204" pitchFamily="34" charset="0"/>
                <a:cs typeface="Arial" panose="020B0604020202020204" pitchFamily="34" charset="0"/>
              </a:rPr>
              <a:t>management scheduler, monitor of cloud cipher machines and network manager form a scheduling decision ring, and after collecting and processing system information, a schedule and decision about the VCM and related keys will be formed, as well as security isolation strategy between virtual subnets. </a:t>
            </a:r>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The </a:t>
            </a:r>
            <a:r>
              <a:rPr lang="en-GB" sz="2000" dirty="0">
                <a:solidFill>
                  <a:schemeClr val="bg1"/>
                </a:solidFill>
                <a:latin typeface="Arial" panose="020B0604020202020204" pitchFamily="34" charset="0"/>
                <a:cs typeface="Arial" panose="020B0604020202020204" pitchFamily="34" charset="0"/>
              </a:rPr>
              <a:t>authentication module is the authentication agent of </a:t>
            </a:r>
            <a:endParaRPr lang="en-GB" sz="2000" dirty="0" smtClean="0">
              <a:solidFill>
                <a:schemeClr val="bg1"/>
              </a:solidFill>
              <a:latin typeface="Arial" panose="020B0604020202020204" pitchFamily="34" charset="0"/>
              <a:cs typeface="Arial" panose="020B0604020202020204" pitchFamily="34" charset="0"/>
            </a:endParaRPr>
          </a:p>
          <a:p>
            <a:r>
              <a:rPr lang="en-GB" sz="2000" dirty="0" smtClean="0">
                <a:solidFill>
                  <a:schemeClr val="bg1"/>
                </a:solidFill>
                <a:latin typeface="Arial" panose="020B0604020202020204" pitchFamily="34" charset="0"/>
                <a:cs typeface="Arial" panose="020B0604020202020204" pitchFamily="34" charset="0"/>
              </a:rPr>
              <a:t>certification </a:t>
            </a:r>
            <a:r>
              <a:rPr lang="en-GB" sz="2000" dirty="0">
                <a:solidFill>
                  <a:schemeClr val="bg1"/>
                </a:solidFill>
                <a:latin typeface="Arial" panose="020B0604020202020204" pitchFamily="34" charset="0"/>
                <a:cs typeface="Arial" panose="020B0604020202020204" pitchFamily="34" charset="0"/>
              </a:rPr>
              <a:t>authority module belongs to key management </a:t>
            </a:r>
          </a:p>
          <a:p>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And it transmits authentication request and result of </a:t>
            </a:r>
            <a:endParaRPr lang="en-GB" sz="2000" dirty="0" smtClean="0">
              <a:solidFill>
                <a:schemeClr val="bg1"/>
              </a:solidFill>
              <a:latin typeface="Arial" panose="020B0604020202020204" pitchFamily="34" charset="0"/>
              <a:cs typeface="Arial" panose="020B0604020202020204" pitchFamily="34" charset="0"/>
            </a:endParaRPr>
          </a:p>
          <a:p>
            <a:r>
              <a:rPr lang="en-GB" sz="2000" dirty="0" smtClean="0">
                <a:solidFill>
                  <a:schemeClr val="bg1"/>
                </a:solidFill>
                <a:latin typeface="Arial" panose="020B0604020202020204" pitchFamily="34" charset="0"/>
                <a:cs typeface="Arial" panose="020B0604020202020204" pitchFamily="34" charset="0"/>
              </a:rPr>
              <a:t>consumers </a:t>
            </a:r>
            <a:r>
              <a:rPr lang="en-GB" sz="2000" dirty="0">
                <a:solidFill>
                  <a:schemeClr val="bg1"/>
                </a:solidFill>
                <a:latin typeface="Arial" panose="020B0604020202020204" pitchFamily="34" charset="0"/>
                <a:cs typeface="Arial" panose="020B0604020202020204" pitchFamily="34" charset="0"/>
              </a:rPr>
              <a:t>in the management platform of </a:t>
            </a:r>
            <a:r>
              <a:rPr lang="en-GB" sz="2000" dirty="0" smtClean="0">
                <a:solidFill>
                  <a:schemeClr val="bg1"/>
                </a:solidFill>
                <a:latin typeface="Arial" panose="020B0604020202020204" pitchFamily="34" charset="0"/>
                <a:cs typeface="Arial" panose="020B0604020202020204" pitchFamily="34" charset="0"/>
              </a:rPr>
              <a:t>system.</a:t>
            </a:r>
          </a:p>
          <a:p>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it is also responsible for initiating authentication request </a:t>
            </a:r>
            <a:endParaRPr lang="en-GB" sz="2000" dirty="0" smtClean="0">
              <a:solidFill>
                <a:schemeClr val="bg1"/>
              </a:solidFill>
              <a:latin typeface="Arial" panose="020B0604020202020204" pitchFamily="34" charset="0"/>
              <a:cs typeface="Arial" panose="020B0604020202020204" pitchFamily="34" charset="0"/>
            </a:endParaRPr>
          </a:p>
          <a:p>
            <a:r>
              <a:rPr lang="en-GB" sz="2000" dirty="0" smtClean="0">
                <a:solidFill>
                  <a:schemeClr val="bg1"/>
                </a:solidFill>
                <a:latin typeface="Arial" panose="020B0604020202020204" pitchFamily="34" charset="0"/>
                <a:cs typeface="Arial" panose="020B0604020202020204" pitchFamily="34" charset="0"/>
              </a:rPr>
              <a:t>of </a:t>
            </a:r>
            <a:r>
              <a:rPr lang="en-GB" sz="2000" dirty="0">
                <a:solidFill>
                  <a:schemeClr val="bg1"/>
                </a:solidFill>
                <a:latin typeface="Arial" panose="020B0604020202020204" pitchFamily="34" charset="0"/>
                <a:cs typeface="Arial" panose="020B0604020202020204" pitchFamily="34" charset="0"/>
              </a:rPr>
              <a:t>the virtual subnet to certification authority module and </a:t>
            </a:r>
            <a:endParaRPr lang="en-GB" sz="2000" dirty="0" smtClean="0">
              <a:solidFill>
                <a:schemeClr val="bg1"/>
              </a:solidFill>
              <a:latin typeface="Arial" panose="020B0604020202020204" pitchFamily="34" charset="0"/>
              <a:cs typeface="Arial" panose="020B0604020202020204" pitchFamily="34" charset="0"/>
            </a:endParaRPr>
          </a:p>
          <a:p>
            <a:r>
              <a:rPr lang="en-GB" sz="2000" dirty="0" smtClean="0">
                <a:solidFill>
                  <a:schemeClr val="bg1"/>
                </a:solidFill>
                <a:latin typeface="Arial" panose="020B0604020202020204" pitchFamily="34" charset="0"/>
                <a:cs typeface="Arial" panose="020B0604020202020204" pitchFamily="34" charset="0"/>
              </a:rPr>
              <a:t>result </a:t>
            </a:r>
            <a:r>
              <a:rPr lang="en-GB" sz="2000" dirty="0">
                <a:solidFill>
                  <a:schemeClr val="bg1"/>
                </a:solidFill>
                <a:latin typeface="Arial" panose="020B0604020202020204" pitchFamily="34" charset="0"/>
                <a:cs typeface="Arial" panose="020B0604020202020204" pitchFamily="34" charset="0"/>
              </a:rPr>
              <a:t>feedback. </a:t>
            </a:r>
            <a:endParaRPr lang="en-GB" sz="2000" dirty="0" smtClean="0">
              <a:solidFill>
                <a:schemeClr val="bg1"/>
              </a:solidFill>
              <a:latin typeface="Arial" panose="020B0604020202020204" pitchFamily="34" charset="0"/>
              <a:cs typeface="Arial" panose="020B0604020202020204" pitchFamily="34" charset="0"/>
            </a:endParaRPr>
          </a:p>
          <a:p>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Besides </a:t>
            </a:r>
            <a:r>
              <a:rPr lang="en-GB" sz="2000" dirty="0">
                <a:solidFill>
                  <a:schemeClr val="bg1"/>
                </a:solidFill>
                <a:latin typeface="Arial" panose="020B0604020202020204" pitchFamily="34" charset="0"/>
                <a:cs typeface="Arial" panose="020B0604020202020204" pitchFamily="34" charset="0"/>
              </a:rPr>
              <a:t>the request information of </a:t>
            </a:r>
            <a:r>
              <a:rPr lang="en-GB" sz="2000" dirty="0" smtClean="0">
                <a:solidFill>
                  <a:schemeClr val="bg1"/>
                </a:solidFill>
                <a:latin typeface="Arial" panose="020B0604020202020204" pitchFamily="34" charset="0"/>
                <a:cs typeface="Arial" panose="020B0604020202020204" pitchFamily="34" charset="0"/>
              </a:rPr>
              <a:t>the authentication </a:t>
            </a:r>
          </a:p>
          <a:p>
            <a:r>
              <a:rPr lang="en-GB" sz="2000" dirty="0" smtClean="0">
                <a:solidFill>
                  <a:schemeClr val="bg1"/>
                </a:solidFill>
                <a:latin typeface="Arial" panose="020B0604020202020204" pitchFamily="34" charset="0"/>
                <a:cs typeface="Arial" panose="020B0604020202020204" pitchFamily="34" charset="0"/>
              </a:rPr>
              <a:t>agent</a:t>
            </a:r>
            <a:r>
              <a:rPr lang="en-GB" sz="2000" dirty="0">
                <a:solidFill>
                  <a:schemeClr val="bg1"/>
                </a:solidFill>
                <a:latin typeface="Arial" panose="020B0604020202020204" pitchFamily="34" charset="0"/>
                <a:cs typeface="Arial" panose="020B0604020202020204" pitchFamily="34" charset="0"/>
              </a:rPr>
              <a:t>, certification authority module is also responsible </a:t>
            </a:r>
            <a:r>
              <a:rPr lang="en-GB" sz="2000" dirty="0" smtClean="0">
                <a:solidFill>
                  <a:schemeClr val="bg1"/>
                </a:solidFill>
                <a:latin typeface="Arial" panose="020B0604020202020204" pitchFamily="34" charset="0"/>
                <a:cs typeface="Arial" panose="020B0604020202020204" pitchFamily="34" charset="0"/>
              </a:rPr>
              <a:t>for </a:t>
            </a:r>
          </a:p>
          <a:p>
            <a:r>
              <a:rPr lang="en-GB" sz="2000" dirty="0" smtClean="0">
                <a:solidFill>
                  <a:schemeClr val="bg1"/>
                </a:solidFill>
                <a:latin typeface="Arial" panose="020B0604020202020204" pitchFamily="34" charset="0"/>
                <a:cs typeface="Arial" panose="020B0604020202020204" pitchFamily="34" charset="0"/>
              </a:rPr>
              <a:t>authorizing </a:t>
            </a:r>
            <a:r>
              <a:rPr lang="en-GB" sz="2000" dirty="0">
                <a:solidFill>
                  <a:schemeClr val="bg1"/>
                </a:solidFill>
                <a:latin typeface="Arial" panose="020B0604020202020204" pitchFamily="34" charset="0"/>
                <a:cs typeface="Arial" panose="020B0604020202020204" pitchFamily="34" charset="0"/>
              </a:rPr>
              <a:t>VCM instances and related keys of consumers</a:t>
            </a:r>
            <a:r>
              <a:rPr lang="en-GB" sz="2000" dirty="0" smtClean="0">
                <a:solidFill>
                  <a:schemeClr val="bg1"/>
                </a:solidFill>
                <a:latin typeface="Arial" panose="020B0604020202020204" pitchFamily="34" charset="0"/>
                <a:cs typeface="Arial" panose="020B0604020202020204" pitchFamily="34" charset="0"/>
              </a:rPr>
              <a:t>.</a:t>
            </a:r>
          </a:p>
          <a:p>
            <a:r>
              <a:rPr lang="en-GB" sz="2000" dirty="0" smtClean="0">
                <a:solidFill>
                  <a:schemeClr val="bg1"/>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The </a:t>
            </a:r>
            <a:r>
              <a:rPr lang="en-GB" sz="2000" dirty="0">
                <a:solidFill>
                  <a:schemeClr val="bg1"/>
                </a:solidFill>
                <a:latin typeface="Arial" panose="020B0604020202020204" pitchFamily="34" charset="0"/>
                <a:cs typeface="Arial" panose="020B0604020202020204" pitchFamily="34" charset="0"/>
              </a:rPr>
              <a:t>main function of key escrow subsystem is to store </a:t>
            </a:r>
            <a:endParaRPr lang="en-GB" sz="2000" dirty="0" smtClean="0">
              <a:solidFill>
                <a:schemeClr val="bg1"/>
              </a:solidFill>
              <a:latin typeface="Arial" panose="020B0604020202020204" pitchFamily="34" charset="0"/>
              <a:cs typeface="Arial" panose="020B0604020202020204" pitchFamily="34" charset="0"/>
            </a:endParaRPr>
          </a:p>
          <a:p>
            <a:r>
              <a:rPr lang="en-GB" sz="2000" dirty="0" smtClean="0">
                <a:solidFill>
                  <a:schemeClr val="bg1"/>
                </a:solidFill>
                <a:latin typeface="Arial" panose="020B0604020202020204" pitchFamily="34" charset="0"/>
                <a:cs typeface="Arial" panose="020B0604020202020204" pitchFamily="34" charset="0"/>
              </a:rPr>
              <a:t>and </a:t>
            </a:r>
            <a:r>
              <a:rPr lang="en-GB" sz="2000" dirty="0">
                <a:solidFill>
                  <a:schemeClr val="bg1"/>
                </a:solidFill>
                <a:latin typeface="Arial" panose="020B0604020202020204" pitchFamily="34" charset="0"/>
                <a:cs typeface="Arial" panose="020B0604020202020204" pitchFamily="34" charset="0"/>
              </a:rPr>
              <a:t>distribute encrypted DEK</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194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70780" y="900330"/>
            <a:ext cx="8299939" cy="707886"/>
          </a:xfrm>
          <a:prstGeom prst="rect">
            <a:avLst/>
          </a:prstGeom>
          <a:noFill/>
        </p:spPr>
        <p:txBody>
          <a:bodyPr wrap="square" rtlCol="0">
            <a:spAutoFit/>
          </a:bodyPr>
          <a:lstStyle/>
          <a:p>
            <a:r>
              <a:rPr lang="en-GB" sz="4000" dirty="0">
                <a:solidFill>
                  <a:schemeClr val="bg1"/>
                </a:solidFill>
                <a:latin typeface="Forte" panose="03060902040502070203" pitchFamily="66" charset="0"/>
              </a:rPr>
              <a:t>Design of cryptography service flow</a:t>
            </a:r>
            <a:endParaRPr lang="en-US" sz="4000" dirty="0">
              <a:solidFill>
                <a:schemeClr val="bg1"/>
              </a:solidFill>
              <a:latin typeface="Forte" panose="03060902040502070203" pitchFamily="66" charset="0"/>
            </a:endParaRPr>
          </a:p>
        </p:txBody>
      </p:sp>
      <p:sp>
        <p:nvSpPr>
          <p:cNvPr id="3" name="TextBox 2"/>
          <p:cNvSpPr txBox="1"/>
          <p:nvPr/>
        </p:nvSpPr>
        <p:spPr>
          <a:xfrm>
            <a:off x="1448970" y="1955408"/>
            <a:ext cx="10438229" cy="707886"/>
          </a:xfrm>
          <a:prstGeom prst="rect">
            <a:avLst/>
          </a:prstGeom>
          <a:noFill/>
        </p:spPr>
        <p:txBody>
          <a:bodyPr wrap="square" rtlCol="0">
            <a:spAutoFit/>
          </a:bodyPr>
          <a:lstStyle/>
          <a:p>
            <a:r>
              <a:rPr lang="en-GB" sz="2000" dirty="0" smtClean="0">
                <a:solidFill>
                  <a:schemeClr val="bg1"/>
                </a:solidFill>
                <a:latin typeface="Arial" panose="020B0604020202020204" pitchFamily="34" charset="0"/>
                <a:cs typeface="Arial" panose="020B0604020202020204" pitchFamily="34" charset="0"/>
              </a:rPr>
              <a:t> The diagram illustrates </a:t>
            </a:r>
            <a:r>
              <a:rPr lang="en-GB" sz="2000" dirty="0">
                <a:solidFill>
                  <a:schemeClr val="bg1"/>
                </a:solidFill>
                <a:latin typeface="Arial" panose="020B0604020202020204" pitchFamily="34" charset="0"/>
                <a:cs typeface="Arial" panose="020B0604020202020204" pitchFamily="34" charset="0"/>
              </a:rPr>
              <a:t>the working mechanism of CC when consumers invoke cryptography service. </a:t>
            </a:r>
            <a:endParaRPr lang="en-US" sz="20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2372749" y="3010486"/>
            <a:ext cx="6194475" cy="1938992"/>
          </a:xfrm>
          <a:prstGeom prst="rect">
            <a:avLst/>
          </a:prstGeom>
        </p:spPr>
        <p:txBody>
          <a:bodyPr wrap="square">
            <a:spAutoFit/>
          </a:bodyPr>
          <a:lstStyle/>
          <a:p>
            <a:r>
              <a:rPr lang="en-GB" sz="2000" dirty="0">
                <a:solidFill>
                  <a:schemeClr val="bg1"/>
                </a:solidFill>
                <a:latin typeface="Arial" panose="020B0604020202020204" pitchFamily="34" charset="0"/>
                <a:cs typeface="Arial" panose="020B0604020202020204" pitchFamily="34" charset="0"/>
              </a:rPr>
              <a:t>The consumer-oriented service processes of CC can be divided into two </a:t>
            </a:r>
            <a:r>
              <a:rPr lang="en-GB" sz="2000" dirty="0" smtClean="0">
                <a:solidFill>
                  <a:schemeClr val="bg1"/>
                </a:solidFill>
                <a:latin typeface="Arial" panose="020B0604020202020204" pitchFamily="34" charset="0"/>
                <a:cs typeface="Arial" panose="020B0604020202020204" pitchFamily="34" charset="0"/>
              </a:rPr>
              <a:t>phases-</a:t>
            </a:r>
          </a:p>
          <a:p>
            <a:pPr marL="342900" indent="-34290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P</a:t>
            </a:r>
            <a:r>
              <a:rPr lang="en-GB" sz="2000" dirty="0" smtClean="0">
                <a:solidFill>
                  <a:schemeClr val="bg1"/>
                </a:solidFill>
                <a:latin typeface="Arial" panose="020B0604020202020204" pitchFamily="34" charset="0"/>
                <a:cs typeface="Arial" panose="020B0604020202020204" pitchFamily="34" charset="0"/>
              </a:rPr>
              <a:t>hase </a:t>
            </a:r>
            <a:r>
              <a:rPr lang="en-GB" sz="2000" dirty="0">
                <a:solidFill>
                  <a:schemeClr val="bg1"/>
                </a:solidFill>
                <a:latin typeface="Arial" panose="020B0604020202020204" pitchFamily="34" charset="0"/>
                <a:cs typeface="Arial" panose="020B0604020202020204" pitchFamily="34" charset="0"/>
              </a:rPr>
              <a:t>one is the authentication and system services </a:t>
            </a:r>
            <a:r>
              <a:rPr lang="en-GB" sz="2000" dirty="0" smtClean="0">
                <a:solidFill>
                  <a:schemeClr val="bg1"/>
                </a:solidFill>
                <a:latin typeface="Arial" panose="020B0604020202020204" pitchFamily="34" charset="0"/>
                <a:cs typeface="Arial" panose="020B0604020202020204" pitchFamily="34" charset="0"/>
              </a:rPr>
              <a:t>preparation</a:t>
            </a:r>
          </a:p>
          <a:p>
            <a:pPr marL="342900" indent="-34290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Phase </a:t>
            </a:r>
            <a:r>
              <a:rPr lang="en-GB" sz="2000" dirty="0">
                <a:solidFill>
                  <a:schemeClr val="bg1"/>
                </a:solidFill>
                <a:latin typeface="Arial" panose="020B0604020202020204" pitchFamily="34" charset="0"/>
                <a:cs typeface="Arial" panose="020B0604020202020204" pitchFamily="34" charset="0"/>
              </a:rPr>
              <a:t>two is the management and scheduling of cryptography service.</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424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23557" y="464234"/>
            <a:ext cx="11296357" cy="5940088"/>
          </a:xfrm>
          <a:prstGeom prst="rect">
            <a:avLst/>
          </a:prstGeom>
          <a:noFill/>
        </p:spPr>
        <p:txBody>
          <a:bodyPr wrap="square" rtlCol="0">
            <a:spAutoFit/>
          </a:bodyPr>
          <a:lstStyle/>
          <a:p>
            <a:r>
              <a:rPr lang="en-GB" sz="2000" dirty="0">
                <a:solidFill>
                  <a:schemeClr val="bg1"/>
                </a:solidFill>
                <a:latin typeface="Arial" panose="020B0604020202020204" pitchFamily="34" charset="0"/>
                <a:cs typeface="Arial" panose="020B0604020202020204" pitchFamily="34" charset="0"/>
              </a:rPr>
              <a:t>The consumer-oriented service processes of CC can be described as follows</a:t>
            </a:r>
            <a:r>
              <a:rPr lang="en-GB" sz="2000" dirty="0" smtClean="0">
                <a:solidFill>
                  <a:schemeClr val="bg1"/>
                </a:solidFill>
                <a:latin typeface="Arial" panose="020B0604020202020204" pitchFamily="34" charset="0"/>
                <a:cs typeface="Arial" panose="020B0604020202020204" pitchFamily="34" charset="0"/>
              </a:rPr>
              <a:t>:</a:t>
            </a:r>
          </a:p>
          <a:p>
            <a:endParaRPr lang="en-GB"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When USB key (</a:t>
            </a:r>
            <a:r>
              <a:rPr lang="en-GB" sz="2000" dirty="0" err="1">
                <a:solidFill>
                  <a:schemeClr val="bg1"/>
                </a:solidFill>
                <a:latin typeface="Arial" panose="020B0604020202020204" pitchFamily="34" charset="0"/>
                <a:cs typeface="Arial" panose="020B0604020202020204" pitchFamily="34" charset="0"/>
              </a:rPr>
              <a:t>Ukey</a:t>
            </a:r>
            <a:r>
              <a:rPr lang="en-GB" sz="2000" dirty="0">
                <a:solidFill>
                  <a:schemeClr val="bg1"/>
                </a:solidFill>
                <a:latin typeface="Arial" panose="020B0604020202020204" pitchFamily="34" charset="0"/>
                <a:cs typeface="Arial" panose="020B0604020202020204" pitchFamily="34" charset="0"/>
              </a:rPr>
              <a:t>) equipped with CMK is inserted into one terminal, it initiates an authentication request to the authentication </a:t>
            </a:r>
            <a:r>
              <a:rPr lang="en-GB" sz="2000" dirty="0" smtClean="0">
                <a:solidFill>
                  <a:schemeClr val="bg1"/>
                </a:solidFill>
                <a:latin typeface="Arial" panose="020B0604020202020204" pitchFamily="34" charset="0"/>
                <a:cs typeface="Arial" panose="020B0604020202020204" pitchFamily="34" charset="0"/>
              </a:rPr>
              <a:t>module.</a:t>
            </a:r>
          </a:p>
          <a:p>
            <a:pPr marL="342900" indent="-342900">
              <a:buFont typeface="Wingdings" panose="05000000000000000000" pitchFamily="2" charset="2"/>
              <a:buChar char="v"/>
            </a:pPr>
            <a:endParaRPr lang="en-US" sz="2000" dirty="0" smtClean="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The authentication module forwards authentication information of consumer to certification authority module of key management </a:t>
            </a:r>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After consumer identity is confirmed correctly, the identity confirmation will be fed back to authentication module</a:t>
            </a:r>
            <a:r>
              <a:rPr lang="en-GB" sz="2000" dirty="0" smtClean="0">
                <a:solidFill>
                  <a:schemeClr val="bg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After the authentication module receives confirmation message, it immediately sets mark that ordering encrypted CMK to be downloaded on the terminal and waits for key escrow subsystem to apply for that CMK. Meanwhile, VCM management scheduler is notified to </a:t>
            </a:r>
            <a:r>
              <a:rPr lang="en-GB" sz="2000" dirty="0" smtClean="0">
                <a:solidFill>
                  <a:schemeClr val="bg1"/>
                </a:solidFill>
                <a:latin typeface="Arial" panose="020B0604020202020204" pitchFamily="34" charset="0"/>
                <a:cs typeface="Arial" panose="020B0604020202020204" pitchFamily="34" charset="0"/>
              </a:rPr>
              <a:t>join </a:t>
            </a:r>
            <a:r>
              <a:rPr lang="en-GB" sz="2000" dirty="0">
                <a:solidFill>
                  <a:schemeClr val="bg1"/>
                </a:solidFill>
                <a:latin typeface="Arial" panose="020B0604020202020204" pitchFamily="34" charset="0"/>
                <a:cs typeface="Arial" panose="020B0604020202020204" pitchFamily="34" charset="0"/>
              </a:rPr>
              <a:t>VCM of consumer to the dispatch queue list, and inform the network manager to set a security domain for the consumer</a:t>
            </a:r>
            <a:r>
              <a:rPr lang="en-GB" sz="2000" dirty="0" smtClean="0">
                <a:solidFill>
                  <a:schemeClr val="bg1"/>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The network manager uploads new network deployment information to the monitor module, while VCM management scheduler updates the security domain management strategy according to new monitoring information, and then deploys VCMs in the </a:t>
            </a:r>
            <a:r>
              <a:rPr lang="en-GB" sz="2000" dirty="0" smtClean="0">
                <a:solidFill>
                  <a:schemeClr val="bg1"/>
                </a:solidFill>
                <a:latin typeface="Arial" panose="020B0604020202020204" pitchFamily="34" charset="0"/>
                <a:cs typeface="Arial" panose="020B0604020202020204" pitchFamily="34" charset="0"/>
              </a:rPr>
              <a:t>CCC.</a:t>
            </a:r>
          </a:p>
          <a:p>
            <a:pPr marL="342900" indent="-342900">
              <a:buFont typeface="Wingdings" panose="05000000000000000000" pitchFamily="2" charset="2"/>
              <a:buChar char="v"/>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2012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6608" y="267286"/>
            <a:ext cx="11774659" cy="6494085"/>
          </a:xfrm>
          <a:prstGeom prst="rect">
            <a:avLst/>
          </a:prstGeom>
          <a:noFill/>
        </p:spPr>
        <p:txBody>
          <a:bodyPr wrap="square" rtlCol="0">
            <a:spAutoFit/>
          </a:bodyPr>
          <a:lstStyle/>
          <a:p>
            <a:pPr marL="285750" indent="-28575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When VCM instance is generated and enabled, VCM entity applies for authentication to the certification authority module. And when verifying that the VCM instance has successfully authenticated, the certification authority module sends back the result to the VCM instance and sends key authorization signal to key escrow subsystem</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Key escrow subsystem sends CMK download signal to the terminal, only when it is matching with CMK download mark, </a:t>
            </a:r>
            <a:r>
              <a:rPr lang="en-GB" sz="2000" dirty="0" err="1">
                <a:solidFill>
                  <a:schemeClr val="bg1"/>
                </a:solidFill>
                <a:latin typeface="Arial" panose="020B0604020202020204" pitchFamily="34" charset="0"/>
                <a:cs typeface="Arial" panose="020B0604020202020204" pitchFamily="34" charset="0"/>
              </a:rPr>
              <a:t>ciphertext</a:t>
            </a:r>
            <a:r>
              <a:rPr lang="en-GB" sz="2000" dirty="0">
                <a:solidFill>
                  <a:schemeClr val="bg1"/>
                </a:solidFill>
                <a:latin typeface="Arial" panose="020B0604020202020204" pitchFamily="34" charset="0"/>
                <a:cs typeface="Arial" panose="020B0604020202020204" pitchFamily="34" charset="0"/>
              </a:rPr>
              <a:t> CMK in the </a:t>
            </a:r>
            <a:r>
              <a:rPr lang="en-GB" sz="2000" dirty="0" err="1">
                <a:solidFill>
                  <a:schemeClr val="bg1"/>
                </a:solidFill>
                <a:latin typeface="Arial" panose="020B0604020202020204" pitchFamily="34" charset="0"/>
                <a:cs typeface="Arial" panose="020B0604020202020204" pitchFamily="34" charset="0"/>
              </a:rPr>
              <a:t>Ukey</a:t>
            </a:r>
            <a:r>
              <a:rPr lang="en-GB" sz="2000" dirty="0">
                <a:solidFill>
                  <a:schemeClr val="bg1"/>
                </a:solidFill>
                <a:latin typeface="Arial" panose="020B0604020202020204" pitchFamily="34" charset="0"/>
                <a:cs typeface="Arial" panose="020B0604020202020204" pitchFamily="34" charset="0"/>
              </a:rPr>
              <a:t> can be downloaded to the key escrow subsystem. And plaintext CMK encrypted by root key is used as the secondary key to encrypt DEK, besides, DEK protected by root key can be obtained</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When VCM invokes keys to provide cryptography service for business cloud, VCM instance that authenticated by certification authority module can directly send a key transfer request to key escrow subsystem. And after receiving key transfer feedback, the related DEK would be downloaded through secure communication channel to execute cryptography service</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VCM provides the cryptography service, meanwhile, the monitor continuously collects the status information about VCM, cloud cipher machines and network, to help the final decision through making statistics and calculations on the information</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GB" sz="2000" dirty="0">
                <a:solidFill>
                  <a:schemeClr val="bg1"/>
                </a:solidFill>
                <a:latin typeface="Arial" panose="020B0604020202020204" pitchFamily="34" charset="0"/>
                <a:cs typeface="Arial" panose="020B0604020202020204" pitchFamily="34" charset="0"/>
              </a:rPr>
              <a:t>VCM management scheduler makes a schedule plan about VCM instances to deploy in CCC according to monitoring information and scheduling strategy.</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5232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8477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3" y="1097280"/>
            <a:ext cx="8820443" cy="4961499"/>
          </a:xfrm>
          <a:prstGeom prst="rect">
            <a:avLst/>
          </a:prstGeom>
        </p:spPr>
      </p:pic>
    </p:spTree>
    <p:extLst>
      <p:ext uri="{BB962C8B-B14F-4D97-AF65-F5344CB8AC3E}">
        <p14:creationId xmlns:p14="http://schemas.microsoft.com/office/powerpoint/2010/main" val="800348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1692" y="2733709"/>
            <a:ext cx="8472764" cy="1373070"/>
          </a:xfrm>
        </p:spPr>
        <p:txBody>
          <a:bodyPr>
            <a:normAutofit/>
          </a:bodyPr>
          <a:lstStyle/>
          <a:p>
            <a:r>
              <a:rPr lang="en-US" sz="4400" dirty="0" smtClean="0">
                <a:latin typeface="Forte" panose="03060902040502070203" pitchFamily="66" charset="0"/>
              </a:rPr>
              <a:t>Cryptography in Cloud Framework</a:t>
            </a:r>
            <a:endParaRPr lang="en-US" sz="4400" dirty="0">
              <a:latin typeface="Forte" panose="03060902040502070203" pitchFamily="66" charset="0"/>
            </a:endParaRPr>
          </a:p>
        </p:txBody>
      </p:sp>
    </p:spTree>
    <p:extLst>
      <p:ext uri="{BB962C8B-B14F-4D97-AF65-F5344CB8AC3E}">
        <p14:creationId xmlns:p14="http://schemas.microsoft.com/office/powerpoint/2010/main" val="240222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73585" y="873556"/>
            <a:ext cx="7029155" cy="923330"/>
          </a:xfrm>
          <a:prstGeom prst="rect">
            <a:avLst/>
          </a:prstGeom>
          <a:noFill/>
        </p:spPr>
        <p:txBody>
          <a:bodyPr wrap="square" rtlCol="0">
            <a:spAutoFit/>
          </a:bodyPr>
          <a:lstStyle/>
          <a:p>
            <a:r>
              <a:rPr lang="en-US" sz="5400" dirty="0" smtClean="0">
                <a:solidFill>
                  <a:schemeClr val="bg1"/>
                </a:solidFill>
                <a:latin typeface="Forte" panose="03060902040502070203" pitchFamily="66" charset="0"/>
              </a:rPr>
              <a:t>What is Cryptography?</a:t>
            </a:r>
            <a:endParaRPr lang="en-US" sz="5400" dirty="0">
              <a:solidFill>
                <a:schemeClr val="bg1"/>
              </a:solidFill>
              <a:latin typeface="Forte" panose="03060902040502070203" pitchFamily="66"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606" y="2813538"/>
            <a:ext cx="3424311" cy="3424311"/>
          </a:xfrm>
          <a:prstGeom prst="rect">
            <a:avLst/>
          </a:prstGeom>
        </p:spPr>
      </p:pic>
      <p:sp>
        <p:nvSpPr>
          <p:cNvPr id="3" name="TextBox 2"/>
          <p:cNvSpPr txBox="1"/>
          <p:nvPr/>
        </p:nvSpPr>
        <p:spPr>
          <a:xfrm>
            <a:off x="273585" y="2632867"/>
            <a:ext cx="7815338" cy="3785652"/>
          </a:xfrm>
          <a:prstGeom prst="rect">
            <a:avLst/>
          </a:prstGeom>
          <a:noFill/>
        </p:spPr>
        <p:txBody>
          <a:bodyPr wrap="square" rtlCol="0">
            <a:spAutoFit/>
          </a:bodyPr>
          <a:lstStyle/>
          <a:p>
            <a:pPr marL="285750" indent="-285750">
              <a:buClr>
                <a:schemeClr val="accent2"/>
              </a:buClr>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Cryptography</a:t>
            </a:r>
            <a:r>
              <a:rPr lang="en-GB" sz="2000" dirty="0">
                <a:solidFill>
                  <a:schemeClr val="bg1"/>
                </a:solidFill>
                <a:latin typeface="Arial" panose="020B0604020202020204" pitchFamily="34" charset="0"/>
                <a:cs typeface="Arial" panose="020B0604020202020204" pitchFamily="34" charset="0"/>
              </a:rPr>
              <a:t> or </a:t>
            </a:r>
            <a:r>
              <a:rPr lang="en-GB" sz="2000" dirty="0" smtClean="0">
                <a:solidFill>
                  <a:schemeClr val="bg1"/>
                </a:solidFill>
                <a:latin typeface="Arial" panose="020B0604020202020204" pitchFamily="34" charset="0"/>
                <a:cs typeface="Arial" panose="020B0604020202020204" pitchFamily="34" charset="0"/>
              </a:rPr>
              <a:t>Cryptology </a:t>
            </a:r>
            <a:r>
              <a:rPr lang="en-GB" sz="2000" dirty="0">
                <a:solidFill>
                  <a:schemeClr val="bg1"/>
                </a:solidFill>
                <a:latin typeface="Arial" panose="020B0604020202020204" pitchFamily="34" charset="0"/>
                <a:cs typeface="Arial" panose="020B0604020202020204" pitchFamily="34" charset="0"/>
              </a:rPr>
              <a:t>is the practice and study of hiding information</a:t>
            </a:r>
            <a:r>
              <a:rPr lang="en-GB" sz="2000" dirty="0" smtClean="0">
                <a:solidFill>
                  <a:schemeClr val="bg1"/>
                </a:solidFill>
                <a:latin typeface="Arial" panose="020B0604020202020204" pitchFamily="34" charset="0"/>
                <a:cs typeface="Arial" panose="020B0604020202020204" pitchFamily="34" charset="0"/>
              </a:rPr>
              <a:t>.</a:t>
            </a:r>
          </a:p>
          <a:p>
            <a:pPr marL="285750" indent="-285750">
              <a:buClr>
                <a:schemeClr val="accent2"/>
              </a:buClr>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Clr>
                <a:schemeClr val="accent2"/>
              </a:buClr>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The art of protecting information by transforming it (</a:t>
            </a:r>
            <a:r>
              <a:rPr lang="en-GB" sz="2000" i="1" dirty="0">
                <a:solidFill>
                  <a:schemeClr val="bg1"/>
                </a:solidFill>
                <a:latin typeface="Arial" panose="020B0604020202020204" pitchFamily="34" charset="0"/>
                <a:cs typeface="Arial" panose="020B0604020202020204" pitchFamily="34" charset="0"/>
              </a:rPr>
              <a:t>encrypting</a:t>
            </a:r>
            <a:r>
              <a:rPr lang="en-GB" sz="2000" dirty="0">
                <a:solidFill>
                  <a:schemeClr val="bg1"/>
                </a:solidFill>
                <a:latin typeface="Arial" panose="020B0604020202020204" pitchFamily="34" charset="0"/>
                <a:cs typeface="Arial" panose="020B0604020202020204" pitchFamily="34" charset="0"/>
              </a:rPr>
              <a:t> it) into an unreadable format, called cipher text</a:t>
            </a:r>
            <a:r>
              <a:rPr lang="en-GB" sz="2000" dirty="0" smtClean="0">
                <a:solidFill>
                  <a:schemeClr val="bg1"/>
                </a:solidFill>
                <a:latin typeface="Arial" panose="020B0604020202020204" pitchFamily="34" charset="0"/>
                <a:cs typeface="Arial" panose="020B0604020202020204" pitchFamily="34" charset="0"/>
              </a:rPr>
              <a:t>.</a:t>
            </a:r>
          </a:p>
          <a:p>
            <a:pPr marL="285750" indent="-285750">
              <a:buClr>
                <a:schemeClr val="accent2"/>
              </a:buClr>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Clr>
                <a:schemeClr val="accent2"/>
              </a:buClr>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Only those who possess a secret </a:t>
            </a:r>
            <a:r>
              <a:rPr lang="en-GB" sz="2000" i="1" dirty="0">
                <a:solidFill>
                  <a:schemeClr val="bg1"/>
                </a:solidFill>
                <a:latin typeface="Arial" panose="020B0604020202020204" pitchFamily="34" charset="0"/>
                <a:cs typeface="Arial" panose="020B0604020202020204" pitchFamily="34" charset="0"/>
              </a:rPr>
              <a:t>key</a:t>
            </a:r>
            <a:r>
              <a:rPr lang="en-GB" sz="2000" dirty="0">
                <a:solidFill>
                  <a:schemeClr val="bg1"/>
                </a:solidFill>
                <a:latin typeface="Arial" panose="020B0604020202020204" pitchFamily="34" charset="0"/>
                <a:cs typeface="Arial" panose="020B0604020202020204" pitchFamily="34" charset="0"/>
              </a:rPr>
              <a:t> can decipher (or </a:t>
            </a:r>
            <a:r>
              <a:rPr lang="en-GB" sz="2000" i="1" dirty="0">
                <a:solidFill>
                  <a:schemeClr val="bg1"/>
                </a:solidFill>
                <a:latin typeface="Arial" panose="020B0604020202020204" pitchFamily="34" charset="0"/>
                <a:cs typeface="Arial" panose="020B0604020202020204" pitchFamily="34" charset="0"/>
              </a:rPr>
              <a:t>decrypt</a:t>
            </a:r>
            <a:r>
              <a:rPr lang="en-GB" sz="2000" dirty="0">
                <a:solidFill>
                  <a:schemeClr val="bg1"/>
                </a:solidFill>
                <a:latin typeface="Arial" panose="020B0604020202020204" pitchFamily="34" charset="0"/>
                <a:cs typeface="Arial" panose="020B0604020202020204" pitchFamily="34" charset="0"/>
              </a:rPr>
              <a:t>) the message into plain text</a:t>
            </a:r>
            <a:r>
              <a:rPr lang="en-GB" sz="2000" dirty="0" smtClean="0">
                <a:solidFill>
                  <a:schemeClr val="bg1"/>
                </a:solidFill>
                <a:latin typeface="Arial" panose="020B0604020202020204" pitchFamily="34" charset="0"/>
                <a:cs typeface="Arial" panose="020B0604020202020204" pitchFamily="34" charset="0"/>
              </a:rPr>
              <a:t>.</a:t>
            </a:r>
          </a:p>
          <a:p>
            <a:pPr marL="285750" indent="-285750">
              <a:buClr>
                <a:schemeClr val="accent2"/>
              </a:buClr>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Clr>
                <a:schemeClr val="accent2"/>
              </a:buClr>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Both sender and receiver are provided with keys to encrypt and decrypt the message.</a:t>
            </a:r>
            <a:endParaRPr lang="en-GB" sz="2000" dirty="0">
              <a:solidFill>
                <a:schemeClr val="bg1"/>
              </a:solidFill>
              <a:latin typeface="Arial" panose="020B0604020202020204" pitchFamily="34" charset="0"/>
              <a:cs typeface="Arial" panose="020B0604020202020204" pitchFamily="34" charset="0"/>
            </a:endParaRPr>
          </a:p>
          <a:p>
            <a:pPr marL="285750" indent="-285750">
              <a:buClr>
                <a:schemeClr val="accent2"/>
              </a:buClr>
              <a:buFont typeface="Wingdings" panose="05000000000000000000" pitchFamily="2" charset="2"/>
              <a:buChar char="Ø"/>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948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61887" y="461771"/>
            <a:ext cx="11137871" cy="707886"/>
          </a:xfrm>
          <a:prstGeom prst="rect">
            <a:avLst/>
          </a:prstGeom>
          <a:noFill/>
        </p:spPr>
        <p:txBody>
          <a:bodyPr wrap="square" rtlCol="0">
            <a:spAutoFit/>
          </a:bodyPr>
          <a:lstStyle/>
          <a:p>
            <a:r>
              <a:rPr lang="en-GB" sz="4000" dirty="0">
                <a:solidFill>
                  <a:schemeClr val="bg1"/>
                </a:solidFill>
                <a:latin typeface="Forte" panose="03060902040502070203" pitchFamily="66" charset="0"/>
              </a:rPr>
              <a:t>Virtualization Structure of Cloud Encrypt Machine </a:t>
            </a:r>
            <a:endParaRPr lang="en-US" sz="4000" dirty="0">
              <a:solidFill>
                <a:schemeClr val="bg1"/>
              </a:solidFill>
              <a:latin typeface="Forte" panose="03060902040502070203" pitchFamily="66" charset="0"/>
            </a:endParaRPr>
          </a:p>
        </p:txBody>
      </p:sp>
      <p:sp>
        <p:nvSpPr>
          <p:cNvPr id="2" name="TextBox 1"/>
          <p:cNvSpPr txBox="1"/>
          <p:nvPr/>
        </p:nvSpPr>
        <p:spPr>
          <a:xfrm>
            <a:off x="461887" y="1665026"/>
            <a:ext cx="10220408" cy="440120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Cryptography </a:t>
            </a:r>
            <a:r>
              <a:rPr lang="en-GB" sz="2000" dirty="0">
                <a:solidFill>
                  <a:schemeClr val="bg1"/>
                </a:solidFill>
                <a:latin typeface="Arial" panose="020B0604020202020204" pitchFamily="34" charset="0"/>
                <a:cs typeface="Arial" panose="020B0604020202020204" pitchFamily="34" charset="0"/>
              </a:rPr>
              <a:t>cloud provides consumers with secure and reliable cryptography </a:t>
            </a:r>
            <a:r>
              <a:rPr lang="en-GB" sz="2000" dirty="0" smtClean="0">
                <a:solidFill>
                  <a:schemeClr val="bg1"/>
                </a:solidFill>
                <a:latin typeface="Arial" panose="020B0604020202020204" pitchFamily="34" charset="0"/>
                <a:cs typeface="Arial" panose="020B0604020202020204" pitchFamily="34" charset="0"/>
              </a:rPr>
              <a:t>services.</a:t>
            </a:r>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VCM is a complete cipher machine system that is a software-simulated system with functions same as hardware encrypt system, and which runs in a completely isolated environment</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Cloud cipher machine supports hardware virtualization technology</a:t>
            </a:r>
            <a:r>
              <a:rPr lang="en-GB" sz="2000" dirty="0" smtClean="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which transforms the traditional crypto device into a cloud crypto device that supports deployment in cloud</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The devices in the underlying hardware system, such as CPU, memory, network device and crypto card, are logically divided into multiple virtual Units, such as vCPU, virtual memory, virtual crypto card (vCC) and so on.</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4490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50166" y="1434905"/>
            <a:ext cx="11226019"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4" name="TextBox 3"/>
          <p:cNvSpPr txBox="1"/>
          <p:nvPr/>
        </p:nvSpPr>
        <p:spPr>
          <a:xfrm>
            <a:off x="511685" y="245660"/>
            <a:ext cx="11102979" cy="3785652"/>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KVM(</a:t>
            </a:r>
            <a:r>
              <a:rPr lang="en-US" sz="2000" dirty="0">
                <a:solidFill>
                  <a:schemeClr val="bg1"/>
                </a:solidFill>
                <a:latin typeface="Arial" panose="020B0604020202020204" pitchFamily="34" charset="0"/>
                <a:cs typeface="Arial" panose="020B0604020202020204" pitchFamily="34" charset="0"/>
              </a:rPr>
              <a:t>Kernel-based Virtual Machine</a:t>
            </a:r>
            <a:r>
              <a:rPr lang="en-GB" sz="2000" dirty="0" smtClean="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manages and organizes cloud cryptography functions using VCM as service carrier. </a:t>
            </a:r>
            <a:endParaRPr lang="en-GB" sz="2000" dirty="0" smtClean="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C</a:t>
            </a:r>
            <a:r>
              <a:rPr lang="en-US" sz="2000" dirty="0" smtClean="0">
                <a:solidFill>
                  <a:schemeClr val="bg1"/>
                </a:solidFill>
                <a:latin typeface="Arial" panose="020B0604020202020204" pitchFamily="34" charset="0"/>
                <a:cs typeface="Arial" panose="020B0604020202020204" pitchFamily="34" charset="0"/>
              </a:rPr>
              <a:t>rypto </a:t>
            </a:r>
            <a:r>
              <a:rPr lang="en-US" sz="2000" dirty="0">
                <a:solidFill>
                  <a:schemeClr val="bg1"/>
                </a:solidFill>
                <a:latin typeface="Arial" panose="020B0604020202020204" pitchFamily="34" charset="0"/>
                <a:cs typeface="Arial" panose="020B0604020202020204" pitchFamily="34" charset="0"/>
              </a:rPr>
              <a:t>card provides shareable cryptography resources based on single-root I/O virtualization (SR-IOV), and the SR-IOV standard allows efficient sharing of </a:t>
            </a:r>
            <a:r>
              <a:rPr lang="en-US" sz="2000" dirty="0" smtClean="0">
                <a:solidFill>
                  <a:schemeClr val="bg1"/>
                </a:solidFill>
                <a:latin typeface="Arial" panose="020B0604020202020204" pitchFamily="34" charset="0"/>
                <a:cs typeface="Arial" panose="020B0604020202020204" pitchFamily="34" charset="0"/>
              </a:rPr>
              <a:t>PCIe (</a:t>
            </a:r>
            <a:r>
              <a:rPr lang="en-US" sz="2000" dirty="0">
                <a:solidFill>
                  <a:schemeClr val="bg1"/>
                </a:solidFill>
                <a:latin typeface="Arial" panose="020B0604020202020204" pitchFamily="34" charset="0"/>
                <a:cs typeface="Arial" panose="020B0604020202020204" pitchFamily="34" charset="0"/>
              </a:rPr>
              <a:t>peripheral component interconnect express</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devices between </a:t>
            </a:r>
            <a:r>
              <a:rPr lang="en-US" sz="2000" dirty="0" smtClean="0">
                <a:solidFill>
                  <a:schemeClr val="bg1"/>
                </a:solidFill>
                <a:latin typeface="Arial" panose="020B0604020202020204" pitchFamily="34" charset="0"/>
                <a:cs typeface="Arial" panose="020B0604020202020204" pitchFamily="34" charset="0"/>
              </a:rPr>
              <a:t>VCMs.</a:t>
            </a:r>
          </a:p>
          <a:p>
            <a:pPr marL="285750" indent="-285750">
              <a:buFont typeface="Wingdings" panose="05000000000000000000" pitchFamily="2" charset="2"/>
              <a:buChar char="Ø"/>
            </a:pPr>
            <a:endParaRPr lang="en-US"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VCMs are isolated from each other and have completely isolated key systems and spaces</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To ensure total security all </a:t>
            </a:r>
            <a:r>
              <a:rPr lang="en-GB" sz="2000" dirty="0">
                <a:solidFill>
                  <a:schemeClr val="bg1"/>
                </a:solidFill>
                <a:latin typeface="Arial" panose="020B0604020202020204" pitchFamily="34" charset="0"/>
                <a:cs typeface="Arial" panose="020B0604020202020204" pitchFamily="34" charset="0"/>
              </a:rPr>
              <a:t>cryptography operations are ultimately completed by crypto cards, besides, plaintext keys only appear in hardware. </a:t>
            </a:r>
            <a:endParaRPr lang="en-GB"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3743305"/>
            <a:ext cx="7997588" cy="2819794"/>
          </a:xfrm>
          <a:prstGeom prst="rect">
            <a:avLst/>
          </a:prstGeom>
        </p:spPr>
      </p:pic>
    </p:spTree>
    <p:extLst>
      <p:ext uri="{BB962C8B-B14F-4D97-AF65-F5344CB8AC3E}">
        <p14:creationId xmlns:p14="http://schemas.microsoft.com/office/powerpoint/2010/main" val="145845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Forte" panose="03060902040502070203" pitchFamily="66" charset="0"/>
              </a:rPr>
              <a:t>Design of CC Framework</a:t>
            </a:r>
            <a:endParaRPr lang="en-US" dirty="0">
              <a:latin typeface="Forte" panose="03060902040502070203" pitchFamily="66" charset="0"/>
            </a:endParaRPr>
          </a:p>
        </p:txBody>
      </p:sp>
    </p:spTree>
    <p:extLst>
      <p:ext uri="{BB962C8B-B14F-4D97-AF65-F5344CB8AC3E}">
        <p14:creationId xmlns:p14="http://schemas.microsoft.com/office/powerpoint/2010/main" val="2709545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9489" y="520503"/>
            <a:ext cx="7244862" cy="707886"/>
          </a:xfrm>
          <a:prstGeom prst="rect">
            <a:avLst/>
          </a:prstGeom>
          <a:noFill/>
        </p:spPr>
        <p:txBody>
          <a:bodyPr wrap="square" rtlCol="0">
            <a:spAutoFit/>
          </a:bodyPr>
          <a:lstStyle/>
          <a:p>
            <a:r>
              <a:rPr lang="en-US" sz="4000" dirty="0" smtClean="0">
                <a:solidFill>
                  <a:schemeClr val="bg1"/>
                </a:solidFill>
                <a:latin typeface="Forte" panose="03060902040502070203" pitchFamily="66" charset="0"/>
                <a:cs typeface="Arial" panose="020B0604020202020204" pitchFamily="34" charset="0"/>
              </a:rPr>
              <a:t>General Framework</a:t>
            </a:r>
            <a:endParaRPr lang="en-US" sz="4000" dirty="0">
              <a:solidFill>
                <a:schemeClr val="bg1"/>
              </a:solidFill>
              <a:latin typeface="Forte" panose="03060902040502070203" pitchFamily="66" charset="0"/>
              <a:cs typeface="Arial" panose="020B0604020202020204" pitchFamily="34" charset="0"/>
            </a:endParaRPr>
          </a:p>
        </p:txBody>
      </p:sp>
      <p:sp>
        <p:nvSpPr>
          <p:cNvPr id="3" name="TextBox 2"/>
          <p:cNvSpPr txBox="1"/>
          <p:nvPr/>
        </p:nvSpPr>
        <p:spPr>
          <a:xfrm>
            <a:off x="407963" y="1828800"/>
            <a:ext cx="11015003" cy="4708981"/>
          </a:xfrm>
          <a:prstGeom prst="rect">
            <a:avLst/>
          </a:prstGeom>
          <a:noFill/>
        </p:spPr>
        <p:txBody>
          <a:bodyPr wrap="square" rtlCol="0">
            <a:spAutoFit/>
          </a:bodyPr>
          <a:lstStyle/>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Cryptography </a:t>
            </a:r>
            <a:r>
              <a:rPr lang="en-GB" sz="2000" dirty="0">
                <a:solidFill>
                  <a:schemeClr val="bg1"/>
                </a:solidFill>
                <a:latin typeface="Arial" panose="020B0604020202020204" pitchFamily="34" charset="0"/>
                <a:cs typeface="Arial" panose="020B0604020202020204" pitchFamily="34" charset="0"/>
              </a:rPr>
              <a:t>service system in cloud environment that provides cryptography service with cloud computing mode is called CC</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CC provides </a:t>
            </a:r>
            <a:r>
              <a:rPr lang="en-GB" sz="2000" dirty="0">
                <a:solidFill>
                  <a:schemeClr val="bg1"/>
                </a:solidFill>
                <a:latin typeface="Arial" panose="020B0604020202020204" pitchFamily="34" charset="0"/>
                <a:cs typeface="Arial" panose="020B0604020202020204" pitchFamily="34" charset="0"/>
              </a:rPr>
              <a:t>cloud users with three types of cloud cryptography services, there are cryptography components based on network, cryptography middleware, and cryptography application system</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The infrastructure of cryptography cloud is a cluster of cloud cipher machines to form a cryptography computing </a:t>
            </a:r>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(CCC</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The management of consumer identities, keys and tasks on CC are responsible for the corresponding function modules, and the unified management and monitoring of underlying cryptography equipment are achieved through modular way</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95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490" y="1413700"/>
            <a:ext cx="5590023" cy="3662036"/>
          </a:xfrm>
          <a:prstGeom prst="rect">
            <a:avLst/>
          </a:prstGeom>
        </p:spPr>
      </p:pic>
      <p:sp>
        <p:nvSpPr>
          <p:cNvPr id="4" name="TextBox 3"/>
          <p:cNvSpPr txBox="1"/>
          <p:nvPr/>
        </p:nvSpPr>
        <p:spPr>
          <a:xfrm>
            <a:off x="379828" y="441323"/>
            <a:ext cx="5739618" cy="6247864"/>
          </a:xfrm>
          <a:prstGeom prst="rect">
            <a:avLst/>
          </a:prstGeom>
          <a:noFill/>
        </p:spPr>
        <p:txBody>
          <a:bodyPr wrap="square" rtlCol="0">
            <a:spAutoFit/>
          </a:bodyPr>
          <a:lstStyle/>
          <a:p>
            <a:pPr marL="342900" indent="-34290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Cryptography cloud is a security service </a:t>
            </a:r>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of cloud computing system for cloud users with a variety of password technology services such as digital signatures, public key cryptography and symmetric encryption technology. </a:t>
            </a:r>
            <a:endParaRPr lang="en-GB" sz="2000" dirty="0" smtClean="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2000" dirty="0" smtClean="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Cryptography </a:t>
            </a:r>
            <a:r>
              <a:rPr lang="en-GB" sz="2000" dirty="0">
                <a:solidFill>
                  <a:schemeClr val="bg1"/>
                </a:solidFill>
                <a:latin typeface="Arial" panose="020B0604020202020204" pitchFamily="34" charset="0"/>
                <a:cs typeface="Arial" panose="020B0604020202020204" pitchFamily="34" charset="0"/>
              </a:rPr>
              <a:t>algorithm is actualized by the way of underlying hardware programming. The management and storage of keys come true by accessing control to trusted root key and strategies that master-slave key authorization. </a:t>
            </a:r>
            <a:endParaRPr lang="en-GB" sz="2000" dirty="0" smtClean="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2000" dirty="0" smtClean="0">
              <a:solidFill>
                <a:schemeClr val="bg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GB" sz="2000" dirty="0" smtClean="0">
                <a:solidFill>
                  <a:schemeClr val="bg1"/>
                </a:solidFill>
                <a:latin typeface="Arial" panose="020B0604020202020204" pitchFamily="34" charset="0"/>
                <a:cs typeface="Arial" panose="020B0604020202020204" pitchFamily="34" charset="0"/>
              </a:rPr>
              <a:t>The </a:t>
            </a:r>
            <a:r>
              <a:rPr lang="en-GB" sz="2000" dirty="0">
                <a:solidFill>
                  <a:schemeClr val="bg1"/>
                </a:solidFill>
                <a:latin typeface="Arial" panose="020B0604020202020204" pitchFamily="34" charset="0"/>
                <a:cs typeface="Arial" panose="020B0604020202020204" pitchFamily="34" charset="0"/>
              </a:rPr>
              <a:t>network communication among modules of the CC is protected by encryption channel with TLS1.2, The communication between service cloud and cryptography cloud adopts the network security transmission strategy based on the idea of software-defined security </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5660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617784" y="520505"/>
            <a:ext cx="7540284" cy="769441"/>
          </a:xfrm>
          <a:prstGeom prst="rect">
            <a:avLst/>
          </a:prstGeom>
          <a:noFill/>
        </p:spPr>
        <p:txBody>
          <a:bodyPr wrap="square" rtlCol="0">
            <a:spAutoFit/>
          </a:bodyPr>
          <a:lstStyle/>
          <a:p>
            <a:r>
              <a:rPr lang="en-US" sz="4400" dirty="0">
                <a:solidFill>
                  <a:schemeClr val="bg1"/>
                </a:solidFill>
                <a:latin typeface="Forte" panose="03060902040502070203" pitchFamily="66" charset="0"/>
              </a:rPr>
              <a:t>Function analysis of modules</a:t>
            </a:r>
          </a:p>
        </p:txBody>
      </p:sp>
      <p:sp>
        <p:nvSpPr>
          <p:cNvPr id="3" name="TextBox 2"/>
          <p:cNvSpPr txBox="1"/>
          <p:nvPr/>
        </p:nvSpPr>
        <p:spPr>
          <a:xfrm>
            <a:off x="492369" y="2166425"/>
            <a:ext cx="10297551" cy="3477875"/>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Cryptography cloud is divided into three parts, namely management platform of CC, key management </a:t>
            </a:r>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and CCC</a:t>
            </a:r>
            <a:r>
              <a:rPr lang="en-GB" sz="2000" dirty="0" smtClean="0">
                <a:solidFill>
                  <a:schemeClr val="bg1"/>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the management platform consists of VCM management scheduler, monitor of cloud cipher machine, network manager and </a:t>
            </a:r>
            <a:r>
              <a:rPr lang="en-GB" sz="2000" dirty="0" smtClean="0">
                <a:solidFill>
                  <a:schemeClr val="bg1"/>
                </a:solidFill>
                <a:latin typeface="Arial" panose="020B0604020202020204" pitchFamily="34" charset="0"/>
                <a:cs typeface="Arial" panose="020B0604020202020204" pitchFamily="34" charset="0"/>
              </a:rPr>
              <a:t>authentication module</a:t>
            </a:r>
            <a:r>
              <a:rPr lang="en-GB" sz="2000" dirty="0">
                <a:solidFill>
                  <a:schemeClr val="bg1"/>
                </a:solidFill>
                <a:latin typeface="Arial" panose="020B0604020202020204" pitchFamily="34" charset="0"/>
                <a:cs typeface="Arial" panose="020B0604020202020204" pitchFamily="34" charset="0"/>
              </a:rPr>
              <a:t>, and the main function of it is operational decision-making, authentication and subnet </a:t>
            </a:r>
            <a:r>
              <a:rPr lang="en-GB" sz="2000" dirty="0" smtClean="0">
                <a:solidFill>
                  <a:schemeClr val="bg1"/>
                </a:solidFill>
                <a:latin typeface="Arial" panose="020B0604020202020204" pitchFamily="34" charset="0"/>
                <a:cs typeface="Arial" panose="020B0604020202020204" pitchFamily="34" charset="0"/>
              </a:rPr>
              <a:t>management.</a:t>
            </a:r>
          </a:p>
          <a:p>
            <a:pPr marL="285750" indent="-285750">
              <a:buFont typeface="Wingdings" panose="05000000000000000000" pitchFamily="2" charset="2"/>
              <a:buChar char="Ø"/>
            </a:pPr>
            <a:endParaRPr lang="en-GB" sz="2000" dirty="0">
              <a:solidFill>
                <a:schemeClr val="bg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GB" sz="2000" dirty="0">
                <a:solidFill>
                  <a:schemeClr val="bg1"/>
                </a:solidFill>
                <a:latin typeface="Arial" panose="020B0604020202020204" pitchFamily="34" charset="0"/>
                <a:cs typeface="Arial" panose="020B0604020202020204" pitchFamily="34" charset="0"/>
              </a:rPr>
              <a:t>Key management </a:t>
            </a:r>
            <a:r>
              <a:rPr lang="en-GB" sz="2000" dirty="0" smtClean="0">
                <a:solidFill>
                  <a:schemeClr val="bg1"/>
                </a:solidFill>
                <a:latin typeface="Arial" panose="020B0604020202020204" pitchFamily="34" charset="0"/>
                <a:cs typeface="Arial" panose="020B0604020202020204" pitchFamily="34" charset="0"/>
              </a:rPr>
              <a:t>centre </a:t>
            </a:r>
            <a:r>
              <a:rPr lang="en-GB" sz="2000" dirty="0">
                <a:solidFill>
                  <a:schemeClr val="bg1"/>
                </a:solidFill>
                <a:latin typeface="Arial" panose="020B0604020202020204" pitchFamily="34" charset="0"/>
                <a:cs typeface="Arial" panose="020B0604020202020204" pitchFamily="34" charset="0"/>
              </a:rPr>
              <a:t>is composed by certification authority module and keys escrow subsystem, mainly responsible for the authentication to user identity, system management platform and VCM </a:t>
            </a:r>
            <a:r>
              <a:rPr lang="en-GB" sz="2000" dirty="0" smtClean="0">
                <a:solidFill>
                  <a:schemeClr val="bg1"/>
                </a:solidFill>
                <a:latin typeface="Arial" panose="020B0604020202020204" pitchFamily="34" charset="0"/>
                <a:cs typeface="Arial" panose="020B0604020202020204" pitchFamily="34" charset="0"/>
              </a:rPr>
              <a:t>instance as </a:t>
            </a:r>
            <a:r>
              <a:rPr lang="en-GB" sz="2000" dirty="0">
                <a:solidFill>
                  <a:schemeClr val="bg1"/>
                </a:solidFill>
                <a:latin typeface="Arial" panose="020B0604020202020204" pitchFamily="34" charset="0"/>
                <a:cs typeface="Arial" panose="020B0604020202020204" pitchFamily="34" charset="0"/>
              </a:rPr>
              <a:t>well as </a:t>
            </a:r>
            <a:r>
              <a:rPr lang="en-GB" sz="2000" dirty="0" smtClean="0">
                <a:solidFill>
                  <a:schemeClr val="bg1"/>
                </a:solidFill>
                <a:latin typeface="Arial" panose="020B0604020202020204" pitchFamily="34" charset="0"/>
                <a:cs typeface="Arial" panose="020B0604020202020204" pitchFamily="34" charset="0"/>
              </a:rPr>
              <a:t>DEK (</a:t>
            </a:r>
            <a:r>
              <a:rPr lang="en-US" sz="2000" dirty="0">
                <a:solidFill>
                  <a:schemeClr val="bg1"/>
                </a:solidFill>
                <a:latin typeface="Arial" panose="020B0604020202020204" pitchFamily="34" charset="0"/>
                <a:cs typeface="Arial" panose="020B0604020202020204" pitchFamily="34" charset="0"/>
              </a:rPr>
              <a:t>Database Encryption Key</a:t>
            </a:r>
            <a:r>
              <a:rPr lang="en-GB" sz="2000" dirty="0" smtClean="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management</a:t>
            </a:r>
            <a:r>
              <a:rPr lang="en-GB" sz="2000" dirty="0" smtClean="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970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1545</TotalTime>
  <Words>1159</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Algerian</vt:lpstr>
      <vt:lpstr>Arial</vt:lpstr>
      <vt:lpstr>Century Gothic</vt:lpstr>
      <vt:lpstr>Forte</vt:lpstr>
      <vt:lpstr>Lucida Handwriting</vt:lpstr>
      <vt:lpstr>Trebuchet MS</vt:lpstr>
      <vt:lpstr>Wingdings</vt:lpstr>
      <vt:lpstr>Wingdings 3</vt:lpstr>
      <vt:lpstr>Slice</vt:lpstr>
      <vt:lpstr>1_Slice</vt:lpstr>
      <vt:lpstr>Berlin</vt:lpstr>
      <vt:lpstr>PowerPoint Presentation</vt:lpstr>
      <vt:lpstr>Cryptography in Cloud Framework</vt:lpstr>
      <vt:lpstr>PowerPoint Presentation</vt:lpstr>
      <vt:lpstr>PowerPoint Presentation</vt:lpstr>
      <vt:lpstr>PowerPoint Presentation</vt:lpstr>
      <vt:lpstr>Design of CC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Beniwal</dc:creator>
  <cp:lastModifiedBy>Pankaj Beniwal</cp:lastModifiedBy>
  <cp:revision>52</cp:revision>
  <dcterms:created xsi:type="dcterms:W3CDTF">2019-11-02T14:53:00Z</dcterms:created>
  <dcterms:modified xsi:type="dcterms:W3CDTF">2019-11-20T12:26:43Z</dcterms:modified>
</cp:coreProperties>
</file>