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39.xml" ContentType="application/vnd.openxmlformats-officedocument.presentationml.slideLayout+xml"/>
  <Override PartName="/ppt/slideLayouts/slideLayout57.xml" ContentType="application/vnd.openxmlformats-officedocument.presentationml.slideLayout+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Layouts/slideLayout64.xml" ContentType="application/vnd.openxmlformats-officedocument.presentationml.slideLayout+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Layouts/slideLayout51.xml" ContentType="application/vnd.openxmlformats-officedocument.presentationml.slideLayout+xml"/>
  <Override PartName="/ppt/slideLayouts/slideLayout60.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slideLayouts/slideLayout58.xml" ContentType="application/vnd.openxmlformats-officedocument.presentationml.slideLayout+xml"/>
  <Override PartName="/ppt/slideLayouts/slideLayout67.xml" ContentType="application/vnd.openxmlformats-officedocument.presentationml.slideLayout+xml"/>
  <Override PartName="/ppt/theme/theme4.xml" ContentType="application/vnd.openxmlformats-officedocument.them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Layouts/slideLayout56.xml" ContentType="application/vnd.openxmlformats-officedocument.presentationml.slideLayout+xml"/>
  <Override PartName="/ppt/slideLayouts/slideLayout6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6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6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Layouts/slideLayout59.xml" ContentType="application/vnd.openxmlformats-officedocument.presentationml.slideLayout+xml"/>
  <Override PartName="/ppt/slideLayouts/slideLayout68.xml" ContentType="application/vnd.openxmlformats-officedocument.presentationml.slideLayout+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55.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 id="2147483781" r:id="rId2"/>
    <p:sldMasterId id="2147483799" r:id="rId3"/>
    <p:sldMasterId id="2147483817"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5" r:id="rId23"/>
    <p:sldId id="278" r:id="rId24"/>
    <p:sldId id="279" r:id="rId25"/>
    <p:sldId id="280" r:id="rId26"/>
    <p:sldId id="281" r:id="rId27"/>
    <p:sldId id="276" r:id="rId28"/>
    <p:sldId id="277"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153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4242851"/>
            <a:ext cx="6726063"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833787" y="4243845"/>
            <a:ext cx="2307831" cy="276940"/>
          </a:xfrm>
          <a:prstGeom prst="rect">
            <a:avLst/>
          </a:prstGeom>
        </p:spPr>
      </p:pic>
      <p:sp>
        <p:nvSpPr>
          <p:cNvPr id="9" name="Rectangle 8"/>
          <p:cNvSpPr/>
          <p:nvPr/>
        </p:nvSpPr>
        <p:spPr>
          <a:xfrm>
            <a:off x="0" y="2590078"/>
            <a:ext cx="6726064"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6833787" y="2590078"/>
            <a:ext cx="2307832"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10241" y="2733709"/>
            <a:ext cx="6108101"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510241" y="4394040"/>
            <a:ext cx="6108101"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pPr/>
              <a:t>11/29/2019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941510" y="2750337"/>
            <a:ext cx="878916" cy="1356442"/>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33784098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7828359"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0" y="5929622"/>
            <a:ext cx="1202248" cy="144270"/>
          </a:xfrm>
          <a:prstGeom prst="rect">
            <a:avLst/>
          </a:prstGeom>
        </p:spPr>
      </p:pic>
      <p:sp>
        <p:nvSpPr>
          <p:cNvPr id="10" name="Rectangle 9"/>
          <p:cNvSpPr/>
          <p:nvPr/>
        </p:nvSpPr>
        <p:spPr>
          <a:xfrm>
            <a:off x="0"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2" y="4711617"/>
            <a:ext cx="7210394"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0242" y="609598"/>
            <a:ext cx="7210394"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10239" y="5169584"/>
            <a:ext cx="7210397"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pPr/>
              <a:t>11/29/2019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47092" y="4711310"/>
            <a:ext cx="865613" cy="1090789"/>
          </a:xfrm>
        </p:spPr>
        <p:txBody>
          <a:bodyPr/>
          <a:lstStyle/>
          <a:p>
            <a:fld id="{25BA54BD-C84D-46CE-8B72-31BFB26ABA43}" type="slidenum">
              <a:rPr lang="en-US" smtClean="0"/>
              <a:pPr/>
              <a:t>‹#›</a:t>
            </a:fld>
            <a:endParaRPr lang="en-US"/>
          </a:p>
        </p:txBody>
      </p:sp>
    </p:spTree>
    <p:extLst>
      <p:ext uri="{BB962C8B-B14F-4D97-AF65-F5344CB8AC3E}">
        <p14:creationId xmlns:p14="http://schemas.microsoft.com/office/powerpoint/2010/main" xmlns="" val="406423940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7828359"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0" y="5929622"/>
            <a:ext cx="1202248" cy="144270"/>
          </a:xfrm>
          <a:prstGeom prst="rect">
            <a:avLst/>
          </a:prstGeom>
        </p:spPr>
      </p:pic>
      <p:sp>
        <p:nvSpPr>
          <p:cNvPr id="10" name="Rectangle 9"/>
          <p:cNvSpPr/>
          <p:nvPr/>
        </p:nvSpPr>
        <p:spPr>
          <a:xfrm>
            <a:off x="0"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609597"/>
            <a:ext cx="7210394"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510242" y="4711616"/>
            <a:ext cx="7210394"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pPr/>
              <a:t>11/29/2019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47092" y="4711616"/>
            <a:ext cx="865613" cy="1090789"/>
          </a:xfrm>
        </p:spPr>
        <p:txBody>
          <a:bodyPr/>
          <a:lstStyle/>
          <a:p>
            <a:fld id="{25BA54BD-C84D-46CE-8B72-31BFB26ABA43}" type="slidenum">
              <a:rPr lang="en-US" smtClean="0"/>
              <a:pPr/>
              <a:t>‹#›</a:t>
            </a:fld>
            <a:endParaRPr lang="en-US"/>
          </a:p>
        </p:txBody>
      </p:sp>
    </p:spTree>
    <p:extLst>
      <p:ext uri="{BB962C8B-B14F-4D97-AF65-F5344CB8AC3E}">
        <p14:creationId xmlns:p14="http://schemas.microsoft.com/office/powerpoint/2010/main" xmlns="" val="253836949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7828359"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0" y="5929622"/>
            <a:ext cx="1202248" cy="144270"/>
          </a:xfrm>
          <a:prstGeom prst="rect">
            <a:avLst/>
          </a:prstGeom>
        </p:spPr>
      </p:pic>
      <p:sp>
        <p:nvSpPr>
          <p:cNvPr id="14" name="Rectangle 13"/>
          <p:cNvSpPr/>
          <p:nvPr/>
        </p:nvSpPr>
        <p:spPr>
          <a:xfrm>
            <a:off x="0"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92" y="609598"/>
            <a:ext cx="6539158"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051717" y="3653379"/>
            <a:ext cx="611743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510242" y="4711616"/>
            <a:ext cx="7210394"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pPr/>
              <a:t>11/29/2019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47092" y="4709926"/>
            <a:ext cx="865613" cy="1090789"/>
          </a:xfrm>
        </p:spPr>
        <p:txBody>
          <a:bodyPr/>
          <a:lstStyle/>
          <a:p>
            <a:fld id="{25BA54BD-C84D-46CE-8B72-31BFB26ABA43}" type="slidenum">
              <a:rPr lang="en-US" smtClean="0"/>
              <a:pPr/>
              <a:t>‹#›</a:t>
            </a:fld>
            <a:endParaRPr lang="en-US"/>
          </a:p>
        </p:txBody>
      </p:sp>
      <p:sp>
        <p:nvSpPr>
          <p:cNvPr id="16" name="TextBox 15"/>
          <p:cNvSpPr txBox="1"/>
          <p:nvPr/>
        </p:nvSpPr>
        <p:spPr>
          <a:xfrm>
            <a:off x="437679" y="748116"/>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7247107" y="3033524"/>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xmlns="" val="345995669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7828359"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0" y="5929622"/>
            <a:ext cx="1202248" cy="144270"/>
          </a:xfrm>
          <a:prstGeom prst="rect">
            <a:avLst/>
          </a:prstGeom>
        </p:spPr>
      </p:pic>
      <p:sp>
        <p:nvSpPr>
          <p:cNvPr id="11" name="Rectangle 10"/>
          <p:cNvSpPr/>
          <p:nvPr/>
        </p:nvSpPr>
        <p:spPr>
          <a:xfrm>
            <a:off x="0"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39" y="4711616"/>
            <a:ext cx="7210397"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510240" y="5300150"/>
            <a:ext cx="7210397"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pPr/>
              <a:t>11/29/2019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47092" y="4709926"/>
            <a:ext cx="865613" cy="1090789"/>
          </a:xfrm>
        </p:spPr>
        <p:txBody>
          <a:bodyPr/>
          <a:lstStyle/>
          <a:p>
            <a:fld id="{25BA54BD-C84D-46CE-8B72-31BFB26ABA43}" type="slidenum">
              <a:rPr lang="en-US" smtClean="0"/>
              <a:pPr/>
              <a:t>‹#›</a:t>
            </a:fld>
            <a:endParaRPr lang="en-US"/>
          </a:p>
        </p:txBody>
      </p:sp>
    </p:spTree>
    <p:extLst>
      <p:ext uri="{BB962C8B-B14F-4D97-AF65-F5344CB8AC3E}">
        <p14:creationId xmlns:p14="http://schemas.microsoft.com/office/powerpoint/2010/main" xmlns="" val="428730402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7828359"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0" y="1971234"/>
            <a:ext cx="1202248" cy="144270"/>
          </a:xfrm>
          <a:prstGeom prst="rect">
            <a:avLst/>
          </a:prstGeom>
        </p:spPr>
      </p:pic>
      <p:sp>
        <p:nvSpPr>
          <p:cNvPr id="16" name="Rectangle 15"/>
          <p:cNvSpPr/>
          <p:nvPr/>
        </p:nvSpPr>
        <p:spPr>
          <a:xfrm>
            <a:off x="0"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501916" y="753228"/>
            <a:ext cx="721872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495709" y="2336873"/>
            <a:ext cx="2302526"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510241" y="3022674"/>
            <a:ext cx="2287277"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2967019" y="2336873"/>
            <a:ext cx="229743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2959103" y="3022674"/>
            <a:ext cx="229743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5418117" y="2336873"/>
            <a:ext cx="2302519"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5418117" y="3022674"/>
            <a:ext cx="2302519"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9AFE8FB1-0A7A-443E-AAF7-31D4FA1AA312}" type="datetimeFigureOut">
              <a:rPr lang="en-US" smtClean="0"/>
              <a:pPr/>
              <a:t>11/29/2019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BA54BD-C84D-46CE-8B72-31BFB26ABA43}" type="slidenum">
              <a:rPr lang="en-US" smtClean="0"/>
              <a:pPr/>
              <a:t>‹#›</a:t>
            </a:fld>
            <a:endParaRPr lang="en-US"/>
          </a:p>
        </p:txBody>
      </p:sp>
    </p:spTree>
    <p:extLst>
      <p:ext uri="{BB962C8B-B14F-4D97-AF65-F5344CB8AC3E}">
        <p14:creationId xmlns:p14="http://schemas.microsoft.com/office/powerpoint/2010/main" xmlns="" val="162336870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7828359"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0" y="1971234"/>
            <a:ext cx="1202248" cy="144270"/>
          </a:xfrm>
          <a:prstGeom prst="rect">
            <a:avLst/>
          </a:prstGeom>
        </p:spPr>
      </p:pic>
      <p:sp>
        <p:nvSpPr>
          <p:cNvPr id="17" name="Rectangle 16"/>
          <p:cNvSpPr/>
          <p:nvPr/>
        </p:nvSpPr>
        <p:spPr>
          <a:xfrm>
            <a:off x="0"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510241" y="753228"/>
            <a:ext cx="7210395"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510239" y="4297503"/>
            <a:ext cx="2287279"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510239" y="2336873"/>
            <a:ext cx="2287279"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510239" y="4873765"/>
            <a:ext cx="2287279"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2959103" y="4297503"/>
            <a:ext cx="229743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2959103" y="2336873"/>
            <a:ext cx="229743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2958088" y="4873764"/>
            <a:ext cx="230047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5423009" y="4297503"/>
            <a:ext cx="2297629"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5423008" y="2336873"/>
            <a:ext cx="2297629"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422915" y="4873762"/>
            <a:ext cx="2300672"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9AFE8FB1-0A7A-443E-AAF7-31D4FA1AA312}" type="datetimeFigureOut">
              <a:rPr lang="en-US" smtClean="0"/>
              <a:pPr/>
              <a:t>11/29/2019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BA54BD-C84D-46CE-8B72-31BFB26ABA43}" type="slidenum">
              <a:rPr lang="en-US" smtClean="0"/>
              <a:pPr/>
              <a:t>‹#›</a:t>
            </a:fld>
            <a:endParaRPr lang="en-US"/>
          </a:p>
        </p:txBody>
      </p:sp>
    </p:spTree>
    <p:extLst>
      <p:ext uri="{BB962C8B-B14F-4D97-AF65-F5344CB8AC3E}">
        <p14:creationId xmlns:p14="http://schemas.microsoft.com/office/powerpoint/2010/main" xmlns="" val="29608124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7828359"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0" y="1971234"/>
            <a:ext cx="1202248" cy="144270"/>
          </a:xfrm>
          <a:prstGeom prst="rect">
            <a:avLst/>
          </a:prstGeom>
        </p:spPr>
      </p:pic>
      <p:sp>
        <p:nvSpPr>
          <p:cNvPr id="9" name="Rectangle 8"/>
          <p:cNvSpPr/>
          <p:nvPr/>
        </p:nvSpPr>
        <p:spPr>
          <a:xfrm>
            <a:off x="0"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pPr/>
              <a:t>11/29/2019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pPr/>
              <a:t>‹#›</a:t>
            </a:fld>
            <a:endParaRPr lang="en-US"/>
          </a:p>
        </p:txBody>
      </p:sp>
    </p:spTree>
    <p:extLst>
      <p:ext uri="{BB962C8B-B14F-4D97-AF65-F5344CB8AC3E}">
        <p14:creationId xmlns:p14="http://schemas.microsoft.com/office/powerpoint/2010/main" xmlns="" val="70984789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448782" y="2040420"/>
            <a:ext cx="5106988"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7200777" y="5543428"/>
            <a:ext cx="1602997"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7596923" y="609597"/>
            <a:ext cx="80535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0241" y="609598"/>
            <a:ext cx="6652503"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5105344" y="5936188"/>
            <a:ext cx="2057400" cy="365125"/>
          </a:xfrm>
        </p:spPr>
        <p:txBody>
          <a:bodyPr/>
          <a:lstStyle/>
          <a:p>
            <a:fld id="{9AFE8FB1-0A7A-443E-AAF7-31D4FA1AA312}" type="datetimeFigureOut">
              <a:rPr lang="en-US" smtClean="0"/>
              <a:pPr/>
              <a:t>11/29/2019</a:t>
            </a:fld>
            <a:endParaRPr lang="en-US"/>
          </a:p>
        </p:txBody>
      </p:sp>
      <p:sp>
        <p:nvSpPr>
          <p:cNvPr id="5" name="Footer Placeholder 4"/>
          <p:cNvSpPr>
            <a:spLocks noGrp="1"/>
          </p:cNvSpPr>
          <p:nvPr>
            <p:ph type="ftr" sz="quarter" idx="11"/>
          </p:nvPr>
        </p:nvSpPr>
        <p:spPr>
          <a:xfrm>
            <a:off x="510241" y="5936189"/>
            <a:ext cx="4595104" cy="365125"/>
          </a:xfrm>
        </p:spPr>
        <p:txBody>
          <a:bodyPr/>
          <a:lstStyle/>
          <a:p>
            <a:endParaRPr lang="en-US"/>
          </a:p>
        </p:txBody>
      </p:sp>
      <p:sp>
        <p:nvSpPr>
          <p:cNvPr id="6" name="Slide Number Placeholder 5"/>
          <p:cNvSpPr>
            <a:spLocks noGrp="1"/>
          </p:cNvSpPr>
          <p:nvPr>
            <p:ph type="sldNum" sz="quarter" idx="12"/>
          </p:nvPr>
        </p:nvSpPr>
        <p:spPr>
          <a:xfrm>
            <a:off x="7573163" y="5398634"/>
            <a:ext cx="865613" cy="1090789"/>
          </a:xfrm>
        </p:spPr>
        <p:txBody>
          <a:bodyPr anchor="t"/>
          <a:lstStyle>
            <a:lvl1pPr algn="ctr">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xmlns="" val="277995916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4242851"/>
            <a:ext cx="6726063"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833789" y="4243845"/>
            <a:ext cx="2307831" cy="276940"/>
          </a:xfrm>
          <a:prstGeom prst="rect">
            <a:avLst/>
          </a:prstGeom>
        </p:spPr>
      </p:pic>
      <p:sp>
        <p:nvSpPr>
          <p:cNvPr id="9" name="Rectangle 8"/>
          <p:cNvSpPr/>
          <p:nvPr/>
        </p:nvSpPr>
        <p:spPr>
          <a:xfrm>
            <a:off x="0" y="2590078"/>
            <a:ext cx="6726064"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6833787" y="2590078"/>
            <a:ext cx="2307832"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10243" y="2733709"/>
            <a:ext cx="6108101"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510243" y="4394044"/>
            <a:ext cx="6108101"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pPr/>
              <a:t>11/29/2019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941510" y="2750337"/>
            <a:ext cx="878916" cy="1356442"/>
          </a:xfrm>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1970240"/>
            <a:ext cx="7828359"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17" name="Rectangle 16"/>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pPr/>
              <a:t>11/29/2019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7828359"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0" y="1971234"/>
            <a:ext cx="1202248" cy="144270"/>
          </a:xfrm>
          <a:prstGeom prst="rect">
            <a:avLst/>
          </a:prstGeom>
        </p:spPr>
      </p:pic>
      <p:sp>
        <p:nvSpPr>
          <p:cNvPr id="17" name="Rectangle 16"/>
          <p:cNvSpPr/>
          <p:nvPr/>
        </p:nvSpPr>
        <p:spPr>
          <a:xfrm>
            <a:off x="0"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pPr/>
              <a:t>11/29/2019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pPr/>
              <a:t>‹#›</a:t>
            </a:fld>
            <a:endParaRPr lang="en-US"/>
          </a:p>
        </p:txBody>
      </p:sp>
    </p:spTree>
    <p:extLst>
      <p:ext uri="{BB962C8B-B14F-4D97-AF65-F5344CB8AC3E}">
        <p14:creationId xmlns:p14="http://schemas.microsoft.com/office/powerpoint/2010/main" xmlns="" val="214739912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4086907"/>
            <a:ext cx="7828359"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68" y="4087901"/>
            <a:ext cx="1202248" cy="144270"/>
          </a:xfrm>
          <a:prstGeom prst="rect">
            <a:avLst/>
          </a:prstGeom>
        </p:spPr>
      </p:pic>
      <p:sp>
        <p:nvSpPr>
          <p:cNvPr id="9" name="Rectangle 8"/>
          <p:cNvSpPr/>
          <p:nvPr/>
        </p:nvSpPr>
        <p:spPr>
          <a:xfrm>
            <a:off x="-2" y="2726267"/>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7939371" y="2726267"/>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2869895"/>
            <a:ext cx="7210395"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510241" y="4232176"/>
            <a:ext cx="7210395"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pPr/>
              <a:t>11/29/2019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047094" y="2869900"/>
            <a:ext cx="865613" cy="1090789"/>
          </a:xfrm>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1970240"/>
            <a:ext cx="7828359"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10" name="Rectangle 9"/>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10242" y="2336873"/>
            <a:ext cx="3523769"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195594" y="2336873"/>
            <a:ext cx="3525044"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pPr/>
              <a:t>11/29/2019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1970240"/>
            <a:ext cx="7828359"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12" name="Rectangle 11"/>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0" y="753232"/>
            <a:ext cx="7210397"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79765" y="2336878"/>
            <a:ext cx="3354245"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10244" y="3030011"/>
            <a:ext cx="3523766"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365116" y="2336873"/>
            <a:ext cx="3355521"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195594" y="3030011"/>
            <a:ext cx="3525044"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pPr/>
              <a:t>11/29/2019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1970240"/>
            <a:ext cx="7828359"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8" name="Rectangle 7"/>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pPr/>
              <a:t>11/29/2019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6" name="Rectangle 5"/>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pPr/>
              <a:t>11/29/2019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1970240"/>
            <a:ext cx="7828359"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10" name="Rectangle 9"/>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753227"/>
            <a:ext cx="7210394"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3514385" y="2336878"/>
            <a:ext cx="4206252"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10243" y="2336877"/>
            <a:ext cx="2842559"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pPr/>
              <a:t>11/29/2019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1970240"/>
            <a:ext cx="7828359"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10" name="Rectangle 9"/>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2" y="753228"/>
            <a:ext cx="7210393"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651252" y="2336874"/>
            <a:ext cx="4069387"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10242" y="2336878"/>
            <a:ext cx="2907192"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pPr/>
              <a:t>11/29/2019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5928628"/>
            <a:ext cx="7828359"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5929622"/>
            <a:ext cx="1202248" cy="144270"/>
          </a:xfrm>
          <a:prstGeom prst="rect">
            <a:avLst/>
          </a:prstGeom>
        </p:spPr>
      </p:pic>
      <p:sp>
        <p:nvSpPr>
          <p:cNvPr id="10" name="Rectangle 9"/>
          <p:cNvSpPr/>
          <p:nvPr/>
        </p:nvSpPr>
        <p:spPr>
          <a:xfrm>
            <a:off x="2"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2" y="4711621"/>
            <a:ext cx="7210394"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0242" y="609600"/>
            <a:ext cx="7210394"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10240" y="5169588"/>
            <a:ext cx="7210397"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pPr/>
              <a:t>11/29/2019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4" y="4711314"/>
            <a:ext cx="865613" cy="1090789"/>
          </a:xfrm>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5928628"/>
            <a:ext cx="7828359"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5929622"/>
            <a:ext cx="1202248" cy="144270"/>
          </a:xfrm>
          <a:prstGeom prst="rect">
            <a:avLst/>
          </a:prstGeom>
        </p:spPr>
      </p:pic>
      <p:sp>
        <p:nvSpPr>
          <p:cNvPr id="10" name="Rectangle 9"/>
          <p:cNvSpPr/>
          <p:nvPr/>
        </p:nvSpPr>
        <p:spPr>
          <a:xfrm>
            <a:off x="2"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609597"/>
            <a:ext cx="7210394"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510242" y="4711620"/>
            <a:ext cx="7210394"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pPr/>
              <a:t>11/29/2019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4" y="4711620"/>
            <a:ext cx="865613" cy="1090789"/>
          </a:xfrm>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5928628"/>
            <a:ext cx="7828359"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5929622"/>
            <a:ext cx="1202248" cy="144270"/>
          </a:xfrm>
          <a:prstGeom prst="rect">
            <a:avLst/>
          </a:prstGeom>
        </p:spPr>
      </p:pic>
      <p:sp>
        <p:nvSpPr>
          <p:cNvPr id="14" name="Rectangle 13"/>
          <p:cNvSpPr/>
          <p:nvPr/>
        </p:nvSpPr>
        <p:spPr>
          <a:xfrm>
            <a:off x="2"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92" y="609598"/>
            <a:ext cx="6539158"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051717" y="3653379"/>
            <a:ext cx="611743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510242" y="4711620"/>
            <a:ext cx="7210394"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pPr/>
              <a:t>11/29/2019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4" y="4709930"/>
            <a:ext cx="865613" cy="1090789"/>
          </a:xfrm>
        </p:spPr>
        <p:txBody>
          <a:bodyPr/>
          <a:lstStyle/>
          <a:p>
            <a:fld id="{6D22F896-40B5-4ADD-8801-0D06FADFA095}" type="slidenum">
              <a:rPr lang="en-US" dirty="0"/>
              <a:pPr/>
              <a:t>‹#›</a:t>
            </a:fld>
            <a:endParaRPr lang="en-US" dirty="0"/>
          </a:p>
        </p:txBody>
      </p:sp>
      <p:sp>
        <p:nvSpPr>
          <p:cNvPr id="16" name="TextBox 15"/>
          <p:cNvSpPr txBox="1"/>
          <p:nvPr/>
        </p:nvSpPr>
        <p:spPr>
          <a:xfrm>
            <a:off x="437679" y="748116"/>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7247107" y="3033524"/>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4086907"/>
            <a:ext cx="7828359"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68" y="4087901"/>
            <a:ext cx="1202248" cy="144270"/>
          </a:xfrm>
          <a:prstGeom prst="rect">
            <a:avLst/>
          </a:prstGeom>
        </p:spPr>
      </p:pic>
      <p:sp>
        <p:nvSpPr>
          <p:cNvPr id="9" name="Rectangle 8"/>
          <p:cNvSpPr/>
          <p:nvPr/>
        </p:nvSpPr>
        <p:spPr>
          <a:xfrm>
            <a:off x="-2" y="2726267"/>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7939369" y="2726267"/>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2869895"/>
            <a:ext cx="7210395"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510241" y="4232172"/>
            <a:ext cx="7210395"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FE8FB1-0A7A-443E-AAF7-31D4FA1AA312}" type="datetimeFigureOut">
              <a:rPr lang="en-US" smtClean="0"/>
              <a:pPr/>
              <a:t>11/29/2019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047092" y="2869896"/>
            <a:ext cx="865613" cy="1090789"/>
          </a:xfrm>
        </p:spPr>
        <p:txBody>
          <a:bodyPr/>
          <a:lstStyle/>
          <a:p>
            <a:fld id="{25BA54BD-C84D-46CE-8B72-31BFB26ABA43}" type="slidenum">
              <a:rPr lang="en-US" smtClean="0"/>
              <a:pPr/>
              <a:t>‹#›</a:t>
            </a:fld>
            <a:endParaRPr lang="en-US"/>
          </a:p>
        </p:txBody>
      </p:sp>
    </p:spTree>
    <p:extLst>
      <p:ext uri="{BB962C8B-B14F-4D97-AF65-F5344CB8AC3E}">
        <p14:creationId xmlns:p14="http://schemas.microsoft.com/office/powerpoint/2010/main" xmlns="" val="355391003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5928628"/>
            <a:ext cx="7828359"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5929622"/>
            <a:ext cx="1202248" cy="144270"/>
          </a:xfrm>
          <a:prstGeom prst="rect">
            <a:avLst/>
          </a:prstGeom>
        </p:spPr>
      </p:pic>
      <p:sp>
        <p:nvSpPr>
          <p:cNvPr id="11" name="Rectangle 10"/>
          <p:cNvSpPr/>
          <p:nvPr/>
        </p:nvSpPr>
        <p:spPr>
          <a:xfrm>
            <a:off x="2"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0" y="4711620"/>
            <a:ext cx="7210397"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510240" y="5300154"/>
            <a:ext cx="7210397"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pPr/>
              <a:t>11/29/2019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4" y="4709930"/>
            <a:ext cx="865613" cy="1090789"/>
          </a:xfrm>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1970240"/>
            <a:ext cx="7828359"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16" name="Rectangle 15"/>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501916" y="753228"/>
            <a:ext cx="721872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495709" y="2336873"/>
            <a:ext cx="2302526"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510243" y="3022674"/>
            <a:ext cx="2287277"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2967019" y="2336873"/>
            <a:ext cx="229743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2959103" y="3022674"/>
            <a:ext cx="229743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5418119" y="2336873"/>
            <a:ext cx="2302519"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5418119" y="3022674"/>
            <a:ext cx="2302519"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pPr/>
              <a:t>11/29/2019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1970240"/>
            <a:ext cx="7828359"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17" name="Rectangle 16"/>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510241" y="753228"/>
            <a:ext cx="7210395"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510241" y="4297503"/>
            <a:ext cx="2287279"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510241" y="2336873"/>
            <a:ext cx="2287279"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510241" y="4873765"/>
            <a:ext cx="2287279"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2959103" y="4297503"/>
            <a:ext cx="229743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2959103" y="2336873"/>
            <a:ext cx="229743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2958090" y="4873764"/>
            <a:ext cx="230047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5423011" y="4297503"/>
            <a:ext cx="2297629"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5423010" y="2336873"/>
            <a:ext cx="2297629"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422915" y="4873762"/>
            <a:ext cx="2300672"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pPr/>
              <a:t>11/29/2019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1970240"/>
            <a:ext cx="7828359"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9" name="Rectangle 8"/>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pPr/>
              <a:t>11/29/2019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448782" y="2040420"/>
            <a:ext cx="5106988"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7200779" y="5543432"/>
            <a:ext cx="1602997"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7596925" y="609597"/>
            <a:ext cx="80535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0241" y="609599"/>
            <a:ext cx="6652503"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5105344" y="5936192"/>
            <a:ext cx="2057400" cy="365125"/>
          </a:xfrm>
        </p:spPr>
        <p:txBody>
          <a:bodyPr/>
          <a:lstStyle/>
          <a:p>
            <a:fld id="{6178E61D-D431-422C-9764-11DAFE33AB63}" type="datetimeFigureOut">
              <a:rPr lang="en-US" dirty="0"/>
              <a:pPr/>
              <a:t>11/29/2019</a:t>
            </a:fld>
            <a:endParaRPr lang="en-US" dirty="0"/>
          </a:p>
        </p:txBody>
      </p:sp>
      <p:sp>
        <p:nvSpPr>
          <p:cNvPr id="5" name="Footer Placeholder 4"/>
          <p:cNvSpPr>
            <a:spLocks noGrp="1"/>
          </p:cNvSpPr>
          <p:nvPr>
            <p:ph type="ftr" sz="quarter" idx="11"/>
          </p:nvPr>
        </p:nvSpPr>
        <p:spPr>
          <a:xfrm>
            <a:off x="510241" y="5936193"/>
            <a:ext cx="4595104" cy="365125"/>
          </a:xfrm>
        </p:spPr>
        <p:txBody>
          <a:bodyPr/>
          <a:lstStyle/>
          <a:p>
            <a:endParaRPr lang="en-US" dirty="0"/>
          </a:p>
        </p:txBody>
      </p:sp>
      <p:sp>
        <p:nvSpPr>
          <p:cNvPr id="6" name="Slide Number Placeholder 5"/>
          <p:cNvSpPr>
            <a:spLocks noGrp="1"/>
          </p:cNvSpPr>
          <p:nvPr>
            <p:ph type="sldNum" sz="quarter" idx="12"/>
          </p:nvPr>
        </p:nvSpPr>
        <p:spPr>
          <a:xfrm>
            <a:off x="7573165" y="5398638"/>
            <a:ext cx="865613"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4242851"/>
            <a:ext cx="6726063"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833789" y="4243845"/>
            <a:ext cx="2307831" cy="276940"/>
          </a:xfrm>
          <a:prstGeom prst="rect">
            <a:avLst/>
          </a:prstGeom>
        </p:spPr>
      </p:pic>
      <p:sp>
        <p:nvSpPr>
          <p:cNvPr id="9" name="Rectangle 8"/>
          <p:cNvSpPr/>
          <p:nvPr/>
        </p:nvSpPr>
        <p:spPr>
          <a:xfrm>
            <a:off x="0" y="2590078"/>
            <a:ext cx="6726064"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6833787" y="2590078"/>
            <a:ext cx="2307832"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10243" y="2733709"/>
            <a:ext cx="6108101"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510243" y="4394046"/>
            <a:ext cx="6108101"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pPr/>
              <a:t>11/29/2019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941510" y="2750337"/>
            <a:ext cx="878916" cy="1356442"/>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414068594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1970240"/>
            <a:ext cx="7828359"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17" name="Rectangle 16"/>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pPr/>
              <a:t>11/29/2019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84746847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4086907"/>
            <a:ext cx="7828359"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68" y="4087901"/>
            <a:ext cx="1202248" cy="144270"/>
          </a:xfrm>
          <a:prstGeom prst="rect">
            <a:avLst/>
          </a:prstGeom>
        </p:spPr>
      </p:pic>
      <p:sp>
        <p:nvSpPr>
          <p:cNvPr id="9" name="Rectangle 8"/>
          <p:cNvSpPr/>
          <p:nvPr/>
        </p:nvSpPr>
        <p:spPr>
          <a:xfrm>
            <a:off x="-2" y="2726267"/>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7939371" y="2726267"/>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2869895"/>
            <a:ext cx="7210395"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510241" y="4232178"/>
            <a:ext cx="7210395"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pPr/>
              <a:t>11/29/2019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047095" y="2869902"/>
            <a:ext cx="865613"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50743257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1970240"/>
            <a:ext cx="7828359"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10" name="Rectangle 9"/>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10243" y="2336873"/>
            <a:ext cx="3523769"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195594" y="2336873"/>
            <a:ext cx="3525044"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pPr/>
              <a:t>11/29/2019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31050756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1970240"/>
            <a:ext cx="7828359"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12" name="Rectangle 11"/>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0" y="753232"/>
            <a:ext cx="7210397"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79766" y="2336880"/>
            <a:ext cx="3354245"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10244" y="3030011"/>
            <a:ext cx="3523766"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365116" y="2336873"/>
            <a:ext cx="3355521"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195594" y="3030011"/>
            <a:ext cx="3525044"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pPr/>
              <a:t>11/29/2019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20935835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7828359"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0" y="1971234"/>
            <a:ext cx="1202248" cy="144270"/>
          </a:xfrm>
          <a:prstGeom prst="rect">
            <a:avLst/>
          </a:prstGeom>
        </p:spPr>
      </p:pic>
      <p:sp>
        <p:nvSpPr>
          <p:cNvPr id="10" name="Rectangle 9"/>
          <p:cNvSpPr/>
          <p:nvPr/>
        </p:nvSpPr>
        <p:spPr>
          <a:xfrm>
            <a:off x="0"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10240" y="2336873"/>
            <a:ext cx="3523769"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195592" y="2336873"/>
            <a:ext cx="3525044"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AFE8FB1-0A7A-443E-AAF7-31D4FA1AA312}" type="datetimeFigureOut">
              <a:rPr lang="en-US" smtClean="0"/>
              <a:pPr/>
              <a:t>11/29/2019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pPr/>
              <a:t>‹#›</a:t>
            </a:fld>
            <a:endParaRPr lang="en-US"/>
          </a:p>
        </p:txBody>
      </p:sp>
    </p:spTree>
    <p:extLst>
      <p:ext uri="{BB962C8B-B14F-4D97-AF65-F5344CB8AC3E}">
        <p14:creationId xmlns:p14="http://schemas.microsoft.com/office/powerpoint/2010/main" xmlns="" val="35522776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1970240"/>
            <a:ext cx="7828359"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8" name="Rectangle 7"/>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pPr/>
              <a:t>11/29/2019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72705829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6" name="Rectangle 5"/>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pPr/>
              <a:t>11/29/2019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89113116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1970240"/>
            <a:ext cx="7828359"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10" name="Rectangle 9"/>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753227"/>
            <a:ext cx="7210394"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3514385" y="2336880"/>
            <a:ext cx="4206252"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10243" y="2336878"/>
            <a:ext cx="2842559"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pPr/>
              <a:t>11/29/2019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92632453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1970240"/>
            <a:ext cx="7828359"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10" name="Rectangle 9"/>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2" y="753228"/>
            <a:ext cx="7210393"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651253" y="2336874"/>
            <a:ext cx="4069387"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10242" y="2336879"/>
            <a:ext cx="2907192"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pPr/>
              <a:t>11/29/2019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2121867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5928628"/>
            <a:ext cx="7828359"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5929622"/>
            <a:ext cx="1202248" cy="144270"/>
          </a:xfrm>
          <a:prstGeom prst="rect">
            <a:avLst/>
          </a:prstGeom>
        </p:spPr>
      </p:pic>
      <p:sp>
        <p:nvSpPr>
          <p:cNvPr id="10" name="Rectangle 9"/>
          <p:cNvSpPr/>
          <p:nvPr/>
        </p:nvSpPr>
        <p:spPr>
          <a:xfrm>
            <a:off x="2"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2" y="4711623"/>
            <a:ext cx="7210394"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0242" y="609600"/>
            <a:ext cx="7210394"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10240" y="5169590"/>
            <a:ext cx="7210397"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pPr/>
              <a:t>11/29/2019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5" y="4711316"/>
            <a:ext cx="865613"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89016518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5928628"/>
            <a:ext cx="7828359"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5929622"/>
            <a:ext cx="1202248" cy="144270"/>
          </a:xfrm>
          <a:prstGeom prst="rect">
            <a:avLst/>
          </a:prstGeom>
        </p:spPr>
      </p:pic>
      <p:sp>
        <p:nvSpPr>
          <p:cNvPr id="10" name="Rectangle 9"/>
          <p:cNvSpPr/>
          <p:nvPr/>
        </p:nvSpPr>
        <p:spPr>
          <a:xfrm>
            <a:off x="2"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609597"/>
            <a:ext cx="7210394"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510242" y="4711622"/>
            <a:ext cx="7210394"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pPr/>
              <a:t>11/29/2019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5" y="4711622"/>
            <a:ext cx="865613"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413111058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5928628"/>
            <a:ext cx="7828359"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5929622"/>
            <a:ext cx="1202248" cy="144270"/>
          </a:xfrm>
          <a:prstGeom prst="rect">
            <a:avLst/>
          </a:prstGeom>
        </p:spPr>
      </p:pic>
      <p:sp>
        <p:nvSpPr>
          <p:cNvPr id="14" name="Rectangle 13"/>
          <p:cNvSpPr/>
          <p:nvPr/>
        </p:nvSpPr>
        <p:spPr>
          <a:xfrm>
            <a:off x="2"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92" y="609598"/>
            <a:ext cx="6539158"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051717" y="3653379"/>
            <a:ext cx="611743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510242" y="4711622"/>
            <a:ext cx="7210394"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pPr/>
              <a:t>11/29/2019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5" y="4709932"/>
            <a:ext cx="865613" cy="1090789"/>
          </a:xfrm>
        </p:spPr>
        <p:txBody>
          <a:bodyPr/>
          <a:lstStyle/>
          <a:p>
            <a:fld id="{6D22F896-40B5-4ADD-8801-0D06FADFA095}" type="slidenum">
              <a:rPr lang="en-US" smtClean="0"/>
              <a:pPr/>
              <a:t>‹#›</a:t>
            </a:fld>
            <a:endParaRPr lang="en-US" dirty="0"/>
          </a:p>
        </p:txBody>
      </p:sp>
      <p:sp>
        <p:nvSpPr>
          <p:cNvPr id="16" name="TextBox 15"/>
          <p:cNvSpPr txBox="1"/>
          <p:nvPr/>
        </p:nvSpPr>
        <p:spPr>
          <a:xfrm>
            <a:off x="437679" y="748116"/>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7247107" y="3033524"/>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xmlns="" val="137342828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5928628"/>
            <a:ext cx="7828359"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5929622"/>
            <a:ext cx="1202248" cy="144270"/>
          </a:xfrm>
          <a:prstGeom prst="rect">
            <a:avLst/>
          </a:prstGeom>
        </p:spPr>
      </p:pic>
      <p:sp>
        <p:nvSpPr>
          <p:cNvPr id="11" name="Rectangle 10"/>
          <p:cNvSpPr/>
          <p:nvPr/>
        </p:nvSpPr>
        <p:spPr>
          <a:xfrm>
            <a:off x="2"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0" y="4711622"/>
            <a:ext cx="7210397"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510240" y="5300156"/>
            <a:ext cx="7210397"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pPr/>
              <a:t>11/29/2019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5" y="4709932"/>
            <a:ext cx="865613"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21886979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1970240"/>
            <a:ext cx="7828359"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16" name="Rectangle 15"/>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501916" y="753228"/>
            <a:ext cx="721872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495709" y="2336873"/>
            <a:ext cx="2302526"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510244" y="3022674"/>
            <a:ext cx="2287277"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2967019" y="2336873"/>
            <a:ext cx="229743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2959103" y="3022674"/>
            <a:ext cx="229743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5418120" y="2336873"/>
            <a:ext cx="2302519"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5418120" y="3022674"/>
            <a:ext cx="2302519"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pPr/>
              <a:t>11/29/2019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12208789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1970240"/>
            <a:ext cx="7828359"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17" name="Rectangle 16"/>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510241" y="753228"/>
            <a:ext cx="7210395"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510242" y="4297503"/>
            <a:ext cx="2287279"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510242" y="2336873"/>
            <a:ext cx="2287279"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510242" y="4873765"/>
            <a:ext cx="2287279"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2959103" y="4297503"/>
            <a:ext cx="229743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2959103" y="2336873"/>
            <a:ext cx="229743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2958091" y="4873764"/>
            <a:ext cx="230047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5423012" y="4297503"/>
            <a:ext cx="2297629"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5423011" y="2336873"/>
            <a:ext cx="2297629"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422915" y="4873762"/>
            <a:ext cx="2300672"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pPr/>
              <a:t>11/29/2019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12462800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7828359"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0" y="1971234"/>
            <a:ext cx="1202248" cy="144270"/>
          </a:xfrm>
          <a:prstGeom prst="rect">
            <a:avLst/>
          </a:prstGeom>
        </p:spPr>
      </p:pic>
      <p:sp>
        <p:nvSpPr>
          <p:cNvPr id="12" name="Rectangle 11"/>
          <p:cNvSpPr/>
          <p:nvPr/>
        </p:nvSpPr>
        <p:spPr>
          <a:xfrm>
            <a:off x="0"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0" y="753230"/>
            <a:ext cx="7210397"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79763" y="2336874"/>
            <a:ext cx="3354245"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10242" y="3030009"/>
            <a:ext cx="3523766"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365116" y="2336873"/>
            <a:ext cx="3355521"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195593" y="3030009"/>
            <a:ext cx="3525044"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AFE8FB1-0A7A-443E-AAF7-31D4FA1AA312}" type="datetimeFigureOut">
              <a:rPr lang="en-US" smtClean="0"/>
              <a:pPr/>
              <a:t>11/29/2019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BA54BD-C84D-46CE-8B72-31BFB26ABA43}" type="slidenum">
              <a:rPr lang="en-US" smtClean="0"/>
              <a:pPr/>
              <a:t>‹#›</a:t>
            </a:fld>
            <a:endParaRPr lang="en-US"/>
          </a:p>
        </p:txBody>
      </p:sp>
    </p:spTree>
    <p:extLst>
      <p:ext uri="{BB962C8B-B14F-4D97-AF65-F5344CB8AC3E}">
        <p14:creationId xmlns:p14="http://schemas.microsoft.com/office/powerpoint/2010/main" xmlns="" val="157223286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1970240"/>
            <a:ext cx="7828359"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9" name="Rectangle 8"/>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pPr/>
              <a:t>11/29/2019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83159065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448782" y="2040420"/>
            <a:ext cx="5106988"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7200780" y="5543434"/>
            <a:ext cx="1602997"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7596925" y="609597"/>
            <a:ext cx="80535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0241" y="609599"/>
            <a:ext cx="6652503"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5105344" y="5936194"/>
            <a:ext cx="2057400" cy="365125"/>
          </a:xfrm>
        </p:spPr>
        <p:txBody>
          <a:bodyPr/>
          <a:lstStyle/>
          <a:p>
            <a:fld id="{6178E61D-D431-422C-9764-11DAFE33AB63}" type="datetimeFigureOut">
              <a:rPr lang="en-US" smtClean="0"/>
              <a:pPr/>
              <a:t>11/29/2019</a:t>
            </a:fld>
            <a:endParaRPr lang="en-US" dirty="0"/>
          </a:p>
        </p:txBody>
      </p:sp>
      <p:sp>
        <p:nvSpPr>
          <p:cNvPr id="5" name="Footer Placeholder 4"/>
          <p:cNvSpPr>
            <a:spLocks noGrp="1"/>
          </p:cNvSpPr>
          <p:nvPr>
            <p:ph type="ftr" sz="quarter" idx="11"/>
          </p:nvPr>
        </p:nvSpPr>
        <p:spPr>
          <a:xfrm>
            <a:off x="510241" y="5936195"/>
            <a:ext cx="4595104" cy="365125"/>
          </a:xfrm>
        </p:spPr>
        <p:txBody>
          <a:bodyPr/>
          <a:lstStyle/>
          <a:p>
            <a:endParaRPr lang="en-US" dirty="0"/>
          </a:p>
        </p:txBody>
      </p:sp>
      <p:sp>
        <p:nvSpPr>
          <p:cNvPr id="6" name="Slide Number Placeholder 5"/>
          <p:cNvSpPr>
            <a:spLocks noGrp="1"/>
          </p:cNvSpPr>
          <p:nvPr>
            <p:ph type="sldNum" sz="quarter" idx="12"/>
          </p:nvPr>
        </p:nvSpPr>
        <p:spPr>
          <a:xfrm>
            <a:off x="7573166" y="5398640"/>
            <a:ext cx="865613"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80988690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4242851"/>
            <a:ext cx="6726063"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833789" y="4243845"/>
            <a:ext cx="2307831" cy="276940"/>
          </a:xfrm>
          <a:prstGeom prst="rect">
            <a:avLst/>
          </a:prstGeom>
        </p:spPr>
      </p:pic>
      <p:sp>
        <p:nvSpPr>
          <p:cNvPr id="9" name="Rectangle 8"/>
          <p:cNvSpPr/>
          <p:nvPr/>
        </p:nvSpPr>
        <p:spPr>
          <a:xfrm>
            <a:off x="0" y="2590078"/>
            <a:ext cx="6726064"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6833787" y="2590078"/>
            <a:ext cx="2307832"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10243" y="2733709"/>
            <a:ext cx="6108101"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510243" y="4394048"/>
            <a:ext cx="6108101"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pPr/>
              <a:t>11/29/2019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941510" y="2750337"/>
            <a:ext cx="878916" cy="1356442"/>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58842357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1970240"/>
            <a:ext cx="7828359"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17" name="Rectangle 16"/>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pPr/>
              <a:t>11/29/2019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05799955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4086907"/>
            <a:ext cx="7828359"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68" y="4087901"/>
            <a:ext cx="1202248" cy="144270"/>
          </a:xfrm>
          <a:prstGeom prst="rect">
            <a:avLst/>
          </a:prstGeom>
        </p:spPr>
      </p:pic>
      <p:sp>
        <p:nvSpPr>
          <p:cNvPr id="9" name="Rectangle 8"/>
          <p:cNvSpPr/>
          <p:nvPr/>
        </p:nvSpPr>
        <p:spPr>
          <a:xfrm>
            <a:off x="-2" y="2726267"/>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7939371" y="2726267"/>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2869895"/>
            <a:ext cx="7210395"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510241" y="4232180"/>
            <a:ext cx="7210395"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pPr/>
              <a:t>11/29/2019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047096" y="2869904"/>
            <a:ext cx="865613"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5198635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1970240"/>
            <a:ext cx="7828359"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10" name="Rectangle 9"/>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10243" y="2336873"/>
            <a:ext cx="3523769"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195594" y="2336873"/>
            <a:ext cx="3525044"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pPr/>
              <a:t>11/29/2019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40039107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1970240"/>
            <a:ext cx="7828359"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12" name="Rectangle 11"/>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0" y="753232"/>
            <a:ext cx="7210397"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79767" y="2336882"/>
            <a:ext cx="3354245"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10244" y="3030011"/>
            <a:ext cx="3523766"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365116" y="2336873"/>
            <a:ext cx="3355521"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195594" y="3030011"/>
            <a:ext cx="3525044"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pPr/>
              <a:t>11/29/2019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41292545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1970240"/>
            <a:ext cx="7828359"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8" name="Rectangle 7"/>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pPr/>
              <a:t>11/29/2019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80146915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6" name="Rectangle 5"/>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pPr/>
              <a:t>11/29/2019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00537883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1970240"/>
            <a:ext cx="7828359"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10" name="Rectangle 9"/>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753227"/>
            <a:ext cx="7210394"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3514385" y="2336880"/>
            <a:ext cx="4206252"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10243" y="2336878"/>
            <a:ext cx="2842559"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pPr/>
              <a:t>11/29/2019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93333391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7828359"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0" y="1971234"/>
            <a:ext cx="1202248" cy="144270"/>
          </a:xfrm>
          <a:prstGeom prst="rect">
            <a:avLst/>
          </a:prstGeom>
        </p:spPr>
      </p:pic>
      <p:sp>
        <p:nvSpPr>
          <p:cNvPr id="8" name="Rectangle 7"/>
          <p:cNvSpPr/>
          <p:nvPr/>
        </p:nvSpPr>
        <p:spPr>
          <a:xfrm>
            <a:off x="0"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AFE8FB1-0A7A-443E-AAF7-31D4FA1AA312}" type="datetimeFigureOut">
              <a:rPr lang="en-US" smtClean="0"/>
              <a:pPr/>
              <a:t>11/29/2019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BA54BD-C84D-46CE-8B72-31BFB26ABA43}" type="slidenum">
              <a:rPr lang="en-US" smtClean="0"/>
              <a:pPr/>
              <a:t>‹#›</a:t>
            </a:fld>
            <a:endParaRPr lang="en-US"/>
          </a:p>
        </p:txBody>
      </p:sp>
    </p:spTree>
    <p:extLst>
      <p:ext uri="{BB962C8B-B14F-4D97-AF65-F5344CB8AC3E}">
        <p14:creationId xmlns:p14="http://schemas.microsoft.com/office/powerpoint/2010/main" xmlns="" val="246195606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1970240"/>
            <a:ext cx="7828359"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10" name="Rectangle 9"/>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2" y="753228"/>
            <a:ext cx="7210393"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651254" y="2336874"/>
            <a:ext cx="4069387"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10242" y="2336879"/>
            <a:ext cx="2907192"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pPr/>
              <a:t>11/29/2019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61206748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5928628"/>
            <a:ext cx="7828359"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5929622"/>
            <a:ext cx="1202248" cy="144270"/>
          </a:xfrm>
          <a:prstGeom prst="rect">
            <a:avLst/>
          </a:prstGeom>
        </p:spPr>
      </p:pic>
      <p:sp>
        <p:nvSpPr>
          <p:cNvPr id="10" name="Rectangle 9"/>
          <p:cNvSpPr/>
          <p:nvPr/>
        </p:nvSpPr>
        <p:spPr>
          <a:xfrm>
            <a:off x="2"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2" y="4711625"/>
            <a:ext cx="7210394"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0242" y="609600"/>
            <a:ext cx="7210394"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10240" y="5169592"/>
            <a:ext cx="7210397"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pPr/>
              <a:t>11/29/2019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6" y="4711318"/>
            <a:ext cx="865613"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48060752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5928628"/>
            <a:ext cx="7828359"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5929622"/>
            <a:ext cx="1202248" cy="144270"/>
          </a:xfrm>
          <a:prstGeom prst="rect">
            <a:avLst/>
          </a:prstGeom>
        </p:spPr>
      </p:pic>
      <p:sp>
        <p:nvSpPr>
          <p:cNvPr id="10" name="Rectangle 9"/>
          <p:cNvSpPr/>
          <p:nvPr/>
        </p:nvSpPr>
        <p:spPr>
          <a:xfrm>
            <a:off x="2"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609597"/>
            <a:ext cx="7210394"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510242" y="4711624"/>
            <a:ext cx="7210394"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pPr/>
              <a:t>11/29/2019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6" y="4711624"/>
            <a:ext cx="865613"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87452718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5928628"/>
            <a:ext cx="7828359"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5929622"/>
            <a:ext cx="1202248" cy="144270"/>
          </a:xfrm>
          <a:prstGeom prst="rect">
            <a:avLst/>
          </a:prstGeom>
        </p:spPr>
      </p:pic>
      <p:sp>
        <p:nvSpPr>
          <p:cNvPr id="14" name="Rectangle 13"/>
          <p:cNvSpPr/>
          <p:nvPr/>
        </p:nvSpPr>
        <p:spPr>
          <a:xfrm>
            <a:off x="2"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92" y="609598"/>
            <a:ext cx="6539158"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051717" y="3653379"/>
            <a:ext cx="611743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510242" y="4711624"/>
            <a:ext cx="7210394"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pPr/>
              <a:t>11/29/2019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6" y="4709934"/>
            <a:ext cx="865613" cy="1090789"/>
          </a:xfrm>
        </p:spPr>
        <p:txBody>
          <a:bodyPr/>
          <a:lstStyle/>
          <a:p>
            <a:fld id="{6D22F896-40B5-4ADD-8801-0D06FADFA095}" type="slidenum">
              <a:rPr lang="en-US" smtClean="0"/>
              <a:pPr/>
              <a:t>‹#›</a:t>
            </a:fld>
            <a:endParaRPr lang="en-US" dirty="0"/>
          </a:p>
        </p:txBody>
      </p:sp>
      <p:sp>
        <p:nvSpPr>
          <p:cNvPr id="16" name="TextBox 15"/>
          <p:cNvSpPr txBox="1"/>
          <p:nvPr/>
        </p:nvSpPr>
        <p:spPr>
          <a:xfrm>
            <a:off x="437679" y="748116"/>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7247107" y="3033524"/>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xmlns="" val="189702307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5928628"/>
            <a:ext cx="7828359"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5929622"/>
            <a:ext cx="1202248" cy="144270"/>
          </a:xfrm>
          <a:prstGeom prst="rect">
            <a:avLst/>
          </a:prstGeom>
        </p:spPr>
      </p:pic>
      <p:sp>
        <p:nvSpPr>
          <p:cNvPr id="11" name="Rectangle 10"/>
          <p:cNvSpPr/>
          <p:nvPr/>
        </p:nvSpPr>
        <p:spPr>
          <a:xfrm>
            <a:off x="2"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0" y="4711624"/>
            <a:ext cx="7210397"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510240" y="5300158"/>
            <a:ext cx="7210397"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pPr/>
              <a:t>11/29/2019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6" y="4709934"/>
            <a:ext cx="865613"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36864631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1970240"/>
            <a:ext cx="7828359"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16" name="Rectangle 15"/>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501916" y="753228"/>
            <a:ext cx="721872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495709" y="2336873"/>
            <a:ext cx="2302526"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510245" y="3022674"/>
            <a:ext cx="2287277"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2967019" y="2336873"/>
            <a:ext cx="229743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2959103" y="3022674"/>
            <a:ext cx="229743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5418121" y="2336873"/>
            <a:ext cx="2302519"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5418121" y="3022674"/>
            <a:ext cx="2302519"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pPr/>
              <a:t>11/29/2019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4351782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1970240"/>
            <a:ext cx="7828359"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17" name="Rectangle 16"/>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510241" y="753228"/>
            <a:ext cx="7210395"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510243" y="4297503"/>
            <a:ext cx="2287279"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510243" y="2336873"/>
            <a:ext cx="2287279"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510243" y="4873765"/>
            <a:ext cx="2287279"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2959103" y="4297503"/>
            <a:ext cx="229743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2959103" y="2336873"/>
            <a:ext cx="229743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2958092" y="4873764"/>
            <a:ext cx="230047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5423013" y="4297503"/>
            <a:ext cx="2297629"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5423012" y="2336873"/>
            <a:ext cx="2297629"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422915" y="4873762"/>
            <a:ext cx="2300672"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pPr/>
              <a:t>11/29/2019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59172961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1970240"/>
            <a:ext cx="7828359"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9" name="Rectangle 8"/>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pPr/>
              <a:t>11/29/2019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64990371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448782" y="2040420"/>
            <a:ext cx="5106988"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7200781" y="5543436"/>
            <a:ext cx="1602997"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7596925" y="609597"/>
            <a:ext cx="80535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0241" y="609599"/>
            <a:ext cx="6652503"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5105344" y="5936196"/>
            <a:ext cx="2057400" cy="365125"/>
          </a:xfrm>
        </p:spPr>
        <p:txBody>
          <a:bodyPr/>
          <a:lstStyle/>
          <a:p>
            <a:fld id="{6178E61D-D431-422C-9764-11DAFE33AB63}" type="datetimeFigureOut">
              <a:rPr lang="en-US" smtClean="0"/>
              <a:pPr/>
              <a:t>11/29/2019</a:t>
            </a:fld>
            <a:endParaRPr lang="en-US" dirty="0"/>
          </a:p>
        </p:txBody>
      </p:sp>
      <p:sp>
        <p:nvSpPr>
          <p:cNvPr id="5" name="Footer Placeholder 4"/>
          <p:cNvSpPr>
            <a:spLocks noGrp="1"/>
          </p:cNvSpPr>
          <p:nvPr>
            <p:ph type="ftr" sz="quarter" idx="11"/>
          </p:nvPr>
        </p:nvSpPr>
        <p:spPr>
          <a:xfrm>
            <a:off x="510241" y="5936197"/>
            <a:ext cx="4595104" cy="365125"/>
          </a:xfrm>
        </p:spPr>
        <p:txBody>
          <a:bodyPr/>
          <a:lstStyle/>
          <a:p>
            <a:endParaRPr lang="en-US" dirty="0"/>
          </a:p>
        </p:txBody>
      </p:sp>
      <p:sp>
        <p:nvSpPr>
          <p:cNvPr id="6" name="Slide Number Placeholder 5"/>
          <p:cNvSpPr>
            <a:spLocks noGrp="1"/>
          </p:cNvSpPr>
          <p:nvPr>
            <p:ph type="sldNum" sz="quarter" idx="12"/>
          </p:nvPr>
        </p:nvSpPr>
        <p:spPr>
          <a:xfrm>
            <a:off x="7573167" y="5398642"/>
            <a:ext cx="865613"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34454594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939370" y="1971234"/>
            <a:ext cx="1202248" cy="144270"/>
          </a:xfrm>
          <a:prstGeom prst="rect">
            <a:avLst/>
          </a:prstGeom>
        </p:spPr>
      </p:pic>
      <p:sp>
        <p:nvSpPr>
          <p:cNvPr id="6" name="Rectangle 5"/>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AFE8FB1-0A7A-443E-AAF7-31D4FA1AA312}" type="datetimeFigureOut">
              <a:rPr lang="en-US" smtClean="0"/>
              <a:pPr/>
              <a:t>11/29/2019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BA54BD-C84D-46CE-8B72-31BFB26ABA43}" type="slidenum">
              <a:rPr lang="en-US" smtClean="0"/>
              <a:pPr/>
              <a:t>‹#›</a:t>
            </a:fld>
            <a:endParaRPr lang="en-US"/>
          </a:p>
        </p:txBody>
      </p:sp>
    </p:spTree>
    <p:extLst>
      <p:ext uri="{BB962C8B-B14F-4D97-AF65-F5344CB8AC3E}">
        <p14:creationId xmlns:p14="http://schemas.microsoft.com/office/powerpoint/2010/main" xmlns="" val="105431473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7828359"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0" y="1971234"/>
            <a:ext cx="1202248" cy="144270"/>
          </a:xfrm>
          <a:prstGeom prst="rect">
            <a:avLst/>
          </a:prstGeom>
        </p:spPr>
      </p:pic>
      <p:sp>
        <p:nvSpPr>
          <p:cNvPr id="10" name="Rectangle 9"/>
          <p:cNvSpPr/>
          <p:nvPr/>
        </p:nvSpPr>
        <p:spPr>
          <a:xfrm>
            <a:off x="0"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753227"/>
            <a:ext cx="7210394"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3514385" y="2336874"/>
            <a:ext cx="4206252"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10241" y="2336873"/>
            <a:ext cx="2842559"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pPr/>
              <a:t>11/29/2019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pPr/>
              <a:t>‹#›</a:t>
            </a:fld>
            <a:endParaRPr lang="en-US"/>
          </a:p>
        </p:txBody>
      </p:sp>
    </p:spTree>
    <p:extLst>
      <p:ext uri="{BB962C8B-B14F-4D97-AF65-F5344CB8AC3E}">
        <p14:creationId xmlns:p14="http://schemas.microsoft.com/office/powerpoint/2010/main" xmlns="" val="114184056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7828359"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0" y="1971234"/>
            <a:ext cx="1202248" cy="144270"/>
          </a:xfrm>
          <a:prstGeom prst="rect">
            <a:avLst/>
          </a:prstGeom>
        </p:spPr>
      </p:pic>
      <p:sp>
        <p:nvSpPr>
          <p:cNvPr id="10" name="Rectangle 9"/>
          <p:cNvSpPr/>
          <p:nvPr/>
        </p:nvSpPr>
        <p:spPr>
          <a:xfrm>
            <a:off x="0"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2" y="753228"/>
            <a:ext cx="7210393"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651250" y="2336874"/>
            <a:ext cx="4069387"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10242" y="2336874"/>
            <a:ext cx="2907192"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pPr/>
              <a:t>11/29/2019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pPr/>
              <a:t>‹#›</a:t>
            </a:fld>
            <a:endParaRPr lang="en-US"/>
          </a:p>
        </p:txBody>
      </p:sp>
    </p:spTree>
    <p:extLst>
      <p:ext uri="{BB962C8B-B14F-4D97-AF65-F5344CB8AC3E}">
        <p14:creationId xmlns:p14="http://schemas.microsoft.com/office/powerpoint/2010/main" xmlns="" val="329570161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1.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theme" Target="../theme/theme3.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19" Type="http://schemas.openxmlformats.org/officeDocument/2006/relationships/image" Target="../media/image1.png"/><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theme" Target="../theme/theme4.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10" Type="http://schemas.openxmlformats.org/officeDocument/2006/relationships/slideLayout" Target="../slideLayouts/slideLayout61.xml"/><Relationship Id="rId19" Type="http://schemas.openxmlformats.org/officeDocument/2006/relationships/image" Target="../media/image1.png"/><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510241" y="753228"/>
            <a:ext cx="7210396"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10241" y="2336873"/>
            <a:ext cx="7210396"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663236" y="5936188"/>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AFE8FB1-0A7A-443E-AAF7-31D4FA1AA312}" type="datetimeFigureOut">
              <a:rPr lang="en-US" smtClean="0"/>
              <a:pPr/>
              <a:t>11/29/2019</a:t>
            </a:fld>
            <a:endParaRPr lang="en-US"/>
          </a:p>
        </p:txBody>
      </p:sp>
      <p:sp>
        <p:nvSpPr>
          <p:cNvPr id="5" name="Footer Placeholder 4"/>
          <p:cNvSpPr>
            <a:spLocks noGrp="1"/>
          </p:cNvSpPr>
          <p:nvPr>
            <p:ph type="ftr" sz="quarter" idx="3"/>
          </p:nvPr>
        </p:nvSpPr>
        <p:spPr>
          <a:xfrm>
            <a:off x="510241" y="5936189"/>
            <a:ext cx="5152995"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47092" y="753228"/>
            <a:ext cx="865613"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xmlns="" val="137628676"/>
      </p:ext>
    </p:extLst>
  </p:cSld>
  <p:clrMap bg1="dk1" tx1="lt1" bg2="dk2"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510241" y="753228"/>
            <a:ext cx="7210396"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10241" y="2336873"/>
            <a:ext cx="7210396"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663236" y="5936190"/>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pPr/>
              <a:t>11/29/2019</a:t>
            </a:fld>
            <a:endParaRPr lang="en-US" dirty="0"/>
          </a:p>
        </p:txBody>
      </p:sp>
      <p:sp>
        <p:nvSpPr>
          <p:cNvPr id="5" name="Footer Placeholder 4"/>
          <p:cNvSpPr>
            <a:spLocks noGrp="1"/>
          </p:cNvSpPr>
          <p:nvPr>
            <p:ph type="ftr" sz="quarter" idx="3"/>
          </p:nvPr>
        </p:nvSpPr>
        <p:spPr>
          <a:xfrm>
            <a:off x="510242" y="5936191"/>
            <a:ext cx="5152995"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047093" y="753228"/>
            <a:ext cx="865613"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 id="2147483796" r:id="rId15"/>
    <p:sldLayoutId id="2147483797" r:id="rId16"/>
    <p:sldLayoutId id="2147483798" r:id="rId17"/>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510241" y="753228"/>
            <a:ext cx="7210396"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10241" y="2336873"/>
            <a:ext cx="7210396"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663236" y="5936192"/>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pPr/>
              <a:t>11/29/2019</a:t>
            </a:fld>
            <a:endParaRPr lang="en-US" dirty="0"/>
          </a:p>
        </p:txBody>
      </p:sp>
      <p:sp>
        <p:nvSpPr>
          <p:cNvPr id="5" name="Footer Placeholder 4"/>
          <p:cNvSpPr>
            <a:spLocks noGrp="1"/>
          </p:cNvSpPr>
          <p:nvPr>
            <p:ph type="ftr" sz="quarter" idx="3"/>
          </p:nvPr>
        </p:nvSpPr>
        <p:spPr>
          <a:xfrm>
            <a:off x="510242" y="5936193"/>
            <a:ext cx="5152995"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047094" y="753228"/>
            <a:ext cx="865613"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475826612"/>
      </p:ext>
    </p:extLst>
  </p:cSld>
  <p:clrMap bg1="dk1" tx1="lt1" bg2="dk2" tx2="lt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 id="2147483811" r:id="rId12"/>
    <p:sldLayoutId id="2147483812" r:id="rId13"/>
    <p:sldLayoutId id="2147483813" r:id="rId14"/>
    <p:sldLayoutId id="2147483814" r:id="rId15"/>
    <p:sldLayoutId id="2147483815" r:id="rId16"/>
    <p:sldLayoutId id="2147483816" r:id="rId17"/>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510241" y="753228"/>
            <a:ext cx="7210396"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10241" y="2336873"/>
            <a:ext cx="7210396"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663236" y="5936194"/>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pPr/>
              <a:t>11/29/2019</a:t>
            </a:fld>
            <a:endParaRPr lang="en-US" dirty="0"/>
          </a:p>
        </p:txBody>
      </p:sp>
      <p:sp>
        <p:nvSpPr>
          <p:cNvPr id="5" name="Footer Placeholder 4"/>
          <p:cNvSpPr>
            <a:spLocks noGrp="1"/>
          </p:cNvSpPr>
          <p:nvPr>
            <p:ph type="ftr" sz="quarter" idx="3"/>
          </p:nvPr>
        </p:nvSpPr>
        <p:spPr>
          <a:xfrm>
            <a:off x="510242" y="5936195"/>
            <a:ext cx="5152995"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047095" y="753228"/>
            <a:ext cx="865613"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526897659"/>
      </p:ext>
    </p:extLst>
  </p:cSld>
  <p:clrMap bg1="dk1" tx1="lt1" bg2="dk2" tx2="lt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 id="2147483829" r:id="rId12"/>
    <p:sldLayoutId id="2147483830" r:id="rId13"/>
    <p:sldLayoutId id="2147483831" r:id="rId14"/>
    <p:sldLayoutId id="2147483832" r:id="rId15"/>
    <p:sldLayoutId id="2147483833" r:id="rId16"/>
    <p:sldLayoutId id="2147483834" r:id="rId17"/>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6.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6.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6.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3.xml.rels><?xml version="1.0" encoding="UTF-8" standalone="yes"?>
<Relationships xmlns="http://schemas.openxmlformats.org/package/2006/relationships"><Relationship Id="rId2" Type="http://schemas.openxmlformats.org/officeDocument/2006/relationships/hyperlink" Target="http://sqlzoo.net/hack/" TargetMode="External"/><Relationship Id="rId1" Type="http://schemas.openxmlformats.org/officeDocument/2006/relationships/slideLayout" Target="../slideLayouts/slideLayout36.xml"/></Relationships>
</file>

<file path=ppt/slides/_rels/slide24.xml.rels><?xml version="1.0" encoding="UTF-8" standalone="yes"?>
<Relationships xmlns="http://schemas.openxmlformats.org/package/2006/relationships"><Relationship Id="rId2" Type="http://schemas.openxmlformats.org/officeDocument/2006/relationships/hyperlink" Target="http://www.unixwiz.net/techtips/sql-injection.html" TargetMode="External"/><Relationship Id="rId1" Type="http://schemas.openxmlformats.org/officeDocument/2006/relationships/slideLayout" Target="../slideLayouts/slideLayout36.xml"/></Relationships>
</file>

<file path=ppt/slides/_rels/slide25.xml.rels><?xml version="1.0" encoding="UTF-8" standalone="yes"?>
<Relationships xmlns="http://schemas.openxmlformats.org/package/2006/relationships"><Relationship Id="rId3" Type="http://schemas.openxmlformats.org/officeDocument/2006/relationships/hyperlink" Target="https://xkcd.com/327/" TargetMode="External"/><Relationship Id="rId2" Type="http://schemas.openxmlformats.org/officeDocument/2006/relationships/image" Target="../media/image13.png"/><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mailto:random.person@site.com"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SQL INJECTION ATTACK</a:t>
            </a:r>
            <a:endParaRPr lang="en-US" dirty="0"/>
          </a:p>
        </p:txBody>
      </p:sp>
      <p:sp>
        <p:nvSpPr>
          <p:cNvPr id="5" name="Subtitle 4"/>
          <p:cNvSpPr>
            <a:spLocks noGrp="1"/>
          </p:cNvSpPr>
          <p:nvPr>
            <p:ph type="subTitle" idx="1"/>
          </p:nvPr>
        </p:nvSpPr>
        <p:spPr>
          <a:xfrm>
            <a:off x="510241" y="4394040"/>
            <a:ext cx="6108101" cy="2159160"/>
          </a:xfrm>
        </p:spPr>
        <p:txBody>
          <a:bodyPr>
            <a:normAutofit/>
          </a:bodyPr>
          <a:lstStyle/>
          <a:p>
            <a:r>
              <a:rPr lang="en-US" dirty="0" smtClean="0">
                <a:solidFill>
                  <a:schemeClr val="bg1">
                    <a:lumMod val="95000"/>
                    <a:lumOff val="5000"/>
                  </a:schemeClr>
                </a:solidFill>
              </a:rPr>
              <a:t>Sai Deepak Reddy Emani</a:t>
            </a:r>
          </a:p>
          <a:p>
            <a:r>
              <a:rPr lang="en-US" dirty="0" smtClean="0">
                <a:solidFill>
                  <a:schemeClr val="bg1">
                    <a:lumMod val="95000"/>
                    <a:lumOff val="5000"/>
                  </a:schemeClr>
                </a:solidFill>
              </a:rPr>
              <a:t>(@sai_deepakreddy)</a:t>
            </a:r>
          </a:p>
          <a:p>
            <a:r>
              <a:rPr lang="en-US" dirty="0" smtClean="0">
                <a:solidFill>
                  <a:schemeClr val="bg1">
                    <a:lumMod val="95000"/>
                    <a:lumOff val="5000"/>
                  </a:schemeClr>
                </a:solidFill>
              </a:rPr>
              <a:t>:17BCS11 </a:t>
            </a:r>
          </a:p>
          <a:p>
            <a:pPr algn="l"/>
            <a:r>
              <a:rPr lang="en-US" dirty="0" smtClean="0">
                <a:solidFill>
                  <a:schemeClr val="bg1">
                    <a:lumMod val="95000"/>
                    <a:lumOff val="5000"/>
                  </a:schemeClr>
                </a:solidFill>
              </a:rPr>
              <a:t>Under the guidance of </a:t>
            </a:r>
          </a:p>
          <a:p>
            <a:pPr algn="l"/>
            <a:r>
              <a:rPr lang="en-US" dirty="0" smtClean="0">
                <a:solidFill>
                  <a:schemeClr val="bg1">
                    <a:lumMod val="95000"/>
                    <a:lumOff val="5000"/>
                  </a:schemeClr>
                </a:solidFill>
              </a:rPr>
              <a:t>Dr. Uma Seshadri</a:t>
            </a:r>
            <a:endParaRPr lang="en-US" dirty="0">
              <a:solidFill>
                <a:schemeClr val="bg1">
                  <a:lumMod val="95000"/>
                  <a:lumOff val="5000"/>
                </a:schemeClr>
              </a:solidFill>
            </a:endParaRPr>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data(new user)</a:t>
            </a:r>
            <a:endParaRPr lang="en-US" dirty="0"/>
          </a:p>
        </p:txBody>
      </p:sp>
      <p:sp>
        <p:nvSpPr>
          <p:cNvPr id="3" name="Content Placeholder 2"/>
          <p:cNvSpPr>
            <a:spLocks noGrp="1"/>
          </p:cNvSpPr>
          <p:nvPr>
            <p:ph idx="1"/>
          </p:nvPr>
        </p:nvSpPr>
        <p:spPr>
          <a:xfrm>
            <a:off x="510241" y="2336872"/>
            <a:ext cx="7210396" cy="3835327"/>
          </a:xfrm>
        </p:spPr>
        <p:txBody>
          <a:bodyPr>
            <a:normAutofit/>
          </a:bodyPr>
          <a:lstStyle/>
          <a:p>
            <a:pPr algn="just"/>
            <a:r>
              <a:rPr lang="en-US" sz="2000" dirty="0" smtClean="0"/>
              <a:t>Given that we know the partial structure of the </a:t>
            </a:r>
            <a:r>
              <a:rPr lang="en-US" sz="2000" b="1" dirty="0" smtClean="0"/>
              <a:t>members</a:t>
            </a:r>
            <a:r>
              <a:rPr lang="en-US" sz="2000" dirty="0" smtClean="0"/>
              <a:t> table, it seems like a plausible approach to attempt adding a new record to that table:</a:t>
            </a:r>
          </a:p>
          <a:p>
            <a:pPr algn="just"/>
            <a:endParaRPr lang="en-US" sz="2000" dirty="0" smtClean="0"/>
          </a:p>
          <a:p>
            <a:pPr algn="just"/>
            <a:endParaRPr lang="en-US" sz="2000" dirty="0" smtClean="0"/>
          </a:p>
          <a:p>
            <a:pPr algn="just"/>
            <a:endParaRPr lang="en-US" sz="2000" dirty="0" smtClean="0"/>
          </a:p>
          <a:p>
            <a:pPr algn="just"/>
            <a:r>
              <a:rPr lang="en-US" sz="2000" dirty="0" smtClean="0"/>
              <a:t>A possible approach here is attempting to guess the other fields, but this promises to be a long and laborious process: though we may be able to guess other "obvious" fields, it's very hard to imagine the bigger-picture organization of this application.</a:t>
            </a:r>
            <a:endParaRPr lang="en-US" sz="2000" dirty="0"/>
          </a:p>
        </p:txBody>
      </p:sp>
      <p:pic>
        <p:nvPicPr>
          <p:cNvPr id="4" name="Picture 3" descr="Screenshot (236).png"/>
          <p:cNvPicPr>
            <a:picLocks noChangeAspect="1"/>
          </p:cNvPicPr>
          <p:nvPr/>
        </p:nvPicPr>
        <p:blipFill>
          <a:blip r:embed="rId2"/>
          <a:srcRect l="15833" t="69269" r="35000" b="18873"/>
          <a:stretch>
            <a:fillRect/>
          </a:stretch>
        </p:blipFill>
        <p:spPr>
          <a:xfrm>
            <a:off x="838200" y="3352800"/>
            <a:ext cx="6743700" cy="914400"/>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Mail me password</a:t>
            </a:r>
            <a:endParaRPr lang="en-US" dirty="0"/>
          </a:p>
        </p:txBody>
      </p:sp>
      <p:sp>
        <p:nvSpPr>
          <p:cNvPr id="3" name="Content Placeholder 2"/>
          <p:cNvSpPr>
            <a:spLocks noGrp="1"/>
          </p:cNvSpPr>
          <p:nvPr>
            <p:ph idx="1"/>
          </p:nvPr>
        </p:nvSpPr>
        <p:spPr>
          <a:xfrm>
            <a:off x="510240" y="2336873"/>
            <a:ext cx="7338359" cy="3599316"/>
          </a:xfrm>
        </p:spPr>
        <p:txBody>
          <a:bodyPr/>
          <a:lstStyle/>
          <a:p>
            <a:pPr algn="just"/>
            <a:r>
              <a:rPr lang="en-US" sz="2000" dirty="0" smtClean="0"/>
              <a:t>We then realized that though we are not able to add a new record to the </a:t>
            </a:r>
            <a:r>
              <a:rPr lang="en-US" sz="2000" b="1" dirty="0" smtClean="0"/>
              <a:t>members</a:t>
            </a:r>
            <a:r>
              <a:rPr lang="en-US" sz="2000" dirty="0" smtClean="0"/>
              <a:t> database, we can </a:t>
            </a:r>
            <a:r>
              <a:rPr lang="en-US" sz="2000" b="1" dirty="0" smtClean="0"/>
              <a:t>modify</a:t>
            </a:r>
            <a:r>
              <a:rPr lang="en-US" sz="2000" dirty="0" smtClean="0"/>
              <a:t> an existing one, and this proved to be the approach that gained us entry.</a:t>
            </a:r>
          </a:p>
          <a:p>
            <a:pPr algn="just"/>
            <a:r>
              <a:rPr lang="en-US" sz="2000" dirty="0" smtClean="0"/>
              <a:t>From a previous step, we knew that </a:t>
            </a:r>
            <a:r>
              <a:rPr lang="en-US" sz="2000" b="1" dirty="0" smtClean="0"/>
              <a:t>bob@example.com</a:t>
            </a:r>
            <a:r>
              <a:rPr lang="en-US" sz="2000" dirty="0" smtClean="0"/>
              <a:t> had an account on the system, and we used our SQL injection to update his database record with </a:t>
            </a:r>
            <a:r>
              <a:rPr lang="en-US" sz="2000" b="1" dirty="0" smtClean="0"/>
              <a:t>our</a:t>
            </a:r>
            <a:r>
              <a:rPr lang="en-US" sz="2000" dirty="0" smtClean="0"/>
              <a:t> email address:</a:t>
            </a:r>
            <a:endParaRPr lang="en-US" sz="2000" dirty="0"/>
          </a:p>
        </p:txBody>
      </p:sp>
      <p:pic>
        <p:nvPicPr>
          <p:cNvPr id="4" name="Picture 3" descr="Screenshot (237).png"/>
          <p:cNvPicPr>
            <a:picLocks noChangeAspect="1"/>
          </p:cNvPicPr>
          <p:nvPr/>
        </p:nvPicPr>
        <p:blipFill>
          <a:blip r:embed="rId2"/>
          <a:srcRect l="15833" t="36660" r="51667" b="50000"/>
          <a:stretch>
            <a:fillRect/>
          </a:stretch>
        </p:blipFill>
        <p:spPr>
          <a:xfrm>
            <a:off x="838200" y="4495800"/>
            <a:ext cx="6172200" cy="1424354"/>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a:bodyPr>
          <a:lstStyle/>
          <a:p>
            <a:r>
              <a:rPr lang="en-US" sz="2000" dirty="0" smtClean="0"/>
              <a:t>After running this, we of course received the "we didn't know your email address", but this was expected due to the dummy email address provided. The </a:t>
            </a:r>
            <a:r>
              <a:rPr lang="en-US" sz="2000" b="1" dirty="0" smtClean="0"/>
              <a:t>UPDATE</a:t>
            </a:r>
            <a:r>
              <a:rPr lang="en-US" sz="2000" dirty="0" smtClean="0"/>
              <a:t> wouldn't have registered with the application, so it executed quietly.</a:t>
            </a:r>
          </a:p>
          <a:p>
            <a:r>
              <a:rPr lang="en-US" sz="2000" dirty="0" smtClean="0"/>
              <a:t>We then used the regular "I lost my password" link - with the updated email address - and a minute later received this email:</a:t>
            </a:r>
            <a:endParaRPr lang="en-US" sz="2000" dirty="0"/>
          </a:p>
        </p:txBody>
      </p:sp>
      <p:pic>
        <p:nvPicPr>
          <p:cNvPr id="4" name="Picture 3" descr="Screenshot (237).png"/>
          <p:cNvPicPr>
            <a:picLocks noChangeAspect="1"/>
          </p:cNvPicPr>
          <p:nvPr/>
        </p:nvPicPr>
        <p:blipFill>
          <a:blip r:embed="rId2"/>
          <a:srcRect l="15000" t="63340" r="30833" b="20356"/>
          <a:stretch>
            <a:fillRect/>
          </a:stretch>
        </p:blipFill>
        <p:spPr>
          <a:xfrm>
            <a:off x="685800" y="4953000"/>
            <a:ext cx="7654640" cy="1295401"/>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Mitigations, SQL Preventions</a:t>
            </a:r>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Sanitize the input</a:t>
            </a:r>
            <a:endParaRPr lang="en-US" dirty="0"/>
          </a:p>
        </p:txBody>
      </p:sp>
      <p:sp>
        <p:nvSpPr>
          <p:cNvPr id="3" name="Content Placeholder 2"/>
          <p:cNvSpPr>
            <a:spLocks noGrp="1"/>
          </p:cNvSpPr>
          <p:nvPr>
            <p:ph idx="1"/>
          </p:nvPr>
        </p:nvSpPr>
        <p:spPr>
          <a:xfrm>
            <a:off x="510241" y="2336872"/>
            <a:ext cx="7210396" cy="3835327"/>
          </a:xfrm>
        </p:spPr>
        <p:txBody>
          <a:bodyPr>
            <a:normAutofit lnSpcReduction="10000"/>
          </a:bodyPr>
          <a:lstStyle/>
          <a:p>
            <a:r>
              <a:rPr lang="en-US" dirty="0" smtClean="0"/>
              <a:t>Strip out the ‘bad stuff’- quotes, semicolons or escapes</a:t>
            </a:r>
          </a:p>
          <a:p>
            <a:r>
              <a:rPr lang="en-US" dirty="0" smtClean="0"/>
              <a:t>In a precise way remove everything, but known good data.</a:t>
            </a:r>
          </a:p>
          <a:p>
            <a:endParaRPr lang="en-US" dirty="0" smtClean="0"/>
          </a:p>
          <a:p>
            <a:endParaRPr lang="en-US" dirty="0" smtClean="0"/>
          </a:p>
          <a:p>
            <a:pPr>
              <a:buNone/>
            </a:pPr>
            <a:endParaRPr lang="en-US" dirty="0" smtClean="0"/>
          </a:p>
          <a:p>
            <a:r>
              <a:rPr lang="en-US" dirty="0" smtClean="0"/>
              <a:t>Reject the characters that could not be valid, presumably with an error message- even eliminate typos</a:t>
            </a:r>
          </a:p>
        </p:txBody>
      </p:sp>
      <p:pic>
        <p:nvPicPr>
          <p:cNvPr id="4" name="Picture 3" descr="Screenshot (238).png"/>
          <p:cNvPicPr>
            <a:picLocks noChangeAspect="1"/>
          </p:cNvPicPr>
          <p:nvPr/>
        </p:nvPicPr>
        <p:blipFill>
          <a:blip r:embed="rId2"/>
          <a:srcRect l="18333" t="15909" r="61667" b="73716"/>
          <a:stretch>
            <a:fillRect/>
          </a:stretch>
        </p:blipFill>
        <p:spPr>
          <a:xfrm>
            <a:off x="838200" y="3962399"/>
            <a:ext cx="3276600" cy="955675"/>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smtClean="0"/>
              <a:t>Sanitizing the input doesn’t mean merely ‘removing the quotes’, because even "regular" characters can be troublesome. </a:t>
            </a:r>
          </a:p>
          <a:p>
            <a:r>
              <a:rPr lang="en-US" dirty="0" smtClean="0"/>
              <a:t>In an example where an integer ID value is being compared against the user input (say, a numeric PIN):</a:t>
            </a:r>
            <a:endParaRPr lang="en-US" dirty="0"/>
          </a:p>
        </p:txBody>
      </p:sp>
      <p:pic>
        <p:nvPicPr>
          <p:cNvPr id="4" name="Picture 3" descr="Screenshot (238).png"/>
          <p:cNvPicPr>
            <a:picLocks noChangeAspect="1"/>
          </p:cNvPicPr>
          <p:nvPr/>
        </p:nvPicPr>
        <p:blipFill>
          <a:blip r:embed="rId2"/>
          <a:srcRect l="18333" t="79644" r="47500" b="12945"/>
          <a:stretch>
            <a:fillRect/>
          </a:stretch>
        </p:blipFill>
        <p:spPr>
          <a:xfrm>
            <a:off x="838200" y="4724400"/>
            <a:ext cx="6934200" cy="845634"/>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Escape/</a:t>
            </a:r>
            <a:r>
              <a:rPr lang="en-US" dirty="0" err="1" smtClean="0"/>
              <a:t>Quotesafe</a:t>
            </a:r>
            <a:r>
              <a:rPr lang="en-US" dirty="0" smtClean="0"/>
              <a:t> the input</a:t>
            </a:r>
            <a:endParaRPr lang="en-US" dirty="0"/>
          </a:p>
        </p:txBody>
      </p:sp>
      <p:sp>
        <p:nvSpPr>
          <p:cNvPr id="3" name="Content Placeholder 2"/>
          <p:cNvSpPr>
            <a:spLocks noGrp="1"/>
          </p:cNvSpPr>
          <p:nvPr>
            <p:ph idx="1"/>
          </p:nvPr>
        </p:nvSpPr>
        <p:spPr>
          <a:xfrm>
            <a:off x="510241" y="2336872"/>
            <a:ext cx="7210396" cy="4521127"/>
          </a:xfrm>
        </p:spPr>
        <p:txBody>
          <a:bodyPr/>
          <a:lstStyle/>
          <a:p>
            <a:r>
              <a:rPr lang="en-US" sz="2000" dirty="0" smtClean="0"/>
              <a:t>When ever we come with the name field like Billy O’Reilly, one exclude the single quote by putting double quote!</a:t>
            </a:r>
          </a:p>
          <a:p>
            <a:endParaRPr lang="en-US" dirty="0" smtClean="0"/>
          </a:p>
          <a:p>
            <a:endParaRPr lang="en-US" dirty="0" smtClean="0"/>
          </a:p>
          <a:p>
            <a:r>
              <a:rPr lang="en-US" sz="2000" dirty="0" err="1" smtClean="0"/>
              <a:t>MySQL</a:t>
            </a:r>
            <a:r>
              <a:rPr lang="en-US" sz="2000" dirty="0" smtClean="0"/>
              <a:t>, for instance, also permits </a:t>
            </a:r>
            <a:r>
              <a:rPr lang="en-US" sz="2000" b="1" dirty="0" smtClean="0"/>
              <a:t>\'</a:t>
            </a:r>
            <a:r>
              <a:rPr lang="en-US" sz="2000" dirty="0" smtClean="0"/>
              <a:t> to escape a quote, so after input of </a:t>
            </a:r>
            <a:r>
              <a:rPr lang="en-US" sz="2000" b="1" dirty="0" smtClean="0"/>
              <a:t>\'; DROP TABLE users; --</a:t>
            </a:r>
            <a:r>
              <a:rPr lang="en-US" sz="2000" dirty="0" smtClean="0"/>
              <a:t> is "protected" by doubling the quotes, we get:</a:t>
            </a:r>
          </a:p>
          <a:p>
            <a:endParaRPr lang="en-US" sz="2000" dirty="0" smtClean="0"/>
          </a:p>
          <a:p>
            <a:endParaRPr lang="en-US" sz="2000" dirty="0" smtClean="0"/>
          </a:p>
          <a:p>
            <a:r>
              <a:rPr lang="en-US" sz="2000" dirty="0" err="1" smtClean="0"/>
              <a:t>MySQL</a:t>
            </a:r>
            <a:r>
              <a:rPr lang="en-US" sz="2000" dirty="0" smtClean="0"/>
              <a:t> function </a:t>
            </a:r>
            <a:r>
              <a:rPr lang="en-US" sz="2000" b="1" dirty="0" err="1" smtClean="0"/>
              <a:t>mysql_real_escape_string</a:t>
            </a:r>
            <a:r>
              <a:rPr lang="en-US" sz="2000" b="1" dirty="0" smtClean="0"/>
              <a:t>()</a:t>
            </a:r>
            <a:r>
              <a:rPr lang="en-US" sz="2000" dirty="0" smtClean="0"/>
              <a:t> and </a:t>
            </a:r>
            <a:r>
              <a:rPr lang="en-US" sz="2000" dirty="0" err="1" smtClean="0"/>
              <a:t>perl</a:t>
            </a:r>
            <a:r>
              <a:rPr lang="en-US" sz="2000" dirty="0" smtClean="0"/>
              <a:t> DBD method </a:t>
            </a:r>
            <a:r>
              <a:rPr lang="en-US" sz="2000" b="1" dirty="0" smtClean="0"/>
              <a:t>$</a:t>
            </a:r>
            <a:r>
              <a:rPr lang="en-US" sz="2000" b="1" dirty="0" err="1" smtClean="0"/>
              <a:t>dbh</a:t>
            </a:r>
            <a:r>
              <a:rPr lang="en-US" sz="2000" b="1" dirty="0" smtClean="0"/>
              <a:t>-&gt;quote($value)</a:t>
            </a:r>
            <a:r>
              <a:rPr lang="en-US" sz="2000" dirty="0" smtClean="0"/>
              <a:t>.</a:t>
            </a:r>
          </a:p>
        </p:txBody>
      </p:sp>
      <p:pic>
        <p:nvPicPr>
          <p:cNvPr id="4" name="Picture 3" descr="Screenshot (239).png"/>
          <p:cNvPicPr>
            <a:picLocks noChangeAspect="1"/>
          </p:cNvPicPr>
          <p:nvPr/>
        </p:nvPicPr>
        <p:blipFill>
          <a:blip r:embed="rId2"/>
          <a:srcRect l="18333" t="36660" r="50834" b="54447"/>
          <a:stretch>
            <a:fillRect/>
          </a:stretch>
        </p:blipFill>
        <p:spPr>
          <a:xfrm>
            <a:off x="762000" y="3048000"/>
            <a:ext cx="5029200" cy="815546"/>
          </a:xfrm>
          <a:prstGeom prst="rect">
            <a:avLst/>
          </a:prstGeom>
        </p:spPr>
      </p:pic>
      <p:pic>
        <p:nvPicPr>
          <p:cNvPr id="5" name="Picture 4" descr="Screenshot (239).png"/>
          <p:cNvPicPr>
            <a:picLocks noChangeAspect="1"/>
          </p:cNvPicPr>
          <p:nvPr/>
        </p:nvPicPr>
        <p:blipFill>
          <a:blip r:embed="rId2"/>
          <a:srcRect l="18333" t="54447" r="45000" b="38142"/>
          <a:stretch>
            <a:fillRect/>
          </a:stretch>
        </p:blipFill>
        <p:spPr>
          <a:xfrm>
            <a:off x="838200" y="4876800"/>
            <a:ext cx="6705600" cy="762000"/>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bound parameters (the PREPARE statement)</a:t>
            </a:r>
            <a:endParaRPr lang="en-US" dirty="0"/>
          </a:p>
        </p:txBody>
      </p:sp>
      <p:sp>
        <p:nvSpPr>
          <p:cNvPr id="3" name="Content Placeholder 2"/>
          <p:cNvSpPr>
            <a:spLocks noGrp="1"/>
          </p:cNvSpPr>
          <p:nvPr>
            <p:ph idx="1"/>
          </p:nvPr>
        </p:nvSpPr>
        <p:spPr/>
        <p:txBody>
          <a:bodyPr>
            <a:normAutofit/>
          </a:bodyPr>
          <a:lstStyle/>
          <a:p>
            <a:r>
              <a:rPr lang="en-US" sz="2000" dirty="0" smtClean="0"/>
              <a:t>an SQL statement string is created with placeholders - a question mark for each parameter - and it's compiled ("prepared", in SQL parlance) into an internal form.</a:t>
            </a:r>
          </a:p>
          <a:p>
            <a:endParaRPr lang="en-US" sz="2000" dirty="0" smtClean="0"/>
          </a:p>
          <a:p>
            <a:endParaRPr lang="en-US" sz="2000" dirty="0" smtClean="0"/>
          </a:p>
          <a:p>
            <a:endParaRPr lang="en-US" sz="2000" dirty="0"/>
          </a:p>
        </p:txBody>
      </p:sp>
      <p:pic>
        <p:nvPicPr>
          <p:cNvPr id="4" name="Picture 3" descr="Screenshot (240).png"/>
          <p:cNvPicPr>
            <a:picLocks noChangeAspect="1"/>
          </p:cNvPicPr>
          <p:nvPr/>
        </p:nvPicPr>
        <p:blipFill>
          <a:blip r:embed="rId2"/>
          <a:srcRect l="17500" t="33696" r="31667" b="54446"/>
          <a:stretch>
            <a:fillRect/>
          </a:stretch>
        </p:blipFill>
        <p:spPr>
          <a:xfrm>
            <a:off x="838199" y="3352800"/>
            <a:ext cx="7553325" cy="990600"/>
          </a:xfrm>
          <a:prstGeom prst="rect">
            <a:avLst/>
          </a:prstGeom>
        </p:spPr>
      </p:pic>
      <p:pic>
        <p:nvPicPr>
          <p:cNvPr id="5" name="Picture 4" descr="Screenshot (240).png"/>
          <p:cNvPicPr>
            <a:picLocks noChangeAspect="1"/>
          </p:cNvPicPr>
          <p:nvPr/>
        </p:nvPicPr>
        <p:blipFill>
          <a:blip r:embed="rId2"/>
          <a:srcRect l="17500" t="50000" r="32500" b="23320"/>
          <a:stretch>
            <a:fillRect/>
          </a:stretch>
        </p:blipFill>
        <p:spPr>
          <a:xfrm>
            <a:off x="838200" y="4419600"/>
            <a:ext cx="6553200" cy="1965960"/>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 database permissions and segregate users</a:t>
            </a:r>
            <a:endParaRPr lang="en-US" dirty="0"/>
          </a:p>
        </p:txBody>
      </p:sp>
      <p:sp>
        <p:nvSpPr>
          <p:cNvPr id="3" name="Content Placeholder 2"/>
          <p:cNvSpPr>
            <a:spLocks noGrp="1"/>
          </p:cNvSpPr>
          <p:nvPr>
            <p:ph idx="1"/>
          </p:nvPr>
        </p:nvSpPr>
        <p:spPr/>
        <p:txBody>
          <a:bodyPr/>
          <a:lstStyle/>
          <a:p>
            <a:pPr marL="228600" lvl="1">
              <a:spcBef>
                <a:spcPts val="1000"/>
              </a:spcBef>
            </a:pPr>
            <a:r>
              <a:rPr lang="en-US" dirty="0" smtClean="0"/>
              <a:t>If you</a:t>
            </a:r>
            <a:r>
              <a:rPr lang="en-CA" altLang="en-US" dirty="0" smtClean="0">
                <a:latin typeface="Arial" charset="0"/>
              </a:rPr>
              <a:t>’</a:t>
            </a:r>
            <a:r>
              <a:rPr lang="en-US" altLang="ja-JP" dirty="0" smtClean="0"/>
              <a:t>re only reading the database, connect to database as a user that only has read permissions</a:t>
            </a:r>
          </a:p>
          <a:p>
            <a:pPr marL="228600" lvl="1">
              <a:spcBef>
                <a:spcPts val="1000"/>
              </a:spcBef>
            </a:pPr>
            <a:r>
              <a:rPr lang="en-US" dirty="0" smtClean="0"/>
              <a:t>Never connect as a database administrator in your web application</a:t>
            </a:r>
          </a:p>
          <a:p>
            <a:pPr marL="228600" lvl="1">
              <a:spcBef>
                <a:spcPts val="1000"/>
              </a:spcBef>
            </a:pPr>
            <a:r>
              <a:rPr lang="en-US" dirty="0" smtClean="0"/>
              <a:t>Once the web application determined that a set of valid credentials had been passed via the login form, it would then switch that session to a database connection with more rights.</a:t>
            </a:r>
            <a:endParaRPr lang="en-US" altLang="ja-JP" dirty="0" smtClean="0"/>
          </a:p>
          <a:p>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Configure error reporting</a:t>
            </a:r>
            <a:endParaRPr lang="en-US" dirty="0"/>
          </a:p>
        </p:txBody>
      </p:sp>
      <p:sp>
        <p:nvSpPr>
          <p:cNvPr id="3" name="Content Placeholder 2"/>
          <p:cNvSpPr>
            <a:spLocks noGrp="1"/>
          </p:cNvSpPr>
          <p:nvPr>
            <p:ph idx="1"/>
          </p:nvPr>
        </p:nvSpPr>
        <p:spPr/>
        <p:txBody>
          <a:bodyPr/>
          <a:lstStyle/>
          <a:p>
            <a:pPr marL="228600" lvl="1">
              <a:spcBef>
                <a:spcPts val="1000"/>
              </a:spcBef>
            </a:pPr>
            <a:r>
              <a:rPr lang="en-US" dirty="0" smtClean="0"/>
              <a:t>Default error reporting often gives away information that is valuable for attackers (table name, field name, etc.)</a:t>
            </a:r>
          </a:p>
          <a:p>
            <a:pPr marL="228600" lvl="1">
              <a:spcBef>
                <a:spcPts val="1000"/>
              </a:spcBef>
            </a:pPr>
            <a:r>
              <a:rPr lang="en-US" dirty="0" smtClean="0"/>
              <a:t>Configure so that this information is never exposed to a user</a:t>
            </a:r>
          </a:p>
          <a:p>
            <a:pPr marL="228600" lvl="1">
              <a:spcBef>
                <a:spcPts val="1000"/>
              </a:spcBef>
            </a:pPr>
            <a:endParaRPr lang="en-US" dirty="0" smtClean="0"/>
          </a:p>
          <a:p>
            <a:pPr marL="228600" lvl="1">
              <a:spcBef>
                <a:spcPts val="1000"/>
              </a:spcBef>
            </a:pPr>
            <a:r>
              <a:rPr lang="en-US" dirty="0" smtClean="0"/>
              <a:t>ISOLATE the Web server – Not giving complete access to administrator.</a:t>
            </a:r>
          </a:p>
          <a:p>
            <a:pPr marL="228600" lvl="1">
              <a:spcBef>
                <a:spcPts val="1000"/>
              </a:spcBef>
            </a:pPr>
            <a:endParaRPr lang="en-US" dirty="0" smtClean="0"/>
          </a:p>
          <a:p>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SQL Injection?</a:t>
            </a:r>
            <a:endParaRPr lang="en-US" dirty="0"/>
          </a:p>
        </p:txBody>
      </p:sp>
      <p:sp>
        <p:nvSpPr>
          <p:cNvPr id="8" name="Content Placeholder 7"/>
          <p:cNvSpPr>
            <a:spLocks noGrp="1"/>
          </p:cNvSpPr>
          <p:nvPr>
            <p:ph idx="1"/>
          </p:nvPr>
        </p:nvSpPr>
        <p:spPr/>
        <p:txBody>
          <a:bodyPr>
            <a:normAutofit lnSpcReduction="10000"/>
          </a:bodyPr>
          <a:lstStyle/>
          <a:p>
            <a:r>
              <a:rPr lang="en-US" dirty="0" smtClean="0"/>
              <a:t>SQL Injection allows a user specified query to execute in the database </a:t>
            </a:r>
          </a:p>
          <a:p>
            <a:r>
              <a:rPr lang="en-US" dirty="0" smtClean="0"/>
              <a:t>Many web applications take user input from a form</a:t>
            </a:r>
          </a:p>
          <a:p>
            <a:r>
              <a:rPr lang="en-US" dirty="0" smtClean="0"/>
              <a:t>Often this user input is used literally in the construction of a SQL query submitted to a database. For example:</a:t>
            </a:r>
          </a:p>
          <a:p>
            <a:pPr lvl="1"/>
            <a:r>
              <a:rPr lang="en-US" sz="2400" dirty="0" smtClean="0">
                <a:latin typeface="+mj-lt"/>
              </a:rPr>
              <a:t>SELECT </a:t>
            </a:r>
            <a:r>
              <a:rPr lang="en-US" sz="2400" dirty="0" err="1" smtClean="0">
                <a:latin typeface="+mj-lt"/>
              </a:rPr>
              <a:t>productdata</a:t>
            </a:r>
            <a:r>
              <a:rPr lang="en-US" sz="2400" dirty="0" smtClean="0">
                <a:latin typeface="+mj-lt"/>
              </a:rPr>
              <a:t> FROM table WHERE  </a:t>
            </a:r>
            <a:r>
              <a:rPr lang="en-US" sz="2400" dirty="0" err="1" smtClean="0">
                <a:latin typeface="+mj-lt"/>
              </a:rPr>
              <a:t>productname</a:t>
            </a:r>
            <a:r>
              <a:rPr lang="en-US" sz="2400" dirty="0" smtClean="0">
                <a:latin typeface="+mj-lt"/>
              </a:rPr>
              <a:t> = </a:t>
            </a:r>
            <a:r>
              <a:rPr lang="ja-JP" altLang="en-US" sz="2400" smtClean="0">
                <a:latin typeface="+mj-lt"/>
                <a:ea typeface="MS Gothic" pitchFamily="49" charset="-128"/>
              </a:rPr>
              <a:t>‘</a:t>
            </a:r>
            <a:r>
              <a:rPr lang="en-US" altLang="ja-JP" sz="2400" b="1" i="1" dirty="0" smtClean="0">
                <a:latin typeface="+mj-lt"/>
              </a:rPr>
              <a:t>user input product name</a:t>
            </a:r>
            <a:r>
              <a:rPr lang="ja-JP" altLang="en-US" sz="2400" smtClean="0">
                <a:latin typeface="+mj-lt"/>
                <a:ea typeface="MS Gothic" pitchFamily="49" charset="-128"/>
              </a:rPr>
              <a:t>’</a:t>
            </a:r>
            <a:r>
              <a:rPr lang="en-US" altLang="ja-JP" sz="2400" dirty="0" smtClean="0">
                <a:latin typeface="+mj-lt"/>
              </a:rPr>
              <a:t>;</a:t>
            </a:r>
          </a:p>
          <a:p>
            <a:endParaRPr lang="en-US" dirty="0" smtClean="0"/>
          </a:p>
          <a:p>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SQLIA </a:t>
            </a:r>
            <a:endParaRPr lang="en-US" dirty="0"/>
          </a:p>
        </p:txBody>
      </p:sp>
      <p:sp>
        <p:nvSpPr>
          <p:cNvPr id="3" name="Content Placeholder 2"/>
          <p:cNvSpPr>
            <a:spLocks noGrp="1"/>
          </p:cNvSpPr>
          <p:nvPr>
            <p:ph idx="1"/>
          </p:nvPr>
        </p:nvSpPr>
        <p:spPr/>
        <p:txBody>
          <a:bodyPr>
            <a:normAutofit/>
          </a:bodyPr>
          <a:lstStyle/>
          <a:p>
            <a:r>
              <a:rPr lang="en-US" sz="2000" dirty="0" smtClean="0">
                <a:solidFill>
                  <a:srgbClr val="FF0000"/>
                </a:solidFill>
              </a:rPr>
              <a:t>Tautology</a:t>
            </a:r>
            <a:r>
              <a:rPr lang="en-US" sz="2000" dirty="0" smtClean="0"/>
              <a:t>- Which is always true.(1=1)</a:t>
            </a:r>
          </a:p>
          <a:p>
            <a:r>
              <a:rPr lang="en-US" sz="2000" dirty="0" smtClean="0">
                <a:solidFill>
                  <a:srgbClr val="FF0000"/>
                </a:solidFill>
              </a:rPr>
              <a:t>Logically incorrect queries. </a:t>
            </a:r>
          </a:p>
          <a:p>
            <a:endParaRPr lang="en-US" sz="2000" dirty="0" smtClean="0"/>
          </a:p>
          <a:p>
            <a:endParaRPr lang="en-US" sz="2000" dirty="0" smtClean="0"/>
          </a:p>
          <a:p>
            <a:r>
              <a:rPr lang="en-US" sz="2000" dirty="0" smtClean="0">
                <a:solidFill>
                  <a:srgbClr val="FF0000"/>
                </a:solidFill>
              </a:rPr>
              <a:t>Union Query-</a:t>
            </a:r>
            <a:r>
              <a:rPr lang="en-US" sz="2000" dirty="0" smtClean="0"/>
              <a:t>- The attacker provides the incorrect data with the few correct fields, the SQL query is sent with the ‘Union’ of both correct and incorrect fields</a:t>
            </a:r>
          </a:p>
          <a:p>
            <a:r>
              <a:rPr lang="en-US" sz="2000" dirty="0" smtClean="0"/>
              <a:t>SELECT </a:t>
            </a:r>
            <a:r>
              <a:rPr lang="en-US" sz="2000" dirty="0" err="1" smtClean="0"/>
              <a:t>acc_inf</a:t>
            </a:r>
            <a:r>
              <a:rPr lang="en-US" sz="2000" dirty="0" smtClean="0"/>
              <a:t> FROM clients WHERE login=’’ UNION SELECT </a:t>
            </a:r>
            <a:r>
              <a:rPr lang="en-US" sz="2000" dirty="0" err="1" smtClean="0"/>
              <a:t>card_No</a:t>
            </a:r>
            <a:r>
              <a:rPr lang="en-US" sz="2000" dirty="0" smtClean="0"/>
              <a:t> FROM </a:t>
            </a:r>
            <a:r>
              <a:rPr lang="en-US" sz="2000" dirty="0" err="1" smtClean="0"/>
              <a:t>Credit_Cards</a:t>
            </a:r>
            <a:r>
              <a:rPr lang="en-US" sz="2000" dirty="0" smtClean="0"/>
              <a:t> WHERE </a:t>
            </a:r>
            <a:r>
              <a:rPr lang="en-US" sz="2000" dirty="0" err="1" smtClean="0"/>
              <a:t>acct_No</a:t>
            </a:r>
            <a:r>
              <a:rPr lang="en-US" sz="2000" dirty="0" smtClean="0"/>
              <a:t>=12450 -- AND pass=’’ AND pin=</a:t>
            </a:r>
            <a:endParaRPr lang="en-US" sz="2000" dirty="0"/>
          </a:p>
        </p:txBody>
      </p:sp>
      <p:pic>
        <p:nvPicPr>
          <p:cNvPr id="4" name="Picture 3" descr="Screenshot (232).png"/>
          <p:cNvPicPr>
            <a:picLocks noChangeAspect="1"/>
          </p:cNvPicPr>
          <p:nvPr/>
        </p:nvPicPr>
        <p:blipFill>
          <a:blip r:embed="rId2"/>
          <a:srcRect l="15833" t="48518" r="59167" b="42589"/>
          <a:stretch>
            <a:fillRect/>
          </a:stretch>
        </p:blipFill>
        <p:spPr>
          <a:xfrm>
            <a:off x="1143000" y="3124200"/>
            <a:ext cx="3657600" cy="731520"/>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SQLIA</a:t>
            </a:r>
            <a:endParaRPr lang="en-US" dirty="0"/>
          </a:p>
        </p:txBody>
      </p:sp>
      <p:sp>
        <p:nvSpPr>
          <p:cNvPr id="3" name="Content Placeholder 2"/>
          <p:cNvSpPr>
            <a:spLocks noGrp="1"/>
          </p:cNvSpPr>
          <p:nvPr>
            <p:ph idx="1"/>
          </p:nvPr>
        </p:nvSpPr>
        <p:spPr/>
        <p:txBody>
          <a:bodyPr>
            <a:normAutofit/>
          </a:bodyPr>
          <a:lstStyle/>
          <a:p>
            <a:r>
              <a:rPr lang="en-US" sz="2000" b="1" dirty="0" smtClean="0">
                <a:solidFill>
                  <a:srgbClr val="FF0000"/>
                </a:solidFill>
              </a:rPr>
              <a:t>Piggy-backed queries </a:t>
            </a:r>
            <a:r>
              <a:rPr lang="en-US" sz="2000" dirty="0" smtClean="0"/>
              <a:t>is a type of attack that compromises a database using a query delimiter, such as ";", to inject additional query statements to the original query. In this method the first query is original whereas the subsequent queries are injected.</a:t>
            </a:r>
          </a:p>
          <a:p>
            <a:r>
              <a:rPr lang="en-US" sz="2000" dirty="0" smtClean="0"/>
              <a:t>SELECT </a:t>
            </a:r>
            <a:r>
              <a:rPr lang="en-US" sz="2000" dirty="0" err="1" smtClean="0"/>
              <a:t>acc_No</a:t>
            </a:r>
            <a:r>
              <a:rPr lang="en-US" sz="2000" dirty="0" smtClean="0"/>
              <a:t> FROM client WHERE login = ‘</a:t>
            </a:r>
            <a:r>
              <a:rPr lang="en-US" sz="2000" dirty="0" err="1" smtClean="0"/>
              <a:t>ritu</a:t>
            </a:r>
            <a:r>
              <a:rPr lang="en-US" sz="2000" dirty="0" smtClean="0"/>
              <a:t>’ AND pass = ‘’; DROP TABLE client -- 'AND pin = 321</a:t>
            </a: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SQLIA</a:t>
            </a:r>
            <a:endParaRPr lang="en-US" dirty="0"/>
          </a:p>
        </p:txBody>
      </p:sp>
      <p:sp>
        <p:nvSpPr>
          <p:cNvPr id="3" name="Content Placeholder 2"/>
          <p:cNvSpPr>
            <a:spLocks noGrp="1"/>
          </p:cNvSpPr>
          <p:nvPr>
            <p:ph idx="1"/>
          </p:nvPr>
        </p:nvSpPr>
        <p:spPr/>
        <p:txBody>
          <a:bodyPr>
            <a:normAutofit/>
          </a:bodyPr>
          <a:lstStyle/>
          <a:p>
            <a:r>
              <a:rPr lang="en-US" sz="2000" dirty="0" smtClean="0">
                <a:solidFill>
                  <a:srgbClr val="FF0000"/>
                </a:solidFill>
              </a:rPr>
              <a:t>Stored Procedures</a:t>
            </a:r>
            <a:r>
              <a:rPr lang="en-US" sz="2000" dirty="0" smtClean="0"/>
              <a:t> --attacker focuses on the stored procedures which are present in the database system. Stored procedures run directly by the database engine. it is a piece of code which is exploitable.</a:t>
            </a:r>
          </a:p>
          <a:p>
            <a:r>
              <a:rPr lang="en-US" sz="2000" dirty="0" smtClean="0"/>
              <a:t>SELECT acc FROM client WHERE Login= '1231' AND Pass='9999 '; SHUTDOWN;--;</a:t>
            </a:r>
          </a:p>
          <a:p>
            <a:r>
              <a:rPr lang="en-US" sz="2000" dirty="0" smtClean="0"/>
              <a:t>It works like piggyback attack. Firstly the existing query is processed subsequently followed by the other query which gets implemented and leads to shutting down of the database. </a:t>
            </a:r>
            <a:endParaRPr lang="en-US" sz="2000"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 this</a:t>
            </a:r>
            <a:endParaRPr lang="en-US" dirty="0"/>
          </a:p>
        </p:txBody>
      </p:sp>
      <p:sp>
        <p:nvSpPr>
          <p:cNvPr id="3" name="Content Placeholder 2"/>
          <p:cNvSpPr>
            <a:spLocks noGrp="1"/>
          </p:cNvSpPr>
          <p:nvPr>
            <p:ph idx="1"/>
          </p:nvPr>
        </p:nvSpPr>
        <p:spPr/>
        <p:txBody>
          <a:bodyPr/>
          <a:lstStyle/>
          <a:p>
            <a:r>
              <a:rPr lang="en-US" dirty="0" smtClean="0">
                <a:hlinkClick r:id="rId2"/>
              </a:rPr>
              <a:t>http://sqlzoo.net/hack/</a:t>
            </a:r>
            <a:endParaRPr lang="en-US" dirty="0" smtClean="0"/>
          </a:p>
          <a:p>
            <a:pPr>
              <a:buNone/>
            </a:pPr>
            <a:endParaRPr lang="en-US" dirty="0" smtClean="0"/>
          </a:p>
          <a:p>
            <a:pPr>
              <a:buNone/>
            </a:pPr>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a:t>
            </a:r>
            <a:endParaRPr lang="en-US" dirty="0"/>
          </a:p>
        </p:txBody>
      </p:sp>
      <p:sp>
        <p:nvSpPr>
          <p:cNvPr id="3" name="Content Placeholder 2"/>
          <p:cNvSpPr>
            <a:spLocks noGrp="1"/>
          </p:cNvSpPr>
          <p:nvPr>
            <p:ph idx="1"/>
          </p:nvPr>
        </p:nvSpPr>
        <p:spPr/>
        <p:txBody>
          <a:bodyPr/>
          <a:lstStyle/>
          <a:p>
            <a:r>
              <a:rPr lang="en-US" dirty="0" smtClean="0">
                <a:solidFill>
                  <a:srgbClr val="00B050"/>
                </a:solidFill>
                <a:hlinkClick r:id="rId2"/>
              </a:rPr>
              <a:t>http://www.unixwiz.net/techtips/sql-injection.html</a:t>
            </a:r>
            <a:endParaRPr lang="en-US" dirty="0" smtClean="0">
              <a:solidFill>
                <a:srgbClr val="00B050"/>
              </a:solidFill>
            </a:endParaRPr>
          </a:p>
          <a:p>
            <a:r>
              <a:rPr lang="en-US" dirty="0" smtClean="0"/>
              <a:t>classes.soe.ucsc.edu/.../SQL%20Injection%20Attacks.ppt</a:t>
            </a:r>
          </a:p>
          <a:p>
            <a:r>
              <a:rPr lang="en-US" dirty="0" smtClean="0"/>
              <a:t>homes.cs.washington.edu/~</a:t>
            </a:r>
            <a:r>
              <a:rPr lang="en-US" dirty="0" err="1" smtClean="0"/>
              <a:t>suciu</a:t>
            </a:r>
            <a:r>
              <a:rPr lang="en-US" dirty="0" smtClean="0"/>
              <a:t>/current-trends.ppt</a:t>
            </a:r>
          </a:p>
          <a:p>
            <a:r>
              <a:rPr lang="en-US" dirty="0" smtClean="0"/>
              <a:t>www.cse.iitb.ac.in/dbms/Data/.../DBSecurity-Overview.ppt</a:t>
            </a:r>
          </a:p>
          <a:p>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THANK YOU</a:t>
            </a:r>
            <a:endParaRPr lang="en-US" dirty="0"/>
          </a:p>
        </p:txBody>
      </p:sp>
      <p:sp>
        <p:nvSpPr>
          <p:cNvPr id="5" name="Text Placeholder 4"/>
          <p:cNvSpPr>
            <a:spLocks noGrp="1"/>
          </p:cNvSpPr>
          <p:nvPr>
            <p:ph type="body" idx="1"/>
          </p:nvPr>
        </p:nvSpPr>
        <p:spPr/>
        <p:txBody>
          <a:bodyPr/>
          <a:lstStyle/>
          <a:p>
            <a:r>
              <a:rPr lang="en-US" sz="4800" dirty="0" smtClean="0"/>
              <a:t>Questions?</a:t>
            </a:r>
            <a:endParaRPr lang="en-US" dirty="0"/>
          </a:p>
        </p:txBody>
      </p:sp>
      <p:pic>
        <p:nvPicPr>
          <p:cNvPr id="6" name="Picture 5" descr="Screenshot (241).png"/>
          <p:cNvPicPr>
            <a:picLocks noChangeAspect="1"/>
          </p:cNvPicPr>
          <p:nvPr/>
        </p:nvPicPr>
        <p:blipFill>
          <a:blip r:embed="rId2"/>
          <a:srcRect l="20833" t="47036" r="21667" b="23320"/>
          <a:stretch>
            <a:fillRect/>
          </a:stretch>
        </p:blipFill>
        <p:spPr>
          <a:xfrm>
            <a:off x="381001" y="228600"/>
            <a:ext cx="7315200" cy="2120347"/>
          </a:xfrm>
          <a:prstGeom prst="rect">
            <a:avLst/>
          </a:prstGeom>
        </p:spPr>
      </p:pic>
      <p:sp>
        <p:nvSpPr>
          <p:cNvPr id="8" name="TextBox 7"/>
          <p:cNvSpPr txBox="1"/>
          <p:nvPr/>
        </p:nvSpPr>
        <p:spPr>
          <a:xfrm>
            <a:off x="5029200" y="2286000"/>
            <a:ext cx="3486852" cy="369332"/>
          </a:xfrm>
          <a:prstGeom prst="rect">
            <a:avLst/>
          </a:prstGeom>
          <a:noFill/>
        </p:spPr>
        <p:txBody>
          <a:bodyPr wrap="none" rtlCol="0">
            <a:spAutoFit/>
          </a:bodyPr>
          <a:lstStyle/>
          <a:p>
            <a:r>
              <a:rPr lang="en-US" dirty="0" smtClean="0"/>
              <a:t>Source: </a:t>
            </a:r>
            <a:r>
              <a:rPr lang="en-US" dirty="0" smtClean="0">
                <a:hlinkClick r:id="rId3"/>
              </a:rPr>
              <a:t>https://xkcd.com/327/</a:t>
            </a:r>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Injection Attack</a:t>
            </a:r>
            <a:endParaRPr lang="en-US" dirty="0"/>
          </a:p>
        </p:txBody>
      </p:sp>
      <p:sp>
        <p:nvSpPr>
          <p:cNvPr id="3" name="Content Placeholder 2"/>
          <p:cNvSpPr>
            <a:spLocks noGrp="1"/>
          </p:cNvSpPr>
          <p:nvPr>
            <p:ph idx="1"/>
          </p:nvPr>
        </p:nvSpPr>
        <p:spPr>
          <a:xfrm>
            <a:off x="510241" y="2336872"/>
            <a:ext cx="7210396" cy="4063927"/>
          </a:xfrm>
        </p:spPr>
        <p:txBody>
          <a:bodyPr>
            <a:normAutofit/>
          </a:bodyPr>
          <a:lstStyle/>
          <a:p>
            <a:r>
              <a:rPr lang="en-US" sz="2000" dirty="0" smtClean="0"/>
              <a:t>The login page had a traditional username-and-password form, but also an email-me-my-password link;</a:t>
            </a:r>
          </a:p>
          <a:p>
            <a:endParaRPr lang="en-US" sz="2000" dirty="0" smtClean="0"/>
          </a:p>
          <a:p>
            <a:endParaRPr lang="en-US" sz="2000" dirty="0" smtClean="0"/>
          </a:p>
          <a:p>
            <a:r>
              <a:rPr lang="en-US" sz="2000" dirty="0" smtClean="0"/>
              <a:t>Let’s suppose we enter </a:t>
            </a:r>
            <a:r>
              <a:rPr lang="en-US" sz="2000" dirty="0" smtClean="0">
                <a:solidFill>
                  <a:srgbClr val="FF0000"/>
                </a:solidFill>
              </a:rPr>
              <a:t>steve@unixwiz.net’  </a:t>
            </a:r>
            <a:r>
              <a:rPr lang="en-US" sz="2000" dirty="0" smtClean="0"/>
              <a:t>this yields constructed SQL</a:t>
            </a:r>
          </a:p>
          <a:p>
            <a:endParaRPr lang="en-US" sz="2000" dirty="0" smtClean="0">
              <a:solidFill>
                <a:srgbClr val="FF0000"/>
              </a:solidFill>
            </a:endParaRPr>
          </a:p>
          <a:p>
            <a:endParaRPr lang="en-US" sz="2000" dirty="0" smtClean="0">
              <a:solidFill>
                <a:srgbClr val="FF0000"/>
              </a:solidFill>
            </a:endParaRPr>
          </a:p>
          <a:p>
            <a:r>
              <a:rPr lang="en-US" sz="2000" dirty="0" smtClean="0"/>
              <a:t>Returns with syntax error, there the problem comes as user input is not being sanitized properly and one can exploit the application.</a:t>
            </a:r>
            <a:endParaRPr lang="en-US" sz="2000" dirty="0"/>
          </a:p>
        </p:txBody>
      </p:sp>
      <p:pic>
        <p:nvPicPr>
          <p:cNvPr id="4" name="Picture 3" descr="Screenshot (232).png"/>
          <p:cNvPicPr>
            <a:picLocks noChangeAspect="1"/>
          </p:cNvPicPr>
          <p:nvPr/>
        </p:nvPicPr>
        <p:blipFill>
          <a:blip r:embed="rId2"/>
          <a:srcRect l="15000" t="24803" r="53333" b="66304"/>
          <a:stretch>
            <a:fillRect/>
          </a:stretch>
        </p:blipFill>
        <p:spPr>
          <a:xfrm>
            <a:off x="990599" y="3124200"/>
            <a:ext cx="4976811" cy="685800"/>
          </a:xfrm>
          <a:prstGeom prst="rect">
            <a:avLst/>
          </a:prstGeom>
        </p:spPr>
      </p:pic>
      <p:pic>
        <p:nvPicPr>
          <p:cNvPr id="5" name="Picture 4" descr="Screenshot (232).png"/>
          <p:cNvPicPr>
            <a:picLocks noChangeAspect="1"/>
          </p:cNvPicPr>
          <p:nvPr/>
        </p:nvPicPr>
        <p:blipFill>
          <a:blip r:embed="rId2"/>
          <a:srcRect l="15000" t="48518" r="58333" b="42589"/>
          <a:stretch>
            <a:fillRect/>
          </a:stretch>
        </p:blipFill>
        <p:spPr>
          <a:xfrm>
            <a:off x="1295400" y="4495800"/>
            <a:ext cx="4267200" cy="800100"/>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7200" y="685800"/>
            <a:ext cx="7391400" cy="5078313"/>
          </a:xfrm>
          <a:prstGeom prst="rect">
            <a:avLst/>
          </a:prstGeom>
          <a:noFill/>
        </p:spPr>
        <p:txBody>
          <a:bodyPr wrap="square" rtlCol="0">
            <a:spAutoFit/>
          </a:bodyPr>
          <a:lstStyle/>
          <a:p>
            <a:pPr>
              <a:buFont typeface="Arial" pitchFamily="34" charset="0"/>
              <a:buChar char="•"/>
            </a:pPr>
            <a:r>
              <a:rPr lang="en-US" dirty="0" smtClean="0"/>
              <a:t>  </a:t>
            </a:r>
            <a:r>
              <a:rPr lang="en-US" sz="2000" dirty="0" smtClean="0"/>
              <a:t>Since the data we're filling in appears to be in the </a:t>
            </a:r>
            <a:r>
              <a:rPr lang="en-US" sz="2000" b="1" dirty="0" smtClean="0">
                <a:solidFill>
                  <a:srgbClr val="FF0000"/>
                </a:solidFill>
              </a:rPr>
              <a:t>WHERE</a:t>
            </a:r>
            <a:r>
              <a:rPr lang="en-US" sz="2000" dirty="0" smtClean="0"/>
              <a:t> clause, let's change the nature of that clause </a:t>
            </a:r>
            <a:r>
              <a:rPr lang="en-US" sz="2000" i="1" dirty="0" smtClean="0"/>
              <a:t>in an SQL legal way</a:t>
            </a:r>
            <a:r>
              <a:rPr lang="en-US" sz="2000" dirty="0" smtClean="0"/>
              <a:t> and see what happens. By entering </a:t>
            </a:r>
            <a:r>
              <a:rPr lang="en-US" sz="2000" b="1" dirty="0" smtClean="0">
                <a:solidFill>
                  <a:srgbClr val="FF0000"/>
                </a:solidFill>
              </a:rPr>
              <a:t>anything' OR 'x'='x</a:t>
            </a:r>
            <a:r>
              <a:rPr lang="en-US" sz="2000" dirty="0" smtClean="0"/>
              <a:t>, the resulting SQL is:</a:t>
            </a:r>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r>
              <a:rPr lang="en-US" dirty="0" smtClean="0"/>
              <a:t>  </a:t>
            </a:r>
            <a:r>
              <a:rPr lang="en-US" sz="2000" dirty="0" smtClean="0"/>
              <a:t>As the </a:t>
            </a:r>
            <a:r>
              <a:rPr lang="en-US" sz="2000" b="1" dirty="0" smtClean="0"/>
              <a:t>'x'='x'</a:t>
            </a:r>
            <a:r>
              <a:rPr lang="en-US" sz="2000" dirty="0" smtClean="0"/>
              <a:t> clause is </a:t>
            </a:r>
            <a:r>
              <a:rPr lang="en-US" sz="2000" b="1" dirty="0" smtClean="0"/>
              <a:t>guaranteed to be true</a:t>
            </a:r>
            <a:r>
              <a:rPr lang="en-US" sz="2000" dirty="0" smtClean="0"/>
              <a:t> no matter what the first clause is, hence returns a message</a:t>
            </a:r>
          </a:p>
          <a:p>
            <a:pPr>
              <a:buFont typeface="Arial" pitchFamily="34" charset="0"/>
              <a:buChar char="•"/>
            </a:pPr>
            <a:endParaRPr lang="en-US" dirty="0" smtClean="0"/>
          </a:p>
          <a:p>
            <a:pPr>
              <a:buFont typeface="Arial" pitchFamily="34" charset="0"/>
              <a:buChar char="•"/>
            </a:pPr>
            <a:r>
              <a:rPr lang="en-US" dirty="0" smtClean="0"/>
              <a:t>  </a:t>
            </a:r>
            <a:r>
              <a:rPr lang="en-US" sz="2000" dirty="0" smtClean="0"/>
              <a:t>The credentials has been mailed to </a:t>
            </a:r>
            <a:r>
              <a:rPr lang="en-US" sz="2000" dirty="0" smtClean="0">
                <a:hlinkClick r:id="rId2"/>
              </a:rPr>
              <a:t>random.person@site.com</a:t>
            </a:r>
            <a:endParaRPr lang="en-US" sz="2000" dirty="0" smtClean="0"/>
          </a:p>
          <a:p>
            <a:pPr>
              <a:buFont typeface="Arial" pitchFamily="34" charset="0"/>
              <a:buChar char="•"/>
            </a:pPr>
            <a:r>
              <a:rPr lang="en-US" sz="2000" dirty="0" smtClean="0"/>
              <a:t>  Though we haven't got what we expected, but we know that  we're able to manipulate the query to our own ends  </a:t>
            </a:r>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smtClean="0"/>
          </a:p>
        </p:txBody>
      </p:sp>
      <p:pic>
        <p:nvPicPr>
          <p:cNvPr id="6" name="Picture 5" descr="Screenshot (232).png"/>
          <p:cNvPicPr>
            <a:picLocks noChangeAspect="1"/>
          </p:cNvPicPr>
          <p:nvPr/>
        </p:nvPicPr>
        <p:blipFill>
          <a:blip r:embed="rId3"/>
          <a:srcRect l="15000" t="75197" r="55000" b="15910"/>
          <a:stretch>
            <a:fillRect/>
          </a:stretch>
        </p:blipFill>
        <p:spPr>
          <a:xfrm>
            <a:off x="1447800" y="2133600"/>
            <a:ext cx="4572000" cy="762000"/>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Schema Field mapping</a:t>
            </a:r>
            <a:endParaRPr lang="en-US" dirty="0"/>
          </a:p>
        </p:txBody>
      </p:sp>
      <p:sp>
        <p:nvSpPr>
          <p:cNvPr id="3" name="Content Placeholder 2"/>
          <p:cNvSpPr>
            <a:spLocks noGrp="1"/>
          </p:cNvSpPr>
          <p:nvPr>
            <p:ph idx="1"/>
          </p:nvPr>
        </p:nvSpPr>
        <p:spPr>
          <a:xfrm>
            <a:off x="457200" y="2133600"/>
            <a:ext cx="7210396" cy="3599316"/>
          </a:xfrm>
        </p:spPr>
        <p:txBody>
          <a:bodyPr>
            <a:normAutofit/>
          </a:bodyPr>
          <a:lstStyle/>
          <a:p>
            <a:r>
              <a:rPr lang="en-US" dirty="0" smtClean="0"/>
              <a:t>In order to retrieve the database, one has to know the table name of that particular database.</a:t>
            </a:r>
          </a:p>
          <a:p>
            <a:endParaRPr lang="en-US" dirty="0" smtClean="0"/>
          </a:p>
          <a:p>
            <a:endParaRPr lang="en-US" dirty="0" smtClean="0"/>
          </a:p>
          <a:p>
            <a:r>
              <a:rPr lang="en-US" dirty="0" smtClean="0"/>
              <a:t>Two possibilities, either syntax error(bad SQL construction) or email not found/password sent.</a:t>
            </a:r>
          </a:p>
          <a:p>
            <a:r>
              <a:rPr lang="en-US" dirty="0" smtClean="0"/>
              <a:t>If syntax error is the case keep guessing, if not try out other table names.</a:t>
            </a:r>
            <a:endParaRPr lang="en-US" dirty="0"/>
          </a:p>
        </p:txBody>
      </p:sp>
      <p:pic>
        <p:nvPicPr>
          <p:cNvPr id="4" name="Picture 3" descr="Screenshot (233).png"/>
          <p:cNvPicPr>
            <a:picLocks noChangeAspect="1"/>
          </p:cNvPicPr>
          <p:nvPr/>
        </p:nvPicPr>
        <p:blipFill>
          <a:blip r:embed="rId2"/>
          <a:srcRect l="15000" t="26285" r="55000" b="66304"/>
          <a:stretch>
            <a:fillRect/>
          </a:stretch>
        </p:blipFill>
        <p:spPr>
          <a:xfrm>
            <a:off x="1066800" y="3048000"/>
            <a:ext cx="4937760" cy="685800"/>
          </a:xfrm>
          <a:prstGeom prst="rect">
            <a:avLst/>
          </a:prstGeom>
        </p:spPr>
      </p:pic>
      <p:pic>
        <p:nvPicPr>
          <p:cNvPr id="5" name="Picture 4" descr="Screenshot (233).png"/>
          <p:cNvPicPr>
            <a:picLocks noChangeAspect="1"/>
          </p:cNvPicPr>
          <p:nvPr/>
        </p:nvPicPr>
        <p:blipFill>
          <a:blip r:embed="rId2"/>
          <a:srcRect l="15833" t="76680" r="54167" b="14427"/>
          <a:stretch>
            <a:fillRect/>
          </a:stretch>
        </p:blipFill>
        <p:spPr>
          <a:xfrm>
            <a:off x="1295400" y="5410200"/>
            <a:ext cx="4724400" cy="787400"/>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table name</a:t>
            </a:r>
            <a:endParaRPr lang="en-US" dirty="0"/>
          </a:p>
        </p:txBody>
      </p:sp>
      <p:sp>
        <p:nvSpPr>
          <p:cNvPr id="3" name="Content Placeholder 2"/>
          <p:cNvSpPr>
            <a:spLocks noGrp="1"/>
          </p:cNvSpPr>
          <p:nvPr>
            <p:ph idx="1"/>
          </p:nvPr>
        </p:nvSpPr>
        <p:spPr>
          <a:xfrm>
            <a:off x="510240" y="2336873"/>
            <a:ext cx="7490759" cy="3599316"/>
          </a:xfrm>
        </p:spPr>
        <p:txBody>
          <a:bodyPr>
            <a:normAutofit/>
          </a:bodyPr>
          <a:lstStyle/>
          <a:p>
            <a:endParaRPr lang="en-US" sz="2000" dirty="0" smtClean="0"/>
          </a:p>
          <a:p>
            <a:endParaRPr lang="en-US" sz="2000" dirty="0" smtClean="0"/>
          </a:p>
          <a:p>
            <a:endParaRPr lang="en-US" sz="2000" dirty="0" smtClean="0"/>
          </a:p>
          <a:p>
            <a:endParaRPr lang="en-US" sz="2000" dirty="0" smtClean="0"/>
          </a:p>
          <a:p>
            <a:endParaRPr lang="en-US" sz="2000" dirty="0" smtClean="0"/>
          </a:p>
          <a:p>
            <a:r>
              <a:rPr lang="en-US" sz="2000" dirty="0" smtClean="0"/>
              <a:t>http://www.site.com/articles.php ?id=1234 UNION </a:t>
            </a:r>
            <a:r>
              <a:rPr lang="en-US" sz="2000" dirty="0" err="1" smtClean="0"/>
              <a:t>SELECTgroup_concat</a:t>
            </a:r>
            <a:r>
              <a:rPr lang="en-US" sz="2000" dirty="0" smtClean="0"/>
              <a:t>(</a:t>
            </a:r>
            <a:r>
              <a:rPr lang="en-US" sz="2000" dirty="0" err="1" smtClean="0"/>
              <a:t>table_name</a:t>
            </a:r>
            <a:r>
              <a:rPr lang="en-US" sz="2000" dirty="0" smtClean="0"/>
              <a:t>),2,3,4,5,6,7,8,9,10,11,12, 13,14,15,16,17 ,18,19,20,21,22,23,24 from </a:t>
            </a:r>
            <a:r>
              <a:rPr lang="en-US" sz="2000" dirty="0" err="1" smtClean="0"/>
              <a:t>information_schema.tables</a:t>
            </a:r>
            <a:r>
              <a:rPr lang="en-US" sz="2000" dirty="0" smtClean="0"/>
              <a:t> where </a:t>
            </a:r>
            <a:r>
              <a:rPr lang="en-US" sz="2000" dirty="0" err="1" smtClean="0"/>
              <a:t>table_schema</a:t>
            </a:r>
            <a:r>
              <a:rPr lang="en-US" sz="2000" dirty="0" smtClean="0"/>
              <a:t>=database()—</a:t>
            </a:r>
          </a:p>
          <a:p>
            <a:r>
              <a:rPr lang="en-US" sz="2000" dirty="0" smtClean="0"/>
              <a:t>With the above command one can get table name.</a:t>
            </a:r>
          </a:p>
          <a:p>
            <a:endParaRPr lang="en-US" sz="2000" dirty="0"/>
          </a:p>
        </p:txBody>
      </p:sp>
      <p:pic>
        <p:nvPicPr>
          <p:cNvPr id="4" name="Picture 3" descr="Screenshot (234).png"/>
          <p:cNvPicPr>
            <a:picLocks noChangeAspect="1"/>
          </p:cNvPicPr>
          <p:nvPr/>
        </p:nvPicPr>
        <p:blipFill>
          <a:blip r:embed="rId2"/>
          <a:srcRect l="25000" t="45553" r="25833" b="29249"/>
          <a:stretch>
            <a:fillRect/>
          </a:stretch>
        </p:blipFill>
        <p:spPr>
          <a:xfrm>
            <a:off x="685799" y="2133600"/>
            <a:ext cx="6875927" cy="1981200"/>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some user</a:t>
            </a:r>
            <a:endParaRPr lang="en-US" dirty="0"/>
          </a:p>
        </p:txBody>
      </p:sp>
      <p:sp>
        <p:nvSpPr>
          <p:cNvPr id="3" name="Content Placeholder 2"/>
          <p:cNvSpPr>
            <a:spLocks noGrp="1"/>
          </p:cNvSpPr>
          <p:nvPr>
            <p:ph idx="1"/>
          </p:nvPr>
        </p:nvSpPr>
        <p:spPr/>
        <p:txBody>
          <a:bodyPr>
            <a:normAutofit/>
          </a:bodyPr>
          <a:lstStyle/>
          <a:p>
            <a:r>
              <a:rPr lang="en-US" sz="2000" dirty="0" smtClean="0"/>
              <a:t>The idea is to submit a query that uses the </a:t>
            </a:r>
            <a:r>
              <a:rPr lang="en-US" sz="2000" b="1" dirty="0" smtClean="0"/>
              <a:t>LIKE</a:t>
            </a:r>
            <a:r>
              <a:rPr lang="en-US" sz="2000" dirty="0" smtClean="0"/>
              <a:t> clause, allowing us to do partial matches of names or email addresses in the database</a:t>
            </a:r>
          </a:p>
          <a:p>
            <a:r>
              <a:rPr lang="en-US" sz="2000" b="1" dirty="0" smtClean="0"/>
              <a:t>Warning</a:t>
            </a:r>
            <a:r>
              <a:rPr lang="en-US" sz="2000" dirty="0" smtClean="0"/>
              <a:t>: though this reveals an email address each time we run it, it also actually sends that email, which may raise suspicions.</a:t>
            </a:r>
            <a:endParaRPr lang="en-US" sz="2000" dirty="0"/>
          </a:p>
        </p:txBody>
      </p:sp>
      <p:pic>
        <p:nvPicPr>
          <p:cNvPr id="4" name="Picture 3" descr="Screenshot (235).png"/>
          <p:cNvPicPr>
            <a:picLocks noChangeAspect="1"/>
          </p:cNvPicPr>
          <p:nvPr/>
        </p:nvPicPr>
        <p:blipFill>
          <a:blip r:embed="rId2"/>
          <a:srcRect l="15833" t="30731" r="52500" b="60376"/>
          <a:stretch>
            <a:fillRect/>
          </a:stretch>
        </p:blipFill>
        <p:spPr>
          <a:xfrm>
            <a:off x="838200" y="4343400"/>
            <a:ext cx="4826000" cy="762000"/>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Brute force Password guessing</a:t>
            </a:r>
            <a:endParaRPr lang="en-US" dirty="0"/>
          </a:p>
        </p:txBody>
      </p:sp>
      <p:sp>
        <p:nvSpPr>
          <p:cNvPr id="3" name="Content Placeholder 2"/>
          <p:cNvSpPr>
            <a:spLocks noGrp="1"/>
          </p:cNvSpPr>
          <p:nvPr>
            <p:ph idx="1"/>
          </p:nvPr>
        </p:nvSpPr>
        <p:spPr>
          <a:xfrm>
            <a:off x="510241" y="2336872"/>
            <a:ext cx="7210396" cy="4063928"/>
          </a:xfrm>
        </p:spPr>
        <p:txBody>
          <a:bodyPr>
            <a:normAutofit/>
          </a:bodyPr>
          <a:lstStyle/>
          <a:p>
            <a:r>
              <a:rPr lang="en-US" sz="2000" dirty="0" smtClean="0"/>
              <a:t>A guessing work performed where there is less protection.</a:t>
            </a:r>
          </a:p>
          <a:p>
            <a:r>
              <a:rPr lang="en-US" sz="2000" dirty="0" smtClean="0"/>
              <a:t>We'll instead do actual password testing in our snippet by including the email name and password directly. In our example, we'll use our victim, </a:t>
            </a:r>
            <a:r>
              <a:rPr lang="en-US" sz="2000" b="1" dirty="0" smtClean="0"/>
              <a:t>bob@example.com</a:t>
            </a:r>
            <a:r>
              <a:rPr lang="en-US" sz="2000" dirty="0" smtClean="0"/>
              <a:t> and try multiple passwords.</a:t>
            </a:r>
          </a:p>
          <a:p>
            <a:pPr>
              <a:buNone/>
            </a:pPr>
            <a:endParaRPr lang="en-US" sz="2000" dirty="0" smtClean="0"/>
          </a:p>
          <a:p>
            <a:endParaRPr lang="en-US" sz="2000" dirty="0" smtClean="0"/>
          </a:p>
          <a:p>
            <a:pPr>
              <a:buNone/>
            </a:pPr>
            <a:endParaRPr lang="en-US" sz="2000" dirty="0" smtClean="0"/>
          </a:p>
          <a:p>
            <a:r>
              <a:rPr lang="en-US" sz="2000" dirty="0" smtClean="0"/>
              <a:t>This is clearly well-formed SQL, so we don't expect to see any server errors, and we'll know we found the password when we receive the "your password has been mailed to you" message.</a:t>
            </a:r>
          </a:p>
          <a:p>
            <a:endParaRPr lang="en-US" sz="2000" dirty="0" smtClean="0"/>
          </a:p>
          <a:p>
            <a:endParaRPr lang="en-US" sz="2000" dirty="0" smtClean="0"/>
          </a:p>
          <a:p>
            <a:endParaRPr lang="en-US" sz="2000" dirty="0" smtClean="0"/>
          </a:p>
        </p:txBody>
      </p:sp>
      <p:pic>
        <p:nvPicPr>
          <p:cNvPr id="4" name="Picture 3" descr="Screenshot (235).png"/>
          <p:cNvPicPr>
            <a:picLocks noChangeAspect="1"/>
          </p:cNvPicPr>
          <p:nvPr/>
        </p:nvPicPr>
        <p:blipFill>
          <a:blip r:embed="rId2"/>
          <a:srcRect l="15833" t="73715" r="45000" b="17392"/>
          <a:stretch>
            <a:fillRect/>
          </a:stretch>
        </p:blipFill>
        <p:spPr>
          <a:xfrm>
            <a:off x="838200" y="3962400"/>
            <a:ext cx="7315200" cy="990600"/>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Deleting the data</a:t>
            </a:r>
            <a:endParaRPr lang="en-US" dirty="0"/>
          </a:p>
        </p:txBody>
      </p:sp>
      <p:sp>
        <p:nvSpPr>
          <p:cNvPr id="3" name="Content Placeholder 2"/>
          <p:cNvSpPr>
            <a:spLocks noGrp="1"/>
          </p:cNvSpPr>
          <p:nvPr>
            <p:ph idx="1"/>
          </p:nvPr>
        </p:nvSpPr>
        <p:spPr/>
        <p:txBody>
          <a:bodyPr/>
          <a:lstStyle/>
          <a:p>
            <a:pPr algn="just"/>
            <a:r>
              <a:rPr lang="en-US" sz="2000" dirty="0" smtClean="0"/>
              <a:t>SQL uses the semicolon for statement termination, and if the input is not sanitized properly, there may be nothing that prevents us from stringing our own unrelated command at the end of the query.</a:t>
            </a:r>
          </a:p>
          <a:p>
            <a:endParaRPr lang="en-US" sz="2000" dirty="0" smtClean="0"/>
          </a:p>
          <a:p>
            <a:endParaRPr lang="en-US" sz="2000" dirty="0" smtClean="0"/>
          </a:p>
          <a:p>
            <a:pPr algn="just"/>
            <a:r>
              <a:rPr lang="en-US" sz="2000" dirty="0" smtClean="0"/>
              <a:t>The first part provides a dummy email address -- </a:t>
            </a:r>
            <a:r>
              <a:rPr lang="en-US" sz="2000" b="1" dirty="0" smtClean="0"/>
              <a:t>'x'</a:t>
            </a:r>
            <a:r>
              <a:rPr lang="en-US" sz="2000" dirty="0" smtClean="0"/>
              <a:t> -- and we don't care what this query returns: we're just getting it out of the way so we can introduce an unrelated SQL command. This one attempts to drop (delete) the entire </a:t>
            </a:r>
            <a:r>
              <a:rPr lang="en-US" sz="2000" b="1" dirty="0" smtClean="0"/>
              <a:t>members</a:t>
            </a:r>
            <a:r>
              <a:rPr lang="en-US" sz="2000" dirty="0" smtClean="0"/>
              <a:t> table.</a:t>
            </a:r>
            <a:endParaRPr lang="en-US" sz="2000" dirty="0"/>
          </a:p>
        </p:txBody>
      </p:sp>
      <p:pic>
        <p:nvPicPr>
          <p:cNvPr id="4" name="Picture 3" descr="Screenshot (236).png"/>
          <p:cNvPicPr>
            <a:picLocks noChangeAspect="1"/>
          </p:cNvPicPr>
          <p:nvPr/>
        </p:nvPicPr>
        <p:blipFill>
          <a:blip r:embed="rId2"/>
          <a:srcRect l="15000" t="24803" r="48333" b="66304"/>
          <a:stretch>
            <a:fillRect/>
          </a:stretch>
        </p:blipFill>
        <p:spPr>
          <a:xfrm>
            <a:off x="914400" y="3581400"/>
            <a:ext cx="5334000" cy="727363"/>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1_Berlin">
  <a:themeElements>
    <a:clrScheme name="Berlin">
      <a:dk1>
        <a:sysClr val="windowText" lastClr="000000"/>
      </a:dk1>
      <a:lt1>
        <a:sysClr val="window" lastClr="FFFFFF"/>
      </a:lt1>
      <a:dk2>
        <a:srgbClr val="6A9C41"/>
      </a:dk2>
      <a:lt2>
        <a:srgbClr val="E7E6E6"/>
      </a:lt2>
      <a:accent1>
        <a:srgbClr val="A7D535"/>
      </a:accent1>
      <a:accent2>
        <a:srgbClr val="EACA4F"/>
      </a:accent2>
      <a:accent3>
        <a:srgbClr val="FD9850"/>
      </a:accent3>
      <a:accent4>
        <a:srgbClr val="F46442"/>
      </a:accent4>
      <a:accent5>
        <a:srgbClr val="54D289"/>
      </a:accent5>
      <a:accent6>
        <a:srgbClr val="6AD8CB"/>
      </a:accent6>
      <a:hlink>
        <a:srgbClr val="CAFB50"/>
      </a:hlink>
      <a:folHlink>
        <a:srgbClr val="DEFF8B"/>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thm15="http://schemas.microsoft.com/office/thememl/2012/main" xmlns="" name="Berlin" id="{7B5DBA9E-B069-418E-9360-A61BDD0615A4}" vid="{B587E4A9-1405-4B4F-8BC3-512EE08D2EBF}"/>
    </a:ext>
  </a:extLst>
</a:theme>
</file>

<file path=ppt/theme/theme2.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xmlns="" name="Berlin" id="{7B5DBA9E-B069-418E-9360-A61BDD0615A4}" vid="{C0CBE056-4EF4-4D92-969E-947779DA7AAA}"/>
    </a:ext>
  </a:extLst>
</a:theme>
</file>

<file path=ppt/theme/theme3.xml><?xml version="1.0" encoding="utf-8"?>
<a:theme xmlns:a="http://schemas.openxmlformats.org/drawingml/2006/main" name="2_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xmlns="" name="Berlin" id="{7B5DBA9E-B069-418E-9360-A61BDD0615A4}" vid="{C7DC10E3-4FF5-456B-A359-A0F378C1E5FB}"/>
    </a:ext>
  </a:extLst>
</a:theme>
</file>

<file path=ppt/theme/theme4.xml><?xml version="1.0" encoding="utf-8"?>
<a:theme xmlns:a="http://schemas.openxmlformats.org/drawingml/2006/main" name="3_Berlin">
  <a:themeElements>
    <a:clrScheme name="Berlin">
      <a:dk1>
        <a:sysClr val="windowText" lastClr="000000"/>
      </a:dk1>
      <a:lt1>
        <a:sysClr val="window" lastClr="FFFFFF"/>
      </a:lt1>
      <a:dk2>
        <a:srgbClr val="8D4585"/>
      </a:dk2>
      <a:lt2>
        <a:srgbClr val="E7E6E6"/>
      </a:lt2>
      <a:accent1>
        <a:srgbClr val="F35AE6"/>
      </a:accent1>
      <a:accent2>
        <a:srgbClr val="FC5283"/>
      </a:accent2>
      <a:accent3>
        <a:srgbClr val="F67C64"/>
      </a:accent3>
      <a:accent4>
        <a:srgbClr val="F89F65"/>
      </a:accent4>
      <a:accent5>
        <a:srgbClr val="55C6BA"/>
      </a:accent5>
      <a:accent6>
        <a:srgbClr val="84A3FD"/>
      </a:accent6>
      <a:hlink>
        <a:srgbClr val="6ED4F6"/>
      </a:hlink>
      <a:folHlink>
        <a:srgbClr val="9FECFC"/>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106000"/>
                <a:satMod val="220000"/>
                <a:lumMod val="140000"/>
              </a:schemeClr>
            </a:gs>
            <a:gs pos="50000">
              <a:schemeClr val="phClr">
                <a:shade val="100000"/>
                <a:hueMod val="100000"/>
                <a:satMod val="110000"/>
                <a:lumMod val="130000"/>
              </a:schemeClr>
            </a:gs>
            <a:gs pos="100000">
              <a:schemeClr val="phClr">
                <a:shade val="69000"/>
                <a:hueMod val="88000"/>
                <a:satMod val="160000"/>
                <a:lumMod val="69000"/>
              </a:schemeClr>
            </a:gs>
          </a:gsLst>
          <a:lin ang="2520000" scaled="0"/>
        </a:gradFill>
      </a:bgFillStyleLst>
    </a:fmtScheme>
  </a:themeElements>
  <a:objectDefaults/>
  <a:extraClrSchemeLst/>
  <a:extLst>
    <a:ext uri="{05A4C25C-085E-4340-85A3-A5531E510DB2}">
      <thm15:themeFamily xmlns:thm15="http://schemas.microsoft.com/office/thememl/2012/main" xmlns="" name="Berlin" id="{7B5DBA9E-B069-418E-9360-A61BDD0615A4}" vid="{7D30EEFE-7128-4DE5-8A0D-8D4EF32CB0AF}"/>
    </a:ext>
  </a:extLst>
</a:theme>
</file>

<file path=docProps/app.xml><?xml version="1.0" encoding="utf-8"?>
<Properties xmlns="http://schemas.openxmlformats.org/officeDocument/2006/extended-properties" xmlns:vt="http://schemas.openxmlformats.org/officeDocument/2006/docPropsVTypes">
  <Template>TF00001054</Template>
  <TotalTime>1702</TotalTime>
  <Words>923</Words>
  <Application>Microsoft Office PowerPoint</Application>
  <PresentationFormat>On-screen Show (4:3)</PresentationFormat>
  <Paragraphs>126</Paragraphs>
  <Slides>25</Slides>
  <Notes>0</Notes>
  <HiddenSlides>0</HiddenSlides>
  <MMClips>0</MMClips>
  <ScaleCrop>false</ScaleCrop>
  <HeadingPairs>
    <vt:vector size="4" baseType="variant">
      <vt:variant>
        <vt:lpstr>Theme</vt:lpstr>
      </vt:variant>
      <vt:variant>
        <vt:i4>4</vt:i4>
      </vt:variant>
      <vt:variant>
        <vt:lpstr>Slide Titles</vt:lpstr>
      </vt:variant>
      <vt:variant>
        <vt:i4>25</vt:i4>
      </vt:variant>
    </vt:vector>
  </HeadingPairs>
  <TitlesOfParts>
    <vt:vector size="29" baseType="lpstr">
      <vt:lpstr>1_Berlin</vt:lpstr>
      <vt:lpstr>Berlin</vt:lpstr>
      <vt:lpstr>2_Berlin</vt:lpstr>
      <vt:lpstr>3_Berlin</vt:lpstr>
      <vt:lpstr>SQL INJECTION ATTACK</vt:lpstr>
      <vt:lpstr>SQL Injection?</vt:lpstr>
      <vt:lpstr>SQL Injection Attack</vt:lpstr>
      <vt:lpstr>Slide 4</vt:lpstr>
      <vt:lpstr>Schema Field mapping</vt:lpstr>
      <vt:lpstr>Finding table name</vt:lpstr>
      <vt:lpstr>Finding some user</vt:lpstr>
      <vt:lpstr>Brute force Password guessing</vt:lpstr>
      <vt:lpstr>Deleting the data</vt:lpstr>
      <vt:lpstr>Adding data(new user)</vt:lpstr>
      <vt:lpstr>Mail me password</vt:lpstr>
      <vt:lpstr>Cont…</vt:lpstr>
      <vt:lpstr>Mitigations, SQL Preventions</vt:lpstr>
      <vt:lpstr>Sanitize the input</vt:lpstr>
      <vt:lpstr>Cont…</vt:lpstr>
      <vt:lpstr>Escape/Quotesafe the input</vt:lpstr>
      <vt:lpstr>Use bound parameters (the PREPARE statement)</vt:lpstr>
      <vt:lpstr>Limit database permissions and segregate users</vt:lpstr>
      <vt:lpstr>Configure error reporting</vt:lpstr>
      <vt:lpstr>Types of SQLIA </vt:lpstr>
      <vt:lpstr>Types of SQLIA</vt:lpstr>
      <vt:lpstr>Types of SQLIA</vt:lpstr>
      <vt:lpstr>Try this</vt:lpstr>
      <vt:lpstr>References </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SaiDeepak</dc:creator>
  <cp:lastModifiedBy>Microsoft</cp:lastModifiedBy>
  <cp:revision>101</cp:revision>
  <dcterms:created xsi:type="dcterms:W3CDTF">2006-08-16T00:00:00Z</dcterms:created>
  <dcterms:modified xsi:type="dcterms:W3CDTF">2019-11-29T11:28:21Z</dcterms:modified>
</cp:coreProperties>
</file>