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215079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412194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35671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66784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9022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30950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406861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2001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11742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125863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C035A-7214-4000-8E7A-5F16D43D3CF5}" type="datetimeFigureOut">
              <a:rPr lang="en-IN" smtClean="0"/>
              <a:t>29-11-2019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816C30-4DC3-4C00-9CFE-37F0170E7BAB}" type="slidenum">
              <a:rPr lang="en-IN" smtClean="0"/>
              <a:t>‹#›</a:t>
            </a:fld>
            <a:endParaRPr lang="en-IN" dirty="0"/>
          </a:p>
        </p:txBody>
      </p:sp>
    </p:spTree>
    <p:extLst>
      <p:ext uri="{BB962C8B-B14F-4D97-AF65-F5344CB8AC3E}">
        <p14:creationId xmlns:p14="http://schemas.microsoft.com/office/powerpoint/2010/main" val="37034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C035A-7214-4000-8E7A-5F16D43D3CF5}" type="datetimeFigureOut">
              <a:rPr lang="en-IN" smtClean="0"/>
              <a:t>29-11-2019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16C30-4DC3-4C00-9CFE-37F0170E7BAB}" type="slidenum">
              <a:rPr lang="en-IN" smtClean="0"/>
              <a:t>‹#›</a:t>
            </a:fld>
            <a:endParaRPr lang="en-IN" dirty="0"/>
          </a:p>
        </p:txBody>
      </p:sp>
    </p:spTree>
    <p:extLst>
      <p:ext uri="{BB962C8B-B14F-4D97-AF65-F5344CB8AC3E}">
        <p14:creationId xmlns:p14="http://schemas.microsoft.com/office/powerpoint/2010/main" val="14483284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2024"/>
            <a:ext cx="1040904" cy="10409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984" y="10352"/>
            <a:ext cx="6600653" cy="938625"/>
          </a:xfrm>
          <a:prstGeom prst="rect">
            <a:avLst/>
          </a:prstGeom>
        </p:spPr>
      </p:pic>
      <p:sp>
        <p:nvSpPr>
          <p:cNvPr id="6" name="TextBox 5"/>
          <p:cNvSpPr txBox="1"/>
          <p:nvPr/>
        </p:nvSpPr>
        <p:spPr>
          <a:xfrm>
            <a:off x="882472" y="1419218"/>
            <a:ext cx="2465392" cy="369332"/>
          </a:xfrm>
          <a:prstGeom prst="rect">
            <a:avLst/>
          </a:prstGeom>
          <a:noFill/>
        </p:spPr>
        <p:txBody>
          <a:bodyPr wrap="square" rtlCol="0">
            <a:spAutoFit/>
          </a:bodyPr>
          <a:lstStyle/>
          <a:p>
            <a:r>
              <a:rPr lang="en-IN" dirty="0" smtClean="0">
                <a:latin typeface="Algerian" pitchFamily="82" charset="0"/>
              </a:rPr>
              <a:t>A </a:t>
            </a:r>
            <a:r>
              <a:rPr lang="en-IN" dirty="0">
                <a:latin typeface="Algerian" pitchFamily="82" charset="0"/>
              </a:rPr>
              <a:t>P</a:t>
            </a:r>
            <a:r>
              <a:rPr lang="en-IN" dirty="0" smtClean="0">
                <a:latin typeface="Algerian" pitchFamily="82" charset="0"/>
              </a:rPr>
              <a:t>resentation on</a:t>
            </a:r>
            <a:endParaRPr lang="en-IN" dirty="0">
              <a:latin typeface="Algerian" pitchFamily="82" charset="0"/>
            </a:endParaRPr>
          </a:p>
        </p:txBody>
      </p:sp>
      <p:sp>
        <p:nvSpPr>
          <p:cNvPr id="8" name="TextBox 7"/>
          <p:cNvSpPr txBox="1"/>
          <p:nvPr/>
        </p:nvSpPr>
        <p:spPr>
          <a:xfrm>
            <a:off x="467544" y="5592566"/>
            <a:ext cx="4716016" cy="677108"/>
          </a:xfrm>
          <a:prstGeom prst="rect">
            <a:avLst/>
          </a:prstGeom>
          <a:noFill/>
        </p:spPr>
        <p:txBody>
          <a:bodyPr wrap="square" rtlCol="0">
            <a:spAutoFit/>
          </a:bodyPr>
          <a:lstStyle/>
          <a:p>
            <a:r>
              <a:rPr lang="en-IN" dirty="0" smtClean="0">
                <a:latin typeface="Arial Black" pitchFamily="34" charset="0"/>
              </a:rPr>
              <a:t>Under Guidance of – </a:t>
            </a:r>
          </a:p>
          <a:p>
            <a:r>
              <a:rPr lang="en-IN" dirty="0">
                <a:latin typeface="Arial Black" pitchFamily="34" charset="0"/>
              </a:rPr>
              <a:t>	</a:t>
            </a:r>
            <a:r>
              <a:rPr lang="en-IN" dirty="0" smtClean="0">
                <a:latin typeface="Arial Black" pitchFamily="34" charset="0"/>
              </a:rPr>
              <a:t>	</a:t>
            </a:r>
            <a:r>
              <a:rPr lang="en-IN" sz="2000" dirty="0" smtClean="0">
                <a:latin typeface="Lucida Calligraphy" pitchFamily="66" charset="0"/>
              </a:rPr>
              <a:t>Prof. Uma S.</a:t>
            </a:r>
            <a:endParaRPr lang="en-IN" sz="2000" dirty="0">
              <a:latin typeface="Lucida Calligraphy" pitchFamily="66" charset="0"/>
            </a:endParaRPr>
          </a:p>
        </p:txBody>
      </p:sp>
      <p:sp>
        <p:nvSpPr>
          <p:cNvPr id="9" name="TextBox 8"/>
          <p:cNvSpPr txBox="1"/>
          <p:nvPr/>
        </p:nvSpPr>
        <p:spPr>
          <a:xfrm>
            <a:off x="5940152" y="5592566"/>
            <a:ext cx="2772816" cy="923330"/>
          </a:xfrm>
          <a:prstGeom prst="rect">
            <a:avLst/>
          </a:prstGeom>
          <a:noFill/>
        </p:spPr>
        <p:txBody>
          <a:bodyPr wrap="square" rtlCol="0">
            <a:spAutoFit/>
          </a:bodyPr>
          <a:lstStyle/>
          <a:p>
            <a:r>
              <a:rPr lang="en-IN" dirty="0" smtClean="0">
                <a:latin typeface="Castellar" pitchFamily="18" charset="0"/>
              </a:rPr>
              <a:t>By –</a:t>
            </a:r>
          </a:p>
          <a:p>
            <a:r>
              <a:rPr lang="en-IN" dirty="0" smtClean="0">
                <a:latin typeface="Castellar" pitchFamily="18" charset="0"/>
              </a:rPr>
              <a:t>          Nitin Singh</a:t>
            </a:r>
          </a:p>
          <a:p>
            <a:r>
              <a:rPr lang="en-IN" dirty="0">
                <a:latin typeface="Castellar" pitchFamily="18" charset="0"/>
              </a:rPr>
              <a:t> </a:t>
            </a:r>
            <a:r>
              <a:rPr lang="en-IN" dirty="0" smtClean="0">
                <a:latin typeface="Castellar" pitchFamily="18" charset="0"/>
              </a:rPr>
              <a:t>         17BCS019</a:t>
            </a:r>
            <a:endParaRPr lang="en-IN" dirty="0">
              <a:latin typeface="Castellar" pitchFamily="18" charset="0"/>
            </a:endParaRPr>
          </a:p>
        </p:txBody>
      </p:sp>
      <p:sp>
        <p:nvSpPr>
          <p:cNvPr id="3" name="TextBox 2"/>
          <p:cNvSpPr txBox="1"/>
          <p:nvPr/>
        </p:nvSpPr>
        <p:spPr>
          <a:xfrm>
            <a:off x="1259632" y="2492896"/>
            <a:ext cx="6365993" cy="1200329"/>
          </a:xfrm>
          <a:prstGeom prst="rect">
            <a:avLst/>
          </a:prstGeom>
          <a:noFill/>
        </p:spPr>
        <p:txBody>
          <a:bodyPr wrap="square" rtlCol="0">
            <a:spAutoFit/>
          </a:bodyPr>
          <a:lstStyle/>
          <a:p>
            <a:r>
              <a:rPr lang="en-GB" sz="2400" dirty="0">
                <a:latin typeface="Algerian" pitchFamily="82" charset="0"/>
              </a:rPr>
              <a:t>Rule-Based Parallel Query </a:t>
            </a:r>
            <a:r>
              <a:rPr lang="en-GB" sz="2400" dirty="0" smtClean="0">
                <a:latin typeface="Algerian" pitchFamily="82" charset="0"/>
              </a:rPr>
              <a:t>Optimization </a:t>
            </a:r>
            <a:r>
              <a:rPr lang="en-GB" sz="2400" dirty="0">
                <a:latin typeface="Algerian" pitchFamily="82" charset="0"/>
              </a:rPr>
              <a:t>for OQL Using a Parallelism Extraction Technique</a:t>
            </a:r>
            <a:endParaRPr lang="en-IN" sz="2400" dirty="0">
              <a:latin typeface="Algerian" pitchFamily="82" charset="0"/>
            </a:endParaRPr>
          </a:p>
        </p:txBody>
      </p:sp>
    </p:spTree>
    <p:extLst>
      <p:ext uri="{BB962C8B-B14F-4D97-AF65-F5344CB8AC3E}">
        <p14:creationId xmlns:p14="http://schemas.microsoft.com/office/powerpoint/2010/main" val="3722727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normAutofit fontScale="90000"/>
          </a:bodyPr>
          <a:lstStyle/>
          <a:p>
            <a:r>
              <a:rPr lang="en-GB" dirty="0">
                <a:latin typeface="Baskerville Old Face" pitchFamily="18" charset="0"/>
              </a:rPr>
              <a:t>Incorporating Parallelism Into Query Optimization</a:t>
            </a:r>
            <a:endParaRPr lang="en-IN" dirty="0">
              <a:latin typeface="Baskerville Old Face" pitchFamily="18" charset="0"/>
            </a:endParaRPr>
          </a:p>
        </p:txBody>
      </p:sp>
      <p:sp>
        <p:nvSpPr>
          <p:cNvPr id="3" name="Content Placeholder 2"/>
          <p:cNvSpPr>
            <a:spLocks noGrp="1"/>
          </p:cNvSpPr>
          <p:nvPr>
            <p:ph idx="1"/>
          </p:nvPr>
        </p:nvSpPr>
        <p:spPr>
          <a:xfrm>
            <a:off x="323528" y="2204864"/>
            <a:ext cx="8229600" cy="4381947"/>
          </a:xfrm>
        </p:spPr>
        <p:txBody>
          <a:bodyPr>
            <a:normAutofit/>
          </a:bodyPr>
          <a:lstStyle/>
          <a:p>
            <a:r>
              <a:rPr lang="en-GB" sz="2400" dirty="0"/>
              <a:t>A conventional (non-parallel) OO query optimizer generates a query execution plan (QEP) indicating the order of execution of operators and the algorithms chosen for computing each </a:t>
            </a:r>
            <a:r>
              <a:rPr lang="en-GB" sz="2400" dirty="0" smtClean="0"/>
              <a:t>operation.</a:t>
            </a:r>
          </a:p>
          <a:p>
            <a:r>
              <a:rPr lang="en-GB" sz="2400" dirty="0"/>
              <a:t>Such a plan can be abstracted as an annotated query tree, where each node represents an operator that is annotated with the method for computing the operation, and each edge represents the data flow between the operators.</a:t>
            </a:r>
            <a:endParaRPr lang="en-IN" sz="2400" dirty="0"/>
          </a:p>
        </p:txBody>
      </p:sp>
    </p:spTree>
    <p:extLst>
      <p:ext uri="{BB962C8B-B14F-4D97-AF65-F5344CB8AC3E}">
        <p14:creationId xmlns:p14="http://schemas.microsoft.com/office/powerpoint/2010/main" val="40295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1" y="334499"/>
            <a:ext cx="2952328" cy="2520280"/>
          </a:xfrm>
          <a:prstGeom prst="rect">
            <a:avLst/>
          </a:prstGeom>
        </p:spPr>
      </p:pic>
      <p:sp>
        <p:nvSpPr>
          <p:cNvPr id="5" name="TextBox 4"/>
          <p:cNvSpPr txBox="1"/>
          <p:nvPr/>
        </p:nvSpPr>
        <p:spPr>
          <a:xfrm>
            <a:off x="467544" y="1419163"/>
            <a:ext cx="4968552" cy="923330"/>
          </a:xfrm>
          <a:prstGeom prst="rect">
            <a:avLst/>
          </a:prstGeom>
          <a:noFill/>
        </p:spPr>
        <p:txBody>
          <a:bodyPr wrap="square" rtlCol="0">
            <a:spAutoFit/>
          </a:bodyPr>
          <a:lstStyle/>
          <a:p>
            <a:r>
              <a:rPr lang="en-GB" b="1" dirty="0" smtClean="0"/>
              <a:t>Example:</a:t>
            </a:r>
          </a:p>
          <a:p>
            <a:r>
              <a:rPr lang="en-GB" b="1" dirty="0" smtClean="0"/>
              <a:t>select</a:t>
            </a:r>
            <a:r>
              <a:rPr lang="en-GB" dirty="0" smtClean="0"/>
              <a:t> </a:t>
            </a:r>
            <a:r>
              <a:rPr lang="en-GB" dirty="0"/>
              <a:t>struct(E: e.name, D: e.dept.name) </a:t>
            </a:r>
            <a:r>
              <a:rPr lang="en-GB" b="1" dirty="0"/>
              <a:t>from </a:t>
            </a:r>
            <a:r>
              <a:rPr lang="en-GB" dirty="0"/>
              <a:t>e in Employees;</a:t>
            </a:r>
            <a:endParaRPr lang="en-IN" dirty="0"/>
          </a:p>
        </p:txBody>
      </p:sp>
      <p:sp>
        <p:nvSpPr>
          <p:cNvPr id="6" name="TextBox 5"/>
          <p:cNvSpPr txBox="1"/>
          <p:nvPr/>
        </p:nvSpPr>
        <p:spPr>
          <a:xfrm>
            <a:off x="107504" y="3429000"/>
            <a:ext cx="8424936" cy="2523768"/>
          </a:xfrm>
          <a:prstGeom prst="rect">
            <a:avLst/>
          </a:prstGeom>
          <a:noFill/>
        </p:spPr>
        <p:txBody>
          <a:bodyPr wrap="square" rtlCol="0">
            <a:spAutoFit/>
          </a:bodyPr>
          <a:lstStyle/>
          <a:p>
            <a:pPr marL="285750" indent="-285750">
              <a:buFont typeface="Arial" pitchFamily="34" charset="0"/>
              <a:buChar char="•"/>
            </a:pPr>
            <a:r>
              <a:rPr lang="en-GB" sz="2000" b="1" dirty="0" smtClean="0"/>
              <a:t>Reduce</a:t>
            </a:r>
            <a:r>
              <a:rPr lang="en-GB" sz="2000" b="1" dirty="0"/>
              <a:t>, </a:t>
            </a:r>
            <a:r>
              <a:rPr lang="en-GB" sz="2000" dirty="0"/>
              <a:t>which is a generalization of the relational operator Project. It evaluates an expression like for every input element and converts the output to a bag, set or list, depending on the input parameters and the expected </a:t>
            </a:r>
            <a:r>
              <a:rPr lang="en-GB" sz="2000" dirty="0" smtClean="0"/>
              <a:t>results</a:t>
            </a:r>
          </a:p>
          <a:p>
            <a:pPr marL="285750" indent="-285750">
              <a:buFont typeface="Arial" pitchFamily="34" charset="0"/>
              <a:buChar char="•"/>
            </a:pPr>
            <a:r>
              <a:rPr lang="en-GB" sz="2000" b="1" dirty="0"/>
              <a:t>Nested loop</a:t>
            </a:r>
            <a:r>
              <a:rPr lang="en-GB" sz="2000" dirty="0"/>
              <a:t>, used for computing a Join </a:t>
            </a:r>
            <a:r>
              <a:rPr lang="en-GB" sz="2000" dirty="0" smtClean="0"/>
              <a:t>operation</a:t>
            </a:r>
          </a:p>
          <a:p>
            <a:pPr marL="285750" indent="-285750">
              <a:buFont typeface="Arial" pitchFamily="34" charset="0"/>
              <a:buChar char="•"/>
            </a:pPr>
            <a:r>
              <a:rPr lang="en-GB" sz="2000" b="1" dirty="0" smtClean="0"/>
              <a:t>Table </a:t>
            </a:r>
            <a:r>
              <a:rPr lang="en-GB" sz="2000" b="1" dirty="0"/>
              <a:t>scan</a:t>
            </a:r>
            <a:r>
              <a:rPr lang="en-GB" sz="2000" dirty="0"/>
              <a:t>, which scans the extension of the class Employees and delivers the objects to the operator Nested loop.</a:t>
            </a:r>
            <a:endParaRPr lang="en-GB" sz="2000" dirty="0" smtClean="0"/>
          </a:p>
          <a:p>
            <a:endParaRPr lang="en-IN" dirty="0"/>
          </a:p>
        </p:txBody>
      </p:sp>
      <p:sp>
        <p:nvSpPr>
          <p:cNvPr id="7" name="TextBox 6"/>
          <p:cNvSpPr txBox="1"/>
          <p:nvPr/>
        </p:nvSpPr>
        <p:spPr>
          <a:xfrm>
            <a:off x="6050359" y="2852936"/>
            <a:ext cx="2011833" cy="369332"/>
          </a:xfrm>
          <a:prstGeom prst="rect">
            <a:avLst/>
          </a:prstGeom>
          <a:noFill/>
        </p:spPr>
        <p:txBody>
          <a:bodyPr wrap="none" rtlCol="0">
            <a:spAutoFit/>
          </a:bodyPr>
          <a:lstStyle/>
          <a:p>
            <a:r>
              <a:rPr lang="en-IN" dirty="0"/>
              <a:t>QEP representation</a:t>
            </a:r>
          </a:p>
        </p:txBody>
      </p:sp>
    </p:spTree>
    <p:extLst>
      <p:ext uri="{BB962C8B-B14F-4D97-AF65-F5344CB8AC3E}">
        <p14:creationId xmlns:p14="http://schemas.microsoft.com/office/powerpoint/2010/main" val="7105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4525963"/>
          </a:xfrm>
        </p:spPr>
        <p:txBody>
          <a:bodyPr>
            <a:normAutofit/>
          </a:bodyPr>
          <a:lstStyle/>
          <a:p>
            <a:r>
              <a:rPr lang="en-GB" sz="2400" dirty="0"/>
              <a:t>The primary goal of applying parallelism extraction is to expose the opportunities for transforming QEPs in a way that takes advantage of an </a:t>
            </a:r>
            <a:r>
              <a:rPr lang="en-GB" sz="2400" dirty="0" smtClean="0"/>
              <a:t>underlying </a:t>
            </a:r>
            <a:r>
              <a:rPr lang="en-GB" sz="2400" dirty="0"/>
              <a:t>parallel architecture</a:t>
            </a:r>
            <a:r>
              <a:rPr lang="en-GB" sz="2400" dirty="0" smtClean="0"/>
              <a:t>.</a:t>
            </a:r>
          </a:p>
          <a:p>
            <a:r>
              <a:rPr lang="en-GB" sz="2400" dirty="0"/>
              <a:t>The ultimate result is a QEP that preserves the original semantics of the query and also incorporates information regarding the available parallelism through annotations in the </a:t>
            </a:r>
            <a:r>
              <a:rPr lang="en-GB" sz="2400" dirty="0" smtClean="0"/>
              <a:t>query </a:t>
            </a:r>
            <a:r>
              <a:rPr lang="en-GB" sz="2400" dirty="0"/>
              <a:t>trees</a:t>
            </a:r>
            <a:r>
              <a:rPr lang="en-GB" sz="2400" dirty="0" smtClean="0"/>
              <a:t>.</a:t>
            </a:r>
          </a:p>
          <a:p>
            <a:r>
              <a:rPr lang="en-GB" sz="2400" dirty="0"/>
              <a:t>The information regarding parallelism opportunities can be obtained by performing the following </a:t>
            </a:r>
            <a:r>
              <a:rPr lang="en-GB" sz="2400" dirty="0" smtClean="0"/>
              <a:t>steps</a:t>
            </a:r>
          </a:p>
          <a:p>
            <a:pPr marL="0" indent="0">
              <a:buNone/>
            </a:pPr>
            <a:r>
              <a:rPr lang="en-GB" sz="2400" dirty="0"/>
              <a:t>      </a:t>
            </a:r>
            <a:r>
              <a:rPr lang="en-GB" sz="2400" dirty="0" smtClean="0"/>
              <a:t>1) identifying </a:t>
            </a:r>
            <a:r>
              <a:rPr lang="en-GB" sz="2400" dirty="0"/>
              <a:t>the atomic units of </a:t>
            </a:r>
            <a:r>
              <a:rPr lang="en-GB" sz="2400" dirty="0" smtClean="0"/>
              <a:t>execution</a:t>
            </a:r>
          </a:p>
          <a:p>
            <a:pPr marL="0" indent="0">
              <a:buNone/>
            </a:pPr>
            <a:r>
              <a:rPr lang="en-GB" sz="2400" dirty="0"/>
              <a:t>      2) identifying the timing constraints between the units</a:t>
            </a:r>
            <a:endParaRPr lang="en-IN" sz="2400" dirty="0"/>
          </a:p>
        </p:txBody>
      </p:sp>
    </p:spTree>
    <p:extLst>
      <p:ext uri="{BB962C8B-B14F-4D97-AF65-F5344CB8AC3E}">
        <p14:creationId xmlns:p14="http://schemas.microsoft.com/office/powerpoint/2010/main" val="351490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smtClean="0"/>
              <a:t>The </a:t>
            </a:r>
            <a:r>
              <a:rPr lang="en-GB" sz="2400" dirty="0"/>
              <a:t>atomic units represent the interface between the scheduler and the optimizer in the parallel query processor and define the set of new operators that will be used in the construction of parallel QEPs</a:t>
            </a:r>
            <a:r>
              <a:rPr lang="en-GB" sz="2400" dirty="0" smtClean="0"/>
              <a:t>.</a:t>
            </a:r>
          </a:p>
          <a:p>
            <a:r>
              <a:rPr lang="en-GB" sz="2400" dirty="0" smtClean="0"/>
              <a:t>Set </a:t>
            </a:r>
            <a:r>
              <a:rPr lang="en-GB" sz="2400" dirty="0"/>
              <a:t>of atomic operators will compose a new physical algebra for the parallel architecture, created by the factoring of the code associated with the non-parallel physical algebra that implements the logical algebra operators.</a:t>
            </a:r>
            <a:endParaRPr lang="en-IN" sz="2400" dirty="0"/>
          </a:p>
        </p:txBody>
      </p:sp>
    </p:spTree>
    <p:extLst>
      <p:ext uri="{BB962C8B-B14F-4D97-AF65-F5344CB8AC3E}">
        <p14:creationId xmlns:p14="http://schemas.microsoft.com/office/powerpoint/2010/main" val="42443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229600" cy="4525963"/>
          </a:xfrm>
        </p:spPr>
        <p:txBody>
          <a:bodyPr>
            <a:normAutofit/>
          </a:bodyPr>
          <a:lstStyle/>
          <a:p>
            <a:pPr marL="0" indent="0">
              <a:buNone/>
            </a:pPr>
            <a:r>
              <a:rPr lang="en-IN" sz="2400" dirty="0" smtClean="0"/>
              <a:t>Operator</a:t>
            </a:r>
            <a:r>
              <a:rPr lang="en-IN" sz="2400" dirty="0"/>
              <a:t>: Reduce(</a:t>
            </a:r>
            <a:r>
              <a:rPr lang="en-IN" sz="2400" dirty="0" err="1"/>
              <a:t>monoid,plan,variable,head,predicate</a:t>
            </a:r>
            <a:r>
              <a:rPr lang="en-IN" sz="2400" dirty="0" smtClean="0"/>
              <a:t>)</a:t>
            </a:r>
          </a:p>
          <a:p>
            <a:pPr marL="0" indent="0">
              <a:buNone/>
            </a:pPr>
            <a:r>
              <a:rPr lang="en-GB" sz="2400" dirty="0" err="1" smtClean="0"/>
              <a:t>monoid</a:t>
            </a:r>
            <a:r>
              <a:rPr lang="en-GB" sz="2000" dirty="0"/>
              <a:t>: the collection type that will be used to structure the output of an </a:t>
            </a:r>
            <a:r>
              <a:rPr lang="en-GB" sz="2000" dirty="0" smtClean="0"/>
              <a:t>  operation             </a:t>
            </a:r>
          </a:p>
          <a:p>
            <a:pPr marL="0" indent="0">
              <a:buNone/>
            </a:pPr>
            <a:r>
              <a:rPr lang="en-GB" sz="2400" dirty="0" smtClean="0"/>
              <a:t>plan</a:t>
            </a:r>
            <a:r>
              <a:rPr lang="en-GB" sz="2400" dirty="0"/>
              <a:t>: </a:t>
            </a:r>
            <a:r>
              <a:rPr lang="en-GB" sz="2000" dirty="0"/>
              <a:t>the input plan of an </a:t>
            </a:r>
            <a:r>
              <a:rPr lang="en-GB" sz="2000" dirty="0" smtClean="0"/>
              <a:t>operation</a:t>
            </a:r>
          </a:p>
          <a:p>
            <a:pPr marL="0" indent="0">
              <a:buNone/>
            </a:pPr>
            <a:r>
              <a:rPr lang="en-GB" sz="2400" dirty="0"/>
              <a:t>variable: </a:t>
            </a:r>
            <a:r>
              <a:rPr lang="en-GB" sz="2000" dirty="0"/>
              <a:t>the </a:t>
            </a:r>
            <a:r>
              <a:rPr lang="en-GB" sz="2000" dirty="0" smtClean="0"/>
              <a:t>variable </a:t>
            </a:r>
            <a:r>
              <a:rPr lang="en-GB" sz="2000" dirty="0"/>
              <a:t>that gets bound to </a:t>
            </a:r>
            <a:r>
              <a:rPr lang="en-GB" sz="2000" dirty="0" smtClean="0"/>
              <a:t>objects</a:t>
            </a:r>
          </a:p>
          <a:p>
            <a:pPr marL="0" indent="0">
              <a:buNone/>
            </a:pPr>
            <a:r>
              <a:rPr lang="en-GB" sz="2400" dirty="0"/>
              <a:t>head: </a:t>
            </a:r>
            <a:r>
              <a:rPr lang="en-GB" sz="2000" dirty="0"/>
              <a:t>the projection expression to be evaluated for each input of the </a:t>
            </a:r>
            <a:r>
              <a:rPr lang="en-GB" sz="2000" dirty="0" smtClean="0"/>
              <a:t>operation</a:t>
            </a:r>
          </a:p>
          <a:p>
            <a:pPr marL="0" indent="0">
              <a:buNone/>
            </a:pPr>
            <a:r>
              <a:rPr lang="en-GB" sz="2000" dirty="0" smtClean="0"/>
              <a:t>predicate</a:t>
            </a:r>
            <a:r>
              <a:rPr lang="en-GB" sz="2000" dirty="0"/>
              <a:t>: a filter condition that selects the objects that will have the projection expression evaluated and stored in the output </a:t>
            </a:r>
            <a:r>
              <a:rPr lang="en-GB" sz="2000" dirty="0" err="1"/>
              <a:t>monoid</a:t>
            </a:r>
            <a:r>
              <a:rPr lang="en-GB" sz="2000" dirty="0"/>
              <a:t>.</a:t>
            </a:r>
            <a:endParaRPr lang="en-IN" sz="2000" dirty="0"/>
          </a:p>
        </p:txBody>
      </p:sp>
      <p:sp>
        <p:nvSpPr>
          <p:cNvPr id="4" name="Title 1"/>
          <p:cNvSpPr>
            <a:spLocks noGrp="1"/>
          </p:cNvSpPr>
          <p:nvPr>
            <p:ph type="title"/>
          </p:nvPr>
        </p:nvSpPr>
        <p:spPr>
          <a:xfrm>
            <a:off x="457200" y="274638"/>
            <a:ext cx="8229600" cy="1143000"/>
          </a:xfrm>
        </p:spPr>
        <p:txBody>
          <a:bodyPr/>
          <a:lstStyle/>
          <a:p>
            <a:r>
              <a:rPr lang="en-IN" dirty="0">
                <a:latin typeface="Baskerville Old Face" pitchFamily="18" charset="0"/>
              </a:rPr>
              <a:t>factoring of code</a:t>
            </a:r>
          </a:p>
        </p:txBody>
      </p:sp>
    </p:spTree>
    <p:extLst>
      <p:ext uri="{BB962C8B-B14F-4D97-AF65-F5344CB8AC3E}">
        <p14:creationId xmlns:p14="http://schemas.microsoft.com/office/powerpoint/2010/main" val="336276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6264696"/>
          </a:xfrm>
        </p:spPr>
        <p:txBody>
          <a:bodyPr/>
          <a:lstStyle/>
          <a:p>
            <a:r>
              <a:rPr lang="en-GB" sz="2400" dirty="0"/>
              <a:t>Code Description: </a:t>
            </a:r>
            <a:endParaRPr lang="en-GB" sz="2400" dirty="0" smtClean="0"/>
          </a:p>
          <a:p>
            <a:pPr marL="0" indent="0">
              <a:buNone/>
            </a:pPr>
            <a:r>
              <a:rPr lang="en-GB" sz="2400" dirty="0" smtClean="0"/>
              <a:t>      1</a:t>
            </a:r>
            <a:r>
              <a:rPr lang="en-GB" sz="2400" dirty="0"/>
              <a:t>. </a:t>
            </a:r>
            <a:r>
              <a:rPr lang="en-GB" sz="2000" dirty="0"/>
              <a:t>Evaluation of the expression head for each tuple of the input stream of </a:t>
            </a:r>
            <a:r>
              <a:rPr lang="en-GB" sz="2000" dirty="0" smtClean="0"/>
              <a:t>                       plan </a:t>
            </a:r>
            <a:r>
              <a:rPr lang="en-GB" sz="2000" dirty="0"/>
              <a:t>that satisfies predicate</a:t>
            </a:r>
            <a:r>
              <a:rPr lang="en-GB" dirty="0" smtClean="0"/>
              <a:t>.</a:t>
            </a:r>
          </a:p>
          <a:p>
            <a:pPr marL="0" indent="0">
              <a:buNone/>
            </a:pPr>
            <a:r>
              <a:rPr lang="en-GB" dirty="0" smtClean="0"/>
              <a:t>     </a:t>
            </a:r>
            <a:r>
              <a:rPr lang="en-GB" sz="2400" dirty="0" smtClean="0"/>
              <a:t>2</a:t>
            </a:r>
            <a:r>
              <a:rPr lang="en-GB" sz="2400" dirty="0"/>
              <a:t>. </a:t>
            </a:r>
            <a:r>
              <a:rPr lang="en-GB" sz="2000" dirty="0"/>
              <a:t>The operator reduces of the entire stream to a value (a stream of one </a:t>
            </a:r>
            <a:r>
              <a:rPr lang="en-GB" sz="2000" dirty="0" smtClean="0"/>
              <a:t>   value </a:t>
            </a:r>
            <a:r>
              <a:rPr lang="en-GB" sz="2000" dirty="0"/>
              <a:t>bound to variable) or a collection (a stream of tuples, where each tuple </a:t>
            </a:r>
            <a:r>
              <a:rPr lang="en-GB" sz="2000" dirty="0" smtClean="0"/>
              <a:t>binds </a:t>
            </a:r>
            <a:r>
              <a:rPr lang="en-GB" sz="2000" dirty="0"/>
              <a:t>variable to the value of head), depending on the output </a:t>
            </a:r>
            <a:r>
              <a:rPr lang="en-GB" sz="2000" dirty="0" err="1"/>
              <a:t>monoid</a:t>
            </a:r>
            <a:r>
              <a:rPr lang="en-GB" dirty="0" smtClean="0"/>
              <a:t>.</a:t>
            </a:r>
            <a:endParaRPr lang="en-IN" dirty="0"/>
          </a:p>
          <a:p>
            <a:r>
              <a:rPr lang="en-IN" sz="2400" dirty="0"/>
              <a:t>Factoring Result</a:t>
            </a:r>
            <a:r>
              <a:rPr lang="en-IN" sz="2400" dirty="0" smtClean="0"/>
              <a:t>:</a:t>
            </a:r>
          </a:p>
          <a:p>
            <a:pPr marL="0" indent="0">
              <a:buNone/>
            </a:pPr>
            <a:r>
              <a:rPr lang="en-IN" sz="2400" dirty="0"/>
              <a:t> </a:t>
            </a:r>
            <a:r>
              <a:rPr lang="en-IN" sz="2400" dirty="0" smtClean="0"/>
              <a:t>   </a:t>
            </a:r>
            <a:r>
              <a:rPr lang="en-GB" sz="2400" dirty="0" smtClean="0"/>
              <a:t> </a:t>
            </a:r>
            <a:r>
              <a:rPr lang="en-GB" sz="2000" dirty="0"/>
              <a:t>Evaluate head(</a:t>
            </a:r>
            <a:r>
              <a:rPr lang="en-GB" sz="2000" dirty="0" err="1"/>
              <a:t>plan,head,predicate</a:t>
            </a:r>
            <a:r>
              <a:rPr lang="en-GB" sz="2000" dirty="0"/>
              <a:t>) corresponding to step1 </a:t>
            </a:r>
            <a:r>
              <a:rPr lang="en-GB" sz="2000" dirty="0" smtClean="0"/>
              <a:t>in</a:t>
            </a:r>
          </a:p>
          <a:p>
            <a:pPr marL="0" indent="0">
              <a:buNone/>
            </a:pPr>
            <a:r>
              <a:rPr lang="en-GB" sz="2000" dirty="0"/>
              <a:t> </a:t>
            </a:r>
            <a:r>
              <a:rPr lang="en-GB" sz="2000" dirty="0" smtClean="0"/>
              <a:t>     </a:t>
            </a:r>
            <a:r>
              <a:rPr lang="en-IN" sz="2000" dirty="0"/>
              <a:t>the code </a:t>
            </a:r>
            <a:r>
              <a:rPr lang="en-IN" sz="2000" dirty="0" smtClean="0"/>
              <a:t>description.</a:t>
            </a:r>
          </a:p>
          <a:p>
            <a:pPr marL="0" indent="0">
              <a:buNone/>
            </a:pPr>
            <a:r>
              <a:rPr lang="en-IN" sz="2000" dirty="0"/>
              <a:t>      </a:t>
            </a:r>
            <a:r>
              <a:rPr lang="en-IN" sz="2000" dirty="0" smtClean="0"/>
              <a:t>Reducing(</a:t>
            </a:r>
            <a:r>
              <a:rPr lang="en-IN" sz="2000" dirty="0" err="1" smtClean="0"/>
              <a:t>monoid,plan,variable,head</a:t>
            </a:r>
            <a:r>
              <a:rPr lang="en-IN" sz="2000" dirty="0"/>
              <a:t>) corresponding to </a:t>
            </a:r>
            <a:r>
              <a:rPr lang="en-IN" sz="2000" dirty="0" smtClean="0"/>
              <a:t>step2 in the code </a:t>
            </a:r>
          </a:p>
          <a:p>
            <a:pPr marL="0" indent="0">
              <a:buNone/>
            </a:pPr>
            <a:r>
              <a:rPr lang="en-IN" sz="2000" dirty="0"/>
              <a:t>       </a:t>
            </a:r>
            <a:r>
              <a:rPr lang="en-IN" sz="2000" dirty="0" smtClean="0"/>
              <a:t>description.</a:t>
            </a:r>
            <a:endParaRPr lang="en-IN" sz="2000" dirty="0"/>
          </a:p>
        </p:txBody>
      </p:sp>
    </p:spTree>
    <p:extLst>
      <p:ext uri="{BB962C8B-B14F-4D97-AF65-F5344CB8AC3E}">
        <p14:creationId xmlns:p14="http://schemas.microsoft.com/office/powerpoint/2010/main" val="371382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lstStyle/>
          <a:p>
            <a:pPr marL="0" indent="0">
              <a:buNone/>
            </a:pPr>
            <a:r>
              <a:rPr lang="en-GB" sz="2400" dirty="0"/>
              <a:t>Operator</a:t>
            </a:r>
            <a:r>
              <a:rPr lang="en-GB" sz="2000" dirty="0"/>
              <a:t>: Nested </a:t>
            </a:r>
            <a:r>
              <a:rPr lang="en-GB" sz="2000" dirty="0" smtClean="0"/>
              <a:t>loop(left </a:t>
            </a:r>
            <a:r>
              <a:rPr lang="en-GB" sz="2000" dirty="0" err="1"/>
              <a:t>plan,right</a:t>
            </a:r>
            <a:r>
              <a:rPr lang="en-GB" sz="2000" dirty="0"/>
              <a:t> </a:t>
            </a:r>
            <a:r>
              <a:rPr lang="en-GB" sz="2000" dirty="0" err="1"/>
              <a:t>plan,predicate,keep</a:t>
            </a:r>
            <a:r>
              <a:rPr lang="en-GB" sz="2000" dirty="0" smtClean="0"/>
              <a:t>)</a:t>
            </a:r>
            <a:endParaRPr lang="en-IN" sz="2000" dirty="0"/>
          </a:p>
          <a:p>
            <a:pPr marL="0" indent="0">
              <a:buNone/>
            </a:pPr>
            <a:r>
              <a:rPr lang="en-IN" sz="2000" dirty="0"/>
              <a:t>   Code Description</a:t>
            </a:r>
            <a:r>
              <a:rPr lang="en-IN" sz="2000" dirty="0" smtClean="0"/>
              <a:t>:</a:t>
            </a:r>
          </a:p>
          <a:p>
            <a:pPr marL="0" indent="0">
              <a:buNone/>
            </a:pPr>
            <a:r>
              <a:rPr lang="en-IN" sz="2000" dirty="0"/>
              <a:t> </a:t>
            </a:r>
            <a:r>
              <a:rPr lang="en-IN" sz="2000" dirty="0" smtClean="0"/>
              <a:t>  1) </a:t>
            </a:r>
            <a:r>
              <a:rPr lang="en-GB" sz="2000" dirty="0"/>
              <a:t>Reading of the left plan (plan of smallest cardinality) into </a:t>
            </a:r>
            <a:r>
              <a:rPr lang="en-GB" sz="2000" dirty="0" smtClean="0"/>
              <a:t>memory</a:t>
            </a:r>
          </a:p>
          <a:p>
            <a:pPr marL="0" indent="0">
              <a:buNone/>
            </a:pPr>
            <a:r>
              <a:rPr lang="en-GB" sz="2000" dirty="0"/>
              <a:t>   2) Concatenation of the tuples in the input streams of the left and </a:t>
            </a:r>
            <a:r>
              <a:rPr lang="en-GB" sz="2000" dirty="0" smtClean="0"/>
              <a:t>right plan</a:t>
            </a:r>
          </a:p>
          <a:p>
            <a:pPr marL="0" indent="0">
              <a:buNone/>
            </a:pPr>
            <a:r>
              <a:rPr lang="en-GB" sz="2000" dirty="0"/>
              <a:t>       </a:t>
            </a:r>
            <a:r>
              <a:rPr lang="en-GB" sz="2000" dirty="0" smtClean="0"/>
              <a:t> </a:t>
            </a:r>
            <a:r>
              <a:rPr lang="en-GB" sz="2000" dirty="0"/>
              <a:t>if they satisfy the predicate1. If keep=left, then it behaves like an </a:t>
            </a:r>
            <a:r>
              <a:rPr lang="en-GB" sz="2000" dirty="0" smtClean="0"/>
              <a:t>left -</a:t>
            </a:r>
          </a:p>
          <a:p>
            <a:pPr marL="0" indent="0">
              <a:buNone/>
            </a:pPr>
            <a:r>
              <a:rPr lang="en-GB" sz="2000" dirty="0"/>
              <a:t> </a:t>
            </a:r>
            <a:r>
              <a:rPr lang="en-GB" sz="2000" dirty="0" smtClean="0"/>
              <a:t>       </a:t>
            </a:r>
            <a:r>
              <a:rPr lang="en-GB" sz="2000" dirty="0"/>
              <a:t>outer join </a:t>
            </a:r>
            <a:r>
              <a:rPr lang="en-GB" sz="2000" dirty="0" smtClean="0"/>
              <a:t>(it </a:t>
            </a:r>
            <a:r>
              <a:rPr lang="en-GB" sz="2000" dirty="0"/>
              <a:t>concatenates the left tuple with null values</a:t>
            </a:r>
            <a:r>
              <a:rPr lang="en-GB" sz="2000" dirty="0" smtClean="0"/>
              <a:t>) </a:t>
            </a:r>
            <a:r>
              <a:rPr lang="en-IN" sz="2000" dirty="0"/>
              <a:t>if keep=right </a:t>
            </a:r>
            <a:r>
              <a:rPr lang="en-IN" sz="2000" dirty="0" smtClean="0"/>
              <a:t>,it</a:t>
            </a:r>
          </a:p>
          <a:p>
            <a:pPr marL="0" indent="0">
              <a:buNone/>
            </a:pPr>
            <a:r>
              <a:rPr lang="en-IN" sz="2000" dirty="0"/>
              <a:t> </a:t>
            </a:r>
            <a:r>
              <a:rPr lang="en-IN" sz="2000" dirty="0" smtClean="0"/>
              <a:t>       behaves </a:t>
            </a:r>
            <a:r>
              <a:rPr lang="en-GB" sz="2000" dirty="0"/>
              <a:t>like a right-outer join, while if keep=none, it is a regular join.</a:t>
            </a:r>
            <a:r>
              <a:rPr lang="en-IN" sz="2000" dirty="0" smtClean="0"/>
              <a:t> </a:t>
            </a:r>
          </a:p>
          <a:p>
            <a:pPr marL="0" indent="0">
              <a:buNone/>
            </a:pPr>
            <a:r>
              <a:rPr lang="en-IN" sz="2400" dirty="0"/>
              <a:t>Factoring Result</a:t>
            </a:r>
            <a:r>
              <a:rPr lang="en-IN" sz="2400" dirty="0" smtClean="0"/>
              <a:t>:</a:t>
            </a:r>
          </a:p>
          <a:p>
            <a:pPr marL="0" indent="0">
              <a:buNone/>
            </a:pPr>
            <a:r>
              <a:rPr lang="en-IN" sz="2400" dirty="0"/>
              <a:t> </a:t>
            </a:r>
            <a:r>
              <a:rPr lang="en-IN" sz="2400" dirty="0" smtClean="0"/>
              <a:t>   1) </a:t>
            </a:r>
            <a:r>
              <a:rPr lang="en-GB" sz="2000" dirty="0" smtClean="0"/>
              <a:t>Read(left </a:t>
            </a:r>
            <a:r>
              <a:rPr lang="en-GB" sz="2000" dirty="0"/>
              <a:t>plan) </a:t>
            </a:r>
            <a:r>
              <a:rPr lang="en-GB" sz="2000" dirty="0" smtClean="0"/>
              <a:t>corresponding </a:t>
            </a:r>
            <a:r>
              <a:rPr lang="en-GB" sz="2000" dirty="0"/>
              <a:t>to step1 in the code description</a:t>
            </a:r>
            <a:r>
              <a:rPr lang="en-GB" sz="2400" dirty="0" smtClean="0"/>
              <a:t>.</a:t>
            </a:r>
          </a:p>
          <a:p>
            <a:pPr marL="0" indent="0">
              <a:buNone/>
            </a:pPr>
            <a:r>
              <a:rPr lang="en-GB" sz="2000" dirty="0"/>
              <a:t>    </a:t>
            </a:r>
            <a:r>
              <a:rPr lang="en-GB" sz="2000" dirty="0" smtClean="0"/>
              <a:t>2)  </a:t>
            </a:r>
            <a:r>
              <a:rPr lang="en-GB" sz="2000" dirty="0"/>
              <a:t>Match(left </a:t>
            </a:r>
            <a:r>
              <a:rPr lang="en-GB" sz="2000" dirty="0" err="1"/>
              <a:t>plan,right</a:t>
            </a:r>
            <a:r>
              <a:rPr lang="en-GB" sz="2000" dirty="0"/>
              <a:t> </a:t>
            </a:r>
            <a:r>
              <a:rPr lang="en-GB" sz="2000" dirty="0" err="1"/>
              <a:t>plan,predicate,keep</a:t>
            </a:r>
            <a:r>
              <a:rPr lang="en-GB" sz="2000" dirty="0"/>
              <a:t>) corresponding to step2 in </a:t>
            </a:r>
            <a:r>
              <a:rPr lang="en-GB" sz="2000" dirty="0" smtClean="0"/>
              <a:t>the</a:t>
            </a:r>
          </a:p>
          <a:p>
            <a:pPr marL="0" indent="0">
              <a:buNone/>
            </a:pPr>
            <a:r>
              <a:rPr lang="en-GB" sz="2000" dirty="0"/>
              <a:t>  </a:t>
            </a:r>
            <a:r>
              <a:rPr lang="en-GB" sz="2000" dirty="0" smtClean="0"/>
              <a:t>   code description.</a:t>
            </a:r>
            <a:endParaRPr lang="en-IN" sz="2000" dirty="0"/>
          </a:p>
        </p:txBody>
      </p:sp>
    </p:spTree>
    <p:extLst>
      <p:ext uri="{BB962C8B-B14F-4D97-AF65-F5344CB8AC3E}">
        <p14:creationId xmlns:p14="http://schemas.microsoft.com/office/powerpoint/2010/main" val="247294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07288" cy="4525963"/>
          </a:xfrm>
        </p:spPr>
        <p:txBody>
          <a:bodyPr>
            <a:normAutofit lnSpcReduction="10000"/>
          </a:bodyPr>
          <a:lstStyle/>
          <a:p>
            <a:r>
              <a:rPr lang="en-GB" sz="2400" dirty="0"/>
              <a:t>Operator: </a:t>
            </a:r>
            <a:r>
              <a:rPr lang="en-GB" sz="2000" dirty="0"/>
              <a:t>Table </a:t>
            </a:r>
            <a:r>
              <a:rPr lang="en-GB" sz="2000" dirty="0" smtClean="0"/>
              <a:t>scan(extent </a:t>
            </a:r>
            <a:r>
              <a:rPr lang="en-GB" sz="2000" dirty="0" err="1"/>
              <a:t>name,range</a:t>
            </a:r>
            <a:r>
              <a:rPr lang="en-GB" sz="2000" dirty="0"/>
              <a:t> </a:t>
            </a:r>
            <a:r>
              <a:rPr lang="en-GB" sz="2000" dirty="0" err="1"/>
              <a:t>variable,predicate</a:t>
            </a:r>
            <a:r>
              <a:rPr lang="en-GB" sz="2000" dirty="0" smtClean="0"/>
              <a:t>)</a:t>
            </a:r>
          </a:p>
          <a:p>
            <a:pPr marL="0" indent="0">
              <a:buNone/>
            </a:pPr>
            <a:r>
              <a:rPr lang="en-GB" sz="2000" dirty="0" smtClean="0"/>
              <a:t>        Code Description</a:t>
            </a:r>
          </a:p>
          <a:p>
            <a:pPr marL="0" indent="0">
              <a:buNone/>
            </a:pPr>
            <a:r>
              <a:rPr lang="en-GB" sz="2000" dirty="0"/>
              <a:t>       </a:t>
            </a:r>
            <a:r>
              <a:rPr lang="en-GB" sz="2000" dirty="0" smtClean="0"/>
              <a:t>1) Creation </a:t>
            </a:r>
            <a:r>
              <a:rPr lang="en-GB" sz="2000" dirty="0"/>
              <a:t>of a stream of tuples, where each tuple has only </a:t>
            </a:r>
            <a:r>
              <a:rPr lang="en-GB" sz="2000" dirty="0" smtClean="0"/>
              <a:t>one component </a:t>
            </a:r>
          </a:p>
          <a:p>
            <a:pPr marL="0" indent="0">
              <a:buNone/>
            </a:pPr>
            <a:r>
              <a:rPr lang="en-GB" sz="2000" dirty="0"/>
              <a:t>         range variable, whose value is an object from the extent</a:t>
            </a:r>
            <a:r>
              <a:rPr lang="en-GB" sz="2000" dirty="0" smtClean="0"/>
              <a:t>.</a:t>
            </a:r>
          </a:p>
          <a:p>
            <a:pPr marL="0" indent="0">
              <a:buNone/>
            </a:pPr>
            <a:r>
              <a:rPr lang="en-GB" sz="2000" dirty="0"/>
              <a:t> </a:t>
            </a:r>
            <a:r>
              <a:rPr lang="en-GB" sz="2000" dirty="0" smtClean="0"/>
              <a:t>       </a:t>
            </a:r>
            <a:r>
              <a:rPr lang="en-IN" sz="2400" dirty="0"/>
              <a:t>Factoring Result</a:t>
            </a:r>
            <a:r>
              <a:rPr lang="en-IN" sz="2400" dirty="0" smtClean="0"/>
              <a:t>:</a:t>
            </a:r>
          </a:p>
          <a:p>
            <a:pPr marL="0" indent="0">
              <a:buNone/>
            </a:pPr>
            <a:r>
              <a:rPr lang="en-IN" sz="2400" dirty="0"/>
              <a:t>        </a:t>
            </a:r>
            <a:r>
              <a:rPr lang="en-IN" sz="2000" dirty="0"/>
              <a:t>Table scan(extent </a:t>
            </a:r>
            <a:r>
              <a:rPr lang="en-IN" sz="2000" dirty="0" err="1"/>
              <a:t>name,range</a:t>
            </a:r>
            <a:r>
              <a:rPr lang="en-IN" sz="2000" dirty="0"/>
              <a:t> </a:t>
            </a:r>
            <a:r>
              <a:rPr lang="en-IN" sz="2000" dirty="0" err="1"/>
              <a:t>variable,predicate</a:t>
            </a:r>
            <a:r>
              <a:rPr lang="en-IN" sz="2000" dirty="0" smtClean="0"/>
              <a:t>)</a:t>
            </a:r>
          </a:p>
          <a:p>
            <a:pPr marL="0" indent="0">
              <a:buNone/>
            </a:pPr>
            <a:endParaRPr lang="en-IN" sz="2000" dirty="0"/>
          </a:p>
          <a:p>
            <a:pPr marL="0" indent="0">
              <a:buNone/>
            </a:pPr>
            <a:r>
              <a:rPr lang="en-GB" sz="2400" dirty="0"/>
              <a:t>After splitting the operators, the next stage of parallelism extraction deals with the timing constraints between the components of the new physical algebra. Timing constraints between operators also limit the inter-operator parallelism and therefore affect the parallel optimization step</a:t>
            </a:r>
            <a:endParaRPr lang="en-IN" sz="2400" dirty="0"/>
          </a:p>
        </p:txBody>
      </p:sp>
    </p:spTree>
    <p:extLst>
      <p:ext uri="{BB962C8B-B14F-4D97-AF65-F5344CB8AC3E}">
        <p14:creationId xmlns:p14="http://schemas.microsoft.com/office/powerpoint/2010/main" val="366640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24744"/>
            <a:ext cx="6768752" cy="3744416"/>
          </a:xfrm>
        </p:spPr>
        <p:txBody>
          <a:bodyPr>
            <a:normAutofit/>
          </a:bodyPr>
          <a:lstStyle/>
          <a:p>
            <a:pPr marL="0" indent="0">
              <a:buNone/>
            </a:pPr>
            <a:r>
              <a:rPr lang="en-GB" sz="2400" dirty="0"/>
              <a:t>The following types of timing constraints can be identified between two units of </a:t>
            </a:r>
            <a:r>
              <a:rPr lang="en-GB" sz="2400" dirty="0" smtClean="0"/>
              <a:t>execution</a:t>
            </a:r>
          </a:p>
          <a:p>
            <a:r>
              <a:rPr lang="en-IN" sz="2400" dirty="0" smtClean="0"/>
              <a:t> </a:t>
            </a:r>
            <a:r>
              <a:rPr lang="en-IN" sz="2400" dirty="0"/>
              <a:t>Parallel </a:t>
            </a:r>
            <a:r>
              <a:rPr lang="en-IN" sz="2400" dirty="0" smtClean="0"/>
              <a:t>Constraints</a:t>
            </a:r>
          </a:p>
          <a:p>
            <a:r>
              <a:rPr lang="en-IN" sz="2400" dirty="0" smtClean="0"/>
              <a:t> </a:t>
            </a:r>
            <a:r>
              <a:rPr lang="en-IN" sz="2400" dirty="0"/>
              <a:t>Precedence </a:t>
            </a:r>
            <a:r>
              <a:rPr lang="en-IN" sz="2400" dirty="0" smtClean="0"/>
              <a:t>Constraints</a:t>
            </a:r>
          </a:p>
          <a:p>
            <a:pPr marL="0" indent="0">
              <a:buNone/>
            </a:pPr>
            <a:r>
              <a:rPr lang="en-IN" sz="2400" dirty="0"/>
              <a:t> </a:t>
            </a:r>
            <a:r>
              <a:rPr lang="en-GB" sz="2400" dirty="0" smtClean="0"/>
              <a:t>A </a:t>
            </a:r>
            <a:r>
              <a:rPr lang="en-GB" sz="2400" dirty="0"/>
              <a:t>parallel constraint between two physical operators requires both operators to start at the same time and </a:t>
            </a:r>
            <a:r>
              <a:rPr lang="en-GB" sz="2400" dirty="0" smtClean="0"/>
              <a:t>terminate </a:t>
            </a:r>
            <a:r>
              <a:rPr lang="en-GB" sz="2400" dirty="0"/>
              <a:t>at the same time</a:t>
            </a:r>
            <a:r>
              <a:rPr lang="en-GB" sz="2400" dirty="0" smtClean="0"/>
              <a:t>.</a:t>
            </a:r>
          </a:p>
          <a:p>
            <a:pPr marL="0" indent="0">
              <a:buNone/>
            </a:pPr>
            <a:r>
              <a:rPr lang="en-GB" sz="2400" dirty="0"/>
              <a:t>A precedence constraint requires one operator to start after the other one terminates.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1196752"/>
            <a:ext cx="2141406" cy="3600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5013176"/>
            <a:ext cx="2952328" cy="1204064"/>
          </a:xfrm>
          <a:prstGeom prst="rect">
            <a:avLst/>
          </a:prstGeom>
        </p:spPr>
      </p:pic>
    </p:spTree>
    <p:extLst>
      <p:ext uri="{BB962C8B-B14F-4D97-AF65-F5344CB8AC3E}">
        <p14:creationId xmlns:p14="http://schemas.microsoft.com/office/powerpoint/2010/main" val="3308479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1540767"/>
          </a:xfrm>
        </p:spPr>
        <p:txBody>
          <a:bodyPr>
            <a:normAutofit lnSpcReduction="10000"/>
          </a:bodyPr>
          <a:lstStyle/>
          <a:p>
            <a:r>
              <a:rPr lang="en-GB" sz="2400" dirty="0"/>
              <a:t>The timing constraints between two units of execution can be identified by the analysis of their </a:t>
            </a:r>
            <a:r>
              <a:rPr lang="en-GB" sz="2400" dirty="0" smtClean="0"/>
              <a:t>behaviour </a:t>
            </a:r>
            <a:r>
              <a:rPr lang="en-GB" sz="2400" dirty="0"/>
              <a:t>(how they work) and relationship (if one of them passes data directly to the other) inside a </a:t>
            </a:r>
            <a:r>
              <a:rPr lang="en-GB" sz="2400" dirty="0" smtClean="0"/>
              <a:t>QEP.</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06" y="2996952"/>
            <a:ext cx="2583404" cy="28083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852936"/>
            <a:ext cx="2520280" cy="3096344"/>
          </a:xfrm>
          <a:prstGeom prst="rect">
            <a:avLst/>
          </a:prstGeom>
        </p:spPr>
      </p:pic>
      <p:sp>
        <p:nvSpPr>
          <p:cNvPr id="6" name="TextBox 5"/>
          <p:cNvSpPr txBox="1"/>
          <p:nvPr/>
        </p:nvSpPr>
        <p:spPr>
          <a:xfrm>
            <a:off x="310131" y="5949280"/>
            <a:ext cx="2975879" cy="369332"/>
          </a:xfrm>
          <a:prstGeom prst="rect">
            <a:avLst/>
          </a:prstGeom>
          <a:noFill/>
        </p:spPr>
        <p:txBody>
          <a:bodyPr wrap="none" rtlCol="0">
            <a:spAutoFit/>
          </a:bodyPr>
          <a:lstStyle/>
          <a:p>
            <a:r>
              <a:rPr lang="en-IN" dirty="0" smtClean="0"/>
              <a:t>QEP before Parallel Extraction</a:t>
            </a:r>
            <a:endParaRPr lang="en-IN" dirty="0"/>
          </a:p>
        </p:txBody>
      </p:sp>
      <p:sp>
        <p:nvSpPr>
          <p:cNvPr id="7" name="TextBox 6"/>
          <p:cNvSpPr txBox="1"/>
          <p:nvPr/>
        </p:nvSpPr>
        <p:spPr>
          <a:xfrm>
            <a:off x="6392951" y="6104836"/>
            <a:ext cx="1472583" cy="369332"/>
          </a:xfrm>
          <a:prstGeom prst="rect">
            <a:avLst/>
          </a:prstGeom>
          <a:noFill/>
        </p:spPr>
        <p:txBody>
          <a:bodyPr wrap="none" rtlCol="0">
            <a:spAutoFit/>
          </a:bodyPr>
          <a:lstStyle/>
          <a:p>
            <a:r>
              <a:rPr lang="en-IN" dirty="0" smtClean="0"/>
              <a:t>Operator tree</a:t>
            </a:r>
            <a:endParaRPr lang="en-IN" dirty="0"/>
          </a:p>
        </p:txBody>
      </p:sp>
      <p:sp>
        <p:nvSpPr>
          <p:cNvPr id="9" name="Right Arrow 8"/>
          <p:cNvSpPr/>
          <p:nvPr/>
        </p:nvSpPr>
        <p:spPr>
          <a:xfrm>
            <a:off x="4211960" y="38936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859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INTRODUCTION</a:t>
            </a:r>
            <a:endParaRPr lang="en-IN" dirty="0">
              <a:latin typeface="Baskerville Old Face" pitchFamily="18" charset="0"/>
            </a:endParaRPr>
          </a:p>
        </p:txBody>
      </p:sp>
      <p:sp>
        <p:nvSpPr>
          <p:cNvPr id="3" name="Content Placeholder 2"/>
          <p:cNvSpPr>
            <a:spLocks noGrp="1"/>
          </p:cNvSpPr>
          <p:nvPr>
            <p:ph idx="1"/>
          </p:nvPr>
        </p:nvSpPr>
        <p:spPr/>
        <p:txBody>
          <a:bodyPr>
            <a:normAutofit/>
          </a:bodyPr>
          <a:lstStyle/>
          <a:p>
            <a:pPr marL="0" indent="0">
              <a:buNone/>
            </a:pPr>
            <a:r>
              <a:rPr lang="en-GB" sz="2400" dirty="0"/>
              <a:t>Some of the challenges involved in engineering a query optimizer for a parallel OODBMS relate to providing answers to the following </a:t>
            </a:r>
            <a:r>
              <a:rPr lang="en-GB" sz="2400" dirty="0" smtClean="0"/>
              <a:t>issues</a:t>
            </a:r>
          </a:p>
          <a:p>
            <a:r>
              <a:rPr lang="en-GB" sz="2400" dirty="0" smtClean="0"/>
              <a:t>Which </a:t>
            </a:r>
            <a:r>
              <a:rPr lang="en-GB" sz="2400" dirty="0"/>
              <a:t>extensions to conventional (non-parallel) query processing steps are </a:t>
            </a:r>
            <a:r>
              <a:rPr lang="en-GB" sz="2400" dirty="0" smtClean="0"/>
              <a:t>needed</a:t>
            </a:r>
          </a:p>
          <a:p>
            <a:r>
              <a:rPr lang="en-GB" sz="2400" dirty="0" smtClean="0"/>
              <a:t>Which </a:t>
            </a:r>
            <a:r>
              <a:rPr lang="en-GB" sz="2400" dirty="0"/>
              <a:t>features of the parallel architecture can be exploited during </a:t>
            </a:r>
            <a:r>
              <a:rPr lang="en-GB" sz="2400" dirty="0" smtClean="0"/>
              <a:t>optimization</a:t>
            </a:r>
          </a:p>
          <a:p>
            <a:r>
              <a:rPr lang="en-GB" sz="2400" dirty="0" smtClean="0"/>
              <a:t>Which </a:t>
            </a:r>
            <a:r>
              <a:rPr lang="en-GB" sz="2400" dirty="0"/>
              <a:t>implementation approaches can be employed in the design of the parallel query </a:t>
            </a:r>
            <a:r>
              <a:rPr lang="en-GB" sz="2400" dirty="0" smtClean="0"/>
              <a:t>optimizer</a:t>
            </a:r>
          </a:p>
          <a:p>
            <a:r>
              <a:rPr lang="en-GB" sz="2400" dirty="0" smtClean="0"/>
              <a:t>How </a:t>
            </a:r>
            <a:r>
              <a:rPr lang="en-GB" sz="2400" dirty="0"/>
              <a:t>to build a parallel optimizer that can be easily adapted to work with different parallel architectures</a:t>
            </a:r>
            <a:endParaRPr lang="en-IN" sz="2400" dirty="0"/>
          </a:p>
        </p:txBody>
      </p:sp>
    </p:spTree>
    <p:extLst>
      <p:ext uri="{BB962C8B-B14F-4D97-AF65-F5344CB8AC3E}">
        <p14:creationId xmlns:p14="http://schemas.microsoft.com/office/powerpoint/2010/main" val="197188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askerville Old Face" pitchFamily="18" charset="0"/>
              </a:rPr>
              <a:t>Applying Parallelism Extraction</a:t>
            </a:r>
          </a:p>
        </p:txBody>
      </p:sp>
      <p:sp>
        <p:nvSpPr>
          <p:cNvPr id="3" name="Content Placeholder 2"/>
          <p:cNvSpPr>
            <a:spLocks noGrp="1"/>
          </p:cNvSpPr>
          <p:nvPr>
            <p:ph idx="1"/>
          </p:nvPr>
        </p:nvSpPr>
        <p:spPr>
          <a:xfrm>
            <a:off x="457200" y="1600200"/>
            <a:ext cx="8229600" cy="4781128"/>
          </a:xfrm>
        </p:spPr>
        <p:txBody>
          <a:bodyPr>
            <a:normAutofit/>
          </a:bodyPr>
          <a:lstStyle/>
          <a:p>
            <a:r>
              <a:rPr lang="en-GB" sz="2400" dirty="0"/>
              <a:t>In this section </a:t>
            </a:r>
            <a:r>
              <a:rPr lang="en-GB" sz="2400" dirty="0" smtClean="0"/>
              <a:t>we will </a:t>
            </a:r>
            <a:r>
              <a:rPr lang="en-GB" sz="2400" dirty="0"/>
              <a:t>provide examples of the application of the parallelism extraction technique using OPTGEN</a:t>
            </a:r>
            <a:r>
              <a:rPr lang="en-GB" sz="2400" dirty="0" smtClean="0"/>
              <a:t>.</a:t>
            </a:r>
          </a:p>
          <a:p>
            <a:r>
              <a:rPr lang="en-GB" sz="2400" dirty="0"/>
              <a:t>In order to obtain the units of execution for the parallel architecture, the sequential physical algebra code that implements the logical algebra operators are split into lower level atomic pieces that are relevant to the target </a:t>
            </a:r>
            <a:r>
              <a:rPr lang="en-GB" sz="2400" dirty="0" smtClean="0"/>
              <a:t>architecture</a:t>
            </a:r>
          </a:p>
          <a:p>
            <a:r>
              <a:rPr lang="en-GB" sz="2400" dirty="0"/>
              <a:t>After identifying the atomic units of execution (parallel physical algebra operators) by the factoring of the code , the logical algebra must be mapped to the new physical operators to allow the construction of operator trees</a:t>
            </a:r>
            <a:r>
              <a:rPr lang="en-GB" sz="2400" dirty="0" smtClean="0"/>
              <a:t>.</a:t>
            </a:r>
          </a:p>
          <a:p>
            <a:r>
              <a:rPr lang="en-GB" sz="2400" dirty="0"/>
              <a:t>This mapping is implemented using the OPTGEN rule language (OPTL), through the writing of physical rules.</a:t>
            </a:r>
            <a:endParaRPr lang="en-IN" sz="2400" dirty="0"/>
          </a:p>
        </p:txBody>
      </p:sp>
    </p:spTree>
    <p:extLst>
      <p:ext uri="{BB962C8B-B14F-4D97-AF65-F5344CB8AC3E}">
        <p14:creationId xmlns:p14="http://schemas.microsoft.com/office/powerpoint/2010/main" val="10054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96752"/>
            <a:ext cx="8686800" cy="5544616"/>
          </a:xfrm>
        </p:spPr>
        <p:txBody>
          <a:bodyPr>
            <a:normAutofit/>
          </a:bodyPr>
          <a:lstStyle/>
          <a:p>
            <a:r>
              <a:rPr lang="en-GB" sz="2400" dirty="0" smtClean="0"/>
              <a:t>Some </a:t>
            </a:r>
            <a:r>
              <a:rPr lang="en-GB" sz="2400" dirty="0"/>
              <a:t>of the physical rules written for this purpose are as follows</a:t>
            </a:r>
            <a:r>
              <a:rPr lang="en-GB" sz="2400" dirty="0" smtClean="0"/>
              <a:t>:</a:t>
            </a:r>
            <a:endParaRPr lang="en-IN" sz="2400" dirty="0" smtClean="0"/>
          </a:p>
          <a:p>
            <a:pPr marL="0" indent="0">
              <a:buNone/>
            </a:pPr>
            <a:r>
              <a:rPr lang="en-IN" sz="2400" dirty="0"/>
              <a:t> </a:t>
            </a:r>
            <a:r>
              <a:rPr lang="en-IN" sz="2400" dirty="0" smtClean="0"/>
              <a:t>       </a:t>
            </a:r>
            <a:r>
              <a:rPr lang="en-GB" sz="2400" dirty="0" smtClean="0"/>
              <a:t>{ </a:t>
            </a:r>
            <a:r>
              <a:rPr lang="en-GB" sz="2400" dirty="0"/>
              <a:t>order=order</a:t>
            </a:r>
            <a:r>
              <a:rPr lang="en-GB" sz="2400" dirty="0" smtClean="0"/>
              <a:t>();}</a:t>
            </a:r>
          </a:p>
          <a:p>
            <a:pPr marL="0" indent="0">
              <a:buNone/>
            </a:pPr>
            <a:r>
              <a:rPr lang="en-GB" sz="2400" dirty="0"/>
              <a:t> </a:t>
            </a:r>
            <a:r>
              <a:rPr lang="en-GB" sz="2400" dirty="0" smtClean="0"/>
              <a:t>    </a:t>
            </a:r>
            <a:r>
              <a:rPr lang="en-GB" sz="2400" dirty="0"/>
              <a:t> </a:t>
            </a:r>
            <a:r>
              <a:rPr lang="en-GB" sz="2400" dirty="0" smtClean="0"/>
              <a:t>   reduce</a:t>
            </a:r>
            <a:r>
              <a:rPr lang="en-GB" sz="2400" dirty="0"/>
              <a:t>(‘M,‘e,‘v,‘head,‘</a:t>
            </a:r>
            <a:r>
              <a:rPr lang="en-GB" sz="2400" dirty="0" err="1"/>
              <a:t>pred</a:t>
            </a:r>
            <a:r>
              <a:rPr lang="en-GB" sz="2400" dirty="0"/>
              <a:t>) </a:t>
            </a:r>
            <a:endParaRPr lang="en-GB" sz="2400" dirty="0" smtClean="0"/>
          </a:p>
          <a:p>
            <a:pPr marL="0" indent="0">
              <a:buNone/>
            </a:pPr>
            <a:r>
              <a:rPr lang="en-GB" sz="2400" dirty="0"/>
              <a:t> </a:t>
            </a:r>
            <a:r>
              <a:rPr lang="en-GB" sz="2400" dirty="0" smtClean="0"/>
              <a:t>                    = </a:t>
            </a:r>
            <a:r>
              <a:rPr lang="en-GB" sz="2400" dirty="0"/>
              <a:t>REDUCING(‘M,EVALUATE HEAD(‘e,‘head,‘</a:t>
            </a:r>
            <a:r>
              <a:rPr lang="en-GB" sz="2400" dirty="0" err="1"/>
              <a:t>pred</a:t>
            </a:r>
            <a:r>
              <a:rPr lang="en-GB" sz="2400" dirty="0"/>
              <a:t>),‘</a:t>
            </a:r>
            <a:r>
              <a:rPr lang="en-GB" sz="2400" dirty="0" err="1"/>
              <a:t>v,‘head</a:t>
            </a:r>
            <a:r>
              <a:rPr lang="en-GB" sz="2400" dirty="0"/>
              <a:t>) </a:t>
            </a:r>
            <a:r>
              <a:rPr lang="en-GB" sz="2400" dirty="0" smtClean="0"/>
              <a:t>   </a:t>
            </a:r>
          </a:p>
          <a:p>
            <a:pPr marL="0" indent="0">
              <a:buNone/>
            </a:pPr>
            <a:r>
              <a:rPr lang="en-GB" sz="2400" dirty="0"/>
              <a:t> </a:t>
            </a:r>
            <a:r>
              <a:rPr lang="en-GB" sz="2400" dirty="0" smtClean="0"/>
              <a:t>                         </a:t>
            </a:r>
            <a:r>
              <a:rPr lang="en-GB" sz="2400" dirty="0"/>
              <a:t>{</a:t>
            </a:r>
            <a:r>
              <a:rPr lang="en-GB" sz="2400" dirty="0" smtClean="0"/>
              <a:t>size </a:t>
            </a:r>
            <a:r>
              <a:rPr lang="en-GB" sz="2400" dirty="0"/>
              <a:t>= ˆ</a:t>
            </a:r>
            <a:r>
              <a:rPr lang="en-GB" sz="2400" dirty="0" err="1"/>
              <a:t>e.size</a:t>
            </a:r>
            <a:r>
              <a:rPr lang="en-GB" sz="2400" dirty="0"/>
              <a:t>; </a:t>
            </a:r>
            <a:endParaRPr lang="en-GB" sz="2400" dirty="0" smtClean="0"/>
          </a:p>
          <a:p>
            <a:pPr marL="0" indent="0">
              <a:buNone/>
            </a:pPr>
            <a:r>
              <a:rPr lang="en-GB" sz="2400" dirty="0"/>
              <a:t> </a:t>
            </a:r>
            <a:r>
              <a:rPr lang="en-GB" sz="2400" dirty="0" smtClean="0"/>
              <a:t>                        cost </a:t>
            </a:r>
            <a:r>
              <a:rPr lang="en-GB" sz="2400" dirty="0"/>
              <a:t>= ˆ</a:t>
            </a:r>
            <a:r>
              <a:rPr lang="en-GB" sz="2400" dirty="0" err="1"/>
              <a:t>e.cost</a:t>
            </a:r>
            <a:r>
              <a:rPr lang="en-GB" sz="2400" dirty="0"/>
              <a:t>+ˆ</a:t>
            </a:r>
            <a:r>
              <a:rPr lang="en-GB" sz="2400" dirty="0" err="1"/>
              <a:t>e.size</a:t>
            </a:r>
            <a:r>
              <a:rPr lang="en-GB" sz="2400" dirty="0"/>
              <a:t>; </a:t>
            </a:r>
            <a:endParaRPr lang="en-GB" sz="2400" dirty="0" smtClean="0"/>
          </a:p>
          <a:p>
            <a:pPr marL="0" indent="0">
              <a:buNone/>
            </a:pPr>
            <a:r>
              <a:rPr lang="en-GB" sz="2400" dirty="0"/>
              <a:t> </a:t>
            </a:r>
            <a:r>
              <a:rPr lang="en-GB" sz="2400" dirty="0" smtClean="0"/>
              <a:t>                        order </a:t>
            </a:r>
            <a:r>
              <a:rPr lang="en-GB" sz="2400" dirty="0"/>
              <a:t>= ˆ</a:t>
            </a:r>
            <a:r>
              <a:rPr lang="en-GB" sz="2400" dirty="0" err="1"/>
              <a:t>e.order</a:t>
            </a:r>
            <a:r>
              <a:rPr lang="en-GB" sz="2400" dirty="0"/>
              <a:t>; g</a:t>
            </a:r>
            <a:r>
              <a:rPr lang="en-GB" sz="2400" dirty="0" smtClean="0"/>
              <a:t>;}</a:t>
            </a:r>
          </a:p>
          <a:p>
            <a:pPr marL="0" indent="0">
              <a:buNone/>
            </a:pPr>
            <a:r>
              <a:rPr lang="en-GB" sz="2000" dirty="0" smtClean="0"/>
              <a:t>This </a:t>
            </a:r>
            <a:r>
              <a:rPr lang="en-GB" sz="2000" dirty="0"/>
              <a:t>rule translates a Reduce operation of the logical algebra into a </a:t>
            </a:r>
            <a:r>
              <a:rPr lang="en-GB" sz="2000" dirty="0" smtClean="0"/>
              <a:t>Reducing </a:t>
            </a:r>
            <a:r>
              <a:rPr lang="en-GB" sz="2000" dirty="0"/>
              <a:t>(‘</a:t>
            </a:r>
            <a:r>
              <a:rPr lang="en-GB" sz="2000" dirty="0" err="1"/>
              <a:t>M,Evaluate</a:t>
            </a:r>
            <a:r>
              <a:rPr lang="en-GB" sz="2000" dirty="0"/>
              <a:t> head (‘e,‘head,‘</a:t>
            </a:r>
            <a:r>
              <a:rPr lang="en-GB" sz="2000" dirty="0" err="1"/>
              <a:t>pred</a:t>
            </a:r>
            <a:r>
              <a:rPr lang="en-GB" sz="2000" dirty="0"/>
              <a:t>),‘</a:t>
            </a:r>
            <a:r>
              <a:rPr lang="en-GB" sz="2000" dirty="0" err="1"/>
              <a:t>v,‘head</a:t>
            </a:r>
            <a:r>
              <a:rPr lang="en-GB" sz="2000" dirty="0"/>
              <a:t>) evaluation </a:t>
            </a:r>
            <a:r>
              <a:rPr lang="en-GB" sz="2000" dirty="0" smtClean="0"/>
              <a:t>plan</a:t>
            </a:r>
          </a:p>
          <a:p>
            <a:pPr marL="0" indent="0">
              <a:buNone/>
            </a:pPr>
            <a:r>
              <a:rPr lang="en-GB" sz="2000" dirty="0"/>
              <a:t>size, cost and order are synthesized attributes, which form the physical properties of the produced plan</a:t>
            </a:r>
            <a:r>
              <a:rPr lang="en-GB" sz="2000" dirty="0" smtClean="0"/>
              <a:t>.</a:t>
            </a:r>
          </a:p>
          <a:p>
            <a:pPr marL="0" indent="0">
              <a:buNone/>
            </a:pPr>
            <a:r>
              <a:rPr lang="en-GB" sz="2000" dirty="0" smtClean="0"/>
              <a:t> </a:t>
            </a:r>
            <a:r>
              <a:rPr lang="en-GB" sz="2000" dirty="0"/>
              <a:t>The values for such attributes are computed when a rewrite is complete. The symbol ‘ is a escape operator, whose operand is expected to be an expression that provides the value to substitute the operand identifier.</a:t>
            </a:r>
            <a:endParaRPr lang="en-GB" sz="2000" dirty="0" smtClean="0"/>
          </a:p>
        </p:txBody>
      </p:sp>
    </p:spTree>
    <p:extLst>
      <p:ext uri="{BB962C8B-B14F-4D97-AF65-F5344CB8AC3E}">
        <p14:creationId xmlns:p14="http://schemas.microsoft.com/office/powerpoint/2010/main" val="3773575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620688"/>
            <a:ext cx="6696744" cy="3672408"/>
          </a:xfrm>
        </p:spPr>
      </p:pic>
      <p:sp>
        <p:nvSpPr>
          <p:cNvPr id="5" name="TextBox 4"/>
          <p:cNvSpPr txBox="1"/>
          <p:nvPr/>
        </p:nvSpPr>
        <p:spPr>
          <a:xfrm>
            <a:off x="899593" y="4725144"/>
            <a:ext cx="7344815" cy="923330"/>
          </a:xfrm>
          <a:prstGeom prst="rect">
            <a:avLst/>
          </a:prstGeom>
          <a:noFill/>
        </p:spPr>
        <p:txBody>
          <a:bodyPr wrap="square" rtlCol="0">
            <a:spAutoFit/>
          </a:bodyPr>
          <a:lstStyle/>
          <a:p>
            <a:r>
              <a:rPr lang="en-GB" dirty="0"/>
              <a:t>The timing constraints between the physical operators, identified by the analysis of the operators’ </a:t>
            </a:r>
            <a:r>
              <a:rPr lang="en-GB" dirty="0" smtClean="0"/>
              <a:t>behaviour </a:t>
            </a:r>
            <a:r>
              <a:rPr lang="en-GB" dirty="0"/>
              <a:t>and relationships in a procedural plan, are presented in table 1.</a:t>
            </a:r>
            <a:endParaRPr lang="en-IN" dirty="0"/>
          </a:p>
        </p:txBody>
      </p:sp>
    </p:spTree>
    <p:extLst>
      <p:ext uri="{BB962C8B-B14F-4D97-AF65-F5344CB8AC3E}">
        <p14:creationId xmlns:p14="http://schemas.microsoft.com/office/powerpoint/2010/main" val="2338031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t>The result of the application of the parallelism extraction technique in the query optimizer using OPTGEN is the production of QEPs that unveil information regarding the available parallelism, which was not represented in the sequential QEPs (before the application of the technique</a:t>
            </a:r>
            <a:r>
              <a:rPr lang="en-GB" sz="2400" dirty="0" smtClean="0"/>
              <a:t>).</a:t>
            </a:r>
          </a:p>
          <a:p>
            <a:r>
              <a:rPr lang="en-GB" sz="2400" dirty="0"/>
              <a:t>The QEPs resulting from parallelism extraction are ready to go through the scheduling step, in which resources are allocated to each operator of a QEP, taking into account the order and the timing constraints between the operators.</a:t>
            </a:r>
            <a:endParaRPr lang="en-IN" sz="2400" dirty="0"/>
          </a:p>
        </p:txBody>
      </p:sp>
    </p:spTree>
    <p:extLst>
      <p:ext uri="{BB962C8B-B14F-4D97-AF65-F5344CB8AC3E}">
        <p14:creationId xmlns:p14="http://schemas.microsoft.com/office/powerpoint/2010/main" val="208847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itchFamily="18" charset="0"/>
              </a:rPr>
              <a:t>Example</a:t>
            </a:r>
            <a:endParaRPr lang="en-IN" dirty="0">
              <a:latin typeface="Baskerville Old Face" pitchFamily="18" charset="0"/>
            </a:endParaRPr>
          </a:p>
        </p:txBody>
      </p:sp>
      <p:sp>
        <p:nvSpPr>
          <p:cNvPr id="3" name="Content Placeholder 2"/>
          <p:cNvSpPr>
            <a:spLocks noGrp="1"/>
          </p:cNvSpPr>
          <p:nvPr>
            <p:ph idx="1"/>
          </p:nvPr>
        </p:nvSpPr>
        <p:spPr>
          <a:xfrm>
            <a:off x="457200" y="1412776"/>
            <a:ext cx="8229600" cy="4896544"/>
          </a:xfrm>
        </p:spPr>
        <p:txBody>
          <a:bodyPr/>
          <a:lstStyle/>
          <a:p>
            <a:r>
              <a:rPr lang="en-GB" dirty="0"/>
              <a:t>Query 1: </a:t>
            </a:r>
            <a:r>
              <a:rPr lang="en-GB" sz="2400" dirty="0"/>
              <a:t>sum(select e.age from e in Employees</a:t>
            </a:r>
            <a:r>
              <a:rPr lang="en-GB" sz="2400" dirty="0" smtClean="0"/>
              <a:t>);</a:t>
            </a:r>
          </a:p>
          <a:p>
            <a:pPr marL="0" indent="0">
              <a:buNone/>
            </a:pPr>
            <a:r>
              <a:rPr lang="en-GB" sz="2400" dirty="0"/>
              <a:t>                   </a:t>
            </a:r>
            <a:r>
              <a:rPr lang="en-GB" sz="2000" dirty="0"/>
              <a:t>REDUCING(sum, [PrC] EVALUATE HEAD( [PaC] TABLE SCAN(</a:t>
            </a:r>
            <a:r>
              <a:rPr lang="en-GB" sz="2000" dirty="0" err="1"/>
              <a:t>Employees,e,and</a:t>
            </a:r>
            <a:r>
              <a:rPr lang="en-GB" sz="2000" dirty="0"/>
              <a:t>()), project(</a:t>
            </a:r>
            <a:r>
              <a:rPr lang="en-GB" sz="2000" dirty="0" err="1"/>
              <a:t>e,age</a:t>
            </a:r>
            <a:r>
              <a:rPr lang="en-GB" sz="2000" dirty="0"/>
              <a:t>),and()), X 582,project(</a:t>
            </a:r>
            <a:r>
              <a:rPr lang="en-GB" sz="2000" dirty="0" err="1"/>
              <a:t>e,age</a:t>
            </a:r>
            <a:r>
              <a:rPr lang="en-GB" sz="2000" dirty="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068960"/>
            <a:ext cx="2952328" cy="28083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5445224"/>
            <a:ext cx="3477206" cy="1160173"/>
          </a:xfrm>
          <a:prstGeom prst="rect">
            <a:avLst/>
          </a:prstGeom>
        </p:spPr>
      </p:pic>
    </p:spTree>
    <p:extLst>
      <p:ext uri="{BB962C8B-B14F-4D97-AF65-F5344CB8AC3E}">
        <p14:creationId xmlns:p14="http://schemas.microsoft.com/office/powerpoint/2010/main" val="271345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229600" cy="5544616"/>
          </a:xfrm>
        </p:spPr>
        <p:txBody>
          <a:bodyPr/>
          <a:lstStyle/>
          <a:p>
            <a:r>
              <a:rPr lang="en-GB" dirty="0"/>
              <a:t>Query 2: </a:t>
            </a:r>
            <a:r>
              <a:rPr lang="en-GB" sz="2400" dirty="0"/>
              <a:t>select struct(</a:t>
            </a:r>
            <a:r>
              <a:rPr lang="en-GB" sz="2400" dirty="0" err="1"/>
              <a:t>E:e.name</a:t>
            </a:r>
            <a:r>
              <a:rPr lang="en-GB" sz="2400" dirty="0"/>
              <a:t>, D:e.dept.name) from e in </a:t>
            </a:r>
            <a:r>
              <a:rPr lang="en-GB" sz="2400" dirty="0" smtClean="0"/>
              <a:t>Employees</a:t>
            </a:r>
          </a:p>
          <a:p>
            <a:pPr marL="0" indent="0">
              <a:buNone/>
            </a:pPr>
            <a:r>
              <a:rPr lang="en-GB" sz="2400" dirty="0"/>
              <a:t> </a:t>
            </a:r>
            <a:r>
              <a:rPr lang="en-GB" sz="2400" dirty="0" smtClean="0"/>
              <a:t>     </a:t>
            </a:r>
            <a:r>
              <a:rPr lang="en-IN" sz="1800" dirty="0"/>
              <a:t>REDUCING(bag, [</a:t>
            </a:r>
            <a:r>
              <a:rPr lang="en-IN" sz="1800" dirty="0" err="1"/>
              <a:t>PrC</a:t>
            </a:r>
            <a:r>
              <a:rPr lang="en-IN" sz="1800" dirty="0"/>
              <a:t>] EVALUATE HEAD( [</a:t>
            </a:r>
            <a:r>
              <a:rPr lang="en-IN" sz="1800" dirty="0" err="1"/>
              <a:t>PaC</a:t>
            </a:r>
            <a:r>
              <a:rPr lang="en-IN" sz="1800" dirty="0"/>
              <a:t>] MERGE JOIN([</a:t>
            </a:r>
            <a:r>
              <a:rPr lang="en-IN" sz="1800" dirty="0" err="1"/>
              <a:t>PaC</a:t>
            </a:r>
            <a:r>
              <a:rPr lang="en-IN" sz="1800" dirty="0"/>
              <a:t>] TABLE SCAN(</a:t>
            </a:r>
            <a:r>
              <a:rPr lang="en-IN" sz="1800" dirty="0" err="1"/>
              <a:t>Departments,X</a:t>
            </a:r>
            <a:r>
              <a:rPr lang="en-IN" sz="1800" dirty="0"/>
              <a:t> 524,and()), [</a:t>
            </a:r>
            <a:r>
              <a:rPr lang="en-IN" sz="1800" dirty="0" err="1"/>
              <a:t>PaC</a:t>
            </a:r>
            <a:r>
              <a:rPr lang="en-IN" sz="1800" dirty="0"/>
              <a:t>] MERGE RUNS([</a:t>
            </a:r>
            <a:r>
              <a:rPr lang="en-IN" sz="1800" dirty="0" err="1"/>
              <a:t>PrC</a:t>
            </a:r>
            <a:r>
              <a:rPr lang="en-IN" sz="1800" dirty="0"/>
              <a:t>] FORM RUNS( [</a:t>
            </a:r>
            <a:r>
              <a:rPr lang="en-IN" sz="1800" dirty="0" err="1"/>
              <a:t>PaC</a:t>
            </a:r>
            <a:r>
              <a:rPr lang="en-IN" sz="1800" dirty="0"/>
              <a:t>] TABLE SCAN(</a:t>
            </a:r>
            <a:r>
              <a:rPr lang="en-IN" sz="1800" dirty="0" err="1"/>
              <a:t>Employees,e,and</a:t>
            </a:r>
            <a:r>
              <a:rPr lang="en-IN" sz="1800" dirty="0"/>
              <a:t>()), order(OID(project(</a:t>
            </a:r>
            <a:r>
              <a:rPr lang="en-IN" sz="1800" dirty="0" err="1"/>
              <a:t>e,dept</a:t>
            </a:r>
            <a:r>
              <a:rPr lang="en-IN" sz="1800" dirty="0"/>
              <a:t>)))), order(OID(project(</a:t>
            </a:r>
            <a:r>
              <a:rPr lang="en-IN" sz="1800" dirty="0" err="1"/>
              <a:t>e,dept</a:t>
            </a:r>
            <a:r>
              <a:rPr lang="en-IN" sz="1800" dirty="0"/>
              <a:t>)))), and(</a:t>
            </a:r>
            <a:r>
              <a:rPr lang="en-IN" sz="1800" dirty="0" err="1"/>
              <a:t>eq</a:t>
            </a:r>
            <a:r>
              <a:rPr lang="en-IN" sz="1800" dirty="0"/>
              <a:t>(OID(project(</a:t>
            </a:r>
            <a:r>
              <a:rPr lang="en-IN" sz="1800" dirty="0" err="1"/>
              <a:t>e,dept</a:t>
            </a:r>
            <a:r>
              <a:rPr lang="en-IN" sz="1800" dirty="0"/>
              <a:t>)),OID(X 524))),right, order(OID(X 524)),order(OID(project(</a:t>
            </a:r>
            <a:r>
              <a:rPr lang="en-IN" sz="1800" dirty="0" err="1"/>
              <a:t>e,dept</a:t>
            </a:r>
            <a:r>
              <a:rPr lang="en-IN" sz="1800" dirty="0"/>
              <a:t>)))), </a:t>
            </a:r>
            <a:r>
              <a:rPr lang="en-IN" sz="1800" dirty="0" err="1"/>
              <a:t>struct</a:t>
            </a:r>
            <a:r>
              <a:rPr lang="en-IN" sz="1800" dirty="0"/>
              <a:t>(bind(</a:t>
            </a:r>
            <a:r>
              <a:rPr lang="en-IN" sz="1800" dirty="0" err="1"/>
              <a:t>E,project</a:t>
            </a:r>
            <a:r>
              <a:rPr lang="en-IN" sz="1800" dirty="0"/>
              <a:t>(</a:t>
            </a:r>
            <a:r>
              <a:rPr lang="en-IN" sz="1800" dirty="0" err="1"/>
              <a:t>e,name</a:t>
            </a:r>
            <a:r>
              <a:rPr lang="en-IN" sz="1800" dirty="0"/>
              <a:t>)),bind(</a:t>
            </a:r>
            <a:r>
              <a:rPr lang="en-IN" sz="1800" dirty="0" err="1"/>
              <a:t>D,project</a:t>
            </a:r>
            <a:r>
              <a:rPr lang="en-IN" sz="1800" dirty="0"/>
              <a:t>(X 524,name))),and()), X 482,struct(bind(</a:t>
            </a:r>
            <a:r>
              <a:rPr lang="en-IN" sz="1800" dirty="0" err="1"/>
              <a:t>E,project</a:t>
            </a:r>
            <a:r>
              <a:rPr lang="en-IN" sz="1800" dirty="0"/>
              <a:t>(</a:t>
            </a:r>
            <a:r>
              <a:rPr lang="en-IN" sz="1800" dirty="0" err="1"/>
              <a:t>e,name</a:t>
            </a:r>
            <a:r>
              <a:rPr lang="en-IN" sz="1800" dirty="0"/>
              <a:t>)),bind(</a:t>
            </a:r>
            <a:r>
              <a:rPr lang="en-IN" sz="1800" dirty="0" err="1"/>
              <a:t>D,project</a:t>
            </a:r>
            <a:r>
              <a:rPr lang="en-IN" sz="1800" dirty="0"/>
              <a:t>(X 524,name</a:t>
            </a:r>
            <a:r>
              <a:rPr lang="en-IN" sz="1800" dirty="0" smtClean="0"/>
              <a:t>))))</a:t>
            </a:r>
          </a:p>
          <a:p>
            <a:pPr marL="0" indent="0">
              <a:buNone/>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73016"/>
            <a:ext cx="3384376" cy="2880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085184"/>
            <a:ext cx="3384376" cy="936104"/>
          </a:xfrm>
          <a:prstGeom prst="rect">
            <a:avLst/>
          </a:prstGeom>
        </p:spPr>
      </p:pic>
    </p:spTree>
    <p:extLst>
      <p:ext uri="{BB962C8B-B14F-4D97-AF65-F5344CB8AC3E}">
        <p14:creationId xmlns:p14="http://schemas.microsoft.com/office/powerpoint/2010/main" val="53343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3728" y="2348880"/>
            <a:ext cx="4968552" cy="2332856"/>
          </a:xfrm>
        </p:spPr>
        <p:txBody>
          <a:bodyPr/>
          <a:lstStyle/>
          <a:p>
            <a:pPr marL="0" indent="0">
              <a:buNone/>
            </a:pPr>
            <a:r>
              <a:rPr lang="en-IN" dirty="0"/>
              <a:t> </a:t>
            </a:r>
            <a:r>
              <a:rPr lang="en-IN" dirty="0" smtClean="0"/>
              <a:t>         </a:t>
            </a:r>
            <a:r>
              <a:rPr lang="en-IN" sz="5400" b="1" i="1" dirty="0" smtClean="0"/>
              <a:t>Thank you</a:t>
            </a:r>
            <a:endParaRPr lang="en-IN" sz="5400" b="1" i="1" dirty="0"/>
          </a:p>
        </p:txBody>
      </p:sp>
    </p:spTree>
    <p:extLst>
      <p:ext uri="{BB962C8B-B14F-4D97-AF65-F5344CB8AC3E}">
        <p14:creationId xmlns:p14="http://schemas.microsoft.com/office/powerpoint/2010/main" val="1555397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4525963"/>
          </a:xfrm>
        </p:spPr>
        <p:txBody>
          <a:bodyPr>
            <a:normAutofit/>
          </a:bodyPr>
          <a:lstStyle/>
          <a:p>
            <a:pPr marL="0" indent="0">
              <a:buNone/>
            </a:pPr>
            <a:r>
              <a:rPr lang="en-GB" sz="2800" dirty="0" smtClean="0"/>
              <a:t>Our </a:t>
            </a:r>
            <a:r>
              <a:rPr lang="en-GB" sz="2800" dirty="0"/>
              <a:t>approach departs from a conventional (non-parallel) rule-based query optimizer and employs a parallelism extraction technique to unveil opportunities for independent parallelism and pipelined parallelism that can be exploited during query optimization for parallel OODBMS</a:t>
            </a:r>
            <a:r>
              <a:rPr lang="en-GB" sz="2800" dirty="0" smtClean="0"/>
              <a:t>.</a:t>
            </a:r>
          </a:p>
          <a:p>
            <a:pPr marL="0" indent="0">
              <a:buNone/>
            </a:pPr>
            <a:r>
              <a:rPr lang="en-IN" sz="2800" dirty="0" smtClean="0"/>
              <a:t>Ex. </a:t>
            </a:r>
            <a:r>
              <a:rPr lang="en-IN" sz="2800" dirty="0"/>
              <a:t>r1 ⋈ r2 ⋈ r3 ⋈ r4</a:t>
            </a:r>
          </a:p>
        </p:txBody>
      </p:sp>
    </p:spTree>
    <p:extLst>
      <p:ext uri="{BB962C8B-B14F-4D97-AF65-F5344CB8AC3E}">
        <p14:creationId xmlns:p14="http://schemas.microsoft.com/office/powerpoint/2010/main" val="41481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Baskerville Old Face" pitchFamily="18" charset="0"/>
              </a:rPr>
              <a:t>Parallelism extraction Technique</a:t>
            </a:r>
            <a:endParaRPr lang="en-IN" sz="4000" dirty="0">
              <a:latin typeface="Baskerville Old Face" pitchFamily="18" charset="0"/>
            </a:endParaRPr>
          </a:p>
        </p:txBody>
      </p:sp>
      <p:sp>
        <p:nvSpPr>
          <p:cNvPr id="3" name="Content Placeholder 2"/>
          <p:cNvSpPr>
            <a:spLocks noGrp="1"/>
          </p:cNvSpPr>
          <p:nvPr>
            <p:ph idx="1"/>
          </p:nvPr>
        </p:nvSpPr>
        <p:spPr/>
        <p:txBody>
          <a:bodyPr>
            <a:normAutofit/>
          </a:bodyPr>
          <a:lstStyle/>
          <a:p>
            <a:r>
              <a:rPr lang="en-GB" sz="2400" dirty="0" smtClean="0"/>
              <a:t>It </a:t>
            </a:r>
            <a:r>
              <a:rPr lang="en-GB" sz="2400" dirty="0"/>
              <a:t>is based on analyzing the physical algebra generated by a non-parallel </a:t>
            </a:r>
            <a:r>
              <a:rPr lang="en-GB" sz="2400" dirty="0" smtClean="0"/>
              <a:t>optimizer.</a:t>
            </a:r>
          </a:p>
          <a:p>
            <a:r>
              <a:rPr lang="en-GB" sz="2400" dirty="0"/>
              <a:t>The aim of the analysis is to factorize the implementation code of the non-parallel algebraic operators in terms of more primitive operations defined by the algebraic execution engine of a target parallel DBMS physical algebra</a:t>
            </a:r>
            <a:r>
              <a:rPr lang="en-GB" sz="2400" dirty="0" smtClean="0"/>
              <a:t>.</a:t>
            </a:r>
          </a:p>
          <a:p>
            <a:r>
              <a:rPr lang="en-GB" sz="2400" dirty="0"/>
              <a:t>More primitive operations increase the chance of exploiting pipelined execution and the number of possible alternative parallel schedules that can be explored by the </a:t>
            </a:r>
            <a:r>
              <a:rPr lang="en-GB" sz="2400" dirty="0" smtClean="0"/>
              <a:t>scheduler.</a:t>
            </a:r>
          </a:p>
        </p:txBody>
      </p:sp>
    </p:spTree>
    <p:extLst>
      <p:ext uri="{BB962C8B-B14F-4D97-AF65-F5344CB8AC3E}">
        <p14:creationId xmlns:p14="http://schemas.microsoft.com/office/powerpoint/2010/main" val="160315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620688"/>
            <a:ext cx="5184405" cy="3312368"/>
          </a:xfrm>
          <a:prstGeom prst="rect">
            <a:avLst/>
          </a:prstGeom>
        </p:spPr>
      </p:pic>
      <p:sp>
        <p:nvSpPr>
          <p:cNvPr id="7" name="TextBox 6"/>
          <p:cNvSpPr txBox="1"/>
          <p:nvPr/>
        </p:nvSpPr>
        <p:spPr>
          <a:xfrm>
            <a:off x="755576" y="4293096"/>
            <a:ext cx="7704856" cy="1569660"/>
          </a:xfrm>
          <a:prstGeom prst="rect">
            <a:avLst/>
          </a:prstGeom>
          <a:noFill/>
        </p:spPr>
        <p:txBody>
          <a:bodyPr wrap="square" rtlCol="0">
            <a:spAutoFit/>
          </a:bodyPr>
          <a:lstStyle/>
          <a:p>
            <a:r>
              <a:rPr lang="en-GB" sz="2400" dirty="0"/>
              <a:t>After the analysis and factoring of the non-parallel physical operators, the non-parallel optimizer is extended to incorporate rules that reflect the additions necessary to generate query plans for the parallel algebra</a:t>
            </a:r>
            <a:endParaRPr lang="en-IN" sz="2400" dirty="0"/>
          </a:p>
        </p:txBody>
      </p:sp>
    </p:spTree>
    <p:extLst>
      <p:ext uri="{BB962C8B-B14F-4D97-AF65-F5344CB8AC3E}">
        <p14:creationId xmlns:p14="http://schemas.microsoft.com/office/powerpoint/2010/main" val="17205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792088"/>
          </a:xfrm>
        </p:spPr>
        <p:txBody>
          <a:bodyPr>
            <a:normAutofit fontScale="90000"/>
          </a:bodyPr>
          <a:lstStyle/>
          <a:p>
            <a:r>
              <a:rPr lang="en-GB" dirty="0" smtClean="0">
                <a:latin typeface="Baskerville Old Face" pitchFamily="18" charset="0"/>
              </a:rPr>
              <a:t/>
            </a:r>
            <a:br>
              <a:rPr lang="en-GB" dirty="0" smtClean="0">
                <a:latin typeface="Baskerville Old Face" pitchFamily="18" charset="0"/>
              </a:rPr>
            </a:br>
            <a:r>
              <a:rPr lang="en-GB" dirty="0" smtClean="0">
                <a:latin typeface="Baskerville Old Face" pitchFamily="18" charset="0"/>
              </a:rPr>
              <a:t> </a:t>
            </a:r>
            <a:r>
              <a:rPr lang="en-GB" dirty="0">
                <a:latin typeface="Baskerville Old Face" pitchFamily="18" charset="0"/>
              </a:rPr>
              <a:t>Object oriented data model</a:t>
            </a:r>
            <a:r>
              <a:rPr lang="en-GB" b="1" dirty="0"/>
              <a:t/>
            </a:r>
            <a:br>
              <a:rPr lang="en-GB" b="1" dirty="0"/>
            </a:br>
            <a:endParaRPr lang="en-IN" dirty="0"/>
          </a:p>
        </p:txBody>
      </p:sp>
      <p:sp>
        <p:nvSpPr>
          <p:cNvPr id="3" name="Content Placeholder 2"/>
          <p:cNvSpPr>
            <a:spLocks noGrp="1"/>
          </p:cNvSpPr>
          <p:nvPr>
            <p:ph idx="1"/>
          </p:nvPr>
        </p:nvSpPr>
        <p:spPr>
          <a:xfrm>
            <a:off x="251520" y="1556792"/>
            <a:ext cx="8856984" cy="4824536"/>
          </a:xfrm>
        </p:spPr>
        <p:txBody>
          <a:bodyPr>
            <a:normAutofit/>
          </a:bodyPr>
          <a:lstStyle/>
          <a:p>
            <a:pPr marL="0" indent="0">
              <a:buNone/>
            </a:pPr>
            <a:r>
              <a:rPr lang="en-GB" sz="2800" dirty="0"/>
              <a:t>Elements of Object oriented data model</a:t>
            </a:r>
          </a:p>
          <a:p>
            <a:pPr marL="0" indent="0">
              <a:buNone/>
            </a:pPr>
            <a:r>
              <a:rPr lang="en-IN" sz="2400" b="1" dirty="0" smtClean="0"/>
              <a:t>Objects :</a:t>
            </a:r>
            <a:r>
              <a:rPr lang="en-GB" sz="2400" dirty="0"/>
              <a:t>The real world entities and situations are represented as </a:t>
            </a:r>
            <a:r>
              <a:rPr lang="en-GB" sz="2400" dirty="0" smtClean="0"/>
              <a:t>objects</a:t>
            </a:r>
          </a:p>
          <a:p>
            <a:pPr marL="0" indent="0">
              <a:buNone/>
            </a:pPr>
            <a:r>
              <a:rPr lang="en-IN" sz="2400" b="1" dirty="0"/>
              <a:t>Attributes and </a:t>
            </a:r>
            <a:r>
              <a:rPr lang="en-IN" sz="2400" b="1" dirty="0" smtClean="0"/>
              <a:t>Method: </a:t>
            </a:r>
            <a:r>
              <a:rPr lang="en-GB" sz="2400" dirty="0"/>
              <a:t>Every object has certain characteristics. These are represented using Attributes. The behaviour of the objects is represented using Methods</a:t>
            </a:r>
            <a:r>
              <a:rPr lang="en-GB" sz="2400" dirty="0" smtClean="0"/>
              <a:t>.</a:t>
            </a:r>
          </a:p>
          <a:p>
            <a:pPr marL="0" indent="0">
              <a:buNone/>
            </a:pPr>
            <a:r>
              <a:rPr lang="en-IN" sz="2400" b="1" dirty="0" smtClean="0"/>
              <a:t>Class: </a:t>
            </a:r>
            <a:r>
              <a:rPr lang="en-GB" sz="2400" dirty="0"/>
              <a:t>Similar attributes and methods are grouped together using </a:t>
            </a:r>
            <a:r>
              <a:rPr lang="en-GB" sz="2400" dirty="0" smtClean="0"/>
              <a:t>a</a:t>
            </a:r>
          </a:p>
          <a:p>
            <a:pPr marL="0" indent="0">
              <a:buNone/>
            </a:pPr>
            <a:r>
              <a:rPr lang="en-GB" sz="2400" dirty="0"/>
              <a:t>c</a:t>
            </a:r>
            <a:r>
              <a:rPr lang="en-GB" sz="2400" dirty="0" smtClean="0"/>
              <a:t>lass</a:t>
            </a:r>
          </a:p>
          <a:p>
            <a:pPr marL="0" indent="0">
              <a:buNone/>
            </a:pPr>
            <a:r>
              <a:rPr lang="en-IN" sz="2400" b="1" dirty="0" smtClean="0"/>
              <a:t>Inheritance: </a:t>
            </a:r>
            <a:r>
              <a:rPr lang="en-GB" sz="2400" dirty="0"/>
              <a:t>A new class can be derived from the original class. The derived class contains attributes and methods of the original class as well as its own.</a:t>
            </a:r>
            <a:endParaRPr lang="en-GB" sz="2400" dirty="0" smtClean="0"/>
          </a:p>
          <a:p>
            <a:pPr marL="0" indent="0">
              <a:buNone/>
            </a:pPr>
            <a:endParaRPr lang="en-IN" sz="2400" dirty="0"/>
          </a:p>
        </p:txBody>
      </p:sp>
    </p:spTree>
    <p:extLst>
      <p:ext uri="{BB962C8B-B14F-4D97-AF65-F5344CB8AC3E}">
        <p14:creationId xmlns:p14="http://schemas.microsoft.com/office/powerpoint/2010/main" val="206454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040" y="908720"/>
            <a:ext cx="6929761" cy="4475319"/>
          </a:xfrm>
          <a:prstGeom prst="rect">
            <a:avLst/>
          </a:prstGeom>
        </p:spPr>
      </p:pic>
    </p:spTree>
    <p:extLst>
      <p:ext uri="{BB962C8B-B14F-4D97-AF65-F5344CB8AC3E}">
        <p14:creationId xmlns:p14="http://schemas.microsoft.com/office/powerpoint/2010/main" val="26297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08112"/>
          </a:xfrm>
        </p:spPr>
        <p:txBody>
          <a:bodyPr>
            <a:normAutofit fontScale="90000"/>
          </a:bodyPr>
          <a:lstStyle/>
          <a:p>
            <a:r>
              <a:rPr lang="en-IN" dirty="0" smtClean="0">
                <a:latin typeface="Baskerville Old Face" pitchFamily="18" charset="0"/>
              </a:rPr>
              <a:t/>
            </a:r>
            <a:br>
              <a:rPr lang="en-IN" dirty="0" smtClean="0">
                <a:latin typeface="Baskerville Old Face" pitchFamily="18" charset="0"/>
              </a:rPr>
            </a:br>
            <a:r>
              <a:rPr lang="en-IN" dirty="0" smtClean="0">
                <a:latin typeface="Baskerville Old Face" pitchFamily="18" charset="0"/>
              </a:rPr>
              <a:t>Object </a:t>
            </a:r>
            <a:r>
              <a:rPr lang="en-IN" dirty="0">
                <a:latin typeface="Baskerville Old Face" pitchFamily="18" charset="0"/>
              </a:rPr>
              <a:t>Query Language (OQL)</a:t>
            </a:r>
            <a:r>
              <a:rPr lang="en-IN" b="1" dirty="0"/>
              <a:t/>
            </a:r>
            <a:br>
              <a:rPr lang="en-IN" b="1" dirty="0"/>
            </a:br>
            <a:endParaRPr lang="en-IN" dirty="0"/>
          </a:p>
        </p:txBody>
      </p:sp>
      <p:sp>
        <p:nvSpPr>
          <p:cNvPr id="4" name="TextBox 3"/>
          <p:cNvSpPr txBox="1"/>
          <p:nvPr/>
        </p:nvSpPr>
        <p:spPr>
          <a:xfrm>
            <a:off x="179512" y="1700808"/>
            <a:ext cx="8856984" cy="2985433"/>
          </a:xfrm>
          <a:prstGeom prst="rect">
            <a:avLst/>
          </a:prstGeom>
          <a:noFill/>
        </p:spPr>
        <p:txBody>
          <a:bodyPr wrap="square" rtlCol="0">
            <a:spAutoFit/>
          </a:bodyPr>
          <a:lstStyle/>
          <a:p>
            <a:pPr marL="342900" indent="-342900">
              <a:buFont typeface="Arial" pitchFamily="34" charset="0"/>
              <a:buChar char="•"/>
            </a:pPr>
            <a:r>
              <a:rPr lang="en-GB" sz="2400" dirty="0"/>
              <a:t>Object Query Language allows SQL-like queries to be performed on a OODB</a:t>
            </a:r>
            <a:r>
              <a:rPr lang="en-GB" sz="2400" dirty="0" smtClean="0"/>
              <a:t>.</a:t>
            </a:r>
          </a:p>
          <a:p>
            <a:pPr marL="342900" indent="-342900">
              <a:buFont typeface="Arial" pitchFamily="34" charset="0"/>
              <a:buChar char="•"/>
            </a:pPr>
            <a:r>
              <a:rPr lang="en-GB" sz="2400" dirty="0"/>
              <a:t>Like SQL, it is a declarative language. Based loosely on SQL, OQL includes additional language constructs which allow for object oriented design such as operation invocation and inheritance. </a:t>
            </a:r>
            <a:endParaRPr lang="en-GB" sz="2400" dirty="0" smtClean="0"/>
          </a:p>
          <a:p>
            <a:pPr marL="342900" indent="-342900">
              <a:buFont typeface="Arial" pitchFamily="34" charset="0"/>
              <a:buChar char="•"/>
            </a:pPr>
            <a:r>
              <a:rPr lang="en-GB" sz="2400" dirty="0"/>
              <a:t>Query Structures look very similar in SQL and OQL but the results returned are different.</a:t>
            </a:r>
            <a:endParaRPr lang="en-GB" sz="2400" dirty="0" smtClean="0"/>
          </a:p>
          <a:p>
            <a:endParaRPr lang="en-IN" sz="2000" dirty="0"/>
          </a:p>
        </p:txBody>
      </p:sp>
    </p:spTree>
    <p:extLst>
      <p:ext uri="{BB962C8B-B14F-4D97-AF65-F5344CB8AC3E}">
        <p14:creationId xmlns:p14="http://schemas.microsoft.com/office/powerpoint/2010/main" val="384539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6632"/>
            <a:ext cx="6774767" cy="2027096"/>
          </a:xfrm>
          <a:prstGeom prst="rect">
            <a:avLst/>
          </a:prstGeom>
        </p:spPr>
      </p:pic>
      <p:sp>
        <p:nvSpPr>
          <p:cNvPr id="7" name="TextBox 6"/>
          <p:cNvSpPr txBox="1"/>
          <p:nvPr/>
        </p:nvSpPr>
        <p:spPr>
          <a:xfrm>
            <a:off x="179512" y="2234045"/>
            <a:ext cx="8424936" cy="400110"/>
          </a:xfrm>
          <a:prstGeom prst="rect">
            <a:avLst/>
          </a:prstGeom>
          <a:noFill/>
        </p:spPr>
        <p:txBody>
          <a:bodyPr wrap="square" rtlCol="0">
            <a:spAutoFit/>
          </a:bodyPr>
          <a:lstStyle/>
          <a:p>
            <a:r>
              <a:rPr lang="en-GB" sz="2000" b="1" dirty="0"/>
              <a:t>Example</a:t>
            </a:r>
            <a:r>
              <a:rPr lang="en-GB" sz="2000" dirty="0"/>
              <a:t>: OQL query to obtain Voter names who are from the state of Colorado</a:t>
            </a:r>
            <a:endParaRPr lang="en-IN" sz="2000" dirty="0"/>
          </a:p>
        </p:txBody>
      </p:sp>
      <p:sp>
        <p:nvSpPr>
          <p:cNvPr id="8" name="TextBox 7"/>
          <p:cNvSpPr txBox="1"/>
          <p:nvPr/>
        </p:nvSpPr>
        <p:spPr>
          <a:xfrm>
            <a:off x="827584" y="2780928"/>
            <a:ext cx="3034549" cy="1015663"/>
          </a:xfrm>
          <a:prstGeom prst="rect">
            <a:avLst/>
          </a:prstGeom>
          <a:noFill/>
        </p:spPr>
        <p:txBody>
          <a:bodyPr wrap="none" rtlCol="0">
            <a:spAutoFit/>
          </a:bodyPr>
          <a:lstStyle/>
          <a:p>
            <a:r>
              <a:rPr lang="en-GB" sz="2000" b="1" dirty="0"/>
              <a:t>Select</a:t>
            </a:r>
            <a:r>
              <a:rPr lang="en-GB" sz="2000" dirty="0"/>
              <a:t> distinct v.name </a:t>
            </a:r>
            <a:endParaRPr lang="en-GB" sz="2000" dirty="0" smtClean="0"/>
          </a:p>
          <a:p>
            <a:r>
              <a:rPr lang="en-GB" sz="2000" b="1" dirty="0" smtClean="0"/>
              <a:t>From</a:t>
            </a:r>
            <a:r>
              <a:rPr lang="en-GB" sz="2000" dirty="0" smtClean="0"/>
              <a:t> </a:t>
            </a:r>
            <a:r>
              <a:rPr lang="en-GB" sz="2000" dirty="0"/>
              <a:t>voters v </a:t>
            </a:r>
            <a:endParaRPr lang="en-GB" sz="2000" dirty="0" smtClean="0"/>
          </a:p>
          <a:p>
            <a:r>
              <a:rPr lang="en-GB" sz="2000" b="1" dirty="0" smtClean="0"/>
              <a:t>Where</a:t>
            </a:r>
            <a:r>
              <a:rPr lang="en-GB" sz="2000" dirty="0" smtClean="0"/>
              <a:t> </a:t>
            </a:r>
            <a:r>
              <a:rPr lang="en-GB" sz="2000" dirty="0"/>
              <a:t>v.state = “Colorado”</a:t>
            </a:r>
            <a:endParaRPr lang="en-IN"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4137720"/>
            <a:ext cx="2004234" cy="141744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404" y="4255840"/>
            <a:ext cx="3970364" cy="1181202"/>
          </a:xfrm>
          <a:prstGeom prst="rect">
            <a:avLst/>
          </a:prstGeom>
        </p:spPr>
      </p:pic>
      <p:sp>
        <p:nvSpPr>
          <p:cNvPr id="11" name="TextBox 10"/>
          <p:cNvSpPr txBox="1"/>
          <p:nvPr/>
        </p:nvSpPr>
        <p:spPr>
          <a:xfrm>
            <a:off x="746965" y="5733256"/>
            <a:ext cx="1733423" cy="646331"/>
          </a:xfrm>
          <a:prstGeom prst="rect">
            <a:avLst/>
          </a:prstGeom>
          <a:noFill/>
        </p:spPr>
        <p:txBody>
          <a:bodyPr wrap="none" rtlCol="0">
            <a:spAutoFit/>
          </a:bodyPr>
          <a:lstStyle/>
          <a:p>
            <a:r>
              <a:rPr lang="en-IN" dirty="0"/>
              <a:t>Result from </a:t>
            </a:r>
            <a:r>
              <a:rPr lang="en-IN" dirty="0" smtClean="0"/>
              <a:t>SQL </a:t>
            </a:r>
          </a:p>
          <a:p>
            <a:r>
              <a:rPr lang="en-IN" dirty="0"/>
              <a:t>table with rows</a:t>
            </a:r>
          </a:p>
        </p:txBody>
      </p:sp>
      <p:sp>
        <p:nvSpPr>
          <p:cNvPr id="12" name="TextBox 11"/>
          <p:cNvSpPr txBox="1"/>
          <p:nvPr/>
        </p:nvSpPr>
        <p:spPr>
          <a:xfrm>
            <a:off x="5337046" y="5733255"/>
            <a:ext cx="2071080" cy="646331"/>
          </a:xfrm>
          <a:prstGeom prst="rect">
            <a:avLst/>
          </a:prstGeom>
          <a:noFill/>
        </p:spPr>
        <p:txBody>
          <a:bodyPr wrap="none" rtlCol="0">
            <a:spAutoFit/>
          </a:bodyPr>
          <a:lstStyle/>
          <a:p>
            <a:r>
              <a:rPr lang="en-IN" dirty="0"/>
              <a:t>Result from </a:t>
            </a:r>
            <a:r>
              <a:rPr lang="en-IN" dirty="0" smtClean="0"/>
              <a:t>OQL</a:t>
            </a:r>
          </a:p>
          <a:p>
            <a:r>
              <a:rPr lang="en-IN" dirty="0"/>
              <a:t>collection of objects</a:t>
            </a:r>
          </a:p>
        </p:txBody>
      </p:sp>
    </p:spTree>
    <p:extLst>
      <p:ext uri="{BB962C8B-B14F-4D97-AF65-F5344CB8AC3E}">
        <p14:creationId xmlns:p14="http://schemas.microsoft.com/office/powerpoint/2010/main" val="95292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3002</TotalTime>
  <Words>1772</Words>
  <Application>Microsoft Office PowerPoint</Application>
  <PresentationFormat>On-screen Show (4:3)</PresentationFormat>
  <Paragraphs>121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INTRODUCTION</vt:lpstr>
      <vt:lpstr>PowerPoint Presentation</vt:lpstr>
      <vt:lpstr>Parallelism extraction Technique</vt:lpstr>
      <vt:lpstr>PowerPoint Presentation</vt:lpstr>
      <vt:lpstr>  Object oriented data model </vt:lpstr>
      <vt:lpstr>PowerPoint Presentation</vt:lpstr>
      <vt:lpstr> Object Query Language (OQL) </vt:lpstr>
      <vt:lpstr>PowerPoint Presentation</vt:lpstr>
      <vt:lpstr>Incorporating Parallelism Into Query Optimization</vt:lpstr>
      <vt:lpstr>PowerPoint Presentation</vt:lpstr>
      <vt:lpstr>PowerPoint Presentation</vt:lpstr>
      <vt:lpstr>PowerPoint Presentation</vt:lpstr>
      <vt:lpstr>factoring of code</vt:lpstr>
      <vt:lpstr>PowerPoint Presentation</vt:lpstr>
      <vt:lpstr>PowerPoint Presentation</vt:lpstr>
      <vt:lpstr>PowerPoint Presentation</vt:lpstr>
      <vt:lpstr>PowerPoint Presentation</vt:lpstr>
      <vt:lpstr>PowerPoint Presentation</vt:lpstr>
      <vt:lpstr>Applying Parallelism Extraction</vt:lpstr>
      <vt:lpstr>PowerPoint Presentation</vt:lpstr>
      <vt:lpstr>PowerPoint Presentation</vt:lpstr>
      <vt:lpstr>PowerPoint Presentation</vt:lpstr>
      <vt:lpstr>Example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Snowball Sampling</dc:title>
  <dc:creator>Windows User</dc:creator>
  <cp:lastModifiedBy>Windows User</cp:lastModifiedBy>
  <cp:revision>71</cp:revision>
  <dcterms:created xsi:type="dcterms:W3CDTF">2019-11-09T06:33:06Z</dcterms:created>
  <dcterms:modified xsi:type="dcterms:W3CDTF">2019-11-29T13:52:17Z</dcterms:modified>
</cp:coreProperties>
</file>