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215079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412194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35671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166784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9022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130950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406861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2001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11742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125863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C035A-7214-4000-8E7A-5F16D43D3CF5}" type="datetimeFigureOut">
              <a:rPr lang="en-IN" smtClean="0"/>
              <a:t>13-11-2019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70344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C035A-7214-4000-8E7A-5F16D43D3CF5}" type="datetimeFigureOut">
              <a:rPr lang="en-IN" smtClean="0"/>
              <a:t>13-11-2019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16C30-4DC3-4C00-9CFE-37F0170E7BAB}" type="slidenum">
              <a:rPr lang="en-IN" smtClean="0"/>
              <a:t>‹#›</a:t>
            </a:fld>
            <a:endParaRPr lang="en-IN" dirty="0"/>
          </a:p>
        </p:txBody>
      </p:sp>
    </p:spTree>
    <p:extLst>
      <p:ext uri="{BB962C8B-B14F-4D97-AF65-F5344CB8AC3E}">
        <p14:creationId xmlns:p14="http://schemas.microsoft.com/office/powerpoint/2010/main" val="14483284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2024"/>
            <a:ext cx="1040904" cy="10409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984" y="10352"/>
            <a:ext cx="6600653" cy="938625"/>
          </a:xfrm>
          <a:prstGeom prst="rect">
            <a:avLst/>
          </a:prstGeom>
        </p:spPr>
      </p:pic>
      <p:sp>
        <p:nvSpPr>
          <p:cNvPr id="6" name="TextBox 5"/>
          <p:cNvSpPr txBox="1"/>
          <p:nvPr/>
        </p:nvSpPr>
        <p:spPr>
          <a:xfrm>
            <a:off x="882472" y="1419218"/>
            <a:ext cx="2465392" cy="369332"/>
          </a:xfrm>
          <a:prstGeom prst="rect">
            <a:avLst/>
          </a:prstGeom>
          <a:noFill/>
        </p:spPr>
        <p:txBody>
          <a:bodyPr wrap="square" rtlCol="0">
            <a:spAutoFit/>
          </a:bodyPr>
          <a:lstStyle/>
          <a:p>
            <a:r>
              <a:rPr lang="en-IN" dirty="0" smtClean="0">
                <a:latin typeface="Algerian" pitchFamily="82" charset="0"/>
              </a:rPr>
              <a:t>A </a:t>
            </a:r>
            <a:r>
              <a:rPr lang="en-IN" dirty="0">
                <a:latin typeface="Algerian" pitchFamily="82" charset="0"/>
              </a:rPr>
              <a:t>P</a:t>
            </a:r>
            <a:r>
              <a:rPr lang="en-IN" dirty="0" smtClean="0">
                <a:latin typeface="Algerian" pitchFamily="82" charset="0"/>
              </a:rPr>
              <a:t>resentation on</a:t>
            </a:r>
            <a:endParaRPr lang="en-IN" dirty="0">
              <a:latin typeface="Algerian" pitchFamily="82" charset="0"/>
            </a:endParaRPr>
          </a:p>
        </p:txBody>
      </p:sp>
      <p:sp>
        <p:nvSpPr>
          <p:cNvPr id="8" name="TextBox 7"/>
          <p:cNvSpPr txBox="1"/>
          <p:nvPr/>
        </p:nvSpPr>
        <p:spPr>
          <a:xfrm>
            <a:off x="467544" y="5592566"/>
            <a:ext cx="4716016" cy="677108"/>
          </a:xfrm>
          <a:prstGeom prst="rect">
            <a:avLst/>
          </a:prstGeom>
          <a:noFill/>
        </p:spPr>
        <p:txBody>
          <a:bodyPr wrap="square" rtlCol="0">
            <a:spAutoFit/>
          </a:bodyPr>
          <a:lstStyle/>
          <a:p>
            <a:r>
              <a:rPr lang="en-IN" dirty="0" smtClean="0">
                <a:latin typeface="Arial Black" pitchFamily="34" charset="0"/>
              </a:rPr>
              <a:t>Under Guidance of – </a:t>
            </a:r>
          </a:p>
          <a:p>
            <a:r>
              <a:rPr lang="en-IN" dirty="0">
                <a:latin typeface="Arial Black" pitchFamily="34" charset="0"/>
              </a:rPr>
              <a:t>	</a:t>
            </a:r>
            <a:r>
              <a:rPr lang="en-IN" dirty="0" smtClean="0">
                <a:latin typeface="Arial Black" pitchFamily="34" charset="0"/>
              </a:rPr>
              <a:t>	</a:t>
            </a:r>
            <a:r>
              <a:rPr lang="en-IN" sz="2000" dirty="0" smtClean="0">
                <a:latin typeface="Lucida Calligraphy" pitchFamily="66" charset="0"/>
              </a:rPr>
              <a:t>Prof</a:t>
            </a:r>
            <a:r>
              <a:rPr lang="en-IN" sz="2000" dirty="0" smtClean="0">
                <a:latin typeface="Lucida Calligraphy" pitchFamily="66" charset="0"/>
              </a:rPr>
              <a:t>. </a:t>
            </a:r>
            <a:r>
              <a:rPr lang="en-IN" sz="2000" dirty="0" smtClean="0">
                <a:latin typeface="Lucida Calligraphy" pitchFamily="66" charset="0"/>
              </a:rPr>
              <a:t>Uma S.</a:t>
            </a:r>
            <a:endParaRPr lang="en-IN" sz="2000" dirty="0">
              <a:latin typeface="Lucida Calligraphy" pitchFamily="66" charset="0"/>
            </a:endParaRPr>
          </a:p>
        </p:txBody>
      </p:sp>
      <p:sp>
        <p:nvSpPr>
          <p:cNvPr id="9" name="TextBox 8"/>
          <p:cNvSpPr txBox="1"/>
          <p:nvPr/>
        </p:nvSpPr>
        <p:spPr>
          <a:xfrm>
            <a:off x="5940152" y="5592566"/>
            <a:ext cx="2772816" cy="923330"/>
          </a:xfrm>
          <a:prstGeom prst="rect">
            <a:avLst/>
          </a:prstGeom>
          <a:noFill/>
        </p:spPr>
        <p:txBody>
          <a:bodyPr wrap="square" rtlCol="0">
            <a:spAutoFit/>
          </a:bodyPr>
          <a:lstStyle/>
          <a:p>
            <a:r>
              <a:rPr lang="en-IN" dirty="0" smtClean="0">
                <a:latin typeface="Castellar" pitchFamily="18" charset="0"/>
              </a:rPr>
              <a:t>By –</a:t>
            </a:r>
          </a:p>
          <a:p>
            <a:r>
              <a:rPr lang="en-IN" dirty="0" smtClean="0">
                <a:latin typeface="Castellar" pitchFamily="18" charset="0"/>
              </a:rPr>
              <a:t>          Nitin Singh</a:t>
            </a:r>
          </a:p>
          <a:p>
            <a:r>
              <a:rPr lang="en-IN" dirty="0">
                <a:latin typeface="Castellar" pitchFamily="18" charset="0"/>
              </a:rPr>
              <a:t> </a:t>
            </a:r>
            <a:r>
              <a:rPr lang="en-IN" dirty="0" smtClean="0">
                <a:latin typeface="Castellar" pitchFamily="18" charset="0"/>
              </a:rPr>
              <a:t>         17BCS019</a:t>
            </a:r>
            <a:endParaRPr lang="en-IN" dirty="0">
              <a:latin typeface="Castellar" pitchFamily="18" charset="0"/>
            </a:endParaRPr>
          </a:p>
        </p:txBody>
      </p:sp>
      <p:sp>
        <p:nvSpPr>
          <p:cNvPr id="3" name="TextBox 2"/>
          <p:cNvSpPr txBox="1"/>
          <p:nvPr/>
        </p:nvSpPr>
        <p:spPr>
          <a:xfrm>
            <a:off x="1259632" y="2492896"/>
            <a:ext cx="6365993" cy="1015663"/>
          </a:xfrm>
          <a:prstGeom prst="rect">
            <a:avLst/>
          </a:prstGeom>
          <a:noFill/>
        </p:spPr>
        <p:txBody>
          <a:bodyPr wrap="square" rtlCol="0">
            <a:spAutoFit/>
          </a:bodyPr>
          <a:lstStyle/>
          <a:p>
            <a:r>
              <a:rPr lang="en-IN" sz="2000" dirty="0" smtClean="0">
                <a:latin typeface="Castellar" pitchFamily="18" charset="0"/>
              </a:rPr>
              <a:t>Query Processing and Optimization of Parallel Database System in Multi Processor Environment</a:t>
            </a:r>
            <a:endParaRPr lang="en-IN" sz="2000" dirty="0">
              <a:latin typeface="Castellar" pitchFamily="18" charset="0"/>
            </a:endParaRPr>
          </a:p>
        </p:txBody>
      </p:sp>
    </p:spTree>
    <p:extLst>
      <p:ext uri="{BB962C8B-B14F-4D97-AF65-F5344CB8AC3E}">
        <p14:creationId xmlns:p14="http://schemas.microsoft.com/office/powerpoint/2010/main" val="3722727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052736"/>
            <a:ext cx="8496944" cy="3877985"/>
          </a:xfrm>
          <a:prstGeom prst="rect">
            <a:avLst/>
          </a:prstGeom>
          <a:noFill/>
        </p:spPr>
        <p:txBody>
          <a:bodyPr wrap="square" rtlCol="0">
            <a:spAutoFit/>
          </a:bodyPr>
          <a:lstStyle/>
          <a:p>
            <a:r>
              <a:rPr lang="en-GB" sz="2800" dirty="0"/>
              <a:t>If the SQL statements update or insert </a:t>
            </a:r>
            <a:r>
              <a:rPr lang="en-GB" sz="2800" dirty="0" smtClean="0"/>
              <a:t>statements</a:t>
            </a:r>
          </a:p>
          <a:p>
            <a:endParaRPr lang="en-GB" dirty="0"/>
          </a:p>
          <a:p>
            <a:r>
              <a:rPr lang="en-GB" sz="2000" dirty="0" smtClean="0"/>
              <a:t>1)Partitioning</a:t>
            </a:r>
            <a:r>
              <a:rPr lang="en-GB" sz="2000" dirty="0"/>
              <a:t>: distributing the tuples of a relation over several disks / memory modules which will help to allow parallel databases to exploit the I/O bandwidth of multiple disks by reading and writing them in parallel or Relations </a:t>
            </a:r>
            <a:r>
              <a:rPr lang="en-GB" sz="2000" dirty="0" smtClean="0"/>
              <a:t>are</a:t>
            </a:r>
          </a:p>
          <a:p>
            <a:r>
              <a:rPr lang="en-GB" sz="2000" dirty="0"/>
              <a:t> </a:t>
            </a:r>
            <a:r>
              <a:rPr lang="en-GB" sz="2000" dirty="0" smtClean="0"/>
              <a:t> de clustered </a:t>
            </a:r>
            <a:r>
              <a:rPr lang="en-GB" sz="2000" dirty="0"/>
              <a:t>(partitioned horizontally) based on range index ,hash function methods</a:t>
            </a:r>
            <a:r>
              <a:rPr lang="en-GB" sz="2000" dirty="0" smtClean="0"/>
              <a:t>.</a:t>
            </a:r>
          </a:p>
          <a:p>
            <a:r>
              <a:rPr lang="en-GB" sz="2000" dirty="0"/>
              <a:t> 2) Each CPU accesses the separate memory module and insert or update the data in the database in the accessible memory module. Note when the CPU will access the cluster of database, concurrency control protocols (lock mechanism) must be enable</a:t>
            </a:r>
            <a:r>
              <a:rPr lang="en-GB" sz="2000" dirty="0" smtClean="0"/>
              <a:t>.</a:t>
            </a:r>
          </a:p>
          <a:p>
            <a:r>
              <a:rPr lang="en-GB" sz="2000" dirty="0" smtClean="0"/>
              <a:t>3)Combine </a:t>
            </a:r>
            <a:r>
              <a:rPr lang="en-GB" sz="2000" dirty="0"/>
              <a:t>the all memory module and transfer the data into the </a:t>
            </a:r>
            <a:r>
              <a:rPr lang="en-GB" sz="2000" dirty="0" smtClean="0"/>
              <a:t>data file</a:t>
            </a:r>
            <a:r>
              <a:rPr lang="en-GB" sz="2000" dirty="0"/>
              <a:t>.</a:t>
            </a:r>
            <a:endParaRPr lang="en-IN" sz="2000" dirty="0"/>
          </a:p>
        </p:txBody>
      </p:sp>
    </p:spTree>
    <p:extLst>
      <p:ext uri="{BB962C8B-B14F-4D97-AF65-F5344CB8AC3E}">
        <p14:creationId xmlns:p14="http://schemas.microsoft.com/office/powerpoint/2010/main" val="23858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latin typeface="Book Antiqua" pitchFamily="18" charset="0"/>
              </a:rPr>
              <a:t>Second approach (</a:t>
            </a:r>
            <a:r>
              <a:rPr lang="en-IN" sz="2400" dirty="0" smtClean="0">
                <a:latin typeface="Book Antiqua" pitchFamily="18" charset="0"/>
              </a:rPr>
              <a:t>When memory module shared</a:t>
            </a:r>
            <a:r>
              <a:rPr lang="en-IN" sz="3600" dirty="0" smtClean="0">
                <a:latin typeface="Book Antiqua" pitchFamily="18" charset="0"/>
              </a:rPr>
              <a:t>)</a:t>
            </a:r>
            <a:endParaRPr lang="en-IN" sz="3600" dirty="0"/>
          </a:p>
        </p:txBody>
      </p:sp>
      <p:sp>
        <p:nvSpPr>
          <p:cNvPr id="3" name="Content Placeholder 2"/>
          <p:cNvSpPr>
            <a:spLocks noGrp="1"/>
          </p:cNvSpPr>
          <p:nvPr>
            <p:ph idx="1"/>
          </p:nvPr>
        </p:nvSpPr>
        <p:spPr/>
        <p:txBody>
          <a:bodyPr>
            <a:normAutofit/>
          </a:bodyPr>
          <a:lstStyle/>
          <a:p>
            <a:pPr marL="0" indent="0">
              <a:buNone/>
            </a:pPr>
            <a:r>
              <a:rPr lang="en-GB" sz="2400" dirty="0" smtClean="0"/>
              <a:t>1) </a:t>
            </a:r>
            <a:r>
              <a:rPr lang="en-GB" sz="2000" dirty="0" smtClean="0"/>
              <a:t>Partitioning: distributing the tuples of a relation over several disks / memory modules which will help to allow parallel databases to exploit the I/O bandwidth of multiple memory module (any memory module access by any processor/CPU) by reading and writing them in parallel or Relations are de clustered (partitioned horizontally) based on round robin, range index ,hash function methods. </a:t>
            </a:r>
          </a:p>
          <a:p>
            <a:pPr marL="0" indent="0">
              <a:buNone/>
            </a:pPr>
            <a:r>
              <a:rPr lang="en-GB" sz="2000" dirty="0" smtClean="0"/>
              <a:t>2) In case of select / retrieval statements apply the block level locking mechanism with read lock. So that one CPU access (retrieve) the data it should be lock for other CPU till the complete execution of SQL statement.</a:t>
            </a:r>
          </a:p>
          <a:p>
            <a:pPr marL="0" indent="0">
              <a:buNone/>
            </a:pPr>
            <a:r>
              <a:rPr lang="en-GB" sz="2000" dirty="0" smtClean="0"/>
              <a:t>3) If the SQL statement belongs in update statement category then apply the record level locking mechanism with read and write lock. Once the record will update by CPU, with the help of cache coherence property update the data in all corresponding memory module. </a:t>
            </a:r>
            <a:endParaRPr lang="en-IN" sz="2000" dirty="0"/>
          </a:p>
        </p:txBody>
      </p:sp>
    </p:spTree>
    <p:extLst>
      <p:ext uri="{BB962C8B-B14F-4D97-AF65-F5344CB8AC3E}">
        <p14:creationId xmlns:p14="http://schemas.microsoft.com/office/powerpoint/2010/main" val="1647745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04609"/>
            <a:ext cx="1089529" cy="400110"/>
          </a:xfrm>
          <a:prstGeom prst="rect">
            <a:avLst/>
          </a:prstGeom>
          <a:noFill/>
        </p:spPr>
        <p:txBody>
          <a:bodyPr wrap="none" rtlCol="0">
            <a:spAutoFit/>
          </a:bodyPr>
          <a:lstStyle/>
          <a:p>
            <a:r>
              <a:rPr lang="en-IN" sz="2000" b="1" dirty="0" smtClean="0"/>
              <a:t>Example</a:t>
            </a:r>
            <a:endParaRPr lang="en-IN" sz="2000" b="1" dirty="0"/>
          </a:p>
        </p:txBody>
      </p:sp>
      <p:sp>
        <p:nvSpPr>
          <p:cNvPr id="5" name="TextBox 4"/>
          <p:cNvSpPr txBox="1"/>
          <p:nvPr/>
        </p:nvSpPr>
        <p:spPr>
          <a:xfrm>
            <a:off x="848892" y="644648"/>
            <a:ext cx="5655010" cy="646331"/>
          </a:xfrm>
          <a:prstGeom prst="rect">
            <a:avLst/>
          </a:prstGeom>
          <a:noFill/>
        </p:spPr>
        <p:txBody>
          <a:bodyPr wrap="none" rtlCol="0">
            <a:spAutoFit/>
          </a:bodyPr>
          <a:lstStyle/>
          <a:p>
            <a:r>
              <a:rPr lang="en-IN" dirty="0"/>
              <a:t>Consider the following query</a:t>
            </a:r>
            <a:r>
              <a:rPr lang="en-IN" dirty="0" smtClean="0"/>
              <a:t>:</a:t>
            </a:r>
          </a:p>
          <a:p>
            <a:r>
              <a:rPr lang="en-GB" dirty="0"/>
              <a:t>Update t into C values (select t from A, B where </a:t>
            </a:r>
            <a:r>
              <a:rPr lang="en-GB" dirty="0" err="1"/>
              <a:t>A.x</a:t>
            </a:r>
            <a:r>
              <a:rPr lang="en-GB" dirty="0"/>
              <a:t> = </a:t>
            </a:r>
            <a:r>
              <a:rPr lang="en-GB" dirty="0" err="1"/>
              <a:t>B.y</a:t>
            </a:r>
            <a:r>
              <a:rPr lang="en-GB" dirty="0"/>
              <a:t>);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3200677" cy="33123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1412776"/>
            <a:ext cx="4824535" cy="3895810"/>
          </a:xfrm>
          <a:prstGeom prst="rect">
            <a:avLst/>
          </a:prstGeom>
        </p:spPr>
      </p:pic>
      <p:sp>
        <p:nvSpPr>
          <p:cNvPr id="8" name="TextBox 7"/>
          <p:cNvSpPr txBox="1"/>
          <p:nvPr/>
        </p:nvSpPr>
        <p:spPr>
          <a:xfrm>
            <a:off x="5076056" y="5308586"/>
            <a:ext cx="2598019" cy="338554"/>
          </a:xfrm>
          <a:prstGeom prst="rect">
            <a:avLst/>
          </a:prstGeom>
          <a:noFill/>
        </p:spPr>
        <p:txBody>
          <a:bodyPr wrap="none" rtlCol="0">
            <a:spAutoFit/>
          </a:bodyPr>
          <a:lstStyle/>
          <a:p>
            <a:r>
              <a:rPr lang="en-IN" sz="1600" dirty="0"/>
              <a:t>multiprocessor environment </a:t>
            </a:r>
          </a:p>
        </p:txBody>
      </p:sp>
      <p:sp>
        <p:nvSpPr>
          <p:cNvPr id="9" name="TextBox 8"/>
          <p:cNvSpPr txBox="1"/>
          <p:nvPr/>
        </p:nvSpPr>
        <p:spPr>
          <a:xfrm>
            <a:off x="611560" y="4725144"/>
            <a:ext cx="2270750" cy="338554"/>
          </a:xfrm>
          <a:prstGeom prst="rect">
            <a:avLst/>
          </a:prstGeom>
          <a:noFill/>
        </p:spPr>
        <p:txBody>
          <a:bodyPr wrap="none" rtlCol="0">
            <a:spAutoFit/>
          </a:bodyPr>
          <a:lstStyle/>
          <a:p>
            <a:r>
              <a:rPr lang="en-IN" sz="1600" dirty="0"/>
              <a:t>Simple conventional plan</a:t>
            </a:r>
          </a:p>
        </p:txBody>
      </p:sp>
      <p:sp>
        <p:nvSpPr>
          <p:cNvPr id="10" name="TextBox 9"/>
          <p:cNvSpPr txBox="1"/>
          <p:nvPr/>
        </p:nvSpPr>
        <p:spPr>
          <a:xfrm>
            <a:off x="539552" y="6093296"/>
            <a:ext cx="7399205" cy="369332"/>
          </a:xfrm>
          <a:prstGeom prst="rect">
            <a:avLst/>
          </a:prstGeom>
          <a:noFill/>
        </p:spPr>
        <p:txBody>
          <a:bodyPr wrap="none" rtlCol="0">
            <a:spAutoFit/>
          </a:bodyPr>
          <a:lstStyle/>
          <a:p>
            <a:r>
              <a:rPr lang="en-GB" dirty="0"/>
              <a:t>response time will be minimize and system throughput increase dramatically.</a:t>
            </a:r>
            <a:endParaRPr lang="en-IN" dirty="0"/>
          </a:p>
        </p:txBody>
      </p:sp>
    </p:spTree>
    <p:extLst>
      <p:ext uri="{BB962C8B-B14F-4D97-AF65-F5344CB8AC3E}">
        <p14:creationId xmlns:p14="http://schemas.microsoft.com/office/powerpoint/2010/main" val="3671054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3728" y="2348880"/>
            <a:ext cx="4968552" cy="2332856"/>
          </a:xfrm>
        </p:spPr>
        <p:txBody>
          <a:bodyPr/>
          <a:lstStyle/>
          <a:p>
            <a:pPr marL="0" indent="0">
              <a:buNone/>
            </a:pPr>
            <a:r>
              <a:rPr lang="en-IN" dirty="0"/>
              <a:t> </a:t>
            </a:r>
            <a:r>
              <a:rPr lang="en-IN" dirty="0" smtClean="0"/>
              <a:t>         </a:t>
            </a:r>
            <a:r>
              <a:rPr lang="en-IN" sz="5400" b="1" i="1" dirty="0" smtClean="0"/>
              <a:t>Thank you</a:t>
            </a:r>
            <a:endParaRPr lang="en-IN" sz="5400" b="1" i="1" dirty="0"/>
          </a:p>
        </p:txBody>
      </p:sp>
    </p:spTree>
    <p:extLst>
      <p:ext uri="{BB962C8B-B14F-4D97-AF65-F5344CB8AC3E}">
        <p14:creationId xmlns:p14="http://schemas.microsoft.com/office/powerpoint/2010/main" val="1555397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844824"/>
            <a:ext cx="8352928" cy="4893647"/>
          </a:xfrm>
          <a:prstGeom prst="rect">
            <a:avLst/>
          </a:prstGeom>
          <a:noFill/>
        </p:spPr>
        <p:txBody>
          <a:bodyPr wrap="square" rtlCol="0">
            <a:spAutoFit/>
          </a:bodyPr>
          <a:lstStyle/>
          <a:p>
            <a:pPr marL="285750" indent="-285750">
              <a:buFont typeface="Arial" pitchFamily="34" charset="0"/>
              <a:buChar char="•"/>
            </a:pPr>
            <a:r>
              <a:rPr lang="en-GB" sz="2400" dirty="0"/>
              <a:t>Query one of the key reasons for the success of RDBMS technology is the use of declarative languages and query </a:t>
            </a:r>
            <a:r>
              <a:rPr lang="en-GB" sz="2400" dirty="0" smtClean="0"/>
              <a:t>optimization.</a:t>
            </a:r>
          </a:p>
          <a:p>
            <a:pPr marL="285750" indent="-285750">
              <a:buFont typeface="Arial" pitchFamily="34" charset="0"/>
              <a:buChar char="•"/>
            </a:pPr>
            <a:r>
              <a:rPr lang="en-GB" sz="2400" dirty="0"/>
              <a:t>In any database the user can write a query for what data needs or to be retrieved and the database takes over the task of finding the data through efficient technique</a:t>
            </a:r>
            <a:endParaRPr lang="en-GB" sz="2400" dirty="0" smtClean="0"/>
          </a:p>
          <a:p>
            <a:pPr marL="285750" indent="-285750">
              <a:buFont typeface="Arial" pitchFamily="34" charset="0"/>
              <a:buChar char="•"/>
            </a:pPr>
            <a:r>
              <a:rPr lang="en-GB" sz="2400" dirty="0"/>
              <a:t>It is the job of the query optimizer, optimization process deals with the efficiency of the query to evaluate other alternative methods of executing a query, and selecting the best execution </a:t>
            </a:r>
            <a:r>
              <a:rPr lang="en-GB" sz="2400" dirty="0" smtClean="0"/>
              <a:t>method.</a:t>
            </a:r>
          </a:p>
          <a:p>
            <a:pPr marL="285750" indent="-285750">
              <a:buFont typeface="Arial" pitchFamily="34" charset="0"/>
              <a:buChar char="•"/>
            </a:pPr>
            <a:r>
              <a:rPr lang="en-GB" sz="2400" dirty="0"/>
              <a:t>The advance database systems have coincided with </a:t>
            </a:r>
            <a:r>
              <a:rPr lang="en-GB" sz="2400" dirty="0" smtClean="0"/>
              <a:t>noticeable </a:t>
            </a:r>
            <a:r>
              <a:rPr lang="en-GB" sz="2400" dirty="0"/>
              <a:t>developments in distributed computing and processing technologies. </a:t>
            </a:r>
            <a:endParaRPr lang="en-GB" sz="2400" dirty="0" smtClean="0"/>
          </a:p>
        </p:txBody>
      </p:sp>
      <p:sp>
        <p:nvSpPr>
          <p:cNvPr id="5" name="TextBox 4"/>
          <p:cNvSpPr txBox="1"/>
          <p:nvPr/>
        </p:nvSpPr>
        <p:spPr>
          <a:xfrm>
            <a:off x="2843808" y="980728"/>
            <a:ext cx="2880320" cy="584775"/>
          </a:xfrm>
          <a:prstGeom prst="rect">
            <a:avLst/>
          </a:prstGeom>
          <a:noFill/>
        </p:spPr>
        <p:txBody>
          <a:bodyPr wrap="square" rtlCol="0">
            <a:spAutoFit/>
          </a:bodyPr>
          <a:lstStyle/>
          <a:p>
            <a:r>
              <a:rPr lang="en-IN" sz="3200" b="1" dirty="0"/>
              <a:t>INTRODUCTION </a:t>
            </a:r>
          </a:p>
        </p:txBody>
      </p:sp>
    </p:spTree>
    <p:extLst>
      <p:ext uri="{BB962C8B-B14F-4D97-AF65-F5344CB8AC3E}">
        <p14:creationId xmlns:p14="http://schemas.microsoft.com/office/powerpoint/2010/main" val="2645481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599183"/>
            <a:ext cx="8784976" cy="3785652"/>
          </a:xfrm>
          <a:prstGeom prst="rect">
            <a:avLst/>
          </a:prstGeom>
          <a:noFill/>
        </p:spPr>
        <p:txBody>
          <a:bodyPr wrap="square" rtlCol="0">
            <a:spAutoFit/>
          </a:bodyPr>
          <a:lstStyle/>
          <a:p>
            <a:pPr marL="285750" indent="-285750">
              <a:buFont typeface="Arial" pitchFamily="34" charset="0"/>
              <a:buChar char="•"/>
            </a:pPr>
            <a:r>
              <a:rPr lang="en-GB" sz="2400" dirty="0" smtClean="0"/>
              <a:t>Parallel </a:t>
            </a:r>
            <a:r>
              <a:rPr lang="en-GB" sz="2400" dirty="0"/>
              <a:t>database systems combine data management and parallel processing techniques to provide high performance, high-availability and scalability for data intensive </a:t>
            </a:r>
            <a:r>
              <a:rPr lang="en-GB" sz="2400" dirty="0" smtClean="0"/>
              <a:t>applications.</a:t>
            </a:r>
          </a:p>
          <a:p>
            <a:pPr marL="285750" indent="-285750">
              <a:buFont typeface="Arial" pitchFamily="34" charset="0"/>
              <a:buChar char="•"/>
            </a:pPr>
            <a:r>
              <a:rPr lang="en-GB" sz="2400" dirty="0" smtClean="0"/>
              <a:t>An </a:t>
            </a:r>
            <a:r>
              <a:rPr lang="en-GB" sz="2400" dirty="0"/>
              <a:t>ideal approach on a parallel machine would scale easily at a low-cost, and would demonstrate linear speedup and scale up for number of processors</a:t>
            </a:r>
            <a:r>
              <a:rPr lang="en-GB" sz="2400" dirty="0" smtClean="0"/>
              <a:t>.</a:t>
            </a:r>
          </a:p>
          <a:p>
            <a:pPr marL="285750" indent="-285750">
              <a:buFont typeface="Arial" pitchFamily="34" charset="0"/>
              <a:buChar char="•"/>
            </a:pPr>
            <a:r>
              <a:rPr lang="en-GB" sz="2400" dirty="0"/>
              <a:t>Mainly two architectures have emerged from the quest for an ideal parallel </a:t>
            </a:r>
            <a:r>
              <a:rPr lang="en-GB" sz="2400" dirty="0" smtClean="0"/>
              <a:t>machine</a:t>
            </a:r>
          </a:p>
          <a:p>
            <a:pPr marL="285750" indent="-285750">
              <a:buFont typeface="Arial" pitchFamily="34" charset="0"/>
              <a:buChar char="•"/>
            </a:pPr>
            <a:r>
              <a:rPr lang="en-IN" sz="2400" dirty="0" smtClean="0"/>
              <a:t>Shared-memory </a:t>
            </a:r>
            <a:r>
              <a:rPr lang="en-IN" sz="2400" dirty="0"/>
              <a:t>(SM) </a:t>
            </a:r>
            <a:endParaRPr lang="en-IN" sz="2400" dirty="0" smtClean="0"/>
          </a:p>
          <a:p>
            <a:pPr marL="285750" indent="-285750">
              <a:buFont typeface="Arial" pitchFamily="34" charset="0"/>
              <a:buChar char="•"/>
            </a:pPr>
            <a:r>
              <a:rPr lang="en-IN" sz="2400" dirty="0"/>
              <a:t>shared-nothing (SN)</a:t>
            </a:r>
          </a:p>
        </p:txBody>
      </p:sp>
    </p:spTree>
    <p:extLst>
      <p:ext uri="{BB962C8B-B14F-4D97-AF65-F5344CB8AC3E}">
        <p14:creationId xmlns:p14="http://schemas.microsoft.com/office/powerpoint/2010/main" val="3152244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994122"/>
          </a:xfrm>
        </p:spPr>
        <p:txBody>
          <a:bodyPr/>
          <a:lstStyle/>
          <a:p>
            <a:r>
              <a:rPr lang="en-IN" dirty="0">
                <a:latin typeface="Book Antiqua" pitchFamily="18" charset="0"/>
              </a:rPr>
              <a:t>S</a:t>
            </a:r>
            <a:r>
              <a:rPr lang="en-IN" dirty="0" smtClean="0">
                <a:latin typeface="Book Antiqua" pitchFamily="18" charset="0"/>
              </a:rPr>
              <a:t>hared memory architecture</a:t>
            </a:r>
            <a:endParaRPr lang="en-IN" dirty="0">
              <a:latin typeface="Book Antiqua"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04" y="1772816"/>
            <a:ext cx="3528392" cy="3497883"/>
          </a:xfrm>
        </p:spPr>
      </p:pic>
      <p:sp>
        <p:nvSpPr>
          <p:cNvPr id="5" name="TextBox 4"/>
          <p:cNvSpPr txBox="1"/>
          <p:nvPr/>
        </p:nvSpPr>
        <p:spPr>
          <a:xfrm>
            <a:off x="107504" y="1988840"/>
            <a:ext cx="5472608" cy="3785652"/>
          </a:xfrm>
          <a:prstGeom prst="rect">
            <a:avLst/>
          </a:prstGeom>
          <a:noFill/>
        </p:spPr>
        <p:txBody>
          <a:bodyPr wrap="square" rtlCol="0">
            <a:spAutoFit/>
          </a:bodyPr>
          <a:lstStyle/>
          <a:p>
            <a:pPr marL="285750" indent="-285750">
              <a:buFont typeface="Arial" pitchFamily="34" charset="0"/>
              <a:buChar char="•"/>
            </a:pPr>
            <a:r>
              <a:rPr lang="en-GB" sz="2000" dirty="0" smtClean="0"/>
              <a:t>It </a:t>
            </a:r>
            <a:r>
              <a:rPr lang="en-GB" sz="2000" dirty="0"/>
              <a:t>has no data </a:t>
            </a:r>
            <a:r>
              <a:rPr lang="en-GB" sz="2000" dirty="0" smtClean="0"/>
              <a:t>transmission cost ,processors </a:t>
            </a:r>
            <a:r>
              <a:rPr lang="en-GB" sz="2000" dirty="0"/>
              <a:t>exchange messages and data through the shared memory</a:t>
            </a:r>
            <a:r>
              <a:rPr lang="en-GB" sz="2000" dirty="0" smtClean="0"/>
              <a:t>.</a:t>
            </a:r>
          </a:p>
          <a:p>
            <a:pPr marL="285750" indent="-285750">
              <a:buFont typeface="Arial" pitchFamily="34" charset="0"/>
              <a:buChar char="•"/>
            </a:pPr>
            <a:r>
              <a:rPr lang="en-GB" sz="2000" dirty="0"/>
              <a:t>This also makes it easier to synchronize </a:t>
            </a:r>
            <a:r>
              <a:rPr lang="en-GB" sz="2000" dirty="0" smtClean="0"/>
              <a:t>processes.</a:t>
            </a:r>
          </a:p>
          <a:p>
            <a:pPr marL="285750" indent="-285750">
              <a:buFont typeface="Arial" pitchFamily="34" charset="0"/>
              <a:buChar char="•"/>
            </a:pPr>
            <a:r>
              <a:rPr lang="en-GB" sz="2000" dirty="0"/>
              <a:t>load imbalance can be corrected with minimal overhead</a:t>
            </a:r>
            <a:r>
              <a:rPr lang="en-GB" sz="2000" dirty="0" smtClean="0"/>
              <a:t>.</a:t>
            </a:r>
          </a:p>
          <a:p>
            <a:pPr marL="285750" indent="-285750">
              <a:buFont typeface="Arial" pitchFamily="34" charset="0"/>
              <a:buChar char="•"/>
            </a:pPr>
            <a:r>
              <a:rPr lang="en-GB" sz="2000" dirty="0"/>
              <a:t>The weakness of such a system is the difficult to manage problem of </a:t>
            </a:r>
            <a:r>
              <a:rPr lang="en-GB" sz="2000" dirty="0" smtClean="0"/>
              <a:t>conflicts.</a:t>
            </a:r>
          </a:p>
          <a:p>
            <a:pPr marL="285750" indent="-285750">
              <a:buFont typeface="Arial" pitchFamily="34" charset="0"/>
              <a:buChar char="•"/>
            </a:pPr>
            <a:endParaRPr lang="en-GB" sz="2000" dirty="0"/>
          </a:p>
          <a:p>
            <a:pPr marL="285750" indent="-285750">
              <a:buFont typeface="Arial" pitchFamily="34" charset="0"/>
              <a:buChar char="•"/>
            </a:pPr>
            <a:r>
              <a:rPr lang="en-GB" sz="2000" dirty="0"/>
              <a:t>If the number of processors is less then Shared memory architecture can be scaled.</a:t>
            </a:r>
            <a:endParaRPr lang="en-IN" sz="2000" dirty="0"/>
          </a:p>
        </p:txBody>
      </p:sp>
    </p:spTree>
    <p:extLst>
      <p:ext uri="{BB962C8B-B14F-4D97-AF65-F5344CB8AC3E}">
        <p14:creationId xmlns:p14="http://schemas.microsoft.com/office/powerpoint/2010/main" val="266405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IN" dirty="0" smtClean="0">
                <a:latin typeface="Book Antiqua" pitchFamily="18" charset="0"/>
              </a:rPr>
              <a:t>Shared-nothing architecture</a:t>
            </a:r>
            <a:endParaRPr lang="en-IN" dirty="0">
              <a:latin typeface="Book Antiqua"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128" y="2060848"/>
            <a:ext cx="3312368" cy="3456384"/>
          </a:xfrm>
        </p:spPr>
      </p:pic>
      <p:sp>
        <p:nvSpPr>
          <p:cNvPr id="5" name="TextBox 4"/>
          <p:cNvSpPr txBox="1"/>
          <p:nvPr/>
        </p:nvSpPr>
        <p:spPr>
          <a:xfrm>
            <a:off x="179512" y="1888774"/>
            <a:ext cx="5544616" cy="4093428"/>
          </a:xfrm>
          <a:prstGeom prst="rect">
            <a:avLst/>
          </a:prstGeom>
          <a:noFill/>
        </p:spPr>
        <p:txBody>
          <a:bodyPr wrap="square" rtlCol="0">
            <a:spAutoFit/>
          </a:bodyPr>
          <a:lstStyle/>
          <a:p>
            <a:pPr marL="285750" indent="-285750">
              <a:buFont typeface="Arial" pitchFamily="34" charset="0"/>
              <a:buChar char="•"/>
            </a:pPr>
            <a:r>
              <a:rPr lang="en-GB" sz="2000" dirty="0" smtClean="0"/>
              <a:t>It is </a:t>
            </a:r>
            <a:r>
              <a:rPr lang="en-GB" sz="2000" dirty="0"/>
              <a:t>the just opposite of Shared memory</a:t>
            </a:r>
            <a:r>
              <a:rPr lang="en-GB" sz="2000" dirty="0" smtClean="0"/>
              <a:t>.</a:t>
            </a:r>
          </a:p>
          <a:p>
            <a:pPr marL="285750" indent="-285750">
              <a:buFont typeface="Arial" pitchFamily="34" charset="0"/>
              <a:buChar char="•"/>
            </a:pPr>
            <a:r>
              <a:rPr lang="en-GB" sz="2000" dirty="0" smtClean="0"/>
              <a:t>This </a:t>
            </a:r>
            <a:r>
              <a:rPr lang="en-GB" sz="2000" dirty="0"/>
              <a:t>architecture machine works on the principle of ownership, that each processor/node in a cluster has individual ownership of the data on that node </a:t>
            </a:r>
            <a:r>
              <a:rPr lang="en-GB" sz="2000" dirty="0" smtClean="0"/>
              <a:t>.</a:t>
            </a:r>
          </a:p>
          <a:p>
            <a:pPr marL="285750" indent="-285750">
              <a:buFont typeface="Arial" pitchFamily="34" charset="0"/>
              <a:buChar char="•"/>
            </a:pPr>
            <a:r>
              <a:rPr lang="en-GB" sz="2000" dirty="0"/>
              <a:t>The main advantage of </a:t>
            </a:r>
            <a:r>
              <a:rPr lang="en-GB" sz="2000" dirty="0" smtClean="0"/>
              <a:t>shared-nothing </a:t>
            </a:r>
            <a:r>
              <a:rPr lang="en-GB" sz="2000" dirty="0"/>
              <a:t>is its ability to scale to hundreds and potentially thousands of processors</a:t>
            </a:r>
            <a:r>
              <a:rPr lang="en-GB" sz="2000" dirty="0" smtClean="0"/>
              <a:t>.</a:t>
            </a:r>
          </a:p>
          <a:p>
            <a:pPr marL="285750" indent="-285750">
              <a:buFont typeface="Arial" pitchFamily="34" charset="0"/>
              <a:buChar char="•"/>
            </a:pPr>
            <a:r>
              <a:rPr lang="en-GB" sz="2000" dirty="0"/>
              <a:t>Shared-nothing architecture designed mainly due to its high reliability and ease of scalability to hundreds of processors</a:t>
            </a:r>
            <a:r>
              <a:rPr lang="en-GB" sz="2000" dirty="0" smtClean="0"/>
              <a:t>.</a:t>
            </a:r>
          </a:p>
          <a:p>
            <a:pPr marL="285750" indent="-285750">
              <a:buFont typeface="Arial" pitchFamily="34" charset="0"/>
              <a:buChar char="•"/>
            </a:pPr>
            <a:r>
              <a:rPr lang="en-GB" sz="2000" dirty="0"/>
              <a:t>I</a:t>
            </a:r>
            <a:r>
              <a:rPr lang="en-GB" sz="2000" dirty="0" smtClean="0"/>
              <a:t>t depends </a:t>
            </a:r>
            <a:r>
              <a:rPr lang="en-GB" sz="2000" dirty="0"/>
              <a:t>on a high bandwidth interconnection network for effective message exchange. </a:t>
            </a:r>
            <a:endParaRPr lang="en-IN" sz="2000" dirty="0"/>
          </a:p>
        </p:txBody>
      </p:sp>
    </p:spTree>
    <p:extLst>
      <p:ext uri="{BB962C8B-B14F-4D97-AF65-F5344CB8AC3E}">
        <p14:creationId xmlns:p14="http://schemas.microsoft.com/office/powerpoint/2010/main" val="1140477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itchFamily="18" charset="0"/>
              </a:rPr>
              <a:t>Parallel Query Execution</a:t>
            </a:r>
            <a:endParaRPr lang="en-IN" dirty="0">
              <a:latin typeface="Book Antiqua" pitchFamily="18" charset="0"/>
            </a:endParaRPr>
          </a:p>
        </p:txBody>
      </p:sp>
      <p:sp>
        <p:nvSpPr>
          <p:cNvPr id="3" name="Content Placeholder 2"/>
          <p:cNvSpPr>
            <a:spLocks noGrp="1"/>
          </p:cNvSpPr>
          <p:nvPr>
            <p:ph idx="1"/>
          </p:nvPr>
        </p:nvSpPr>
        <p:spPr>
          <a:xfrm>
            <a:off x="457200" y="1600200"/>
            <a:ext cx="8363272" cy="4525963"/>
          </a:xfrm>
        </p:spPr>
        <p:txBody>
          <a:bodyPr>
            <a:normAutofit/>
          </a:bodyPr>
          <a:lstStyle/>
          <a:p>
            <a:r>
              <a:rPr lang="en-GB" sz="2400" dirty="0" smtClean="0"/>
              <a:t>In parallel database system PQO(parallel query option) allows one to break-up a given SQL statement so that its parts can run simultaneously on different processors in a multi processor machine.</a:t>
            </a:r>
          </a:p>
          <a:p>
            <a:r>
              <a:rPr lang="en-GB" sz="2400" dirty="0" smtClean="0"/>
              <a:t>Typical operations that can run in parallel are: full table scans, sorts, sub-queries, data loading etc.</a:t>
            </a:r>
          </a:p>
          <a:p>
            <a:r>
              <a:rPr lang="en-GB" sz="2400" dirty="0" smtClean="0"/>
              <a:t>Parallel Query allows one to break SELECT or DML statements into multiple smaller chunks and have PQ slaves execute those smaller chunks on separate CPU's.</a:t>
            </a:r>
            <a:endParaRPr lang="en-IN" sz="2400" dirty="0"/>
          </a:p>
        </p:txBody>
      </p:sp>
    </p:spTree>
    <p:extLst>
      <p:ext uri="{BB962C8B-B14F-4D97-AF65-F5344CB8AC3E}">
        <p14:creationId xmlns:p14="http://schemas.microsoft.com/office/powerpoint/2010/main" val="275010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836712"/>
            <a:ext cx="5688632" cy="2520280"/>
          </a:xfrm>
        </p:spPr>
      </p:pic>
      <p:sp>
        <p:nvSpPr>
          <p:cNvPr id="5" name="TextBox 4"/>
          <p:cNvSpPr txBox="1"/>
          <p:nvPr/>
        </p:nvSpPr>
        <p:spPr>
          <a:xfrm>
            <a:off x="251520" y="3555763"/>
            <a:ext cx="8424936" cy="1200329"/>
          </a:xfrm>
          <a:prstGeom prst="rect">
            <a:avLst/>
          </a:prstGeom>
          <a:noFill/>
        </p:spPr>
        <p:txBody>
          <a:bodyPr wrap="square" rtlCol="0">
            <a:spAutoFit/>
          </a:bodyPr>
          <a:lstStyle/>
          <a:p>
            <a:pPr marL="285750" indent="-285750">
              <a:buFont typeface="Arial" pitchFamily="34" charset="0"/>
              <a:buChar char="•"/>
            </a:pPr>
            <a:r>
              <a:rPr lang="en-GB" dirty="0"/>
              <a:t>The first part </a:t>
            </a:r>
            <a:r>
              <a:rPr lang="en-GB" dirty="0" smtClean="0"/>
              <a:t>is </a:t>
            </a:r>
            <a:r>
              <a:rPr lang="en-GB" dirty="0"/>
              <a:t>ordering and rewriting, produce a query tree that fixes aspects such as the order of joins and the strategy for computing each </a:t>
            </a:r>
            <a:r>
              <a:rPr lang="en-GB" dirty="0" smtClean="0"/>
              <a:t>join.</a:t>
            </a:r>
          </a:p>
          <a:p>
            <a:pPr marL="285750" indent="-285750">
              <a:buFont typeface="Arial" pitchFamily="34" charset="0"/>
              <a:buChar char="•"/>
            </a:pPr>
            <a:r>
              <a:rPr lang="en-GB" dirty="0"/>
              <a:t>P</a:t>
            </a:r>
            <a:r>
              <a:rPr lang="en-GB" dirty="0" smtClean="0"/>
              <a:t>arallelization </a:t>
            </a:r>
            <a:r>
              <a:rPr lang="en-GB" dirty="0"/>
              <a:t>convert the query tree into the parallel </a:t>
            </a:r>
            <a:r>
              <a:rPr lang="en-GB" dirty="0" smtClean="0"/>
              <a:t> </a:t>
            </a:r>
            <a:r>
              <a:rPr lang="en-GB" dirty="0"/>
              <a:t>plan. Parallelization also breaks this phase into two steps, parallelism extraction followed by scheduling</a:t>
            </a:r>
            <a:endParaRPr lang="en-IN" dirty="0"/>
          </a:p>
        </p:txBody>
      </p:sp>
    </p:spTree>
    <p:extLst>
      <p:ext uri="{BB962C8B-B14F-4D97-AF65-F5344CB8AC3E}">
        <p14:creationId xmlns:p14="http://schemas.microsoft.com/office/powerpoint/2010/main" val="3739796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8363272" cy="1143000"/>
          </a:xfrm>
        </p:spPr>
        <p:txBody>
          <a:bodyPr>
            <a:noAutofit/>
          </a:bodyPr>
          <a:lstStyle/>
          <a:p>
            <a:r>
              <a:rPr lang="en-GB" sz="4000" dirty="0" smtClean="0"/>
              <a:t> </a:t>
            </a:r>
            <a:r>
              <a:rPr lang="en-GB" sz="3600" b="1" dirty="0" smtClean="0">
                <a:latin typeface="Book Antiqua" pitchFamily="18" charset="0"/>
              </a:rPr>
              <a:t>Query Processing and Optimization Approach in Parallel Database </a:t>
            </a:r>
            <a:endParaRPr lang="en-IN" sz="3600" b="1" dirty="0">
              <a:latin typeface="Book Antiqua" pitchFamily="18" charset="0"/>
            </a:endParaRPr>
          </a:p>
        </p:txBody>
      </p:sp>
      <p:sp>
        <p:nvSpPr>
          <p:cNvPr id="3" name="Content Placeholder 2"/>
          <p:cNvSpPr>
            <a:spLocks noGrp="1"/>
          </p:cNvSpPr>
          <p:nvPr>
            <p:ph idx="1"/>
          </p:nvPr>
        </p:nvSpPr>
        <p:spPr>
          <a:xfrm>
            <a:off x="611560" y="2852936"/>
            <a:ext cx="8229600" cy="3633267"/>
          </a:xfrm>
        </p:spPr>
        <p:txBody>
          <a:bodyPr>
            <a:normAutofit/>
          </a:bodyPr>
          <a:lstStyle/>
          <a:p>
            <a:r>
              <a:rPr lang="en-GB" sz="2400" dirty="0" smtClean="0"/>
              <a:t>A parallel database system should maintain the following characteristics: </a:t>
            </a:r>
          </a:p>
          <a:p>
            <a:pPr marL="0" indent="0">
              <a:buNone/>
            </a:pPr>
            <a:r>
              <a:rPr lang="en-GB" sz="2400" dirty="0" smtClean="0"/>
              <a:t>      Concurrency Management </a:t>
            </a:r>
          </a:p>
          <a:p>
            <a:pPr marL="0" indent="0">
              <a:buNone/>
            </a:pPr>
            <a:r>
              <a:rPr lang="en-GB" sz="2400" dirty="0" smtClean="0"/>
              <a:t>      Task Synchronization</a:t>
            </a:r>
          </a:p>
          <a:p>
            <a:pPr marL="0" indent="0">
              <a:buNone/>
            </a:pPr>
            <a:r>
              <a:rPr lang="en-GB" sz="2400" dirty="0"/>
              <a:t> </a:t>
            </a:r>
            <a:r>
              <a:rPr lang="en-GB" sz="2400" dirty="0" smtClean="0"/>
              <a:t>      Resources sharing</a:t>
            </a:r>
          </a:p>
          <a:p>
            <a:pPr marL="0" indent="0">
              <a:buNone/>
            </a:pPr>
            <a:r>
              <a:rPr lang="en-GB" sz="2400" dirty="0"/>
              <a:t> </a:t>
            </a:r>
            <a:r>
              <a:rPr lang="en-GB" sz="2400" dirty="0" smtClean="0"/>
              <a:t>      Data Placement </a:t>
            </a:r>
          </a:p>
          <a:p>
            <a:pPr marL="0" indent="0">
              <a:buNone/>
            </a:pPr>
            <a:r>
              <a:rPr lang="en-GB" sz="2400" dirty="0"/>
              <a:t> </a:t>
            </a:r>
            <a:r>
              <a:rPr lang="en-GB" sz="2400" dirty="0" smtClean="0"/>
              <a:t>      Network Scaling</a:t>
            </a:r>
          </a:p>
          <a:p>
            <a:pPr marL="0" indent="0">
              <a:buNone/>
            </a:pPr>
            <a:endParaRPr lang="en-IN" sz="2000" dirty="0"/>
          </a:p>
        </p:txBody>
      </p:sp>
    </p:spTree>
    <p:extLst>
      <p:ext uri="{BB962C8B-B14F-4D97-AF65-F5344CB8AC3E}">
        <p14:creationId xmlns:p14="http://schemas.microsoft.com/office/powerpoint/2010/main" val="623510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Book Antiqua" pitchFamily="18" charset="0"/>
              </a:rPr>
              <a:t>First approach </a:t>
            </a:r>
            <a:r>
              <a:rPr lang="en-IN" sz="2400" dirty="0" smtClean="0">
                <a:latin typeface="Book Antiqua" pitchFamily="18" charset="0"/>
              </a:rPr>
              <a:t>(When memory module not shared)</a:t>
            </a:r>
            <a:endParaRPr lang="en-IN" sz="3600" dirty="0">
              <a:latin typeface="Book Antiqua" pitchFamily="18" charset="0"/>
            </a:endParaRPr>
          </a:p>
        </p:txBody>
      </p:sp>
      <p:sp>
        <p:nvSpPr>
          <p:cNvPr id="3" name="Content Placeholder 2"/>
          <p:cNvSpPr>
            <a:spLocks noGrp="1"/>
          </p:cNvSpPr>
          <p:nvPr>
            <p:ph idx="1"/>
          </p:nvPr>
        </p:nvSpPr>
        <p:spPr>
          <a:xfrm>
            <a:off x="457200" y="1412776"/>
            <a:ext cx="8229600" cy="4713387"/>
          </a:xfrm>
        </p:spPr>
        <p:txBody>
          <a:bodyPr>
            <a:normAutofit/>
          </a:bodyPr>
          <a:lstStyle/>
          <a:p>
            <a:pPr marL="0" indent="0">
              <a:buNone/>
            </a:pPr>
            <a:r>
              <a:rPr lang="en-GB" sz="2000" dirty="0" smtClean="0"/>
              <a:t>1) Separate the all relations along with it predicates those are use in users query. </a:t>
            </a:r>
          </a:p>
          <a:p>
            <a:pPr marL="0" indent="0">
              <a:buNone/>
            </a:pPr>
            <a:r>
              <a:rPr lang="en-GB" sz="2000" dirty="0" smtClean="0"/>
              <a:t>2) Assign the separate relation to separate processor / CPU along with its memory module. </a:t>
            </a:r>
          </a:p>
          <a:p>
            <a:pPr marL="0" indent="0">
              <a:buNone/>
            </a:pPr>
            <a:r>
              <a:rPr lang="en-GB" sz="2000" dirty="0" smtClean="0"/>
              <a:t>3) Transfer the intermediates result set with predicates to other CPU to evaluate result. </a:t>
            </a:r>
          </a:p>
          <a:p>
            <a:pPr marL="0" indent="0">
              <a:buNone/>
            </a:pPr>
            <a:r>
              <a:rPr lang="en-GB" sz="2000" dirty="0" smtClean="0"/>
              <a:t>4) Repeat step 3 till all predicates not evaluated.</a:t>
            </a:r>
          </a:p>
          <a:p>
            <a:pPr marL="0" indent="0">
              <a:buNone/>
            </a:pPr>
            <a:r>
              <a:rPr lang="en-GB" sz="2000" dirty="0"/>
              <a:t> </a:t>
            </a:r>
            <a:r>
              <a:rPr lang="en-GB" sz="2000" dirty="0" smtClean="0"/>
              <a:t> The above four steps are only for retrieve / select statements.</a:t>
            </a:r>
            <a:endParaRPr lang="en-IN" sz="2000" dirty="0"/>
          </a:p>
        </p:txBody>
      </p:sp>
    </p:spTree>
    <p:extLst>
      <p:ext uri="{BB962C8B-B14F-4D97-AF65-F5344CB8AC3E}">
        <p14:creationId xmlns:p14="http://schemas.microsoft.com/office/powerpoint/2010/main" val="3580587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2479</TotalTime>
  <Words>943</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Shared memory architecture</vt:lpstr>
      <vt:lpstr>Shared-nothing architecture</vt:lpstr>
      <vt:lpstr>Parallel Query Execution</vt:lpstr>
      <vt:lpstr>PowerPoint Presentation</vt:lpstr>
      <vt:lpstr> Query Processing and Optimization Approach in Parallel Database </vt:lpstr>
      <vt:lpstr>First approach (When memory module not shared)</vt:lpstr>
      <vt:lpstr>PowerPoint Presentation</vt:lpstr>
      <vt:lpstr>Second approach (When memory module shared)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Snowball Sampling</dc:title>
  <dc:creator>Windows User</dc:creator>
  <cp:lastModifiedBy>Windows User</cp:lastModifiedBy>
  <cp:revision>41</cp:revision>
  <dcterms:created xsi:type="dcterms:W3CDTF">2019-11-09T06:33:06Z</dcterms:created>
  <dcterms:modified xsi:type="dcterms:W3CDTF">2019-11-13T05:35:53Z</dcterms:modified>
</cp:coreProperties>
</file>