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Caveat"/>
      <p:regular r:id="rId39"/>
      <p:bold r:id="rId40"/>
    </p:embeddedFon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veat-bold.fntdata"/><Relationship Id="rId20" Type="http://schemas.openxmlformats.org/officeDocument/2006/relationships/slide" Target="slides/slide15.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ldStandardT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ave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eacbd65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eacbd65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3eacbd65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3eacbd65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f5187a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f5187a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eacbd6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eacbd65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3eacbd65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3eacbd65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3eacbd65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3eacbd65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3eacbd65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3eacbd6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3eacbd65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3eacbd65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3eacbd65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3eacbd65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3eacbd65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3eacbd65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5187abe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5187abe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3eacbd65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3eacbd65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3eacbd65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3eacbd65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3eacbd65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3eacbd65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3eacbd65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3eacbd65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3eacbd65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3eacbd65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3eacbd65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3eacbd65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3eacbd65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3eacbd65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3eacbd65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3eacbd65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3eacbd65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3eacbd65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3eacbd65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3eacbd65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3eacbd65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3eacbd65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3eacbd65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3eacbd65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3eacbd6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3eacbd65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f5187ab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f5187ab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f5187abe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f5187abe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3e45e41d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3e45e41d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eacbd6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eacbd6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eacbd6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eacbd6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eacbd65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eacbd6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3eacbd65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3eacbd65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eacbd65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eacbd6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ijert.org/research/database-security-access-control-models-a-brief-overview-IJERTV2IS50406.pdf" TargetMode="External"/><Relationship Id="rId4" Type="http://schemas.openxmlformats.org/officeDocument/2006/relationships/hyperlink" Target="https://scinapse.io/papers/2097171586" TargetMode="External"/><Relationship Id="rId5" Type="http://schemas.openxmlformats.org/officeDocument/2006/relationships/hyperlink" Target="https://scinapse.io/papers/2807504979"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703000"/>
            <a:ext cx="8118600" cy="197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Access Control Models &amp; Techniques</a:t>
            </a:r>
            <a:endParaRPr/>
          </a:p>
        </p:txBody>
      </p:sp>
      <p:sp>
        <p:nvSpPr>
          <p:cNvPr id="60" name="Google Shape;60;p13"/>
          <p:cNvSpPr txBox="1"/>
          <p:nvPr>
            <p:ph idx="1" type="subTitle"/>
          </p:nvPr>
        </p:nvSpPr>
        <p:spPr>
          <a:xfrm>
            <a:off x="6175800" y="3680000"/>
            <a:ext cx="2338800" cy="13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Kapil Jhade</a:t>
            </a:r>
            <a:endParaRPr/>
          </a:p>
          <a:p>
            <a:pPr indent="0" lvl="0" marL="0" rtl="0" algn="l">
              <a:spcBef>
                <a:spcPts val="0"/>
              </a:spcBef>
              <a:spcAft>
                <a:spcPts val="0"/>
              </a:spcAft>
              <a:buNone/>
            </a:pPr>
            <a:r>
              <a:rPr lang="en"/>
              <a:t>17BCS013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152400" y="0"/>
            <a:ext cx="8839202" cy="1091349"/>
          </a:xfrm>
          <a:prstGeom prst="rect">
            <a:avLst/>
          </a:prstGeom>
          <a:noFill/>
          <a:ln>
            <a:noFill/>
          </a:ln>
        </p:spPr>
      </p:pic>
      <p:sp>
        <p:nvSpPr>
          <p:cNvPr id="62" name="Google Shape;62;p13"/>
          <p:cNvSpPr txBox="1"/>
          <p:nvPr/>
        </p:nvSpPr>
        <p:spPr>
          <a:xfrm>
            <a:off x="0" y="4447675"/>
            <a:ext cx="67074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ld Standard TT"/>
                <a:ea typeface="Old Standard TT"/>
                <a:cs typeface="Old Standard TT"/>
                <a:sym typeface="Old Standard TT"/>
              </a:rPr>
              <a:t>GUIDED BY: Dr. UMA SHADRI</a:t>
            </a:r>
            <a:endParaRPr b="1">
              <a:solidFill>
                <a:srgbClr val="FF0000"/>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Access Control</a:t>
            </a:r>
            <a:endParaRPr b="1"/>
          </a:p>
        </p:txBody>
      </p:sp>
      <p:sp>
        <p:nvSpPr>
          <p:cNvPr id="125" name="Google Shape;125;p22"/>
          <p:cNvSpPr txBox="1"/>
          <p:nvPr>
            <p:ph idx="1" type="body"/>
          </p:nvPr>
        </p:nvSpPr>
        <p:spPr>
          <a:xfrm>
            <a:off x="6456600" y="3398600"/>
            <a:ext cx="2687400" cy="15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704050" y="1503425"/>
            <a:ext cx="7649575" cy="2916575"/>
          </a:xfrm>
          <a:prstGeom prst="rect">
            <a:avLst/>
          </a:prstGeom>
          <a:noFill/>
          <a:ln>
            <a:noFill/>
          </a:ln>
        </p:spPr>
      </p:pic>
      <p:sp>
        <p:nvSpPr>
          <p:cNvPr id="127" name="Google Shape;127;p22"/>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a:t>        </a:t>
            </a:r>
            <a:r>
              <a:rPr b="1" lang="en"/>
              <a:t>Types of Access Controls </a:t>
            </a:r>
            <a:endParaRPr b="1"/>
          </a:p>
        </p:txBody>
      </p:sp>
      <p:sp>
        <p:nvSpPr>
          <p:cNvPr id="133" name="Google Shape;133;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There are three types of Access Controls:  </a:t>
            </a:r>
            <a:endParaRPr sz="2000"/>
          </a:p>
          <a:p>
            <a:pPr indent="0" lvl="0" marL="0" rtl="0" algn="l">
              <a:spcBef>
                <a:spcPts val="1600"/>
              </a:spcBef>
              <a:spcAft>
                <a:spcPts val="0"/>
              </a:spcAft>
              <a:buNone/>
            </a:pPr>
            <a:r>
              <a:rPr lang="en" sz="2000"/>
              <a:t>– Administrative controls : Define roles, responsibilities, policies, and administrative functions to manage the control environment.</a:t>
            </a:r>
            <a:endParaRPr sz="2000"/>
          </a:p>
          <a:p>
            <a:pPr indent="0" lvl="0" marL="0" rtl="0" algn="l">
              <a:spcBef>
                <a:spcPts val="1600"/>
              </a:spcBef>
              <a:spcAft>
                <a:spcPts val="0"/>
              </a:spcAft>
              <a:buNone/>
            </a:pPr>
            <a:r>
              <a:rPr lang="en" sz="2000"/>
              <a:t> – Technical controls : Use hardware and software technology to implement access control.</a:t>
            </a:r>
            <a:endParaRPr sz="2000"/>
          </a:p>
          <a:p>
            <a:pPr indent="0" lvl="0" marL="0" rtl="0" algn="l">
              <a:spcBef>
                <a:spcPts val="1600"/>
              </a:spcBef>
              <a:spcAft>
                <a:spcPts val="1600"/>
              </a:spcAft>
              <a:buNone/>
            </a:pPr>
            <a:r>
              <a:rPr lang="en" sz="2000"/>
              <a:t> – Physical controls : Ensure safety and security of the physical environment.</a:t>
            </a:r>
            <a:endParaRPr sz="2000"/>
          </a:p>
        </p:txBody>
      </p:sp>
      <p:sp>
        <p:nvSpPr>
          <p:cNvPr id="134" name="Google Shape;134;p23"/>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Access Control Models</a:t>
            </a:r>
            <a:endParaRPr b="1"/>
          </a:p>
        </p:txBody>
      </p:sp>
      <p:sp>
        <p:nvSpPr>
          <p:cNvPr id="140" name="Google Shape;140;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Three major Access control models are:</a:t>
            </a:r>
            <a:endParaRPr sz="2400"/>
          </a:p>
          <a:p>
            <a:pPr indent="-381000" lvl="0" marL="457200" rtl="0" algn="l">
              <a:lnSpc>
                <a:spcPct val="100000"/>
              </a:lnSpc>
              <a:spcBef>
                <a:spcPts val="1600"/>
              </a:spcBef>
              <a:spcAft>
                <a:spcPts val="0"/>
              </a:spcAft>
              <a:buSzPts val="2400"/>
              <a:buAutoNum type="arabicPeriod"/>
            </a:pPr>
            <a:r>
              <a:rPr lang="en" sz="2400"/>
              <a:t>Discretionary Access Control (DAC)</a:t>
            </a:r>
            <a:endParaRPr sz="2400"/>
          </a:p>
          <a:p>
            <a:pPr indent="-381000" lvl="0" marL="457200" rtl="0" algn="l">
              <a:lnSpc>
                <a:spcPct val="100000"/>
              </a:lnSpc>
              <a:spcBef>
                <a:spcPts val="0"/>
              </a:spcBef>
              <a:spcAft>
                <a:spcPts val="0"/>
              </a:spcAft>
              <a:buSzPts val="2400"/>
              <a:buAutoNum type="arabicPeriod"/>
            </a:pPr>
            <a:r>
              <a:rPr lang="en" sz="2400"/>
              <a:t>Mandatory Access  Control (MAC)</a:t>
            </a:r>
            <a:endParaRPr sz="2400"/>
          </a:p>
          <a:p>
            <a:pPr indent="-381000" lvl="0" marL="457200" rtl="0" algn="l">
              <a:lnSpc>
                <a:spcPct val="100000"/>
              </a:lnSpc>
              <a:spcBef>
                <a:spcPts val="0"/>
              </a:spcBef>
              <a:spcAft>
                <a:spcPts val="0"/>
              </a:spcAft>
              <a:buSzPts val="2400"/>
              <a:buAutoNum type="arabicPeriod"/>
            </a:pPr>
            <a:r>
              <a:rPr lang="en" sz="2400"/>
              <a:t>Role - Based Access Control (RBAC)</a:t>
            </a:r>
            <a:endParaRPr sz="2400"/>
          </a:p>
        </p:txBody>
      </p:sp>
      <p:sp>
        <p:nvSpPr>
          <p:cNvPr id="141" name="Google Shape;141;p24"/>
          <p:cNvSpPr/>
          <p:nvPr/>
        </p:nvSpPr>
        <p:spPr>
          <a:xfrm>
            <a:off x="0" y="501650"/>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767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Discretionary Access Control (DAC)</a:t>
            </a:r>
            <a:endParaRPr b="1"/>
          </a:p>
        </p:txBody>
      </p:sp>
      <p:sp>
        <p:nvSpPr>
          <p:cNvPr id="147" name="Google Shape;147;p25"/>
          <p:cNvSpPr txBox="1"/>
          <p:nvPr>
            <p:ph idx="1" type="body"/>
          </p:nvPr>
        </p:nvSpPr>
        <p:spPr>
          <a:xfrm>
            <a:off x="311700" y="688125"/>
            <a:ext cx="8520600" cy="4049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Discretionary Access Control (DAC)- least restrictive model</a:t>
            </a:r>
            <a:endParaRPr sz="2000"/>
          </a:p>
          <a:p>
            <a:pPr indent="-355600" lvl="0" marL="457200" rtl="0" algn="l">
              <a:spcBef>
                <a:spcPts val="0"/>
              </a:spcBef>
              <a:spcAft>
                <a:spcPts val="0"/>
              </a:spcAft>
              <a:buSzPts val="2000"/>
              <a:buChar char="➔"/>
            </a:pPr>
            <a:r>
              <a:rPr lang="en" sz="2000"/>
              <a:t>Every object has </a:t>
            </a:r>
            <a:r>
              <a:rPr b="1" lang="en" sz="2000"/>
              <a:t>owner</a:t>
            </a:r>
            <a:r>
              <a:rPr lang="en" sz="2000"/>
              <a:t>, who has total control of that object. </a:t>
            </a:r>
            <a:endParaRPr sz="2000"/>
          </a:p>
          <a:p>
            <a:pPr indent="-355600" lvl="0" marL="457200" rtl="0" algn="l">
              <a:spcBef>
                <a:spcPts val="0"/>
              </a:spcBef>
              <a:spcAft>
                <a:spcPts val="0"/>
              </a:spcAft>
              <a:buSzPts val="2000"/>
              <a:buChar char="➔"/>
            </a:pPr>
            <a:r>
              <a:rPr lang="en" sz="2000"/>
              <a:t>Owner can create and access their objects freely.</a:t>
            </a:r>
            <a:endParaRPr sz="2000"/>
          </a:p>
          <a:p>
            <a:pPr indent="-355600" lvl="0" marL="457200" rtl="0" algn="l">
              <a:spcBef>
                <a:spcPts val="0"/>
              </a:spcBef>
              <a:spcAft>
                <a:spcPts val="0"/>
              </a:spcAft>
              <a:buSzPts val="2000"/>
              <a:buChar char="➔"/>
            </a:pPr>
            <a:r>
              <a:rPr lang="en" sz="2000"/>
              <a:t>Owners can give permissions to other subjects over these objects.</a:t>
            </a:r>
            <a:endParaRPr sz="2000"/>
          </a:p>
          <a:p>
            <a:pPr indent="-355600" lvl="0" marL="457200" rtl="0" algn="l">
              <a:spcBef>
                <a:spcPts val="0"/>
              </a:spcBef>
              <a:spcAft>
                <a:spcPts val="0"/>
              </a:spcAft>
              <a:buSzPts val="2000"/>
              <a:buChar char="➔"/>
            </a:pPr>
            <a:r>
              <a:rPr lang="en" sz="2000"/>
              <a:t>DAC used on operating system like unix and microsoft windows.</a:t>
            </a:r>
            <a:endParaRPr sz="2000"/>
          </a:p>
          <a:p>
            <a:pPr indent="-355600" lvl="0" marL="457200" rtl="0" algn="l">
              <a:spcBef>
                <a:spcPts val="0"/>
              </a:spcBef>
              <a:spcAft>
                <a:spcPts val="0"/>
              </a:spcAft>
              <a:buSzPts val="2000"/>
              <a:buChar char="➔"/>
            </a:pPr>
            <a:r>
              <a:rPr lang="en" sz="2000"/>
              <a:t>DAC has two significant weakness:</a:t>
            </a:r>
            <a:endParaRPr sz="2000"/>
          </a:p>
          <a:p>
            <a:pPr indent="-342900" lvl="1" marL="914400" rtl="0" algn="l">
              <a:spcBef>
                <a:spcPts val="0"/>
              </a:spcBef>
              <a:spcAft>
                <a:spcPts val="0"/>
              </a:spcAft>
              <a:buSzPts val="1800"/>
              <a:buChar char="◆"/>
            </a:pPr>
            <a:r>
              <a:rPr lang="en" sz="1800"/>
              <a:t>DAC relies on decisions by end users to set proper level of security, </a:t>
            </a:r>
            <a:r>
              <a:rPr b="1" lang="en" sz="1800"/>
              <a:t>incorrect permission might be granted to subject</a:t>
            </a:r>
            <a:r>
              <a:rPr lang="en" sz="1800"/>
              <a:t> or permissions might be given to unauthorised subject.</a:t>
            </a:r>
            <a:endParaRPr sz="1800"/>
          </a:p>
          <a:p>
            <a:pPr indent="-342900" lvl="1" marL="914400" rtl="0" algn="l">
              <a:spcBef>
                <a:spcPts val="0"/>
              </a:spcBef>
              <a:spcAft>
                <a:spcPts val="0"/>
              </a:spcAft>
              <a:buSzPts val="1800"/>
              <a:buChar char="◆"/>
            </a:pPr>
            <a:r>
              <a:rPr lang="en" sz="1800"/>
              <a:t>Subjects permissions will be inserted by any programs that subject executes. </a:t>
            </a:r>
            <a:r>
              <a:rPr b="1" lang="en" sz="1800"/>
              <a:t>Attackers often take advantage of the inheritance</a:t>
            </a:r>
            <a:r>
              <a:rPr lang="en" sz="1800"/>
              <a:t> because of end users.</a:t>
            </a:r>
            <a:endParaRPr sz="1800"/>
          </a:p>
        </p:txBody>
      </p:sp>
      <p:sp>
        <p:nvSpPr>
          <p:cNvPr id="148" name="Google Shape;148;p25"/>
          <p:cNvSpPr/>
          <p:nvPr/>
        </p:nvSpPr>
        <p:spPr>
          <a:xfrm>
            <a:off x="0" y="785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Discretionary Access Control (DAC)</a:t>
            </a:r>
            <a:endParaRPr b="1"/>
          </a:p>
          <a:p>
            <a:pPr indent="0" lvl="0" marL="0" rtl="0" algn="l">
              <a:spcBef>
                <a:spcPts val="0"/>
              </a:spcBef>
              <a:spcAft>
                <a:spcPts val="0"/>
              </a:spcAft>
              <a:buNone/>
            </a:pPr>
            <a:r>
              <a:t/>
            </a:r>
            <a:endParaRPr/>
          </a:p>
        </p:txBody>
      </p:sp>
      <p:sp>
        <p:nvSpPr>
          <p:cNvPr id="154" name="Google Shape;154;p26"/>
          <p:cNvSpPr txBox="1"/>
          <p:nvPr>
            <p:ph idx="1" type="body"/>
          </p:nvPr>
        </p:nvSpPr>
        <p:spPr>
          <a:xfrm>
            <a:off x="311700" y="67722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System R Authorization Model:</a:t>
            </a:r>
            <a:endParaRPr sz="2000"/>
          </a:p>
          <a:p>
            <a:pPr indent="-355600" lvl="0" marL="457200" rtl="0" algn="l">
              <a:spcBef>
                <a:spcPts val="1600"/>
              </a:spcBef>
              <a:spcAft>
                <a:spcPts val="0"/>
              </a:spcAft>
              <a:buSzPts val="2000"/>
              <a:buChar char="➔"/>
            </a:pPr>
            <a:r>
              <a:rPr lang="en" sz="2000"/>
              <a:t>The model supports decentralized administration of authorizations. Any database </a:t>
            </a:r>
            <a:r>
              <a:rPr b="1" lang="en" sz="2000"/>
              <a:t>user is authorized to create a new table</a:t>
            </a:r>
            <a:r>
              <a:rPr lang="en" sz="2000"/>
              <a:t>; once the table is created he becomes the owner of the table and is fully authorized to exercise all privileges on the table. </a:t>
            </a:r>
            <a:r>
              <a:rPr b="1" lang="en" sz="2000"/>
              <a:t>The owner can also grant all privileges on the table to other users</a:t>
            </a:r>
            <a:r>
              <a:rPr lang="en" sz="2000"/>
              <a:t>.</a:t>
            </a:r>
            <a:endParaRPr sz="2000"/>
          </a:p>
          <a:p>
            <a:pPr indent="-355600" lvl="0" marL="457200" rtl="0" algn="l">
              <a:spcBef>
                <a:spcPts val="0"/>
              </a:spcBef>
              <a:spcAft>
                <a:spcPts val="0"/>
              </a:spcAft>
              <a:buSzPts val="2000"/>
              <a:buChar char="➔"/>
            </a:pPr>
            <a:r>
              <a:rPr lang="en" sz="2000"/>
              <a:t>Possible relational databases privileges user can exercise on tables are select, insert, delete and update.</a:t>
            </a:r>
            <a:endParaRPr sz="2000"/>
          </a:p>
        </p:txBody>
      </p:sp>
      <p:sp>
        <p:nvSpPr>
          <p:cNvPr id="155" name="Google Shape;155;p26"/>
          <p:cNvSpPr/>
          <p:nvPr/>
        </p:nvSpPr>
        <p:spPr>
          <a:xfrm>
            <a:off x="0" y="65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189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Discretionary Access Control (DAC)</a:t>
            </a:r>
            <a:endParaRPr b="1"/>
          </a:p>
          <a:p>
            <a:pPr indent="0" lvl="0" marL="0" rtl="0" algn="l">
              <a:lnSpc>
                <a:spcPct val="115000"/>
              </a:lnSpc>
              <a:spcBef>
                <a:spcPts val="0"/>
              </a:spcBef>
              <a:spcAft>
                <a:spcPts val="1600"/>
              </a:spcAft>
              <a:buClr>
                <a:schemeClr val="dk1"/>
              </a:buClr>
              <a:buSzPts val="1100"/>
              <a:buFont typeface="Arial"/>
              <a:buNone/>
            </a:pPr>
            <a:r>
              <a:t/>
            </a:r>
            <a:endParaRPr/>
          </a:p>
        </p:txBody>
      </p:sp>
      <p:sp>
        <p:nvSpPr>
          <p:cNvPr id="161" name="Google Shape;161;p27"/>
          <p:cNvSpPr txBox="1"/>
          <p:nvPr>
            <p:ph idx="1" type="body"/>
          </p:nvPr>
        </p:nvSpPr>
        <p:spPr>
          <a:xfrm>
            <a:off x="311700" y="4386275"/>
            <a:ext cx="8520600" cy="6132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1600"/>
              </a:spcAft>
              <a:buNone/>
            </a:pPr>
            <a:r>
              <a:rPr lang="en"/>
              <a:t>Fig 2: Bob revokes the privilege from David</a:t>
            </a:r>
            <a:endParaRPr/>
          </a:p>
        </p:txBody>
      </p:sp>
      <p:pic>
        <p:nvPicPr>
          <p:cNvPr id="162" name="Google Shape;162;p27"/>
          <p:cNvPicPr preferRelativeResize="0"/>
          <p:nvPr/>
        </p:nvPicPr>
        <p:blipFill>
          <a:blip r:embed="rId3">
            <a:alphaModFix/>
          </a:blip>
          <a:stretch>
            <a:fillRect/>
          </a:stretch>
        </p:blipFill>
        <p:spPr>
          <a:xfrm>
            <a:off x="778225" y="1374025"/>
            <a:ext cx="6821500" cy="3012250"/>
          </a:xfrm>
          <a:prstGeom prst="rect">
            <a:avLst/>
          </a:prstGeom>
          <a:noFill/>
          <a:ln>
            <a:noFill/>
          </a:ln>
        </p:spPr>
      </p:pic>
      <p:sp>
        <p:nvSpPr>
          <p:cNvPr id="163" name="Google Shape;163;p27"/>
          <p:cNvSpPr txBox="1"/>
          <p:nvPr/>
        </p:nvSpPr>
        <p:spPr>
          <a:xfrm>
            <a:off x="311700" y="860313"/>
            <a:ext cx="6724200" cy="3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latin typeface="Old Standard TT"/>
                <a:ea typeface="Old Standard TT"/>
                <a:cs typeface="Old Standard TT"/>
                <a:sym typeface="Old Standard TT"/>
              </a:rPr>
              <a:t>The System R Authorization Model Example:</a:t>
            </a:r>
            <a:endParaRPr>
              <a:latin typeface="Old Standard TT"/>
              <a:ea typeface="Old Standard TT"/>
              <a:cs typeface="Old Standard TT"/>
              <a:sym typeface="Old Standard TT"/>
            </a:endParaRPr>
          </a:p>
        </p:txBody>
      </p:sp>
      <p:sp>
        <p:nvSpPr>
          <p:cNvPr id="164" name="Google Shape;164;p27"/>
          <p:cNvSpPr/>
          <p:nvPr/>
        </p:nvSpPr>
        <p:spPr>
          <a:xfrm>
            <a:off x="0" y="2507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Discretionary Access Control (DAC)</a:t>
            </a:r>
            <a:endParaRPr b="1"/>
          </a:p>
          <a:p>
            <a:pPr indent="0" lvl="0" marL="0" rtl="0" algn="l">
              <a:spcBef>
                <a:spcPts val="0"/>
              </a:spcBef>
              <a:spcAft>
                <a:spcPts val="0"/>
              </a:spcAft>
              <a:buNone/>
            </a:pPr>
            <a:r>
              <a:t/>
            </a:r>
            <a:endParaRPr/>
          </a:p>
        </p:txBody>
      </p:sp>
      <p:sp>
        <p:nvSpPr>
          <p:cNvPr id="170" name="Google Shape;170;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Extensions to the System R Model:</a:t>
            </a:r>
            <a:endParaRPr sz="2000"/>
          </a:p>
          <a:p>
            <a:pPr indent="0" lvl="0" marL="0" rtl="0" algn="l">
              <a:spcBef>
                <a:spcPts val="1600"/>
              </a:spcBef>
              <a:spcAft>
                <a:spcPts val="0"/>
              </a:spcAft>
              <a:buNone/>
            </a:pPr>
            <a:r>
              <a:rPr lang="en" sz="2000"/>
              <a:t>The two main extensions are as follows:</a:t>
            </a:r>
            <a:endParaRPr sz="2000"/>
          </a:p>
          <a:p>
            <a:pPr indent="-355600" lvl="0" marL="457200" rtl="0" algn="l">
              <a:spcBef>
                <a:spcPts val="1600"/>
              </a:spcBef>
              <a:spcAft>
                <a:spcPts val="0"/>
              </a:spcAft>
              <a:buSzPts val="2000"/>
              <a:buChar char="➔"/>
            </a:pPr>
            <a:r>
              <a:rPr lang="en" sz="2000"/>
              <a:t>A new type of REVOKE operation, called </a:t>
            </a:r>
            <a:r>
              <a:rPr b="1" lang="en" sz="2000"/>
              <a:t>non-cascading</a:t>
            </a:r>
            <a:r>
              <a:rPr lang="en" sz="2000"/>
              <a:t> is introduced.</a:t>
            </a:r>
            <a:endParaRPr sz="2000"/>
          </a:p>
          <a:p>
            <a:pPr indent="-355600" lvl="0" marL="457200" rtl="0" algn="l">
              <a:spcBef>
                <a:spcPts val="0"/>
              </a:spcBef>
              <a:spcAft>
                <a:spcPts val="0"/>
              </a:spcAft>
              <a:buSzPts val="2000"/>
              <a:buChar char="➔"/>
            </a:pPr>
            <a:r>
              <a:rPr lang="en" sz="2000"/>
              <a:t>If positive authorization is not found, the user is denied access. The major problem with this approach is that a user does not guarantee that he will not acquire the authorization anytime in future. The </a:t>
            </a:r>
            <a:r>
              <a:rPr b="1" lang="en" sz="2000"/>
              <a:t>use of explicit negative authorizations</a:t>
            </a:r>
            <a:r>
              <a:rPr lang="en" sz="2000"/>
              <a:t> can overcome this drawback.</a:t>
            </a:r>
            <a:endParaRPr sz="2000"/>
          </a:p>
        </p:txBody>
      </p:sp>
      <p:sp>
        <p:nvSpPr>
          <p:cNvPr id="171" name="Google Shape;171;p28"/>
          <p:cNvSpPr/>
          <p:nvPr/>
        </p:nvSpPr>
        <p:spPr>
          <a:xfrm>
            <a:off x="-6350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1653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Discretionary Access Control (DAC)</a:t>
            </a:r>
            <a:endParaRPr b="1"/>
          </a:p>
          <a:p>
            <a:pPr indent="0" lvl="0" marL="0" rtl="0" algn="l">
              <a:spcBef>
                <a:spcPts val="0"/>
              </a:spcBef>
              <a:spcAft>
                <a:spcPts val="0"/>
              </a:spcAft>
              <a:buNone/>
            </a:pPr>
            <a:r>
              <a:t/>
            </a:r>
            <a:endParaRPr/>
          </a:p>
        </p:txBody>
      </p:sp>
      <p:sp>
        <p:nvSpPr>
          <p:cNvPr id="177" name="Google Shape;177;p29"/>
          <p:cNvSpPr txBox="1"/>
          <p:nvPr>
            <p:ph idx="1" type="body"/>
          </p:nvPr>
        </p:nvSpPr>
        <p:spPr>
          <a:xfrm>
            <a:off x="311700" y="4492975"/>
            <a:ext cx="8520600" cy="51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t>Fig 3: Bob revokes the privilege from David without cascade</a:t>
            </a:r>
            <a:endParaRPr/>
          </a:p>
        </p:txBody>
      </p:sp>
      <p:pic>
        <p:nvPicPr>
          <p:cNvPr id="178" name="Google Shape;178;p29"/>
          <p:cNvPicPr preferRelativeResize="0"/>
          <p:nvPr/>
        </p:nvPicPr>
        <p:blipFill>
          <a:blip r:embed="rId3">
            <a:alphaModFix/>
          </a:blip>
          <a:stretch>
            <a:fillRect/>
          </a:stretch>
        </p:blipFill>
        <p:spPr>
          <a:xfrm>
            <a:off x="1033575" y="1169450"/>
            <a:ext cx="7076850" cy="3212300"/>
          </a:xfrm>
          <a:prstGeom prst="rect">
            <a:avLst/>
          </a:prstGeom>
          <a:noFill/>
          <a:ln>
            <a:noFill/>
          </a:ln>
        </p:spPr>
      </p:pic>
      <p:sp>
        <p:nvSpPr>
          <p:cNvPr id="179" name="Google Shape;179;p29"/>
          <p:cNvSpPr txBox="1"/>
          <p:nvPr/>
        </p:nvSpPr>
        <p:spPr>
          <a:xfrm>
            <a:off x="510700" y="742025"/>
            <a:ext cx="38424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Example:</a:t>
            </a:r>
            <a:endParaRPr sz="1800">
              <a:latin typeface="Old Standard TT"/>
              <a:ea typeface="Old Standard TT"/>
              <a:cs typeface="Old Standard TT"/>
              <a:sym typeface="Old Standard TT"/>
            </a:endParaRPr>
          </a:p>
        </p:txBody>
      </p:sp>
      <p:sp>
        <p:nvSpPr>
          <p:cNvPr id="180" name="Google Shape;180;p29"/>
          <p:cNvSpPr/>
          <p:nvPr/>
        </p:nvSpPr>
        <p:spPr>
          <a:xfrm>
            <a:off x="0" y="167150"/>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Discretionary Access Control (DAC)</a:t>
            </a:r>
            <a:endParaRPr b="1"/>
          </a:p>
          <a:p>
            <a:pPr indent="0" lvl="0" marL="0" rtl="0" algn="l">
              <a:spcBef>
                <a:spcPts val="0"/>
              </a:spcBef>
              <a:spcAft>
                <a:spcPts val="0"/>
              </a:spcAft>
              <a:buNone/>
            </a:pPr>
            <a:r>
              <a:t/>
            </a:r>
            <a:endParaRPr/>
          </a:p>
        </p:txBody>
      </p:sp>
      <p:sp>
        <p:nvSpPr>
          <p:cNvPr id="186" name="Google Shape;186;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t>Trojan Horse Attacks:</a:t>
            </a:r>
            <a:endParaRPr b="1" sz="2200" u="sng"/>
          </a:p>
          <a:p>
            <a:pPr indent="0" lvl="0" marL="0" rtl="0" algn="l">
              <a:spcBef>
                <a:spcPts val="1600"/>
              </a:spcBef>
              <a:spcAft>
                <a:spcPts val="1600"/>
              </a:spcAft>
              <a:buNone/>
            </a:pPr>
            <a:r>
              <a:rPr lang="en" sz="2200"/>
              <a:t>Drawback of DAC: A subject who is able to read data can pass the data to other subjects not authorized to read the data without the cognizance of the data owner . This weakness makes DAC vulnerable to malicious attacks such as Trojan Horses</a:t>
            </a:r>
            <a:endParaRPr sz="2200"/>
          </a:p>
        </p:txBody>
      </p:sp>
      <p:sp>
        <p:nvSpPr>
          <p:cNvPr id="187" name="Google Shape;187;p30"/>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2492725" y="-97300"/>
            <a:ext cx="2875800" cy="4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Example of Trojen Horse:</a:t>
            </a:r>
            <a:endParaRPr b="1" sz="1800" u="sng"/>
          </a:p>
        </p:txBody>
      </p:sp>
      <p:pic>
        <p:nvPicPr>
          <p:cNvPr id="193" name="Google Shape;193;p31"/>
          <p:cNvPicPr preferRelativeResize="0"/>
          <p:nvPr/>
        </p:nvPicPr>
        <p:blipFill>
          <a:blip r:embed="rId3">
            <a:alphaModFix/>
          </a:blip>
          <a:stretch>
            <a:fillRect/>
          </a:stretch>
        </p:blipFill>
        <p:spPr>
          <a:xfrm>
            <a:off x="607975" y="413400"/>
            <a:ext cx="7794300" cy="480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13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Content</a:t>
            </a:r>
            <a:endParaRPr b="1"/>
          </a:p>
        </p:txBody>
      </p:sp>
      <p:sp>
        <p:nvSpPr>
          <p:cNvPr id="68" name="Google Shape;68;p14"/>
          <p:cNvSpPr txBox="1"/>
          <p:nvPr>
            <p:ph idx="1" type="body"/>
          </p:nvPr>
        </p:nvSpPr>
        <p:spPr>
          <a:xfrm>
            <a:off x="311700" y="664525"/>
            <a:ext cx="8520600" cy="41307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Threats to Database Security</a:t>
            </a:r>
            <a:endParaRPr sz="2200"/>
          </a:p>
          <a:p>
            <a:pPr indent="-368300" lvl="0" marL="457200" rtl="0" algn="l">
              <a:lnSpc>
                <a:spcPct val="100000"/>
              </a:lnSpc>
              <a:spcBef>
                <a:spcPts val="0"/>
              </a:spcBef>
              <a:spcAft>
                <a:spcPts val="0"/>
              </a:spcAft>
              <a:buSzPts val="2200"/>
              <a:buChar char="❖"/>
            </a:pPr>
            <a:r>
              <a:rPr lang="en" sz="2200"/>
              <a:t>Database Security Models</a:t>
            </a:r>
            <a:endParaRPr sz="2200"/>
          </a:p>
          <a:p>
            <a:pPr indent="-368300" lvl="0" marL="457200" rtl="0" algn="l">
              <a:lnSpc>
                <a:spcPct val="100000"/>
              </a:lnSpc>
              <a:spcBef>
                <a:spcPts val="0"/>
              </a:spcBef>
              <a:spcAft>
                <a:spcPts val="0"/>
              </a:spcAft>
              <a:buSzPts val="2200"/>
              <a:buChar char="❖"/>
            </a:pPr>
            <a:r>
              <a:rPr lang="en" sz="2200"/>
              <a:t>Access Control</a:t>
            </a:r>
            <a:endParaRPr sz="2200"/>
          </a:p>
          <a:p>
            <a:pPr indent="-368300" lvl="0" marL="457200" rtl="0" algn="l">
              <a:spcBef>
                <a:spcPts val="0"/>
              </a:spcBef>
              <a:spcAft>
                <a:spcPts val="0"/>
              </a:spcAft>
              <a:buSzPts val="2200"/>
              <a:buChar char="❖"/>
            </a:pPr>
            <a:r>
              <a:rPr lang="en" sz="2200"/>
              <a:t>Types of Access Controls</a:t>
            </a:r>
            <a:endParaRPr sz="2200"/>
          </a:p>
          <a:p>
            <a:pPr indent="-368300" lvl="0" marL="457200" rtl="0" algn="l">
              <a:spcBef>
                <a:spcPts val="1600"/>
              </a:spcBef>
              <a:spcAft>
                <a:spcPts val="0"/>
              </a:spcAft>
              <a:buSzPts val="2200"/>
              <a:buChar char="❖"/>
            </a:pPr>
            <a:r>
              <a:rPr lang="en" sz="2200"/>
              <a:t>Access Control Models</a:t>
            </a:r>
            <a:endParaRPr sz="2200"/>
          </a:p>
          <a:p>
            <a:pPr indent="-368300" lvl="1" marL="914400" rtl="0" algn="l">
              <a:lnSpc>
                <a:spcPct val="100000"/>
              </a:lnSpc>
              <a:spcBef>
                <a:spcPts val="1600"/>
              </a:spcBef>
              <a:spcAft>
                <a:spcPts val="0"/>
              </a:spcAft>
              <a:buSzPts val="2200"/>
              <a:buChar char="➢"/>
            </a:pPr>
            <a:r>
              <a:rPr lang="en" sz="2200"/>
              <a:t>Discretionary Access Control (DAC)</a:t>
            </a:r>
            <a:endParaRPr sz="2200"/>
          </a:p>
          <a:p>
            <a:pPr indent="-368300" lvl="1" marL="914400" rtl="0" algn="l">
              <a:lnSpc>
                <a:spcPct val="100000"/>
              </a:lnSpc>
              <a:spcBef>
                <a:spcPts val="0"/>
              </a:spcBef>
              <a:spcAft>
                <a:spcPts val="0"/>
              </a:spcAft>
              <a:buSzPts val="2200"/>
              <a:buChar char="➢"/>
            </a:pPr>
            <a:r>
              <a:rPr lang="en" sz="2200"/>
              <a:t>Mandatory Access Control (MAC)</a:t>
            </a:r>
            <a:endParaRPr sz="2200"/>
          </a:p>
          <a:p>
            <a:pPr indent="-368300" lvl="1" marL="914400" rtl="0" algn="l">
              <a:lnSpc>
                <a:spcPct val="100000"/>
              </a:lnSpc>
              <a:spcBef>
                <a:spcPts val="0"/>
              </a:spcBef>
              <a:spcAft>
                <a:spcPts val="0"/>
              </a:spcAft>
              <a:buSzPts val="2200"/>
              <a:buChar char="➢"/>
            </a:pPr>
            <a:r>
              <a:rPr lang="en" sz="2200"/>
              <a:t>Role - Based  Access Control(RBAC)</a:t>
            </a:r>
            <a:endParaRPr sz="2200"/>
          </a:p>
          <a:p>
            <a:pPr indent="-368300" lvl="0" marL="457200" rtl="0" algn="l">
              <a:lnSpc>
                <a:spcPct val="100000"/>
              </a:lnSpc>
              <a:spcBef>
                <a:spcPts val="0"/>
              </a:spcBef>
              <a:spcAft>
                <a:spcPts val="0"/>
              </a:spcAft>
              <a:buSzPts val="2200"/>
              <a:buChar char="❖"/>
            </a:pPr>
            <a:r>
              <a:rPr lang="en" sz="2200"/>
              <a:t>Conclusion</a:t>
            </a:r>
            <a:endParaRPr sz="2200"/>
          </a:p>
          <a:p>
            <a:pPr indent="-368300" lvl="0" marL="457200" rtl="0" algn="l">
              <a:lnSpc>
                <a:spcPct val="100000"/>
              </a:lnSpc>
              <a:spcBef>
                <a:spcPts val="0"/>
              </a:spcBef>
              <a:spcAft>
                <a:spcPts val="0"/>
              </a:spcAft>
              <a:buSzPts val="2200"/>
              <a:buChar char="❖"/>
            </a:pPr>
            <a:r>
              <a:rPr lang="en" sz="2200"/>
              <a:t>References</a:t>
            </a:r>
            <a:endParaRPr sz="2200"/>
          </a:p>
        </p:txBody>
      </p:sp>
      <p:sp>
        <p:nvSpPr>
          <p:cNvPr id="69" name="Google Shape;69;p14"/>
          <p:cNvSpPr/>
          <p:nvPr/>
        </p:nvSpPr>
        <p:spPr>
          <a:xfrm>
            <a:off x="0" y="531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Mandatory Access Control (MAC)</a:t>
            </a:r>
            <a:endParaRPr b="1"/>
          </a:p>
        </p:txBody>
      </p:sp>
      <p:sp>
        <p:nvSpPr>
          <p:cNvPr id="199" name="Google Shape;199;p32"/>
          <p:cNvSpPr txBox="1"/>
          <p:nvPr>
            <p:ph idx="1" type="body"/>
          </p:nvPr>
        </p:nvSpPr>
        <p:spPr>
          <a:xfrm>
            <a:off x="311700" y="675425"/>
            <a:ext cx="8520600" cy="41949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MANDATORY ACCESS CONTROL (MAC): Opposite of DAC and is most restrictive access control model.</a:t>
            </a:r>
            <a:endParaRPr sz="1700"/>
          </a:p>
          <a:p>
            <a:pPr indent="-336550" lvl="0" marL="457200" rtl="0" algn="l">
              <a:lnSpc>
                <a:spcPct val="100000"/>
              </a:lnSpc>
              <a:spcBef>
                <a:spcPts val="0"/>
              </a:spcBef>
              <a:spcAft>
                <a:spcPts val="0"/>
              </a:spcAft>
              <a:buSzPts val="1700"/>
              <a:buChar char="➔"/>
            </a:pPr>
            <a:r>
              <a:rPr lang="en" sz="1700"/>
              <a:t>MAC security policies govern the access on the basis of the classifications of subjects and objects in the system</a:t>
            </a:r>
            <a:endParaRPr sz="1700"/>
          </a:p>
          <a:p>
            <a:pPr indent="-336550" lvl="0" marL="457200" rtl="0" algn="l">
              <a:lnSpc>
                <a:spcPct val="100000"/>
              </a:lnSpc>
              <a:spcBef>
                <a:spcPts val="0"/>
              </a:spcBef>
              <a:spcAft>
                <a:spcPts val="0"/>
              </a:spcAft>
              <a:buSzPts val="1700"/>
              <a:buChar char="➔"/>
            </a:pPr>
            <a:r>
              <a:rPr lang="en" sz="1700"/>
              <a:t>An access class consists of two components: a security level and a set of categories.</a:t>
            </a:r>
            <a:endParaRPr sz="1700"/>
          </a:p>
          <a:p>
            <a:pPr indent="-336550" lvl="1" marL="914400" rtl="0" algn="l">
              <a:lnSpc>
                <a:spcPct val="100000"/>
              </a:lnSpc>
              <a:spcBef>
                <a:spcPts val="0"/>
              </a:spcBef>
              <a:spcAft>
                <a:spcPts val="0"/>
              </a:spcAft>
              <a:buSzPts val="1700"/>
              <a:buChar char="◆"/>
            </a:pPr>
            <a:r>
              <a:rPr lang="en" sz="1700"/>
              <a:t>The security level is an element of a hierarchically ordered set. The levels often considered are Top Secret (TS), Secret (S), Confidential (C) and Unclassified (U), where</a:t>
            </a:r>
            <a:endParaRPr sz="1700"/>
          </a:p>
          <a:p>
            <a:pPr indent="0" lvl="0" marL="914400" rtl="0" algn="l">
              <a:lnSpc>
                <a:spcPct val="100000"/>
              </a:lnSpc>
              <a:spcBef>
                <a:spcPts val="0"/>
              </a:spcBef>
              <a:spcAft>
                <a:spcPts val="0"/>
              </a:spcAft>
              <a:buNone/>
            </a:pPr>
            <a:r>
              <a:rPr lang="en" sz="1700"/>
              <a:t>TS&gt;S&gt;C&gt;U.</a:t>
            </a:r>
            <a:endParaRPr sz="1700"/>
          </a:p>
          <a:p>
            <a:pPr indent="-336550" lvl="1" marL="914400" rtl="0" algn="l">
              <a:lnSpc>
                <a:spcPct val="100000"/>
              </a:lnSpc>
              <a:spcBef>
                <a:spcPts val="0"/>
              </a:spcBef>
              <a:spcAft>
                <a:spcPts val="0"/>
              </a:spcAft>
              <a:buSzPts val="1700"/>
              <a:buChar char="◆"/>
            </a:pPr>
            <a:r>
              <a:rPr lang="en" sz="1700"/>
              <a:t>The set of categories is an unordered set, for</a:t>
            </a:r>
            <a:endParaRPr sz="1700"/>
          </a:p>
          <a:p>
            <a:pPr indent="0" lvl="0" marL="914400" rtl="0" algn="l">
              <a:lnSpc>
                <a:spcPct val="100000"/>
              </a:lnSpc>
              <a:spcBef>
                <a:spcPts val="0"/>
              </a:spcBef>
              <a:spcAft>
                <a:spcPts val="0"/>
              </a:spcAft>
              <a:buNone/>
            </a:pPr>
            <a:r>
              <a:rPr lang="en" sz="1700"/>
              <a:t>example, NATO, Nuclear, Army etc.</a:t>
            </a:r>
            <a:endParaRPr sz="1700"/>
          </a:p>
          <a:p>
            <a:pPr indent="-336550" lvl="0" marL="457200" rtl="0" algn="l">
              <a:lnSpc>
                <a:spcPct val="100000"/>
              </a:lnSpc>
              <a:spcBef>
                <a:spcPts val="0"/>
              </a:spcBef>
              <a:spcAft>
                <a:spcPts val="0"/>
              </a:spcAft>
              <a:buSzPts val="1700"/>
              <a:buChar char="➔"/>
            </a:pPr>
            <a:r>
              <a:rPr lang="en" sz="1700"/>
              <a:t>Principles that are required to hold are as follows. </a:t>
            </a:r>
            <a:endParaRPr sz="1700"/>
          </a:p>
          <a:p>
            <a:pPr indent="-336550" lvl="1" marL="914400" rtl="0" algn="l">
              <a:lnSpc>
                <a:spcPct val="100000"/>
              </a:lnSpc>
              <a:spcBef>
                <a:spcPts val="0"/>
              </a:spcBef>
              <a:spcAft>
                <a:spcPts val="0"/>
              </a:spcAft>
              <a:buSzPts val="1700"/>
              <a:buChar char="◆"/>
            </a:pPr>
            <a:r>
              <a:rPr lang="en" sz="1700"/>
              <a:t>Read up – A subject’s integrity level must be dominated by the integrity level of the object being read. </a:t>
            </a:r>
            <a:endParaRPr sz="1700"/>
          </a:p>
          <a:p>
            <a:pPr indent="-336550" lvl="1" marL="914400" rtl="0" algn="l">
              <a:lnSpc>
                <a:spcPct val="100000"/>
              </a:lnSpc>
              <a:spcBef>
                <a:spcPts val="0"/>
              </a:spcBef>
              <a:spcAft>
                <a:spcPts val="0"/>
              </a:spcAft>
              <a:buSzPts val="1700"/>
              <a:buChar char="◆"/>
            </a:pPr>
            <a:r>
              <a:rPr lang="en" sz="1700"/>
              <a:t>Write down- A subject’s integrity level must dominate the integrity level of the object being written.</a:t>
            </a:r>
            <a:endParaRPr sz="1700"/>
          </a:p>
        </p:txBody>
      </p:sp>
      <p:sp>
        <p:nvSpPr>
          <p:cNvPr id="200" name="Google Shape;200;p32"/>
          <p:cNvSpPr/>
          <p:nvPr/>
        </p:nvSpPr>
        <p:spPr>
          <a:xfrm>
            <a:off x="0" y="65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 :</a:t>
            </a:r>
            <a:endParaRPr b="1"/>
          </a:p>
        </p:txBody>
      </p:sp>
      <p:sp>
        <p:nvSpPr>
          <p:cNvPr id="206" name="Google Shape;206;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example of Trojen horse </a:t>
            </a:r>
            <a:r>
              <a:rPr lang="en"/>
              <a:t>, if Tom is not allowed read access to table Market, under MAC control, table Market will have an access class that is either higher than or incomparable to the access class given to Tom. But then a subject able to read Market would not be able to write table Stolen and hence Trojan horse would not be able to complete its function.</a:t>
            </a:r>
            <a:endParaRPr b="1"/>
          </a:p>
          <a:p>
            <a:pPr indent="0" lvl="0" marL="0" rtl="0" algn="l">
              <a:spcBef>
                <a:spcPts val="1600"/>
              </a:spcBef>
              <a:spcAft>
                <a:spcPts val="1600"/>
              </a:spcAft>
              <a:buNone/>
            </a:pPr>
            <a:r>
              <a:rPr b="1" lang="en"/>
              <a:t>HENCE </a:t>
            </a:r>
            <a:r>
              <a:rPr lang="en"/>
              <a:t>MAC models are not vulnerable to Trojan horse attacks.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128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effect of READ/WRITE rules can be diagrammatically represented as shown:</a:t>
            </a:r>
            <a:endParaRPr sz="1800"/>
          </a:p>
        </p:txBody>
      </p:sp>
      <p:pic>
        <p:nvPicPr>
          <p:cNvPr id="212" name="Google Shape;212;p34"/>
          <p:cNvPicPr preferRelativeResize="0"/>
          <p:nvPr/>
        </p:nvPicPr>
        <p:blipFill>
          <a:blip r:embed="rId3">
            <a:alphaModFix/>
          </a:blip>
          <a:stretch>
            <a:fillRect/>
          </a:stretch>
        </p:blipFill>
        <p:spPr>
          <a:xfrm>
            <a:off x="516775" y="972775"/>
            <a:ext cx="7818601" cy="3852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Role - Based Access Control(RBAC)</a:t>
            </a:r>
            <a:endParaRPr b="1"/>
          </a:p>
        </p:txBody>
      </p:sp>
      <p:sp>
        <p:nvSpPr>
          <p:cNvPr id="218" name="Google Shape;218;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ROLE - BASED CONTROL (RBAC):Considered </a:t>
            </a:r>
            <a:r>
              <a:rPr b="1" lang="en" sz="2200"/>
              <a:t>more real world access control than other models</a:t>
            </a:r>
            <a:r>
              <a:rPr lang="en" sz="2200"/>
              <a:t> because access based on users job function within organisation.</a:t>
            </a:r>
            <a:endParaRPr sz="2200"/>
          </a:p>
          <a:p>
            <a:pPr indent="-368300" lvl="0" marL="457200" rtl="0" algn="l">
              <a:lnSpc>
                <a:spcPct val="100000"/>
              </a:lnSpc>
              <a:spcBef>
                <a:spcPts val="0"/>
              </a:spcBef>
              <a:spcAft>
                <a:spcPts val="0"/>
              </a:spcAft>
              <a:buSzPts val="2200"/>
              <a:buChar char="➔"/>
            </a:pPr>
            <a:r>
              <a:rPr lang="en" sz="2200"/>
              <a:t>Instead of setting permissions for each user or group </a:t>
            </a:r>
            <a:r>
              <a:rPr b="1" lang="en" sz="2200"/>
              <a:t>assigns permission to particular role</a:t>
            </a:r>
            <a:r>
              <a:rPr lang="en" sz="2200"/>
              <a:t> in organisation and </a:t>
            </a:r>
            <a:r>
              <a:rPr b="1" lang="en" sz="2200"/>
              <a:t>then assigns users to those roles</a:t>
            </a:r>
            <a:r>
              <a:rPr lang="en" sz="2200"/>
              <a:t>.</a:t>
            </a:r>
            <a:endParaRPr sz="2200"/>
          </a:p>
          <a:p>
            <a:pPr indent="-368300" lvl="0" marL="457200" rtl="0" algn="l">
              <a:lnSpc>
                <a:spcPct val="100000"/>
              </a:lnSpc>
              <a:spcBef>
                <a:spcPts val="0"/>
              </a:spcBef>
              <a:spcAft>
                <a:spcPts val="0"/>
              </a:spcAft>
              <a:buSzPts val="2200"/>
              <a:buChar char="➔"/>
            </a:pPr>
            <a:r>
              <a:rPr lang="en" sz="2200"/>
              <a:t>Objects are said to be a certain type, to which subjects with that particular role have access.</a:t>
            </a:r>
            <a:endParaRPr sz="2200"/>
          </a:p>
          <a:p>
            <a:pPr indent="-368300" lvl="0" marL="457200" rtl="0" algn="l">
              <a:lnSpc>
                <a:spcPct val="100000"/>
              </a:lnSpc>
              <a:spcBef>
                <a:spcPts val="0"/>
              </a:spcBef>
              <a:spcAft>
                <a:spcPts val="0"/>
              </a:spcAft>
              <a:buSzPts val="2200"/>
              <a:buChar char="➔"/>
            </a:pPr>
            <a:r>
              <a:rPr lang="en" sz="2200"/>
              <a:t>Subjects may have multiple roles assigned to them</a:t>
            </a:r>
            <a:endParaRPr sz="2200"/>
          </a:p>
        </p:txBody>
      </p:sp>
      <p:sp>
        <p:nvSpPr>
          <p:cNvPr id="219" name="Google Shape;219;p35"/>
          <p:cNvSpPr/>
          <p:nvPr/>
        </p:nvSpPr>
        <p:spPr>
          <a:xfrm>
            <a:off x="-6350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2037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ROLE - BASED CONTROL (RBAC)</a:t>
            </a:r>
            <a:endParaRPr b="1"/>
          </a:p>
          <a:p>
            <a:pPr indent="0" lvl="0" marL="0" rtl="0" algn="l">
              <a:spcBef>
                <a:spcPts val="0"/>
              </a:spcBef>
              <a:spcAft>
                <a:spcPts val="0"/>
              </a:spcAft>
              <a:buNone/>
            </a:pPr>
            <a:r>
              <a:t/>
            </a:r>
            <a:endParaRPr/>
          </a:p>
        </p:txBody>
      </p:sp>
      <p:sp>
        <p:nvSpPr>
          <p:cNvPr id="225" name="Google Shape;225;p36"/>
          <p:cNvSpPr txBox="1"/>
          <p:nvPr>
            <p:ph idx="1" type="body"/>
          </p:nvPr>
        </p:nvSpPr>
        <p:spPr>
          <a:xfrm>
            <a:off x="387900" y="816925"/>
            <a:ext cx="8520600" cy="40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RBAC Terminology</a:t>
            </a:r>
            <a:endParaRPr b="1" sz="2000"/>
          </a:p>
          <a:p>
            <a:pPr indent="0" lvl="0" marL="0" rtl="0" algn="l">
              <a:spcBef>
                <a:spcPts val="1600"/>
              </a:spcBef>
              <a:spcAft>
                <a:spcPts val="0"/>
              </a:spcAft>
              <a:buClr>
                <a:schemeClr val="dk1"/>
              </a:buClr>
              <a:buSzPts val="1100"/>
              <a:buFont typeface="Arial"/>
              <a:buNone/>
            </a:pPr>
            <a:r>
              <a:rPr b="1" lang="en" sz="2000"/>
              <a:t>Objects</a:t>
            </a:r>
            <a:r>
              <a:rPr lang="en" sz="2000"/>
              <a:t> – Any system, resource file, printer, terminal, database record, etc.</a:t>
            </a:r>
            <a:endParaRPr sz="2000"/>
          </a:p>
          <a:p>
            <a:pPr indent="0" lvl="0" marL="0" rtl="0" algn="l">
              <a:spcBef>
                <a:spcPts val="1600"/>
              </a:spcBef>
              <a:spcAft>
                <a:spcPts val="0"/>
              </a:spcAft>
              <a:buClr>
                <a:schemeClr val="dk1"/>
              </a:buClr>
              <a:buSzPts val="1100"/>
              <a:buFont typeface="Arial"/>
              <a:buNone/>
            </a:pPr>
            <a:r>
              <a:rPr b="1" lang="en" sz="2000"/>
              <a:t>Operations</a:t>
            </a:r>
            <a:r>
              <a:rPr lang="en" sz="2000"/>
              <a:t> - An operation is an </a:t>
            </a:r>
            <a:r>
              <a:rPr b="1" lang="en" sz="2000"/>
              <a:t>executable image</a:t>
            </a:r>
            <a:r>
              <a:rPr lang="en" sz="2000"/>
              <a:t> of a program, which upon invocation executes some function for the user.</a:t>
            </a:r>
            <a:endParaRPr sz="2000"/>
          </a:p>
          <a:p>
            <a:pPr indent="0" lvl="0" marL="0" rtl="0" algn="l">
              <a:spcBef>
                <a:spcPts val="1600"/>
              </a:spcBef>
              <a:spcAft>
                <a:spcPts val="0"/>
              </a:spcAft>
              <a:buClr>
                <a:schemeClr val="dk1"/>
              </a:buClr>
              <a:buSzPts val="1100"/>
              <a:buFont typeface="Arial"/>
              <a:buNone/>
            </a:pPr>
            <a:r>
              <a:rPr b="1" lang="en" sz="2000"/>
              <a:t>Permissions</a:t>
            </a:r>
            <a:r>
              <a:rPr lang="en" sz="2000"/>
              <a:t> - Permission is an </a:t>
            </a:r>
            <a:r>
              <a:rPr b="1" lang="en" sz="2000"/>
              <a:t>approval</a:t>
            </a:r>
            <a:r>
              <a:rPr lang="en" sz="2000"/>
              <a:t> to perform an operation on one or more RBAC protected objects.</a:t>
            </a:r>
            <a:endParaRPr sz="2000"/>
          </a:p>
          <a:p>
            <a:pPr indent="0" lvl="0" marL="0" rtl="0" algn="l">
              <a:spcBef>
                <a:spcPts val="1600"/>
              </a:spcBef>
              <a:spcAft>
                <a:spcPts val="1600"/>
              </a:spcAft>
              <a:buNone/>
            </a:pPr>
            <a:r>
              <a:rPr b="1" lang="en" sz="2000"/>
              <a:t>Role</a:t>
            </a:r>
            <a:r>
              <a:rPr lang="en" sz="2000"/>
              <a:t> - A role is a job function within the context of an organization with some associated semantics regarding the </a:t>
            </a:r>
            <a:r>
              <a:rPr b="1" lang="en" sz="2000"/>
              <a:t>authority and responsibility</a:t>
            </a:r>
            <a:r>
              <a:rPr lang="en" sz="2000"/>
              <a:t> conferred on the </a:t>
            </a:r>
            <a:r>
              <a:rPr b="1" lang="en" sz="2000"/>
              <a:t>user</a:t>
            </a:r>
            <a:r>
              <a:rPr lang="en" sz="2000"/>
              <a:t> assigned to the role.</a:t>
            </a:r>
            <a:endParaRPr sz="2000"/>
          </a:p>
        </p:txBody>
      </p:sp>
      <p:sp>
        <p:nvSpPr>
          <p:cNvPr id="226" name="Google Shape;226;p36"/>
          <p:cNvSpPr/>
          <p:nvPr/>
        </p:nvSpPr>
        <p:spPr>
          <a:xfrm>
            <a:off x="0" y="2055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254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ROLE - BASED CONTROL (RBAC)</a:t>
            </a:r>
            <a:endParaRPr b="1"/>
          </a:p>
          <a:p>
            <a:pPr indent="0" lvl="0" marL="0" rtl="0" algn="l">
              <a:spcBef>
                <a:spcPts val="0"/>
              </a:spcBef>
              <a:spcAft>
                <a:spcPts val="0"/>
              </a:spcAft>
              <a:buNone/>
            </a:pPr>
            <a:r>
              <a:t/>
            </a:r>
            <a:endParaRPr/>
          </a:p>
        </p:txBody>
      </p:sp>
      <p:sp>
        <p:nvSpPr>
          <p:cNvPr id="232" name="Google Shape;232;p37"/>
          <p:cNvSpPr txBox="1"/>
          <p:nvPr>
            <p:ph idx="1" type="body"/>
          </p:nvPr>
        </p:nvSpPr>
        <p:spPr>
          <a:xfrm>
            <a:off x="311700" y="873150"/>
            <a:ext cx="4989900" cy="3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RBAC Terminology:</a:t>
            </a:r>
            <a:endParaRPr b="1"/>
          </a:p>
          <a:p>
            <a:pPr indent="0" lvl="0" marL="0" rtl="0" algn="l">
              <a:spcBef>
                <a:spcPts val="1600"/>
              </a:spcBef>
              <a:spcAft>
                <a:spcPts val="0"/>
              </a:spcAft>
              <a:buNone/>
            </a:pPr>
            <a:r>
              <a:rPr lang="en" sz="1600"/>
              <a:t>User - A user is defined as a human being or a process executing on behalf of a user.</a:t>
            </a:r>
            <a:endParaRPr sz="1600"/>
          </a:p>
          <a:p>
            <a:pPr indent="0" lvl="0" marL="0" rtl="0" algn="l">
              <a:spcBef>
                <a:spcPts val="1600"/>
              </a:spcBef>
              <a:spcAft>
                <a:spcPts val="0"/>
              </a:spcAft>
              <a:buNone/>
            </a:pPr>
            <a:r>
              <a:rPr lang="en" sz="1600"/>
              <a:t>Group - A set of users.</a:t>
            </a:r>
            <a:endParaRPr sz="1600"/>
          </a:p>
          <a:p>
            <a:pPr indent="0" lvl="0" marL="0" rtl="0" algn="l">
              <a:spcBef>
                <a:spcPts val="1600"/>
              </a:spcBef>
              <a:spcAft>
                <a:spcPts val="0"/>
              </a:spcAft>
              <a:buNone/>
            </a:pPr>
            <a:r>
              <a:rPr lang="en" sz="1600"/>
              <a:t>Constraint – A relationship between or among roles.</a:t>
            </a:r>
            <a:endParaRPr sz="1600"/>
          </a:p>
          <a:p>
            <a:pPr indent="0" lvl="0" marL="0" rtl="0" algn="l">
              <a:spcBef>
                <a:spcPts val="1600"/>
              </a:spcBef>
              <a:spcAft>
                <a:spcPts val="0"/>
              </a:spcAft>
              <a:buNone/>
            </a:pPr>
            <a:r>
              <a:rPr lang="en" sz="1600"/>
              <a:t>Session – A </a:t>
            </a:r>
            <a:r>
              <a:rPr b="1" lang="en" sz="1600"/>
              <a:t>mapping</a:t>
            </a:r>
            <a:r>
              <a:rPr lang="en" sz="1600"/>
              <a:t> between a user and an activated sub set of the set of roles the user is assigned to.</a:t>
            </a:r>
            <a:endParaRPr sz="1600"/>
          </a:p>
          <a:p>
            <a:pPr indent="0" lvl="0" marL="0" rtl="0" algn="l">
              <a:spcBef>
                <a:spcPts val="1600"/>
              </a:spcBef>
              <a:spcAft>
                <a:spcPts val="1600"/>
              </a:spcAft>
              <a:buClr>
                <a:schemeClr val="dk1"/>
              </a:buClr>
              <a:buSzPts val="1100"/>
              <a:buFont typeface="Arial"/>
              <a:buNone/>
            </a:pPr>
            <a:r>
              <a:rPr lang="en" sz="1600"/>
              <a:t>Role Hierarchy – A partial order </a:t>
            </a:r>
            <a:r>
              <a:rPr b="1" lang="en" sz="1600"/>
              <a:t>relationship </a:t>
            </a:r>
            <a:r>
              <a:rPr lang="en" sz="1600"/>
              <a:t>established among roles.</a:t>
            </a:r>
            <a:endParaRPr sz="1600"/>
          </a:p>
        </p:txBody>
      </p:sp>
      <p:pic>
        <p:nvPicPr>
          <p:cNvPr id="233" name="Google Shape;233;p37"/>
          <p:cNvPicPr preferRelativeResize="0"/>
          <p:nvPr/>
        </p:nvPicPr>
        <p:blipFill>
          <a:blip r:embed="rId3">
            <a:alphaModFix/>
          </a:blip>
          <a:stretch>
            <a:fillRect/>
          </a:stretch>
        </p:blipFill>
        <p:spPr>
          <a:xfrm>
            <a:off x="5301600" y="873150"/>
            <a:ext cx="3780999" cy="3729150"/>
          </a:xfrm>
          <a:prstGeom prst="rect">
            <a:avLst/>
          </a:prstGeom>
          <a:noFill/>
          <a:ln>
            <a:noFill/>
          </a:ln>
        </p:spPr>
      </p:pic>
      <p:sp>
        <p:nvSpPr>
          <p:cNvPr id="234" name="Google Shape;234;p37"/>
          <p:cNvSpPr/>
          <p:nvPr/>
        </p:nvSpPr>
        <p:spPr>
          <a:xfrm>
            <a:off x="0" y="2563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Role - Based Access Control (RBAC)</a:t>
            </a:r>
            <a:endParaRPr b="1"/>
          </a:p>
          <a:p>
            <a:pPr indent="0" lvl="0" marL="0" rtl="0" algn="l">
              <a:spcBef>
                <a:spcPts val="0"/>
              </a:spcBef>
              <a:spcAft>
                <a:spcPts val="0"/>
              </a:spcAft>
              <a:buNone/>
            </a:pPr>
            <a:r>
              <a:t/>
            </a:r>
            <a:endParaRPr/>
          </a:p>
        </p:txBody>
      </p:sp>
      <p:sp>
        <p:nvSpPr>
          <p:cNvPr id="240" name="Google Shape;240;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Model Overview – Flat RBAC</a:t>
            </a:r>
            <a:endParaRPr/>
          </a:p>
        </p:txBody>
      </p:sp>
      <p:pic>
        <p:nvPicPr>
          <p:cNvPr id="241" name="Google Shape;241;p38"/>
          <p:cNvPicPr preferRelativeResize="0"/>
          <p:nvPr/>
        </p:nvPicPr>
        <p:blipFill>
          <a:blip r:embed="rId3">
            <a:alphaModFix/>
          </a:blip>
          <a:stretch>
            <a:fillRect/>
          </a:stretch>
        </p:blipFill>
        <p:spPr>
          <a:xfrm>
            <a:off x="644450" y="1795475"/>
            <a:ext cx="7599749" cy="3001475"/>
          </a:xfrm>
          <a:prstGeom prst="rect">
            <a:avLst/>
          </a:prstGeom>
          <a:noFill/>
          <a:ln>
            <a:noFill/>
          </a:ln>
        </p:spPr>
      </p:pic>
      <p:sp>
        <p:nvSpPr>
          <p:cNvPr id="242" name="Google Shape;242;p38"/>
          <p:cNvSpPr/>
          <p:nvPr/>
        </p:nvSpPr>
        <p:spPr>
          <a:xfrm>
            <a:off x="0" y="508000"/>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000000"/>
                </a:solidFill>
              </a:rPr>
              <a:t>             </a:t>
            </a:r>
            <a:r>
              <a:rPr b="1" lang="en">
                <a:solidFill>
                  <a:srgbClr val="000000"/>
                </a:solidFill>
              </a:rPr>
              <a:t>  Role - Based Access Control (RBAC)</a:t>
            </a:r>
            <a:endParaRPr b="1">
              <a:solidFill>
                <a:srgbClr val="000000"/>
              </a:solidFil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8" name="Google Shape;248;p39"/>
          <p:cNvSpPr txBox="1"/>
          <p:nvPr>
            <p:ph idx="1" type="body"/>
          </p:nvPr>
        </p:nvSpPr>
        <p:spPr>
          <a:xfrm>
            <a:off x="311700" y="1171600"/>
            <a:ext cx="8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Hierarchical RBAC :Role hierarchies are a natural means for structuring roles to reflect an organisation’s lines of </a:t>
            </a:r>
            <a:r>
              <a:rPr b="1" lang="en"/>
              <a:t>authority and responsibility</a:t>
            </a:r>
            <a:endParaRPr b="1"/>
          </a:p>
        </p:txBody>
      </p:sp>
      <p:pic>
        <p:nvPicPr>
          <p:cNvPr id="249" name="Google Shape;249;p39"/>
          <p:cNvPicPr preferRelativeResize="0"/>
          <p:nvPr/>
        </p:nvPicPr>
        <p:blipFill>
          <a:blip r:embed="rId3">
            <a:alphaModFix/>
          </a:blip>
          <a:stretch>
            <a:fillRect/>
          </a:stretch>
        </p:blipFill>
        <p:spPr>
          <a:xfrm>
            <a:off x="872650" y="2177125"/>
            <a:ext cx="7398700" cy="2121300"/>
          </a:xfrm>
          <a:prstGeom prst="rect">
            <a:avLst/>
          </a:prstGeom>
          <a:noFill/>
          <a:ln>
            <a:noFill/>
          </a:ln>
        </p:spPr>
      </p:pic>
      <p:sp>
        <p:nvSpPr>
          <p:cNvPr id="250" name="Google Shape;250;p39"/>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193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r>
              <a:rPr b="1" lang="en"/>
              <a:t>Role - Based Access Control(RBAC)</a:t>
            </a:r>
            <a:endParaRPr b="1"/>
          </a:p>
          <a:p>
            <a:pPr indent="0" lvl="0" marL="0" rtl="0" algn="l">
              <a:spcBef>
                <a:spcPts val="0"/>
              </a:spcBef>
              <a:spcAft>
                <a:spcPts val="0"/>
              </a:spcAft>
              <a:buNone/>
            </a:pPr>
            <a:r>
              <a:t/>
            </a:r>
            <a:endParaRPr/>
          </a:p>
        </p:txBody>
      </p:sp>
      <p:sp>
        <p:nvSpPr>
          <p:cNvPr id="256" name="Google Shape;256;p40"/>
          <p:cNvSpPr txBox="1"/>
          <p:nvPr>
            <p:ph idx="1" type="body"/>
          </p:nvPr>
        </p:nvSpPr>
        <p:spPr>
          <a:xfrm>
            <a:off x="311700" y="940575"/>
            <a:ext cx="8520600" cy="42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General Hierarchical RBAC: The diagram below shows a general hierarchy that facilitates both </a:t>
            </a:r>
            <a:r>
              <a:rPr b="1" lang="en"/>
              <a:t>sharing and aggregation.</a:t>
            </a:r>
            <a:endParaRPr b="1"/>
          </a:p>
        </p:txBody>
      </p:sp>
      <p:pic>
        <p:nvPicPr>
          <p:cNvPr id="257" name="Google Shape;257;p40"/>
          <p:cNvPicPr preferRelativeResize="0"/>
          <p:nvPr/>
        </p:nvPicPr>
        <p:blipFill>
          <a:blip r:embed="rId3">
            <a:alphaModFix/>
          </a:blip>
          <a:stretch>
            <a:fillRect/>
          </a:stretch>
        </p:blipFill>
        <p:spPr>
          <a:xfrm>
            <a:off x="1562900" y="1769325"/>
            <a:ext cx="6511025" cy="3228975"/>
          </a:xfrm>
          <a:prstGeom prst="rect">
            <a:avLst/>
          </a:prstGeom>
          <a:noFill/>
          <a:ln>
            <a:noFill/>
          </a:ln>
        </p:spPr>
      </p:pic>
      <p:sp>
        <p:nvSpPr>
          <p:cNvPr id="258" name="Google Shape;258;p40"/>
          <p:cNvSpPr/>
          <p:nvPr/>
        </p:nvSpPr>
        <p:spPr>
          <a:xfrm>
            <a:off x="0" y="1954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1045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Role - Based Control (RBAC)</a:t>
            </a:r>
            <a:endParaRPr b="1"/>
          </a:p>
          <a:p>
            <a:pPr indent="0" lvl="0" marL="0" rtl="0" algn="l">
              <a:spcBef>
                <a:spcPts val="0"/>
              </a:spcBef>
              <a:spcAft>
                <a:spcPts val="0"/>
              </a:spcAft>
              <a:buNone/>
            </a:pPr>
            <a:r>
              <a:t/>
            </a:r>
            <a:endParaRPr/>
          </a:p>
        </p:txBody>
      </p:sp>
      <p:sp>
        <p:nvSpPr>
          <p:cNvPr id="264" name="Google Shape;264;p41"/>
          <p:cNvSpPr txBox="1"/>
          <p:nvPr>
            <p:ph idx="1" type="body"/>
          </p:nvPr>
        </p:nvSpPr>
        <p:spPr>
          <a:xfrm>
            <a:off x="311700" y="717775"/>
            <a:ext cx="8520600" cy="73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Limited Hierarchical RBAC: Hierarchies are limited to simple structures such as trees or inverted trees.</a:t>
            </a:r>
            <a:endParaRPr/>
          </a:p>
        </p:txBody>
      </p:sp>
      <p:pic>
        <p:nvPicPr>
          <p:cNvPr id="265" name="Google Shape;265;p41"/>
          <p:cNvPicPr preferRelativeResize="0"/>
          <p:nvPr/>
        </p:nvPicPr>
        <p:blipFill>
          <a:blip r:embed="rId3">
            <a:alphaModFix/>
          </a:blip>
          <a:stretch>
            <a:fillRect/>
          </a:stretch>
        </p:blipFill>
        <p:spPr>
          <a:xfrm>
            <a:off x="535025" y="1607575"/>
            <a:ext cx="7806450" cy="2940100"/>
          </a:xfrm>
          <a:prstGeom prst="rect">
            <a:avLst/>
          </a:prstGeom>
          <a:noFill/>
          <a:ln>
            <a:noFill/>
          </a:ln>
        </p:spPr>
      </p:pic>
      <p:sp>
        <p:nvSpPr>
          <p:cNvPr id="266" name="Google Shape;266;p41"/>
          <p:cNvSpPr/>
          <p:nvPr/>
        </p:nvSpPr>
        <p:spPr>
          <a:xfrm>
            <a:off x="0" y="10637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Access Control</a:t>
            </a:r>
            <a:endParaRPr b="1"/>
          </a:p>
        </p:txBody>
      </p:sp>
      <p:sp>
        <p:nvSpPr>
          <p:cNvPr id="75" name="Google Shape;75;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Protecting what needs to be protected with the available technologies! </a:t>
            </a:r>
            <a:endParaRPr/>
          </a:p>
          <a:p>
            <a:pPr indent="0" lvl="0" marL="0" rtl="0" algn="l">
              <a:spcBef>
                <a:spcPts val="1600"/>
              </a:spcBef>
              <a:spcAft>
                <a:spcPts val="1600"/>
              </a:spcAft>
              <a:buNone/>
            </a:pPr>
            <a:r>
              <a:rPr lang="en"/>
              <a:t>• Access control is the              of Information Security! </a:t>
            </a:r>
            <a:endParaRPr/>
          </a:p>
        </p:txBody>
      </p:sp>
      <p:pic>
        <p:nvPicPr>
          <p:cNvPr id="76" name="Google Shape;76;p15"/>
          <p:cNvPicPr preferRelativeResize="0"/>
          <p:nvPr/>
        </p:nvPicPr>
        <p:blipFill>
          <a:blip r:embed="rId3">
            <a:alphaModFix/>
          </a:blip>
          <a:stretch>
            <a:fillRect/>
          </a:stretch>
        </p:blipFill>
        <p:spPr>
          <a:xfrm>
            <a:off x="2767374" y="1665850"/>
            <a:ext cx="552200" cy="511925"/>
          </a:xfrm>
          <a:prstGeom prst="rect">
            <a:avLst/>
          </a:prstGeom>
          <a:noFill/>
          <a:ln>
            <a:noFill/>
          </a:ln>
        </p:spPr>
      </p:pic>
      <p:sp>
        <p:nvSpPr>
          <p:cNvPr id="77" name="Google Shape;77;p15"/>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165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Role - Based  Access Control(RBAC)</a:t>
            </a:r>
            <a:endParaRPr b="1"/>
          </a:p>
          <a:p>
            <a:pPr indent="0" lvl="0" marL="0" rtl="0" algn="l">
              <a:spcBef>
                <a:spcPts val="0"/>
              </a:spcBef>
              <a:spcAft>
                <a:spcPts val="0"/>
              </a:spcAft>
              <a:buNone/>
            </a:pPr>
            <a:r>
              <a:t/>
            </a:r>
            <a:endParaRPr/>
          </a:p>
        </p:txBody>
      </p:sp>
      <p:sp>
        <p:nvSpPr>
          <p:cNvPr id="272" name="Google Shape;272;p42"/>
          <p:cNvSpPr txBox="1"/>
          <p:nvPr>
            <p:ph idx="1" type="body"/>
          </p:nvPr>
        </p:nvSpPr>
        <p:spPr>
          <a:xfrm>
            <a:off x="311700" y="778575"/>
            <a:ext cx="8520600" cy="73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Constrained RBAC: Constrained RBAC adds constraints to the hierarchical RBAC model. Constraints may be associated with the user-role assignment</a:t>
            </a:r>
            <a:endParaRPr/>
          </a:p>
        </p:txBody>
      </p:sp>
      <p:pic>
        <p:nvPicPr>
          <p:cNvPr id="273" name="Google Shape;273;p42"/>
          <p:cNvPicPr preferRelativeResize="0"/>
          <p:nvPr/>
        </p:nvPicPr>
        <p:blipFill>
          <a:blip r:embed="rId3">
            <a:alphaModFix/>
          </a:blip>
          <a:stretch>
            <a:fillRect/>
          </a:stretch>
        </p:blipFill>
        <p:spPr>
          <a:xfrm>
            <a:off x="665950" y="1692700"/>
            <a:ext cx="7666201" cy="2988750"/>
          </a:xfrm>
          <a:prstGeom prst="rect">
            <a:avLst/>
          </a:prstGeom>
          <a:noFill/>
          <a:ln>
            <a:noFill/>
          </a:ln>
        </p:spPr>
      </p:pic>
      <p:sp>
        <p:nvSpPr>
          <p:cNvPr id="274" name="Google Shape;274;p42"/>
          <p:cNvSpPr txBox="1"/>
          <p:nvPr/>
        </p:nvSpPr>
        <p:spPr>
          <a:xfrm>
            <a:off x="2687275" y="4681450"/>
            <a:ext cx="4194900" cy="4074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
                <a:latin typeface="Old Standard TT"/>
                <a:ea typeface="Old Standard TT"/>
                <a:cs typeface="Old Standard TT"/>
                <a:sym typeface="Old Standard TT"/>
              </a:rPr>
              <a:t>An inverted tree hierarchy</a:t>
            </a:r>
            <a:endParaRPr b="1">
              <a:latin typeface="Old Standard TT"/>
              <a:ea typeface="Old Standard TT"/>
              <a:cs typeface="Old Standard TT"/>
              <a:sym typeface="Old Standard TT"/>
            </a:endParaRPr>
          </a:p>
        </p:txBody>
      </p:sp>
      <p:sp>
        <p:nvSpPr>
          <p:cNvPr id="275" name="Google Shape;275;p42"/>
          <p:cNvSpPr/>
          <p:nvPr/>
        </p:nvSpPr>
        <p:spPr>
          <a:xfrm>
            <a:off x="0" y="16717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Conclusion</a:t>
            </a:r>
            <a:endParaRPr b="1"/>
          </a:p>
        </p:txBody>
      </p:sp>
      <p:sp>
        <p:nvSpPr>
          <p:cNvPr id="281" name="Google Shape;281;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Database security is an important goal of any data management system. Database security is based on three important constructs confidentiality, integrity and availability. Access control maintains a separation between users on one hand and various data and computing resources on the other.</a:t>
            </a:r>
            <a:endParaRPr sz="2000"/>
          </a:p>
          <a:p>
            <a:pPr indent="0" lvl="0" marL="0" rtl="0" algn="l">
              <a:spcBef>
                <a:spcPts val="1600"/>
              </a:spcBef>
              <a:spcAft>
                <a:spcPts val="1600"/>
              </a:spcAft>
              <a:buNone/>
            </a:pPr>
            <a:r>
              <a:rPr lang="en" sz="2000"/>
              <a:t>Information security is continuously </a:t>
            </a:r>
            <a:r>
              <a:rPr lang="en" sz="2000"/>
              <a:t>e</a:t>
            </a:r>
            <a:r>
              <a:rPr lang="en" sz="2000"/>
              <a:t>volving due to the evolution of technology and information systems. Authorization and access control represent a pillar of information security systems.</a:t>
            </a:r>
            <a:endParaRPr sz="2000"/>
          </a:p>
        </p:txBody>
      </p:sp>
      <p:sp>
        <p:nvSpPr>
          <p:cNvPr id="282" name="Google Shape;282;p43"/>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References</a:t>
            </a:r>
            <a:endParaRPr b="1"/>
          </a:p>
        </p:txBody>
      </p:sp>
      <p:sp>
        <p:nvSpPr>
          <p:cNvPr id="288" name="Google Shape;288;p44"/>
          <p:cNvSpPr txBox="1"/>
          <p:nvPr>
            <p:ph idx="1" type="body"/>
          </p:nvPr>
        </p:nvSpPr>
        <p:spPr>
          <a:xfrm>
            <a:off x="311700" y="1171600"/>
            <a:ext cx="8520600" cy="37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Database Security &amp; Access Control Models: A Brief Overview: Kriti, Indu Kashyap, CSE Dept. Manav Rachna International University, Faridabad, India.  </a:t>
            </a:r>
            <a:r>
              <a:rPr lang="en" u="sng">
                <a:solidFill>
                  <a:schemeClr val="hlink"/>
                </a:solidFill>
                <a:hlinkClick r:id="rId3"/>
              </a:rPr>
              <a:t>https://www.ijert.org/research/database-security-access-control-models-a-brief-overview-IJERTV2IS50406.pdf</a:t>
            </a:r>
            <a:endParaRPr/>
          </a:p>
          <a:p>
            <a:pPr indent="-342900" lvl="0" marL="457200" rtl="0" algn="l">
              <a:lnSpc>
                <a:spcPct val="140000"/>
              </a:lnSpc>
              <a:spcBef>
                <a:spcPts val="0"/>
              </a:spcBef>
              <a:spcAft>
                <a:spcPts val="0"/>
              </a:spcAft>
              <a:buSzPts val="1800"/>
              <a:buAutoNum type="arabicPeriod"/>
            </a:pPr>
            <a:r>
              <a:rPr lang="en">
                <a:solidFill>
                  <a:srgbClr val="000000"/>
                </a:solidFill>
              </a:rPr>
              <a:t>A unified attribute-based access control model covering DAC, MAC and RBAC by Xin Jin , Ram Krishnan, and Ravi Sandhu.  </a:t>
            </a:r>
            <a:r>
              <a:rPr lang="en">
                <a:solidFill>
                  <a:srgbClr val="000000"/>
                </a:solidFill>
                <a:latin typeface="Georgia"/>
                <a:ea typeface="Georgia"/>
                <a:cs typeface="Georgia"/>
                <a:sym typeface="Georgia"/>
              </a:rPr>
              <a:t>    </a:t>
            </a:r>
            <a:r>
              <a:rPr lang="en">
                <a:solidFill>
                  <a:srgbClr val="34495E"/>
                </a:solidFill>
                <a:latin typeface="Georgia"/>
                <a:ea typeface="Georgia"/>
                <a:cs typeface="Georgia"/>
                <a:sym typeface="Georgia"/>
              </a:rPr>
              <a:t>                                                   </a:t>
            </a:r>
            <a:r>
              <a:rPr lang="en" u="sng">
                <a:solidFill>
                  <a:schemeClr val="hlink"/>
                </a:solidFill>
                <a:latin typeface="Arial"/>
                <a:ea typeface="Arial"/>
                <a:cs typeface="Arial"/>
                <a:sym typeface="Arial"/>
                <a:hlinkClick r:id="rId4"/>
              </a:rPr>
              <a:t>https://scinapse.io/papers/2097171586</a:t>
            </a:r>
            <a:endParaRPr>
              <a:solidFill>
                <a:srgbClr val="34495E"/>
              </a:solidFill>
              <a:latin typeface="Georgia"/>
              <a:ea typeface="Georgia"/>
              <a:cs typeface="Georgia"/>
              <a:sym typeface="Georgia"/>
            </a:endParaRPr>
          </a:p>
          <a:p>
            <a:pPr indent="-342900" lvl="0" marL="457200" rtl="0" algn="l">
              <a:spcBef>
                <a:spcPts val="0"/>
              </a:spcBef>
              <a:spcAft>
                <a:spcPts val="0"/>
              </a:spcAft>
              <a:buSzPts val="1800"/>
              <a:buAutoNum type="arabicPeriod"/>
            </a:pPr>
            <a:r>
              <a:rPr lang="en"/>
              <a:t>Sustainable Implementation of Access Control by Mihaela Muntean, and Laurenţiu Dijmărescu.                                                                                  </a:t>
            </a:r>
            <a:r>
              <a:rPr lang="en" u="sng">
                <a:solidFill>
                  <a:schemeClr val="hlink"/>
                </a:solidFill>
                <a:latin typeface="Arial"/>
                <a:ea typeface="Arial"/>
                <a:cs typeface="Arial"/>
                <a:sym typeface="Arial"/>
                <a:hlinkClick r:id="rId5"/>
              </a:rPr>
              <a:t>https://scinapse.io/papers/2807504979</a:t>
            </a:r>
            <a:endParaRPr/>
          </a:p>
          <a:p>
            <a:pPr indent="0" lvl="0" marL="457200" rtl="0" algn="l">
              <a:spcBef>
                <a:spcPts val="1600"/>
              </a:spcBef>
              <a:spcAft>
                <a:spcPts val="1600"/>
              </a:spcAft>
              <a:buNone/>
            </a:pPr>
            <a:r>
              <a:t/>
            </a:r>
            <a:endParaRPr sz="1600"/>
          </a:p>
        </p:txBody>
      </p:sp>
      <p:sp>
        <p:nvSpPr>
          <p:cNvPr id="289" name="Google Shape;289;p44"/>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ph idx="1" type="body"/>
          </p:nvPr>
        </p:nvSpPr>
        <p:spPr>
          <a:xfrm>
            <a:off x="2743200" y="1489100"/>
            <a:ext cx="3225600" cy="181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4800">
                <a:latin typeface="Caveat"/>
                <a:ea typeface="Caveat"/>
                <a:cs typeface="Caveat"/>
                <a:sym typeface="Caveat"/>
              </a:rPr>
              <a:t>THANK YOU!!!</a:t>
            </a:r>
            <a:endParaRPr b="1" sz="48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Threats to Database Security</a:t>
            </a:r>
            <a:endParaRPr b="1"/>
          </a:p>
        </p:txBody>
      </p:sp>
      <p:sp>
        <p:nvSpPr>
          <p:cNvPr id="83" name="Google Shape;83;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 1 - Excessive Privilege Abuse</a:t>
            </a:r>
            <a:endParaRPr/>
          </a:p>
          <a:p>
            <a:pPr indent="0" lvl="0" marL="0" rtl="0" algn="l">
              <a:spcBef>
                <a:spcPts val="1600"/>
              </a:spcBef>
              <a:spcAft>
                <a:spcPts val="0"/>
              </a:spcAft>
              <a:buNone/>
            </a:pPr>
            <a:r>
              <a:rPr lang="en"/>
              <a:t>Threat 2 - Legitimate Privilege Abuse</a:t>
            </a:r>
            <a:endParaRPr/>
          </a:p>
          <a:p>
            <a:pPr indent="0" lvl="0" marL="0" rtl="0" algn="l">
              <a:spcBef>
                <a:spcPts val="1600"/>
              </a:spcBef>
              <a:spcAft>
                <a:spcPts val="0"/>
              </a:spcAft>
              <a:buNone/>
            </a:pPr>
            <a:r>
              <a:rPr lang="en"/>
              <a:t>Threat 3 - Platform Vulnerabilities</a:t>
            </a:r>
            <a:endParaRPr/>
          </a:p>
          <a:p>
            <a:pPr indent="0" lvl="0" marL="0" rtl="0" algn="l">
              <a:spcBef>
                <a:spcPts val="1600"/>
              </a:spcBef>
              <a:spcAft>
                <a:spcPts val="0"/>
              </a:spcAft>
              <a:buNone/>
            </a:pPr>
            <a:r>
              <a:rPr lang="en"/>
              <a:t>Threat 4 - SQL Injection</a:t>
            </a:r>
            <a:endParaRPr/>
          </a:p>
          <a:p>
            <a:pPr indent="0" lvl="0" marL="0" rtl="0" algn="l">
              <a:spcBef>
                <a:spcPts val="1600"/>
              </a:spcBef>
              <a:spcAft>
                <a:spcPts val="0"/>
              </a:spcAft>
              <a:buNone/>
            </a:pPr>
            <a:r>
              <a:rPr lang="en"/>
              <a:t>Threat 5 - Denial of Service</a:t>
            </a:r>
            <a:endParaRPr/>
          </a:p>
          <a:p>
            <a:pPr indent="0" lvl="0" marL="0" rtl="0" algn="l">
              <a:spcBef>
                <a:spcPts val="1600"/>
              </a:spcBef>
              <a:spcAft>
                <a:spcPts val="1600"/>
              </a:spcAft>
              <a:buNone/>
            </a:pPr>
            <a:r>
              <a:rPr lang="en"/>
              <a:t>Threat 6 - Weak Authentication</a:t>
            </a:r>
            <a:endParaRPr/>
          </a:p>
        </p:txBody>
      </p:sp>
      <p:sp>
        <p:nvSpPr>
          <p:cNvPr id="84" name="Google Shape;84;p16"/>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Database Security Models</a:t>
            </a:r>
            <a:endParaRPr b="1"/>
          </a:p>
        </p:txBody>
      </p:sp>
      <p:sp>
        <p:nvSpPr>
          <p:cNvPr id="90" name="Google Shape;90;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000"/>
              <a:t>Security models are the formal description of security policies. Security models are useful tools for evaluating and comparing security policies. </a:t>
            </a:r>
            <a:r>
              <a:rPr b="1" lang="en" sz="2000"/>
              <a:t>Security models allow us to test security policies for completeness and consistency. </a:t>
            </a:r>
            <a:r>
              <a:rPr lang="en" sz="2000"/>
              <a:t>They describe what mechanisms are necessary to implement a security policy.</a:t>
            </a:r>
            <a:endParaRPr sz="2000"/>
          </a:p>
        </p:txBody>
      </p:sp>
      <p:sp>
        <p:nvSpPr>
          <p:cNvPr id="91" name="Google Shape;91;p17"/>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767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r>
              <a:rPr b="1" lang="en"/>
              <a:t>Database Security Models</a:t>
            </a:r>
            <a:endParaRPr b="1"/>
          </a:p>
          <a:p>
            <a:pPr indent="0" lvl="0" marL="0" rtl="0" algn="l">
              <a:spcBef>
                <a:spcPts val="0"/>
              </a:spcBef>
              <a:spcAft>
                <a:spcPts val="0"/>
              </a:spcAft>
              <a:buNone/>
            </a:pPr>
            <a:r>
              <a:t/>
            </a:r>
            <a:endParaRPr/>
          </a:p>
        </p:txBody>
      </p:sp>
      <p:sp>
        <p:nvSpPr>
          <p:cNvPr id="97" name="Google Shape;97;p18"/>
          <p:cNvSpPr txBox="1"/>
          <p:nvPr>
            <p:ph idx="1" type="body"/>
          </p:nvPr>
        </p:nvSpPr>
        <p:spPr>
          <a:xfrm>
            <a:off x="311700" y="719100"/>
            <a:ext cx="8520600" cy="425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000"/>
              <a:t>Security models are described in terms of the following elements:</a:t>
            </a:r>
            <a:endParaRPr b="1" sz="2000"/>
          </a:p>
          <a:p>
            <a:pPr indent="-355600" lvl="0" marL="457200" rtl="0" algn="just">
              <a:spcBef>
                <a:spcPts val="1600"/>
              </a:spcBef>
              <a:spcAft>
                <a:spcPts val="0"/>
              </a:spcAft>
              <a:buSzPts val="2000"/>
              <a:buChar char="❏"/>
            </a:pPr>
            <a:r>
              <a:rPr lang="en" sz="2000"/>
              <a:t>Subjects: Entities that request access to objects.</a:t>
            </a:r>
            <a:endParaRPr sz="2000"/>
          </a:p>
          <a:p>
            <a:pPr indent="-355600" lvl="0" marL="457200" rtl="0" algn="just">
              <a:spcBef>
                <a:spcPts val="0"/>
              </a:spcBef>
              <a:spcAft>
                <a:spcPts val="0"/>
              </a:spcAft>
              <a:buSzPts val="2000"/>
              <a:buChar char="❏"/>
            </a:pPr>
            <a:r>
              <a:rPr lang="en" sz="2000"/>
              <a:t>Objects: Entities for which access request is being made by subjects.</a:t>
            </a:r>
            <a:endParaRPr sz="2000"/>
          </a:p>
          <a:p>
            <a:pPr indent="-355600" lvl="0" marL="457200" rtl="0" algn="just">
              <a:spcBef>
                <a:spcPts val="0"/>
              </a:spcBef>
              <a:spcAft>
                <a:spcPts val="0"/>
              </a:spcAft>
              <a:buSzPts val="2000"/>
              <a:buChar char="❏"/>
            </a:pPr>
            <a:r>
              <a:rPr lang="en" sz="2000"/>
              <a:t>Access Modes: Type of operation performed by subject on object (read, write etc).</a:t>
            </a:r>
            <a:endParaRPr sz="2000"/>
          </a:p>
          <a:p>
            <a:pPr indent="-355600" lvl="0" marL="457200" rtl="0" algn="just">
              <a:spcBef>
                <a:spcPts val="0"/>
              </a:spcBef>
              <a:spcAft>
                <a:spcPts val="0"/>
              </a:spcAft>
              <a:buSzPts val="2000"/>
              <a:buChar char="❏"/>
            </a:pPr>
            <a:r>
              <a:rPr lang="en" sz="2000"/>
              <a:t>Policies: Enterprise wide accepted security rules.</a:t>
            </a:r>
            <a:endParaRPr sz="2000"/>
          </a:p>
          <a:p>
            <a:pPr indent="-355600" lvl="0" marL="457200" rtl="0" algn="just">
              <a:spcBef>
                <a:spcPts val="0"/>
              </a:spcBef>
              <a:spcAft>
                <a:spcPts val="0"/>
              </a:spcAft>
              <a:buSzPts val="2000"/>
              <a:buChar char="❏"/>
            </a:pPr>
            <a:r>
              <a:rPr lang="en" sz="2000"/>
              <a:t>Authorizations: Specification of access modes for each subject on each object.</a:t>
            </a:r>
            <a:endParaRPr sz="2000"/>
          </a:p>
          <a:p>
            <a:pPr indent="-355600" lvl="0" marL="457200" rtl="0" algn="just">
              <a:spcBef>
                <a:spcPts val="0"/>
              </a:spcBef>
              <a:spcAft>
                <a:spcPts val="0"/>
              </a:spcAft>
              <a:buSzPts val="2000"/>
              <a:buChar char="❏"/>
            </a:pPr>
            <a:r>
              <a:rPr lang="en" sz="2000"/>
              <a:t>Administrative Rights: Who has rights in system administration and what responsibilities administrators have.</a:t>
            </a:r>
            <a:endParaRPr sz="2000"/>
          </a:p>
          <a:p>
            <a:pPr indent="-355600" lvl="0" marL="457200" rtl="0" algn="just">
              <a:spcBef>
                <a:spcPts val="0"/>
              </a:spcBef>
              <a:spcAft>
                <a:spcPts val="0"/>
              </a:spcAft>
              <a:buSzPts val="2000"/>
              <a:buChar char="❏"/>
            </a:pPr>
            <a:r>
              <a:rPr lang="en" sz="2000"/>
              <a:t>Axioms: Basic working assumptions.</a:t>
            </a:r>
            <a:endParaRPr sz="2000"/>
          </a:p>
        </p:txBody>
      </p:sp>
      <p:sp>
        <p:nvSpPr>
          <p:cNvPr id="98" name="Google Shape;98;p18"/>
          <p:cNvSpPr/>
          <p:nvPr/>
        </p:nvSpPr>
        <p:spPr>
          <a:xfrm>
            <a:off x="0" y="785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Access</a:t>
            </a:r>
            <a:r>
              <a:rPr b="1" lang="en"/>
              <a:t> Control</a:t>
            </a:r>
            <a:endParaRPr b="1"/>
          </a:p>
        </p:txBody>
      </p:sp>
      <p:sp>
        <p:nvSpPr>
          <p:cNvPr id="104" name="Google Shape;104;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purpose of access control is to limit the actions or operations that a legitimate user of a computer system can perform. </a:t>
            </a:r>
            <a:endParaRPr sz="2000"/>
          </a:p>
          <a:p>
            <a:pPr indent="0" lvl="0" marL="0" rtl="0" algn="l">
              <a:spcBef>
                <a:spcPts val="1600"/>
              </a:spcBef>
              <a:spcAft>
                <a:spcPts val="0"/>
              </a:spcAft>
              <a:buNone/>
            </a:pPr>
            <a:r>
              <a:rPr lang="en" sz="2000"/>
              <a:t>Access control constraints what a user can do directly, as well as what programs executing on behalf of the users are allowed to do.</a:t>
            </a:r>
            <a:endParaRPr sz="2000"/>
          </a:p>
          <a:p>
            <a:pPr indent="0" lvl="0" marL="0" rtl="0" algn="l">
              <a:spcBef>
                <a:spcPts val="1600"/>
              </a:spcBef>
              <a:spcAft>
                <a:spcPts val="1600"/>
              </a:spcAft>
              <a:buNone/>
            </a:pPr>
            <a:r>
              <a:rPr lang="en" sz="2000"/>
              <a:t>In this way access control seeks to prevent activity that could lead to a breach of security</a:t>
            </a:r>
            <a:endParaRPr sz="2000"/>
          </a:p>
        </p:txBody>
      </p:sp>
      <p:sp>
        <p:nvSpPr>
          <p:cNvPr id="105" name="Google Shape;105;p19"/>
          <p:cNvSpPr/>
          <p:nvPr/>
        </p:nvSpPr>
        <p:spPr>
          <a:xfrm>
            <a:off x="0" y="501650"/>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        </a:t>
            </a:r>
            <a:r>
              <a:rPr b="1" lang="en"/>
              <a:t>Access Control</a:t>
            </a:r>
            <a:endParaRPr b="1"/>
          </a:p>
        </p:txBody>
      </p:sp>
      <p:sp>
        <p:nvSpPr>
          <p:cNvPr id="111" name="Google Shape;111;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Access control is enforced by a </a:t>
            </a:r>
            <a:r>
              <a:rPr b="1" lang="en" sz="2000"/>
              <a:t>reference monitor</a:t>
            </a:r>
            <a:r>
              <a:rPr lang="en" sz="2000"/>
              <a:t> which mediates every attempted access by a user to objects in the system. The reference monitor consults an </a:t>
            </a:r>
            <a:r>
              <a:rPr b="1" lang="en" sz="2000"/>
              <a:t>authorization database </a:t>
            </a:r>
            <a:r>
              <a:rPr lang="en" sz="2000"/>
              <a:t>in order to determine if the user attempting to do an operation is actually authorized to perform that operation. The administrator sets these authorizations on the basis of the security policy.</a:t>
            </a:r>
            <a:endParaRPr sz="2000"/>
          </a:p>
        </p:txBody>
      </p:sp>
      <p:sp>
        <p:nvSpPr>
          <p:cNvPr id="112" name="Google Shape;112;p20"/>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r>
              <a:rPr b="1" lang="en"/>
              <a:t>Access Control Vs Authentication</a:t>
            </a:r>
            <a:endParaRPr b="1"/>
          </a:p>
        </p:txBody>
      </p:sp>
      <p:sp>
        <p:nvSpPr>
          <p:cNvPr id="118" name="Google Shape;11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Access control is different from authentication. Authentication is a process of </a:t>
            </a:r>
            <a:r>
              <a:rPr i="1" lang="en" sz="2000"/>
              <a:t>signing on</a:t>
            </a:r>
            <a:r>
              <a:rPr lang="en" sz="2000"/>
              <a:t> to a computer system by providing an </a:t>
            </a:r>
            <a:r>
              <a:rPr i="1" lang="en" sz="2000"/>
              <a:t>identifier and a password</a:t>
            </a:r>
            <a:r>
              <a:rPr lang="en" sz="2000"/>
              <a:t>. So, correctly establishing the identity of the user is the responsibility of the authentication service. On the other hand, access control </a:t>
            </a:r>
            <a:r>
              <a:rPr i="1" lang="en" sz="2000"/>
              <a:t>assumes</a:t>
            </a:r>
            <a:r>
              <a:rPr lang="en" sz="2000"/>
              <a:t> that </a:t>
            </a:r>
            <a:r>
              <a:rPr i="1" lang="en" sz="2000"/>
              <a:t>authentication</a:t>
            </a:r>
            <a:r>
              <a:rPr lang="en" sz="2000"/>
              <a:t> of the user has been </a:t>
            </a:r>
            <a:r>
              <a:rPr i="1" lang="en" sz="2000"/>
              <a:t>successfully verified </a:t>
            </a:r>
            <a:r>
              <a:rPr lang="en" sz="2000"/>
              <a:t>prior to enforcement of access control via a reference monitor.</a:t>
            </a:r>
            <a:endParaRPr sz="2000"/>
          </a:p>
        </p:txBody>
      </p:sp>
      <p:sp>
        <p:nvSpPr>
          <p:cNvPr id="119" name="Google Shape;119;p21"/>
          <p:cNvSpPr/>
          <p:nvPr/>
        </p:nvSpPr>
        <p:spPr>
          <a:xfrm>
            <a:off x="0" y="446825"/>
            <a:ext cx="1219200" cy="6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