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>
        <p:scale>
          <a:sx n="92" d="100"/>
          <a:sy n="92" d="100"/>
        </p:scale>
        <p:origin x="245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kkakula Dheeraj" userId="87f86c02c3c8366e" providerId="LiveId" clId="{B610243A-319A-4CD7-8DFE-868B803DC4E7}"/>
    <pc:docChg chg="undo custSel addSld delSld modSld sldOrd">
      <pc:chgData name="Lakkakula Dheeraj" userId="87f86c02c3c8366e" providerId="LiveId" clId="{B610243A-319A-4CD7-8DFE-868B803DC4E7}" dt="2025-09-14T17:56:16.112" v="2834" actId="14100"/>
      <pc:docMkLst>
        <pc:docMk/>
      </pc:docMkLst>
      <pc:sldChg chg="addSp modSp mod">
        <pc:chgData name="Lakkakula Dheeraj" userId="87f86c02c3c8366e" providerId="LiveId" clId="{B610243A-319A-4CD7-8DFE-868B803DC4E7}" dt="2025-09-12T15:14:48.057" v="1003" actId="20577"/>
        <pc:sldMkLst>
          <pc:docMk/>
          <pc:sldMk cId="3962185577" sldId="256"/>
        </pc:sldMkLst>
        <pc:spChg chg="add mod">
          <ac:chgData name="Lakkakula Dheeraj" userId="87f86c02c3c8366e" providerId="LiveId" clId="{B610243A-319A-4CD7-8DFE-868B803DC4E7}" dt="2025-09-12T15:14:48.057" v="1003" actId="20577"/>
          <ac:spMkLst>
            <pc:docMk/>
            <pc:sldMk cId="3962185577" sldId="256"/>
            <ac:spMk id="11" creationId="{64FA5E2A-20D6-63EF-EE60-AB6592F08D6F}"/>
          </ac:spMkLst>
        </pc:spChg>
      </pc:sldChg>
      <pc:sldChg chg="addSp modSp mod ord">
        <pc:chgData name="Lakkakula Dheeraj" userId="87f86c02c3c8366e" providerId="LiveId" clId="{B610243A-319A-4CD7-8DFE-868B803DC4E7}" dt="2025-09-13T09:27:52.283" v="2812" actId="1076"/>
        <pc:sldMkLst>
          <pc:docMk/>
          <pc:sldMk cId="37985046" sldId="258"/>
        </pc:sldMkLst>
        <pc:spChg chg="add mod">
          <ac:chgData name="Lakkakula Dheeraj" userId="87f86c02c3c8366e" providerId="LiveId" clId="{B610243A-319A-4CD7-8DFE-868B803DC4E7}" dt="2025-09-13T09:22:26.525" v="2762" actId="20577"/>
          <ac:spMkLst>
            <pc:docMk/>
            <pc:sldMk cId="37985046" sldId="258"/>
            <ac:spMk id="6" creationId="{5843B03E-BCFB-98D8-F6B1-952E513BF0F8}"/>
          </ac:spMkLst>
        </pc:spChg>
        <pc:spChg chg="add mod">
          <ac:chgData name="Lakkakula Dheeraj" userId="87f86c02c3c8366e" providerId="LiveId" clId="{B610243A-319A-4CD7-8DFE-868B803DC4E7}" dt="2025-09-13T09:27:14.749" v="2796" actId="1076"/>
          <ac:spMkLst>
            <pc:docMk/>
            <pc:sldMk cId="37985046" sldId="258"/>
            <ac:spMk id="8" creationId="{EA831E22-C083-7B3B-EACB-EF5878EDCA0D}"/>
          </ac:spMkLst>
        </pc:spChg>
        <pc:spChg chg="add mod">
          <ac:chgData name="Lakkakula Dheeraj" userId="87f86c02c3c8366e" providerId="LiveId" clId="{B610243A-319A-4CD7-8DFE-868B803DC4E7}" dt="2025-09-13T09:27:52.283" v="2812" actId="1076"/>
          <ac:spMkLst>
            <pc:docMk/>
            <pc:sldMk cId="37985046" sldId="258"/>
            <ac:spMk id="10" creationId="{6F928BFE-023A-E9E7-75AE-CCEB60434723}"/>
          </ac:spMkLst>
        </pc:spChg>
      </pc:sldChg>
      <pc:sldChg chg="addSp delSp modSp add mod">
        <pc:chgData name="Lakkakula Dheeraj" userId="87f86c02c3c8366e" providerId="LiveId" clId="{B610243A-319A-4CD7-8DFE-868B803DC4E7}" dt="2025-09-12T15:42:33.937" v="1488" actId="20577"/>
        <pc:sldMkLst>
          <pc:docMk/>
          <pc:sldMk cId="1613886003" sldId="259"/>
        </pc:sldMkLst>
        <pc:spChg chg="add mod">
          <ac:chgData name="Lakkakula Dheeraj" userId="87f86c02c3c8366e" providerId="LiveId" clId="{B610243A-319A-4CD7-8DFE-868B803DC4E7}" dt="2025-09-12T09:46:33.594" v="54" actId="113"/>
          <ac:spMkLst>
            <pc:docMk/>
            <pc:sldMk cId="1613886003" sldId="259"/>
            <ac:spMk id="6" creationId="{65B69EE2-32A9-4DB9-2E51-EF2CD03AF0C2}"/>
          </ac:spMkLst>
        </pc:spChg>
        <pc:spChg chg="add mod">
          <ac:chgData name="Lakkakula Dheeraj" userId="87f86c02c3c8366e" providerId="LiveId" clId="{B610243A-319A-4CD7-8DFE-868B803DC4E7}" dt="2025-09-12T15:42:33.937" v="1488" actId="20577"/>
          <ac:spMkLst>
            <pc:docMk/>
            <pc:sldMk cId="1613886003" sldId="259"/>
            <ac:spMk id="12" creationId="{3F170A7E-862B-05D3-D291-768A2204FFD8}"/>
          </ac:spMkLst>
        </pc:spChg>
        <pc:picChg chg="add mod">
          <ac:chgData name="Lakkakula Dheeraj" userId="87f86c02c3c8366e" providerId="LiveId" clId="{B610243A-319A-4CD7-8DFE-868B803DC4E7}" dt="2025-09-12T10:05:18.736" v="104" actId="1076"/>
          <ac:picMkLst>
            <pc:docMk/>
            <pc:sldMk cId="1613886003" sldId="259"/>
            <ac:picMk id="10" creationId="{26222F0C-F1AC-B3AB-82AB-D1AAF441D100}"/>
          </ac:picMkLst>
        </pc:picChg>
      </pc:sldChg>
      <pc:sldChg chg="addSp delSp modSp add mod ord">
        <pc:chgData name="Lakkakula Dheeraj" userId="87f86c02c3c8366e" providerId="LiveId" clId="{B610243A-319A-4CD7-8DFE-868B803DC4E7}" dt="2025-09-12T15:28:42.256" v="1323" actId="20577"/>
        <pc:sldMkLst>
          <pc:docMk/>
          <pc:sldMk cId="2441809118" sldId="260"/>
        </pc:sldMkLst>
        <pc:spChg chg="add mod">
          <ac:chgData name="Lakkakula Dheeraj" userId="87f86c02c3c8366e" providerId="LiveId" clId="{B610243A-319A-4CD7-8DFE-868B803DC4E7}" dt="2025-09-12T09:44:24.276" v="42" actId="20577"/>
          <ac:spMkLst>
            <pc:docMk/>
            <pc:sldMk cId="2441809118" sldId="260"/>
            <ac:spMk id="6" creationId="{5E7E6758-28E5-49F4-0FCB-200CCAC461B0}"/>
          </ac:spMkLst>
        </pc:spChg>
        <pc:spChg chg="add mod">
          <ac:chgData name="Lakkakula Dheeraj" userId="87f86c02c3c8366e" providerId="LiveId" clId="{B610243A-319A-4CD7-8DFE-868B803DC4E7}" dt="2025-09-12T09:55:31.905" v="102" actId="207"/>
          <ac:spMkLst>
            <pc:docMk/>
            <pc:sldMk cId="2441809118" sldId="260"/>
            <ac:spMk id="13" creationId="{F0F43C7E-EE75-A9D5-47EA-949C808159AE}"/>
          </ac:spMkLst>
        </pc:spChg>
        <pc:spChg chg="add mod">
          <ac:chgData name="Lakkakula Dheeraj" userId="87f86c02c3c8366e" providerId="LiveId" clId="{B610243A-319A-4CD7-8DFE-868B803DC4E7}" dt="2025-09-12T15:28:42.256" v="1323" actId="20577"/>
          <ac:spMkLst>
            <pc:docMk/>
            <pc:sldMk cId="2441809118" sldId="260"/>
            <ac:spMk id="15" creationId="{3BF66193-941A-0591-5433-87DE519DF8F5}"/>
          </ac:spMkLst>
        </pc:spChg>
        <pc:picChg chg="add del mod">
          <ac:chgData name="Lakkakula Dheeraj" userId="87f86c02c3c8366e" providerId="LiveId" clId="{B610243A-319A-4CD7-8DFE-868B803DC4E7}" dt="2025-09-12T09:55:19.899" v="99" actId="1076"/>
          <ac:picMkLst>
            <pc:docMk/>
            <pc:sldMk cId="2441809118" sldId="260"/>
            <ac:picMk id="5" creationId="{93D37E77-B67B-BF1D-123C-0C5F63C2C8B4}"/>
          </ac:picMkLst>
        </pc:picChg>
        <pc:picChg chg="add mod">
          <ac:chgData name="Lakkakula Dheeraj" userId="87f86c02c3c8366e" providerId="LiveId" clId="{B610243A-319A-4CD7-8DFE-868B803DC4E7}" dt="2025-09-12T09:53:32.115" v="86" actId="14100"/>
          <ac:picMkLst>
            <pc:docMk/>
            <pc:sldMk cId="2441809118" sldId="260"/>
            <ac:picMk id="12" creationId="{B74FE5B6-A56C-D49C-CDB0-EED24F311870}"/>
          </ac:picMkLst>
        </pc:picChg>
      </pc:sldChg>
      <pc:sldChg chg="addSp delSp modSp add mod">
        <pc:chgData name="Lakkakula Dheeraj" userId="87f86c02c3c8366e" providerId="LiveId" clId="{B610243A-319A-4CD7-8DFE-868B803DC4E7}" dt="2025-09-12T15:48:27.842" v="1985" actId="20577"/>
        <pc:sldMkLst>
          <pc:docMk/>
          <pc:sldMk cId="4171550480" sldId="261"/>
        </pc:sldMkLst>
        <pc:spChg chg="add mod">
          <ac:chgData name="Lakkakula Dheeraj" userId="87f86c02c3c8366e" providerId="LiveId" clId="{B610243A-319A-4CD7-8DFE-868B803DC4E7}" dt="2025-09-12T09:47:32.958" v="64" actId="113"/>
          <ac:spMkLst>
            <pc:docMk/>
            <pc:sldMk cId="4171550480" sldId="261"/>
            <ac:spMk id="6" creationId="{D94CAD71-8923-5482-C403-C617E20E3B79}"/>
          </ac:spMkLst>
        </pc:spChg>
        <pc:spChg chg="add mod">
          <ac:chgData name="Lakkakula Dheeraj" userId="87f86c02c3c8366e" providerId="LiveId" clId="{B610243A-319A-4CD7-8DFE-868B803DC4E7}" dt="2025-09-12T15:44:30.466" v="1644" actId="20577"/>
          <ac:spMkLst>
            <pc:docMk/>
            <pc:sldMk cId="4171550480" sldId="261"/>
            <ac:spMk id="12" creationId="{4FC9A3E4-FC4C-49C1-135C-03AB3E644BE5}"/>
          </ac:spMkLst>
        </pc:spChg>
        <pc:spChg chg="add mod">
          <ac:chgData name="Lakkakula Dheeraj" userId="87f86c02c3c8366e" providerId="LiveId" clId="{B610243A-319A-4CD7-8DFE-868B803DC4E7}" dt="2025-09-12T15:46:03.630" v="1736" actId="20577"/>
          <ac:spMkLst>
            <pc:docMk/>
            <pc:sldMk cId="4171550480" sldId="261"/>
            <ac:spMk id="14" creationId="{D31505C5-2FAF-0818-B750-532F427A837B}"/>
          </ac:spMkLst>
        </pc:spChg>
        <pc:spChg chg="add mod">
          <ac:chgData name="Lakkakula Dheeraj" userId="87f86c02c3c8366e" providerId="LiveId" clId="{B610243A-319A-4CD7-8DFE-868B803DC4E7}" dt="2025-09-12T15:48:27.842" v="1985" actId="20577"/>
          <ac:spMkLst>
            <pc:docMk/>
            <pc:sldMk cId="4171550480" sldId="261"/>
            <ac:spMk id="16" creationId="{8CF708FD-1BF0-F160-F9F9-29415F96CA94}"/>
          </ac:spMkLst>
        </pc:spChg>
        <pc:picChg chg="add mod">
          <ac:chgData name="Lakkakula Dheeraj" userId="87f86c02c3c8366e" providerId="LiveId" clId="{B610243A-319A-4CD7-8DFE-868B803DC4E7}" dt="2025-09-12T10:14:52.901" v="106" actId="1076"/>
          <ac:picMkLst>
            <pc:docMk/>
            <pc:sldMk cId="4171550480" sldId="261"/>
            <ac:picMk id="10" creationId="{81AE32CC-DC1B-E3E8-7CDF-B1B430E8D175}"/>
          </ac:picMkLst>
        </pc:picChg>
      </pc:sldChg>
      <pc:sldChg chg="addSp delSp modSp add mod">
        <pc:chgData name="Lakkakula Dheeraj" userId="87f86c02c3c8366e" providerId="LiveId" clId="{B610243A-319A-4CD7-8DFE-868B803DC4E7}" dt="2025-09-12T15:56:22.989" v="2383" actId="20577"/>
        <pc:sldMkLst>
          <pc:docMk/>
          <pc:sldMk cId="4194093755" sldId="262"/>
        </pc:sldMkLst>
        <pc:spChg chg="add mod">
          <ac:chgData name="Lakkakula Dheeraj" userId="87f86c02c3c8366e" providerId="LiveId" clId="{B610243A-319A-4CD7-8DFE-868B803DC4E7}" dt="2025-09-12T09:48:38.498" v="73" actId="113"/>
          <ac:spMkLst>
            <pc:docMk/>
            <pc:sldMk cId="4194093755" sldId="262"/>
            <ac:spMk id="6" creationId="{F6C23EEB-3C8B-414C-B5D7-CEEBFC2E45AC}"/>
          </ac:spMkLst>
        </pc:spChg>
        <pc:spChg chg="add mod">
          <ac:chgData name="Lakkakula Dheeraj" userId="87f86c02c3c8366e" providerId="LiveId" clId="{B610243A-319A-4CD7-8DFE-868B803DC4E7}" dt="2025-09-12T15:56:22.989" v="2383" actId="20577"/>
          <ac:spMkLst>
            <pc:docMk/>
            <pc:sldMk cId="4194093755" sldId="262"/>
            <ac:spMk id="16" creationId="{02DFBEDC-39B1-79C6-B255-56C35B6FB2C2}"/>
          </ac:spMkLst>
        </pc:spChg>
        <pc:picChg chg="add mod">
          <ac:chgData name="Lakkakula Dheeraj" userId="87f86c02c3c8366e" providerId="LiveId" clId="{B610243A-319A-4CD7-8DFE-868B803DC4E7}" dt="2025-09-12T10:35:28.017" v="115" actId="14100"/>
          <ac:picMkLst>
            <pc:docMk/>
            <pc:sldMk cId="4194093755" sldId="262"/>
            <ac:picMk id="12" creationId="{D606107D-837B-C361-B2E6-48F0F6846232}"/>
          </ac:picMkLst>
        </pc:picChg>
        <pc:picChg chg="add mod">
          <ac:chgData name="Lakkakula Dheeraj" userId="87f86c02c3c8366e" providerId="LiveId" clId="{B610243A-319A-4CD7-8DFE-868B803DC4E7}" dt="2025-09-12T15:53:45.104" v="1987" actId="1076"/>
          <ac:picMkLst>
            <pc:docMk/>
            <pc:sldMk cId="4194093755" sldId="262"/>
            <ac:picMk id="14" creationId="{E5DA7519-3763-420E-D00C-2FD4ABC810C5}"/>
          </ac:picMkLst>
        </pc:picChg>
      </pc:sldChg>
      <pc:sldChg chg="addSp delSp modSp add mod">
        <pc:chgData name="Lakkakula Dheeraj" userId="87f86c02c3c8366e" providerId="LiveId" clId="{B610243A-319A-4CD7-8DFE-868B803DC4E7}" dt="2025-09-14T17:55:48.452" v="2813" actId="14100"/>
        <pc:sldMkLst>
          <pc:docMk/>
          <pc:sldMk cId="3884296946" sldId="263"/>
        </pc:sldMkLst>
        <pc:spChg chg="add mod">
          <ac:chgData name="Lakkakula Dheeraj" userId="87f86c02c3c8366e" providerId="LiveId" clId="{B610243A-319A-4CD7-8DFE-868B803DC4E7}" dt="2025-09-12T09:50:20.421" v="81" actId="20577"/>
          <ac:spMkLst>
            <pc:docMk/>
            <pc:sldMk cId="3884296946" sldId="263"/>
            <ac:spMk id="6" creationId="{A79ED8EF-2114-7BCE-208C-6FCCAFC5864B}"/>
          </ac:spMkLst>
        </pc:spChg>
        <pc:spChg chg="add mod">
          <ac:chgData name="Lakkakula Dheeraj" userId="87f86c02c3c8366e" providerId="LiveId" clId="{B610243A-319A-4CD7-8DFE-868B803DC4E7}" dt="2025-09-13T08:01:52.245" v="2602" actId="20577"/>
          <ac:spMkLst>
            <pc:docMk/>
            <pc:sldMk cId="3884296946" sldId="263"/>
            <ac:spMk id="12" creationId="{6B4B6A17-FB65-CF9A-A63B-443AA31722CF}"/>
          </ac:spMkLst>
        </pc:spChg>
        <pc:spChg chg="add mod">
          <ac:chgData name="Lakkakula Dheeraj" userId="87f86c02c3c8366e" providerId="LiveId" clId="{B610243A-319A-4CD7-8DFE-868B803DC4E7}" dt="2025-09-14T17:55:48.452" v="2813" actId="14100"/>
          <ac:spMkLst>
            <pc:docMk/>
            <pc:sldMk cId="3884296946" sldId="263"/>
            <ac:spMk id="13" creationId="{FB02377C-2381-72B1-0C64-228DABB6CEC3}"/>
          </ac:spMkLst>
        </pc:spChg>
        <pc:picChg chg="add mod">
          <ac:chgData name="Lakkakula Dheeraj" userId="87f86c02c3c8366e" providerId="LiveId" clId="{B610243A-319A-4CD7-8DFE-868B803DC4E7}" dt="2025-09-12T14:33:40.985" v="123" actId="14100"/>
          <ac:picMkLst>
            <pc:docMk/>
            <pc:sldMk cId="3884296946" sldId="263"/>
            <ac:picMk id="10" creationId="{7263DEDE-E171-9198-DFB2-7A8469E36270}"/>
          </ac:picMkLst>
        </pc:picChg>
      </pc:sldChg>
      <pc:sldChg chg="addSp modSp add mod">
        <pc:chgData name="Lakkakula Dheeraj" userId="87f86c02c3c8366e" providerId="LiveId" clId="{B610243A-319A-4CD7-8DFE-868B803DC4E7}" dt="2025-09-14T17:56:16.112" v="2834" actId="14100"/>
        <pc:sldMkLst>
          <pc:docMk/>
          <pc:sldMk cId="1611748623" sldId="264"/>
        </pc:sldMkLst>
        <pc:spChg chg="add mod">
          <ac:chgData name="Lakkakula Dheeraj" userId="87f86c02c3c8366e" providerId="LiveId" clId="{B610243A-319A-4CD7-8DFE-868B803DC4E7}" dt="2025-09-14T17:56:16.112" v="2834" actId="14100"/>
          <ac:spMkLst>
            <pc:docMk/>
            <pc:sldMk cId="1611748623" sldId="264"/>
            <ac:spMk id="4" creationId="{6E5207FC-E350-DC50-A9BF-76836049C16D}"/>
          </ac:spMkLst>
        </pc:spChg>
      </pc:sldChg>
      <pc:sldChg chg="add">
        <pc:chgData name="Lakkakula Dheeraj" userId="87f86c02c3c8366e" providerId="LiveId" clId="{B610243A-319A-4CD7-8DFE-868B803DC4E7}" dt="2025-09-13T08:03:38.880" v="2740" actId="2890"/>
        <pc:sldMkLst>
          <pc:docMk/>
          <pc:sldMk cId="1745718726" sldId="265"/>
        </pc:sldMkLst>
      </pc:sldChg>
      <pc:sldChg chg="add del">
        <pc:chgData name="Lakkakula Dheeraj" userId="87f86c02c3c8366e" providerId="LiveId" clId="{B610243A-319A-4CD7-8DFE-868B803DC4E7}" dt="2025-09-13T09:20:38.175" v="2742" actId="47"/>
        <pc:sldMkLst>
          <pc:docMk/>
          <pc:sldMk cId="3213760747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DFF61-3268-42F9-1EB3-2F589C772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01F2C-658B-D86E-F751-84E752BAC2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3A17C-B903-1B25-A072-6E3DA133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9B3B-DF71-4417-A54E-94F67E721D83}" type="datetimeFigureOut">
              <a:rPr lang="en-GB" smtClean="0"/>
              <a:t>14/09/2025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1DDBC-8F5B-A484-894C-252C9293B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BCA79-88B9-B62D-D723-63B53E1B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36312-1D86-49BB-BF48-BBE65B4EE8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622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0EBC7-6AF4-39F6-BB4C-028517D6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1F95B9-F040-B9A5-87D6-F873F9226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58FFC-392D-09FB-3BF4-284812BEF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9B3B-DF71-4417-A54E-94F67E721D83}" type="datetimeFigureOut">
              <a:rPr lang="en-GB" smtClean="0"/>
              <a:t>14/09/2025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895E7-D5C9-90AC-6F7E-4B723E408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DE2D6-6639-018A-A3A4-CDA8E7DA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36312-1D86-49BB-BF48-BBE65B4EE8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876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2ECE66-D8A8-5F14-F1E2-CEC06D069E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9366EF-6320-EEBF-A269-3D73C01D8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CA8B9-7142-9884-EF1A-592BE523F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9B3B-DF71-4417-A54E-94F67E721D83}" type="datetimeFigureOut">
              <a:rPr lang="en-GB" smtClean="0"/>
              <a:t>14/09/2025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217ED-2989-9099-BF7A-0F844F062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B2DE8-DACA-824A-0F7A-6F706A648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36312-1D86-49BB-BF48-BBE65B4EE8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625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1F059-DDC1-CC70-FB53-69A341838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EC8C-5484-F22B-AFA4-9F46DE278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E4685-4CE7-FF16-296D-5A0D46F48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9B3B-DF71-4417-A54E-94F67E721D83}" type="datetimeFigureOut">
              <a:rPr lang="en-GB" smtClean="0"/>
              <a:t>14/09/2025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B96EC-AE7A-51BF-06ED-ACFFD44F3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24AD1-E547-155B-672F-D28353D8E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36312-1D86-49BB-BF48-BBE65B4EE8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803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F40D7-89E4-F884-A511-2ECEEF6AB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E2F8B-1F13-807A-1EEE-219E7EFFF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50ED8-6A8F-4161-4353-5A8B1A72B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9B3B-DF71-4417-A54E-94F67E721D83}" type="datetimeFigureOut">
              <a:rPr lang="en-GB" smtClean="0"/>
              <a:t>14/09/2025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DF4D6-E0CB-30F2-0570-56654BC6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A496F-DD80-9AC4-17C7-01F9ABADA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36312-1D86-49BB-BF48-BBE65B4EE8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009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B2AE9-1561-3E5F-8E35-55985EE98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0B553-1379-F187-CDCB-5A383BEB8C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81187-3190-5D25-4D1E-E143B9C32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B9E87-4C69-B5BF-4D65-E987A31C6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9B3B-DF71-4417-A54E-94F67E721D83}" type="datetimeFigureOut">
              <a:rPr lang="en-GB" smtClean="0"/>
              <a:t>14/09/2025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81444-53D9-8D75-2DCD-9D61F6A73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4C656-02A9-7D11-6CA9-9439FDD23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36312-1D86-49BB-BF48-BBE65B4EE8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1215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391DA-D4BE-20B7-EFEC-2B515BB92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BA75F-788D-157B-EE49-4CC620EB3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02775-601E-7071-81D9-B264E7AF4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545B97-1B27-FEA2-C55B-2F7F336F5A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6B88E5-4865-9A12-D7E5-5A4095C727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33F12-082F-215C-2F84-33BA39621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9B3B-DF71-4417-A54E-94F67E721D83}" type="datetimeFigureOut">
              <a:rPr lang="en-GB" smtClean="0"/>
              <a:t>14/09/2025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D755EF-8B01-BAF4-48E4-57FA733F4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811906-2C14-3679-B212-AAFF23BD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36312-1D86-49BB-BF48-BBE65B4EE8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860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EB911-508F-C3E4-1BDA-D16E9B17A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66DC9F-95B8-FF51-9F58-73D91BC39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9B3B-DF71-4417-A54E-94F67E721D83}" type="datetimeFigureOut">
              <a:rPr lang="en-GB" smtClean="0"/>
              <a:t>14/09/2025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8F7DB-CE0D-BFE2-6C67-4A0158E07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CD951B-F449-3427-CCE0-5A893CFBF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36312-1D86-49BB-BF48-BBE65B4EE8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964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3D0088-DC85-D643-72AA-4F3A1FA95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9B3B-DF71-4417-A54E-94F67E721D83}" type="datetimeFigureOut">
              <a:rPr lang="en-GB" smtClean="0"/>
              <a:t>14/09/2025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738B00-431F-A617-7125-C0229021D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3C736-527F-A752-EF33-78894DB6C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36312-1D86-49BB-BF48-BBE65B4EE8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72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C9ECC-A69A-8904-143D-AF79C33AB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332BF-0602-2E20-0F4F-4579E8EB7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F599C2-90DD-662F-4BF4-6C8252A25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40366-A1BC-9E32-D47A-F429F1363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9B3B-DF71-4417-A54E-94F67E721D83}" type="datetimeFigureOut">
              <a:rPr lang="en-GB" smtClean="0"/>
              <a:t>14/09/2025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1EA19-313B-B1F9-9BBE-D07B7CB90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99D67-3213-9E06-8B92-F63E4C232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36312-1D86-49BB-BF48-BBE65B4EE8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58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62065-CAF5-6049-DC13-40442EBC3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BA2DFF-954F-F2C5-13C8-218A09ECB9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E9B704-4DA1-DF95-6708-5E4D4165B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916D6-D89C-78AE-2CBE-AA5D7FD1B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9B3B-DF71-4417-A54E-94F67E721D83}" type="datetimeFigureOut">
              <a:rPr lang="en-GB" smtClean="0"/>
              <a:t>14/09/2025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E0AA7-19FB-C3FD-1729-D7FBF184A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86C3B-8FAF-8539-52BF-189733932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36312-1D86-49BB-BF48-BBE65B4EE8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806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21C16C-32FF-4B4F-E37A-D50DA32B3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446C0-5D97-2E8D-703C-F5DCB2317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6E785-16B4-D1FC-A766-FF6AD00EF6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19B3B-DF71-4417-A54E-94F67E721D83}" type="datetimeFigureOut">
              <a:rPr lang="en-GB" smtClean="0"/>
              <a:t>14/09/2025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D9C23-6DBC-D622-8EC5-F89595A202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327A3-2D56-7505-03AD-0D542B2F3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36312-1D86-49BB-BF48-BBE65B4EE8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361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33A62-1579-D101-3BF2-74D012605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EFB36-2B9C-C0C1-67CF-6F0D7165E8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A80FB9-8396-A6AB-1D18-4B3F250880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E25487-6154-59F2-4B98-64DBE042A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13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43B03E-BCFB-98D8-F6B1-952E513BF0F8}"/>
              </a:ext>
            </a:extLst>
          </p:cNvPr>
          <p:cNvSpPr txBox="1"/>
          <p:nvPr/>
        </p:nvSpPr>
        <p:spPr>
          <a:xfrm>
            <a:off x="1256953" y="115560"/>
            <a:ext cx="96780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Bharat Herald</a:t>
            </a:r>
            <a:r>
              <a:rPr lang="en-GB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 - Digital Transition &amp; Market Re-Launch Strategy Post covid Era</a:t>
            </a:r>
          </a:p>
          <a:p>
            <a:r>
              <a:rPr lang="en-GB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Domain : Media &amp; Publishing</a:t>
            </a:r>
            <a:endParaRPr lang="en-GB" sz="2000" b="1" dirty="0">
              <a:solidFill>
                <a:schemeClr val="accent4">
                  <a:lumMod val="20000"/>
                  <a:lumOff val="80000"/>
                </a:schemeClr>
              </a:solidFill>
              <a:latin typeface="+mj-lt"/>
            </a:endParaRPr>
          </a:p>
          <a:p>
            <a:endParaRPr lang="en-GB" sz="2000" b="1" dirty="0">
              <a:solidFill>
                <a:schemeClr val="accent4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831E22-C083-7B3B-EACB-EF5878EDCA0D}"/>
              </a:ext>
            </a:extLst>
          </p:cNvPr>
          <p:cNvSpPr txBox="1"/>
          <p:nvPr/>
        </p:nvSpPr>
        <p:spPr>
          <a:xfrm>
            <a:off x="307571" y="1141467"/>
            <a:ext cx="1207008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28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Problem Statement - Bharat Herald’s Crisis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Once printed 1.2M copies daily, but circulation dropped to &lt;560K by 2024.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Pandemic accelerated the shift to digital-first competitors (DigiHindi Post, NewsZilla, InShorts).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2021 e-paper pilot failed due to poor usability &amp; financial losses.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Consequences: advertiser trust declined, bureaus shut, layoffs, and fiscal strain.</a:t>
            </a:r>
          </a:p>
          <a:p>
            <a:endParaRPr lang="en-GB" sz="2400" b="1" dirty="0">
              <a:solidFill>
                <a:schemeClr val="accent4">
                  <a:lumMod val="20000"/>
                  <a:lumOff val="80000"/>
                </a:schemeClr>
              </a:solidFill>
              <a:latin typeface="+mj-lt"/>
            </a:endParaRPr>
          </a:p>
          <a:p>
            <a:pPr>
              <a:buNone/>
            </a:pPr>
            <a:r>
              <a:rPr lang="en-GB" sz="28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My Role as Analyst</a:t>
            </a:r>
          </a:p>
          <a:p>
            <a:r>
              <a:rPr lang="en-GB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Assigned to analyse Bharat Herald’s operational &amp; financial data (2019–2024).</a:t>
            </a:r>
          </a:p>
          <a:p>
            <a:pPr marL="0" lvl="1" indent="-28575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Quantify what went wrong </a:t>
            </a:r>
          </a:p>
          <a:p>
            <a:pPr marL="0" lvl="1" indent="-28575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Identify recovery potential </a:t>
            </a:r>
          </a:p>
          <a:p>
            <a:pPr marL="0" lvl="1" indent="-28575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Recommend a phased roadmap for digital transformation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928BFE-023A-E9E7-75AE-CCEB60434723}"/>
              </a:ext>
            </a:extLst>
          </p:cNvPr>
          <p:cNvSpPr txBox="1"/>
          <p:nvPr/>
        </p:nvSpPr>
        <p:spPr>
          <a:xfrm>
            <a:off x="10380174" y="6260802"/>
            <a:ext cx="1269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</a:rPr>
              <a:t>By Dheeraj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85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6E666-FAB7-E909-38F8-1C3526F62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48A37-109B-CD8F-186D-9F233DD32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466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52F32-EF97-EA71-CF7C-2B96CA7AF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0A976C-218D-088E-9227-40B0EBFB29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010C47-49DC-A688-1075-447825EC0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745F38-6388-58AB-BD12-97E98302FE62}"/>
              </a:ext>
            </a:extLst>
          </p:cNvPr>
          <p:cNvSpPr txBox="1"/>
          <p:nvPr/>
        </p:nvSpPr>
        <p:spPr>
          <a:xfrm>
            <a:off x="0" y="-139521"/>
            <a:ext cx="10800310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GB" sz="2000" b="0" i="0" u="none" strike="noStrike" baseline="0" dirty="0">
              <a:solidFill>
                <a:srgbClr val="000000"/>
              </a:solidFill>
              <a:latin typeface="Arial Nova" panose="020B0504020202020204" pitchFamily="34" charset="0"/>
            </a:endParaRPr>
          </a:p>
          <a:p>
            <a:r>
              <a:rPr lang="en-GB" sz="2000" b="0" i="0" u="none" strike="noStrike" baseline="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 Nova" panose="020B0504020202020204" pitchFamily="34" charset="0"/>
              </a:rPr>
              <a:t> </a:t>
            </a:r>
            <a:r>
              <a:rPr lang="en-GB" sz="1800" b="1" i="0" u="none" strike="noStrike" baseline="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 Nova" panose="020B0504020202020204" pitchFamily="34" charset="0"/>
              </a:rPr>
              <a:t>Business Request – 1: Monthly Circulation Drop Check </a:t>
            </a:r>
          </a:p>
          <a:p>
            <a:endParaRPr lang="en-GB" sz="1800" b="0" i="0" u="none" strike="noStrike" baseline="0" dirty="0">
              <a:solidFill>
                <a:schemeClr val="accent6">
                  <a:lumMod val="20000"/>
                  <a:lumOff val="8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n-GB" sz="1800" b="0" i="0" u="none" strike="noStrike" baseline="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 Nova" panose="020B0504020202020204" pitchFamily="34" charset="0"/>
              </a:rPr>
              <a:t>Generate a report showing the top 3 months (2019–2024) where any city recorded the sharpest month-over-month decline in </a:t>
            </a:r>
            <a:r>
              <a:rPr lang="en-GB" sz="1800" b="0" i="0" u="none" strike="noStrike" baseline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Arial Nova" panose="020B0504020202020204" pitchFamily="34" charset="0"/>
              </a:rPr>
              <a:t>net_circulation</a:t>
            </a:r>
            <a:r>
              <a:rPr lang="en-GB" sz="1800" b="0" i="0" u="none" strike="noStrike" baseline="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 Nova" panose="020B0504020202020204" pitchFamily="34" charset="0"/>
              </a:rPr>
              <a:t>. </a:t>
            </a:r>
            <a:endParaRPr lang="en-GB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73EBF4-081A-F3BE-5280-C86B8CEC4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19" y="1700488"/>
            <a:ext cx="6592220" cy="16004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FA5E2A-20D6-63EF-EE60-AB6592F08D6F}"/>
              </a:ext>
            </a:extLst>
          </p:cNvPr>
          <p:cNvSpPr txBox="1"/>
          <p:nvPr/>
        </p:nvSpPr>
        <p:spPr>
          <a:xfrm>
            <a:off x="206318" y="3968254"/>
            <a:ext cx="117224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1" i="0" u="none" strike="noStrike" baseline="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 Nova" panose="020B0504020202020204" pitchFamily="34" charset="0"/>
              </a:rPr>
              <a:t>Varanasi city </a:t>
            </a:r>
            <a:r>
              <a:rPr lang="en-GB" sz="1800" b="0" i="0" u="none" strike="noStrike" baseline="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 Nova" panose="020B0504020202020204" pitchFamily="34" charset="0"/>
              </a:rPr>
              <a:t>– went through decline phase in Net Circulation and has the highest decline in the month of </a:t>
            </a:r>
          </a:p>
          <a:p>
            <a:r>
              <a:rPr lang="en-GB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 Nova" panose="020B0504020202020204" pitchFamily="34" charset="0"/>
              </a:rPr>
              <a:t>     Jan 2021 followed by Nov 2019</a:t>
            </a:r>
          </a:p>
          <a:p>
            <a:endParaRPr lang="en-GB" dirty="0">
              <a:solidFill>
                <a:schemeClr val="accent6">
                  <a:lumMod val="20000"/>
                  <a:lumOff val="80000"/>
                </a:schemeClr>
              </a:solidFill>
              <a:latin typeface="Arial Nova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1" i="0" u="none" strike="noStrike" baseline="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 Nova" panose="020B0504020202020204" pitchFamily="34" charset="0"/>
              </a:rPr>
              <a:t>Jaipur city – </a:t>
            </a:r>
            <a:r>
              <a:rPr lang="en-GB" sz="1800" i="0" u="none" strike="noStrike" baseline="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 Nova" panose="020B0504020202020204" pitchFamily="34" charset="0"/>
              </a:rPr>
              <a:t>In Jan 2020 , there is decline in net circulation , this is the 3</a:t>
            </a:r>
            <a:r>
              <a:rPr lang="en-GB" sz="1800" i="0" u="none" strike="noStrike" baseline="300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 Nova" panose="020B0504020202020204" pitchFamily="34" charset="0"/>
              </a:rPr>
              <a:t>rd</a:t>
            </a:r>
            <a:r>
              <a:rPr lang="en-GB" sz="1800" i="0" u="none" strike="noStrike" baseline="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 Nova" panose="020B0504020202020204" pitchFamily="34" charset="0"/>
              </a:rPr>
              <a:t> highest decline by month.</a:t>
            </a:r>
          </a:p>
        </p:txBody>
      </p:sp>
    </p:spTree>
    <p:extLst>
      <p:ext uri="{BB962C8B-B14F-4D97-AF65-F5344CB8AC3E}">
        <p14:creationId xmlns:p14="http://schemas.microsoft.com/office/powerpoint/2010/main" val="3962185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914B56-43CE-0BDD-3C2D-77AA55288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92517-194C-62A6-B5CC-402F883931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77179C-535A-7150-7632-BF80717593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D37E77-B67B-BF1D-123C-0C5F63C2C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6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7E6758-28E5-49F4-0FCB-200CCAC461B0}"/>
              </a:ext>
            </a:extLst>
          </p:cNvPr>
          <p:cNvSpPr txBox="1"/>
          <p:nvPr/>
        </p:nvSpPr>
        <p:spPr>
          <a:xfrm>
            <a:off x="0" y="0"/>
            <a:ext cx="1103930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GB" sz="2000" b="0" i="0" u="none" strike="noStrike" baseline="0" dirty="0">
              <a:solidFill>
                <a:srgbClr val="000000"/>
              </a:solidFill>
              <a:latin typeface="Arial Nova" panose="020B0504020202020204" pitchFamily="34" charset="0"/>
            </a:endParaRPr>
          </a:p>
          <a:p>
            <a:r>
              <a:rPr lang="en-GB" sz="2000" b="0" i="0" u="none" strike="noStrike" baseline="0" dirty="0">
                <a:solidFill>
                  <a:srgbClr val="000000"/>
                </a:solidFill>
                <a:latin typeface="Arial Nova" panose="020B0504020202020204" pitchFamily="34" charset="0"/>
              </a:rPr>
              <a:t> </a:t>
            </a:r>
            <a:r>
              <a:rPr lang="en-GB" sz="2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 Nova" panose="020B0504020202020204" pitchFamily="34" charset="0"/>
              </a:rPr>
              <a:t>Business Request – 2: Yearly Revenue Concentration by Category</a:t>
            </a:r>
          </a:p>
          <a:p>
            <a:r>
              <a:rPr lang="en-GB" sz="2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 Nova" panose="020B0504020202020204" pitchFamily="34" charset="0"/>
              </a:rPr>
              <a:t> </a:t>
            </a:r>
          </a:p>
          <a:p>
            <a:r>
              <a:rPr lang="en-GB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 Nova" panose="020B0504020202020204" pitchFamily="34" charset="0"/>
              </a:rPr>
              <a:t>Identify ad categories that contributed &gt; 50% of total yearly ad revenue.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74FE5B6-A56C-D49C-CDB0-EED24F311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75" y="1323440"/>
            <a:ext cx="4900238" cy="4811354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F0F43C7E-EE75-A9D5-47EA-949C808159AE}"/>
              </a:ext>
            </a:extLst>
          </p:cNvPr>
          <p:cNvSpPr/>
          <p:nvPr/>
        </p:nvSpPr>
        <p:spPr>
          <a:xfrm>
            <a:off x="3830781" y="1523221"/>
            <a:ext cx="856211" cy="469669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F66193-941A-0591-5433-87DE519DF8F5}"/>
              </a:ext>
            </a:extLst>
          </p:cNvPr>
          <p:cNvSpPr txBox="1"/>
          <p:nvPr/>
        </p:nvSpPr>
        <p:spPr>
          <a:xfrm>
            <a:off x="5294398" y="1974791"/>
            <a:ext cx="61722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 Nova" panose="020B0504020202020204" pitchFamily="34" charset="0"/>
              </a:rPr>
              <a:t>There </a:t>
            </a:r>
            <a:r>
              <a:rPr lang="en-GB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 Nova" panose="020B0504020202020204" pitchFamily="34" charset="0"/>
              </a:rPr>
              <a:t>are no category of Ad’s that contributed to 50% of Yearly Ad Revenue.</a:t>
            </a:r>
          </a:p>
          <a:p>
            <a:endParaRPr lang="en-GB" dirty="0">
              <a:solidFill>
                <a:schemeClr val="accent6">
                  <a:lumMod val="20000"/>
                  <a:lumOff val="80000"/>
                </a:schemeClr>
              </a:solidFill>
              <a:latin typeface="Arial Nova" panose="020B0504020202020204" pitchFamily="34" charset="0"/>
            </a:endParaRPr>
          </a:p>
          <a:p>
            <a:endParaRPr lang="en-GB" dirty="0">
              <a:solidFill>
                <a:schemeClr val="accent6">
                  <a:lumMod val="20000"/>
                  <a:lumOff val="8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n-GB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 Nova" panose="020B0504020202020204" pitchFamily="34" charset="0"/>
              </a:rPr>
              <a:t>Among all, In year 2019 and 2020, Government Ad’s contributed nearly 35% of the total revenue.</a:t>
            </a:r>
          </a:p>
          <a:p>
            <a:endParaRPr lang="en-GB" dirty="0">
              <a:solidFill>
                <a:schemeClr val="accent6">
                  <a:lumMod val="20000"/>
                  <a:lumOff val="8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n-GB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 Nova" panose="020B0504020202020204" pitchFamily="34" charset="0"/>
              </a:rPr>
              <a:t>From 2021, Real-Estate Ad’s contribute more of the yearly revenue.</a:t>
            </a:r>
          </a:p>
          <a:p>
            <a:endParaRPr lang="en-GB" b="1" dirty="0">
              <a:solidFill>
                <a:schemeClr val="accent6">
                  <a:lumMod val="20000"/>
                  <a:lumOff val="80000"/>
                </a:schemeClr>
              </a:solidFill>
              <a:latin typeface="Arial Nova" panose="020B0504020202020204" pitchFamily="34" charset="0"/>
            </a:endParaRPr>
          </a:p>
          <a:p>
            <a:br>
              <a:rPr lang="en-GB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 Nova" panose="020B0504020202020204" pitchFamily="34" charset="0"/>
              </a:rPr>
            </a:br>
            <a:br>
              <a:rPr lang="en-GB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 Nova" panose="020B0504020202020204" pitchFamily="34" charset="0"/>
              </a:rPr>
            </a:br>
            <a:endParaRPr lang="en-GB" sz="1800" dirty="0">
              <a:solidFill>
                <a:schemeClr val="accent6">
                  <a:lumMod val="20000"/>
                  <a:lumOff val="80000"/>
                </a:schemeClr>
              </a:solidFill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809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D5E57-C613-4AD3-8D23-F0B00AA49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A1FCA-A1F3-3891-0720-8ADD36FF57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4ED0C2-5616-8A0D-09CA-12A0365DB9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FF0CBA-5A79-E236-80A0-79FB6555C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B69EE2-32A9-4DB9-2E51-EF2CD03AF0C2}"/>
              </a:ext>
            </a:extLst>
          </p:cNvPr>
          <p:cNvSpPr txBox="1"/>
          <p:nvPr/>
        </p:nvSpPr>
        <p:spPr>
          <a:xfrm>
            <a:off x="305493" y="102796"/>
            <a:ext cx="102184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 Nova" panose="020B0504020202020204" pitchFamily="34" charset="0"/>
              </a:rPr>
              <a:t>Business Request – 3: 2024 Print Efficiency Leaderboard </a:t>
            </a:r>
          </a:p>
          <a:p>
            <a:endParaRPr lang="en-GB" sz="2000" dirty="0">
              <a:solidFill>
                <a:schemeClr val="accent6">
                  <a:lumMod val="20000"/>
                  <a:lumOff val="8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n-GB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 Nova" panose="020B0504020202020204" pitchFamily="34" charset="0"/>
              </a:rPr>
              <a:t>For 2024, rank cities by print efficiency = net_circulation / </a:t>
            </a:r>
            <a:r>
              <a:rPr lang="en-GB" sz="20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Arial Nova" panose="020B0504020202020204" pitchFamily="34" charset="0"/>
              </a:rPr>
              <a:t>copies_printed</a:t>
            </a:r>
            <a:r>
              <a:rPr lang="en-GB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 Nova" panose="020B0504020202020204" pitchFamily="34" charset="0"/>
              </a:rPr>
              <a:t>. Return top 5.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222F0C-F1AC-B3AB-82AB-D1AAF441D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93" y="1820614"/>
            <a:ext cx="6030167" cy="17814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F170A7E-862B-05D3-D291-768A2204FFD8}"/>
              </a:ext>
            </a:extLst>
          </p:cNvPr>
          <p:cNvSpPr txBox="1"/>
          <p:nvPr/>
        </p:nvSpPr>
        <p:spPr>
          <a:xfrm>
            <a:off x="305493" y="4078972"/>
            <a:ext cx="100438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 Nova" panose="020B0504020202020204" pitchFamily="34" charset="0"/>
              </a:rPr>
              <a:t>Ranchi has 90.5% of Print efficiency in 2024 , stands Top and followed by Ahmedabad with 90.15% and Patna with 89.88 % in top 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3886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5F2AAD-E80B-8001-E4E3-518BB4FAC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D76A0-5A53-3A30-2B92-3A1C8BB6C0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FF689-1D94-481C-09D6-177F44EF2C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FC2CCE-E868-AF11-FD6D-E3D80F54D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4CAD71-8923-5482-C403-C617E20E3B79}"/>
              </a:ext>
            </a:extLst>
          </p:cNvPr>
          <p:cNvSpPr txBox="1"/>
          <p:nvPr/>
        </p:nvSpPr>
        <p:spPr>
          <a:xfrm>
            <a:off x="0" y="106700"/>
            <a:ext cx="1103306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 Nova" panose="020B0504020202020204" pitchFamily="34" charset="0"/>
              </a:rPr>
              <a:t>Business Request – 4 : Internet Readiness Growth (2021) </a:t>
            </a:r>
          </a:p>
          <a:p>
            <a:endParaRPr lang="en-GB" sz="2000" dirty="0">
              <a:solidFill>
                <a:schemeClr val="accent6">
                  <a:lumMod val="20000"/>
                  <a:lumOff val="8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n-GB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 Nova" panose="020B0504020202020204" pitchFamily="34" charset="0"/>
              </a:rPr>
              <a:t>For each city, compute the change in internet penetration from Q1-2021 to Q4-2021 and identify the city with the highest improvement.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AE32CC-DC1B-E3E8-7CDF-B1B430E8D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11" y="1600200"/>
            <a:ext cx="5363323" cy="27721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FC9A3E4-FC4C-49C1-135C-03AB3E644BE5}"/>
              </a:ext>
            </a:extLst>
          </p:cNvPr>
          <p:cNvSpPr txBox="1"/>
          <p:nvPr/>
        </p:nvSpPr>
        <p:spPr>
          <a:xfrm>
            <a:off x="5669745" y="1854498"/>
            <a:ext cx="61638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 Nova" panose="020B0504020202020204" pitchFamily="34" charset="0"/>
              </a:rPr>
              <a:t>As Bharat Herald, Launched Digitalization in 2021, checking how the internet rate ( readiness growth ) Improved from 2021 Q1 to 2021 Q4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1505C5-2FAF-0818-B750-532F427A837B}"/>
              </a:ext>
            </a:extLst>
          </p:cNvPr>
          <p:cNvSpPr txBox="1"/>
          <p:nvPr/>
        </p:nvSpPr>
        <p:spPr>
          <a:xfrm>
            <a:off x="5669745" y="3284637"/>
            <a:ext cx="61638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 Nova" panose="020B0504020202020204" pitchFamily="34" charset="0"/>
              </a:rPr>
              <a:t>Among all the cities, Jaipur city is stable across the all quarters of 2021, no change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F708FD-1BF0-F160-F9F9-29415F96CA94}"/>
              </a:ext>
            </a:extLst>
          </p:cNvPr>
          <p:cNvSpPr txBox="1"/>
          <p:nvPr/>
        </p:nvSpPr>
        <p:spPr>
          <a:xfrm>
            <a:off x="153210" y="4690908"/>
            <a:ext cx="112269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 Nova" panose="020B0504020202020204" pitchFamily="34" charset="0"/>
              </a:rPr>
              <a:t>Ranchi has a big drop of readiness from Q1 to Q4 nearly 3.1 %, followed by Bhopal and Varanasi.</a:t>
            </a:r>
          </a:p>
          <a:p>
            <a:endParaRPr lang="en-GB" dirty="0">
              <a:solidFill>
                <a:schemeClr val="accent6">
                  <a:lumMod val="20000"/>
                  <a:lumOff val="8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n-GB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 Nova" panose="020B0504020202020204" pitchFamily="34" charset="0"/>
              </a:rPr>
              <a:t>Kanpur and Mumbai Improved a lot in Readiness growth by end of the year by nearly 2.5% , followed by Ahmedabad and Delhi.</a:t>
            </a:r>
          </a:p>
        </p:txBody>
      </p:sp>
    </p:spTree>
    <p:extLst>
      <p:ext uri="{BB962C8B-B14F-4D97-AF65-F5344CB8AC3E}">
        <p14:creationId xmlns:p14="http://schemas.microsoft.com/office/powerpoint/2010/main" val="4171550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5F0967-FC1E-3958-0972-B3AB994AD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974D1-E404-99B2-A5C3-5CB11F7B86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52B925-E434-4CB2-0222-648D535CDD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7E52D8-B34D-E86C-F104-74535A215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C23EEB-3C8B-414C-B5D7-CEEBFC2E45AC}"/>
              </a:ext>
            </a:extLst>
          </p:cNvPr>
          <p:cNvSpPr txBox="1"/>
          <p:nvPr/>
        </p:nvSpPr>
        <p:spPr>
          <a:xfrm>
            <a:off x="0" y="174567"/>
            <a:ext cx="1110580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 Nova" panose="020B0504020202020204" pitchFamily="34" charset="0"/>
              </a:rPr>
              <a:t>Business Request – 5: Consistent Multi-Year Decline (2019→2024) </a:t>
            </a:r>
          </a:p>
          <a:p>
            <a:endParaRPr lang="en-GB" sz="2000" dirty="0">
              <a:solidFill>
                <a:schemeClr val="accent6">
                  <a:lumMod val="20000"/>
                  <a:lumOff val="8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n-GB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 Nova" panose="020B0504020202020204" pitchFamily="34" charset="0"/>
              </a:rPr>
              <a:t>Find cities where both net_circulation and </a:t>
            </a:r>
            <a:r>
              <a:rPr lang="en-GB" sz="20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Arial Nova" panose="020B0504020202020204" pitchFamily="34" charset="0"/>
              </a:rPr>
              <a:t>ad_revenue</a:t>
            </a:r>
            <a:r>
              <a:rPr lang="en-GB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 Nova" panose="020B0504020202020204" pitchFamily="34" charset="0"/>
              </a:rPr>
              <a:t> decreased every year from 2019 through 2024 (strictly decreasing sequences).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606107D-837B-C361-B2E6-48F0F6846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49" y="1498006"/>
            <a:ext cx="3785058" cy="26167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5DA7519-3763-420E-D00C-2FD4ABC81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7134" y="1498006"/>
            <a:ext cx="3216087" cy="238760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2DFBEDC-39B1-79C6-B255-56C35B6FB2C2}"/>
              </a:ext>
            </a:extLst>
          </p:cNvPr>
          <p:cNvSpPr txBox="1"/>
          <p:nvPr/>
        </p:nvSpPr>
        <p:spPr>
          <a:xfrm>
            <a:off x="138549" y="4514909"/>
            <a:ext cx="116239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 Nova" panose="020B0504020202020204" pitchFamily="34" charset="0"/>
              </a:rPr>
              <a:t>There are no cities, that faced continuous decline through 2019 – 2024 in both net circulation and Ad Revenue</a:t>
            </a:r>
          </a:p>
          <a:p>
            <a:endParaRPr lang="en-GB" dirty="0">
              <a:solidFill>
                <a:schemeClr val="accent6">
                  <a:lumMod val="20000"/>
                  <a:lumOff val="8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n-GB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 Nova" panose="020B0504020202020204" pitchFamily="34" charset="0"/>
              </a:rPr>
              <a:t>But Bhopal, Delhi, Lucknow, Mumbai faced decline in both circulation and revenue in 3 years as shown above but they are not continuous and consistent.</a:t>
            </a:r>
          </a:p>
        </p:txBody>
      </p:sp>
    </p:spTree>
    <p:extLst>
      <p:ext uri="{BB962C8B-B14F-4D97-AF65-F5344CB8AC3E}">
        <p14:creationId xmlns:p14="http://schemas.microsoft.com/office/powerpoint/2010/main" val="4194093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04E08F-3630-7DF6-FBD8-B00915BE0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2BEE8-7DF1-F63F-6D35-40F5D1BD27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C9B12-44E1-E07F-0FE0-E8B5AD3BEA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5D18BF-196C-4B64-882C-2842EEB84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9ED8EF-2114-7BCE-208C-6FCCAFC5864B}"/>
              </a:ext>
            </a:extLst>
          </p:cNvPr>
          <p:cNvSpPr txBox="1"/>
          <p:nvPr/>
        </p:nvSpPr>
        <p:spPr>
          <a:xfrm>
            <a:off x="-1" y="15150"/>
            <a:ext cx="1146325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 Nova" panose="020B0504020202020204" pitchFamily="34" charset="0"/>
              </a:rPr>
              <a:t>Business Request – 6 : 2021 Readiness vs Pilot Engagement Outlier </a:t>
            </a:r>
          </a:p>
          <a:p>
            <a:endParaRPr lang="en-GB" sz="2000" b="1" dirty="0">
              <a:solidFill>
                <a:schemeClr val="accent6">
                  <a:lumMod val="20000"/>
                  <a:lumOff val="8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n-GB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 Nova" panose="020B0504020202020204" pitchFamily="34" charset="0"/>
              </a:rPr>
              <a:t>In 2021, identify the city with the highest digital readiness score but among the bottom 3 in digital pilot engagement. </a:t>
            </a:r>
          </a:p>
          <a:p>
            <a:r>
              <a:rPr lang="en-GB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 Nova" panose="020B0504020202020204" pitchFamily="34" charset="0"/>
              </a:rPr>
              <a:t>readiness_score = AVG(smartphone_rate, internet_rate, literacy_rate) </a:t>
            </a:r>
          </a:p>
          <a:p>
            <a:r>
              <a:rPr lang="en-GB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 Nova" panose="020B0504020202020204" pitchFamily="34" charset="0"/>
              </a:rPr>
              <a:t>“Bottom 3 engagement” uses the chosen engagement metric provided (e.g., engagement_rate, active_users, or sessions).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63DEDE-E171-9198-DFB2-7A8469E36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00" y="2435341"/>
            <a:ext cx="5599031" cy="2387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4B6A17-FB65-CF9A-A63B-443AA31722CF}"/>
              </a:ext>
            </a:extLst>
          </p:cNvPr>
          <p:cNvSpPr txBox="1"/>
          <p:nvPr/>
        </p:nvSpPr>
        <p:spPr>
          <a:xfrm>
            <a:off x="5865322" y="2834037"/>
            <a:ext cx="616388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 Nova" panose="020B0504020202020204" pitchFamily="34" charset="0"/>
              </a:rPr>
              <a:t>In 2021, Kanpur has the highest readiness score of 75.23 with very lowest engagement that considered as outlier.</a:t>
            </a:r>
          </a:p>
          <a:p>
            <a:endParaRPr lang="en-GB" dirty="0">
              <a:solidFill>
                <a:schemeClr val="accent6">
                  <a:lumMod val="20000"/>
                  <a:lumOff val="8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n-GB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 Nova" panose="020B0504020202020204" pitchFamily="34" charset="0"/>
              </a:rPr>
              <a:t>As it is in the Top 3 Cities by Readiness and also bottom 3 by engagement 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02377C-2381-72B1-0C64-228DABB6CEC3}"/>
              </a:ext>
            </a:extLst>
          </p:cNvPr>
          <p:cNvSpPr txBox="1"/>
          <p:nvPr/>
        </p:nvSpPr>
        <p:spPr>
          <a:xfrm>
            <a:off x="6217227" y="5934541"/>
            <a:ext cx="58119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 Nova" panose="020B0504020202020204" pitchFamily="34" charset="0"/>
              </a:rPr>
              <a:t>To get more detailed and comprehensive Insights, I analysed the same data using power BI ……..</a:t>
            </a:r>
            <a:endParaRPr lang="en-GB" sz="1800" dirty="0">
              <a:solidFill>
                <a:schemeClr val="accent6">
                  <a:lumMod val="20000"/>
                  <a:lumOff val="80000"/>
                </a:schemeClr>
              </a:solidFill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296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EE442-47B6-FA84-36CF-B986B5B18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F10F7-898B-E735-5226-6BABD5D476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8B1AB5-7887-E83B-70F8-1245CA4E7D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0A5EB3-812D-8586-9B79-DB194FB7F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13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5207FC-E350-DC50-A9BF-76836049C16D}"/>
              </a:ext>
            </a:extLst>
          </p:cNvPr>
          <p:cNvSpPr txBox="1"/>
          <p:nvPr/>
        </p:nvSpPr>
        <p:spPr>
          <a:xfrm>
            <a:off x="90747" y="106829"/>
            <a:ext cx="10873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 Nova" panose="020B0504020202020204" pitchFamily="34" charset="0"/>
              </a:rPr>
              <a:t>Live Dashboard : </a:t>
            </a:r>
            <a:endParaRPr lang="en-GB" sz="1800" dirty="0">
              <a:solidFill>
                <a:schemeClr val="accent6">
                  <a:lumMod val="20000"/>
                  <a:lumOff val="80000"/>
                </a:schemeClr>
              </a:solidFill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748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77EB9-5707-B357-750E-91FEA4CD1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80504-569E-B675-F1D1-54A5CDC563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1E0E1B-99BB-78D9-3BC2-C3EA778CC7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7FBE37-E986-E1C0-4F90-6FFA4003A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13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718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1737</TotalTime>
  <Words>671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Nova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Lakkakula Dheeraj</dc:creator>
  <cp:lastModifiedBy>Lakkakula Dheeraj</cp:lastModifiedBy>
  <cp:revision>1</cp:revision>
  <dcterms:created xsi:type="dcterms:W3CDTF">2025-09-12T08:05:20Z</dcterms:created>
  <dcterms:modified xsi:type="dcterms:W3CDTF">2025-09-14T18:09:37Z</dcterms:modified>
</cp:coreProperties>
</file>