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67" r:id="rId4"/>
    <p:sldId id="268" r:id="rId5"/>
    <p:sldId id="258" r:id="rId6"/>
    <p:sldId id="260" r:id="rId7"/>
    <p:sldId id="259" r:id="rId8"/>
    <p:sldId id="269" r:id="rId9"/>
    <p:sldId id="270" r:id="rId10"/>
    <p:sldId id="271" r:id="rId11"/>
    <p:sldId id="262" r:id="rId1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92" d="100"/>
          <a:sy n="92" d="100"/>
        </p:scale>
        <p:origin x="245" y="82"/>
      </p:cViewPr>
      <p:guideLst>
        <p:guide pos="3840"/>
        <p:guide orient="horz" pos="2160"/>
      </p:guideLst>
    </p:cSldViewPr>
  </p:slideViewPr>
  <p:notesTextViewPr>
    <p:cViewPr>
      <p:scale>
        <a:sx n="1" d="1"/>
        <a:sy n="1" d="1"/>
      </p:scale>
      <p:origin x="0" y="0"/>
    </p:cViewPr>
  </p:notesTextViewPr>
  <p:notesViewPr>
    <p:cSldViewPr showGuides="1">
      <p:cViewPr varScale="1">
        <p:scale>
          <a:sx n="90" d="100"/>
          <a:sy n="90" d="100"/>
        </p:scale>
        <p:origin x="30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kakula Dheeraj" userId="87f86c02c3c8366e" providerId="LiveId" clId="{6A27C0C9-D130-4444-978E-F0F88D6AADD5}"/>
    <pc:docChg chg="undo redo custSel modSld">
      <pc:chgData name="Lakkakula Dheeraj" userId="87f86c02c3c8366e" providerId="LiveId" clId="{6A27C0C9-D130-4444-978E-F0F88D6AADD5}" dt="2024-07-17T10:44:42.503" v="1001" actId="27636"/>
      <pc:docMkLst>
        <pc:docMk/>
      </pc:docMkLst>
      <pc:sldChg chg="modSp mod">
        <pc:chgData name="Lakkakula Dheeraj" userId="87f86c02c3c8366e" providerId="LiveId" clId="{6A27C0C9-D130-4444-978E-F0F88D6AADD5}" dt="2024-07-13T14:23:29.484" v="490" actId="20577"/>
        <pc:sldMkLst>
          <pc:docMk/>
          <pc:sldMk cId="3948826341" sldId="259"/>
        </pc:sldMkLst>
        <pc:spChg chg="mod">
          <ac:chgData name="Lakkakula Dheeraj" userId="87f86c02c3c8366e" providerId="LiveId" clId="{6A27C0C9-D130-4444-978E-F0F88D6AADD5}" dt="2024-07-13T14:23:29.484" v="490" actId="20577"/>
          <ac:spMkLst>
            <pc:docMk/>
            <pc:sldMk cId="3948826341" sldId="259"/>
            <ac:spMk id="2" creationId="{00000000-0000-0000-0000-000000000000}"/>
          </ac:spMkLst>
        </pc:spChg>
        <pc:spChg chg="mod">
          <ac:chgData name="Lakkakula Dheeraj" userId="87f86c02c3c8366e" providerId="LiveId" clId="{6A27C0C9-D130-4444-978E-F0F88D6AADD5}" dt="2024-07-13T14:21:22.506" v="352" actId="27636"/>
          <ac:spMkLst>
            <pc:docMk/>
            <pc:sldMk cId="3948826341" sldId="259"/>
            <ac:spMk id="5" creationId="{7FB6A409-9800-2AAA-9343-2AFEC642399E}"/>
          </ac:spMkLst>
        </pc:spChg>
        <pc:picChg chg="mod">
          <ac:chgData name="Lakkakula Dheeraj" userId="87f86c02c3c8366e" providerId="LiveId" clId="{6A27C0C9-D130-4444-978E-F0F88D6AADD5}" dt="2024-07-13T14:21:10.503" v="348" actId="14100"/>
          <ac:picMkLst>
            <pc:docMk/>
            <pc:sldMk cId="3948826341" sldId="259"/>
            <ac:picMk id="8" creationId="{16C0BAD1-0127-DF0E-F048-4E59AF7111A9}"/>
          </ac:picMkLst>
        </pc:picChg>
      </pc:sldChg>
      <pc:sldChg chg="modSp mod">
        <pc:chgData name="Lakkakula Dheeraj" userId="87f86c02c3c8366e" providerId="LiveId" clId="{6A27C0C9-D130-4444-978E-F0F88D6AADD5}" dt="2024-07-13T14:23:00.326" v="436" actId="20577"/>
        <pc:sldMkLst>
          <pc:docMk/>
          <pc:sldMk cId="2738627701" sldId="260"/>
        </pc:sldMkLst>
        <pc:spChg chg="mod">
          <ac:chgData name="Lakkakula Dheeraj" userId="87f86c02c3c8366e" providerId="LiveId" clId="{6A27C0C9-D130-4444-978E-F0F88D6AADD5}" dt="2024-07-13T14:23:00.326" v="436" actId="20577"/>
          <ac:spMkLst>
            <pc:docMk/>
            <pc:sldMk cId="2738627701" sldId="260"/>
            <ac:spMk id="2" creationId="{00000000-0000-0000-0000-000000000000}"/>
          </ac:spMkLst>
        </pc:spChg>
        <pc:spChg chg="mod">
          <ac:chgData name="Lakkakula Dheeraj" userId="87f86c02c3c8366e" providerId="LiveId" clId="{6A27C0C9-D130-4444-978E-F0F88D6AADD5}" dt="2024-07-13T14:00:08.174" v="263" actId="27636"/>
          <ac:spMkLst>
            <pc:docMk/>
            <pc:sldMk cId="2738627701" sldId="260"/>
            <ac:spMk id="6" creationId="{8125CE20-369A-F032-EA93-4BED8527C2F4}"/>
          </ac:spMkLst>
        </pc:spChg>
      </pc:sldChg>
      <pc:sldChg chg="delSp modSp mod">
        <pc:chgData name="Lakkakula Dheeraj" userId="87f86c02c3c8366e" providerId="LiveId" clId="{6A27C0C9-D130-4444-978E-F0F88D6AADD5}" dt="2024-07-13T15:12:03.578" v="999" actId="20577"/>
        <pc:sldMkLst>
          <pc:docMk/>
          <pc:sldMk cId="2637673684" sldId="262"/>
        </pc:sldMkLst>
        <pc:spChg chg="del">
          <ac:chgData name="Lakkakula Dheeraj" userId="87f86c02c3c8366e" providerId="LiveId" clId="{6A27C0C9-D130-4444-978E-F0F88D6AADD5}" dt="2024-07-13T15:06:29.211" v="856" actId="478"/>
          <ac:spMkLst>
            <pc:docMk/>
            <pc:sldMk cId="2637673684" sldId="262"/>
            <ac:spMk id="3" creationId="{00000000-0000-0000-0000-000000000000}"/>
          </ac:spMkLst>
        </pc:spChg>
        <pc:spChg chg="mod">
          <ac:chgData name="Lakkakula Dheeraj" userId="87f86c02c3c8366e" providerId="LiveId" clId="{6A27C0C9-D130-4444-978E-F0F88D6AADD5}" dt="2024-07-13T15:12:03.578" v="999" actId="20577"/>
          <ac:spMkLst>
            <pc:docMk/>
            <pc:sldMk cId="2637673684" sldId="262"/>
            <ac:spMk id="4" creationId="{00000000-0000-0000-0000-000000000000}"/>
          </ac:spMkLst>
        </pc:spChg>
        <pc:spChg chg="del">
          <ac:chgData name="Lakkakula Dheeraj" userId="87f86c02c3c8366e" providerId="LiveId" clId="{6A27C0C9-D130-4444-978E-F0F88D6AADD5}" dt="2024-07-13T15:06:20.287" v="855" actId="478"/>
          <ac:spMkLst>
            <pc:docMk/>
            <pc:sldMk cId="2637673684" sldId="262"/>
            <ac:spMk id="5" creationId="{00000000-0000-0000-0000-000000000000}"/>
          </ac:spMkLst>
        </pc:spChg>
        <pc:spChg chg="del">
          <ac:chgData name="Lakkakula Dheeraj" userId="87f86c02c3c8366e" providerId="LiveId" clId="{6A27C0C9-D130-4444-978E-F0F88D6AADD5}" dt="2024-07-13T15:06:17.410" v="854" actId="478"/>
          <ac:spMkLst>
            <pc:docMk/>
            <pc:sldMk cId="2637673684" sldId="262"/>
            <ac:spMk id="6" creationId="{00000000-0000-0000-0000-000000000000}"/>
          </ac:spMkLst>
        </pc:spChg>
      </pc:sldChg>
      <pc:sldChg chg="modSp mod">
        <pc:chgData name="Lakkakula Dheeraj" userId="87f86c02c3c8366e" providerId="LiveId" clId="{6A27C0C9-D130-4444-978E-F0F88D6AADD5}" dt="2024-07-17T10:44:42.503" v="1001" actId="27636"/>
        <pc:sldMkLst>
          <pc:docMk/>
          <pc:sldMk cId="1499076278" sldId="268"/>
        </pc:sldMkLst>
        <pc:spChg chg="mod">
          <ac:chgData name="Lakkakula Dheeraj" userId="87f86c02c3c8366e" providerId="LiveId" clId="{6A27C0C9-D130-4444-978E-F0F88D6AADD5}" dt="2024-07-17T10:44:42.503" v="1001" actId="27636"/>
          <ac:spMkLst>
            <pc:docMk/>
            <pc:sldMk cId="1499076278" sldId="268"/>
            <ac:spMk id="3" creationId="{52EEFD42-224F-B7A3-3D69-7A7CA7693C7E}"/>
          </ac:spMkLst>
        </pc:spChg>
      </pc:sldChg>
      <pc:sldChg chg="modSp mod">
        <pc:chgData name="Lakkakula Dheeraj" userId="87f86c02c3c8366e" providerId="LiveId" clId="{6A27C0C9-D130-4444-978E-F0F88D6AADD5}" dt="2024-07-13T14:24:12.243" v="577" actId="20577"/>
        <pc:sldMkLst>
          <pc:docMk/>
          <pc:sldMk cId="1599700553" sldId="269"/>
        </pc:sldMkLst>
        <pc:spChg chg="mod">
          <ac:chgData name="Lakkakula Dheeraj" userId="87f86c02c3c8366e" providerId="LiveId" clId="{6A27C0C9-D130-4444-978E-F0F88D6AADD5}" dt="2024-07-13T14:24:12.243" v="577" actId="20577"/>
          <ac:spMkLst>
            <pc:docMk/>
            <pc:sldMk cId="1599700553" sldId="269"/>
            <ac:spMk id="2" creationId="{B08E44A3-5052-B297-F0C2-110433DC223C}"/>
          </ac:spMkLst>
        </pc:spChg>
        <pc:spChg chg="mod">
          <ac:chgData name="Lakkakula Dheeraj" userId="87f86c02c3c8366e" providerId="LiveId" clId="{6A27C0C9-D130-4444-978E-F0F88D6AADD5}" dt="2024-07-13T14:22:27.369" v="367" actId="20577"/>
          <ac:spMkLst>
            <pc:docMk/>
            <pc:sldMk cId="1599700553" sldId="269"/>
            <ac:spMk id="4" creationId="{AB1974BD-C4BE-4D70-C866-4F0E8B157825}"/>
          </ac:spMkLst>
        </pc:spChg>
      </pc:sldChg>
      <pc:sldChg chg="modSp mod">
        <pc:chgData name="Lakkakula Dheeraj" userId="87f86c02c3c8366e" providerId="LiveId" clId="{6A27C0C9-D130-4444-978E-F0F88D6AADD5}" dt="2024-07-13T15:02:52.010" v="788" actId="20577"/>
        <pc:sldMkLst>
          <pc:docMk/>
          <pc:sldMk cId="2465238499" sldId="270"/>
        </pc:sldMkLst>
        <pc:spChg chg="mod">
          <ac:chgData name="Lakkakula Dheeraj" userId="87f86c02c3c8366e" providerId="LiveId" clId="{6A27C0C9-D130-4444-978E-F0F88D6AADD5}" dt="2024-07-13T15:02:52.010" v="788" actId="20577"/>
          <ac:spMkLst>
            <pc:docMk/>
            <pc:sldMk cId="2465238499" sldId="270"/>
            <ac:spMk id="2" creationId="{804E5EDA-D988-8861-DFBD-C3049B9F3FA7}"/>
          </ac:spMkLst>
        </pc:spChg>
        <pc:spChg chg="mod">
          <ac:chgData name="Lakkakula Dheeraj" userId="87f86c02c3c8366e" providerId="LiveId" clId="{6A27C0C9-D130-4444-978E-F0F88D6AADD5}" dt="2024-07-13T14:39:11.832" v="653" actId="20577"/>
          <ac:spMkLst>
            <pc:docMk/>
            <pc:sldMk cId="2465238499" sldId="270"/>
            <ac:spMk id="4" creationId="{764F0C2D-1CA9-1AF3-3D73-34E027534DCF}"/>
          </ac:spMkLst>
        </pc:spChg>
        <pc:picChg chg="mod">
          <ac:chgData name="Lakkakula Dheeraj" userId="87f86c02c3c8366e" providerId="LiveId" clId="{6A27C0C9-D130-4444-978E-F0F88D6AADD5}" dt="2024-07-13T14:24:43.995" v="578" actId="14100"/>
          <ac:picMkLst>
            <pc:docMk/>
            <pc:sldMk cId="2465238499" sldId="270"/>
            <ac:picMk id="6" creationId="{886971A9-BF65-6810-1437-953B4F88E9C8}"/>
          </ac:picMkLst>
        </pc:picChg>
      </pc:sldChg>
      <pc:sldChg chg="modSp mod">
        <pc:chgData name="Lakkakula Dheeraj" userId="87f86c02c3c8366e" providerId="LiveId" clId="{6A27C0C9-D130-4444-978E-F0F88D6AADD5}" dt="2024-07-13T15:03:26.934" v="853" actId="20577"/>
        <pc:sldMkLst>
          <pc:docMk/>
          <pc:sldMk cId="3695916064" sldId="271"/>
        </pc:sldMkLst>
        <pc:spChg chg="mod">
          <ac:chgData name="Lakkakula Dheeraj" userId="87f86c02c3c8366e" providerId="LiveId" clId="{6A27C0C9-D130-4444-978E-F0F88D6AADD5}" dt="2024-07-13T15:03:26.934" v="853" actId="20577"/>
          <ac:spMkLst>
            <pc:docMk/>
            <pc:sldMk cId="3695916064" sldId="271"/>
            <ac:spMk id="2" creationId="{06098BED-E673-0790-53E0-DDAB73B08063}"/>
          </ac:spMkLst>
        </pc:spChg>
        <pc:spChg chg="mod">
          <ac:chgData name="Lakkakula Dheeraj" userId="87f86c02c3c8366e" providerId="LiveId" clId="{6A27C0C9-D130-4444-978E-F0F88D6AADD5}" dt="2024-07-13T15:02:08.043" v="700" actId="20577"/>
          <ac:spMkLst>
            <pc:docMk/>
            <pc:sldMk cId="3695916064" sldId="271"/>
            <ac:spMk id="4" creationId="{6BB7790A-B5E2-0154-2E6C-157DB7E8D5E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8E1832-FF25-43DC-884D-69B6E3358CAD}" type="datetime1">
              <a:rPr lang="en-GB" smtClean="0"/>
              <a:t>17/07/2024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E861E8E-D392-497B-BB21-122DD7C27CF3}" type="slidenum">
              <a:rPr lang="en-GB" smtClean="0"/>
              <a:t>‹#›</a:t>
            </a:fld>
            <a:endParaRPr lang="en-GB"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C3C073F-2800-4D2C-A564-B02824BCD852}" type="datetime1">
              <a:rPr lang="en-GB" noProof="0" smtClean="0"/>
              <a:t>17/07/2024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55D449-B875-4B8D-8E66-224D27E54C9A}" type="slidenum">
              <a:rPr lang="en-GB" noProof="0" smtClean="0"/>
              <a:t>‹#›</a:t>
            </a:fld>
            <a:endParaRPr lang="en-GB" noProof="0"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555D449-B875-4B8D-8E66-224D27E54C9A}" type="slidenum">
              <a:rPr lang="en-GB" smtClean="0"/>
              <a:t>1</a:t>
            </a:fld>
            <a:endParaRPr lang="en-GB" dirty="0"/>
          </a:p>
        </p:txBody>
      </p:sp>
    </p:spTree>
    <p:extLst>
      <p:ext uri="{BB962C8B-B14F-4D97-AF65-F5344CB8AC3E}">
        <p14:creationId xmlns:p14="http://schemas.microsoft.com/office/powerpoint/2010/main" val="189756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555D449-B875-4B8D-8E66-224D27E54C9A}" type="slidenum">
              <a:rPr lang="en-GB" smtClean="0"/>
              <a:t>2</a:t>
            </a:fld>
            <a:endParaRPr lang="en-GB" dirty="0"/>
          </a:p>
        </p:txBody>
      </p:sp>
    </p:spTree>
    <p:extLst>
      <p:ext uri="{BB962C8B-B14F-4D97-AF65-F5344CB8AC3E}">
        <p14:creationId xmlns:p14="http://schemas.microsoft.com/office/powerpoint/2010/main" val="2632432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555D449-B875-4B8D-8E66-224D27E54C9A}" type="slidenum">
              <a:rPr lang="en-GB" smtClean="0"/>
              <a:t>5</a:t>
            </a:fld>
            <a:endParaRPr lang="en-GB" dirty="0"/>
          </a:p>
        </p:txBody>
      </p:sp>
    </p:spTree>
    <p:extLst>
      <p:ext uri="{BB962C8B-B14F-4D97-AF65-F5344CB8AC3E}">
        <p14:creationId xmlns:p14="http://schemas.microsoft.com/office/powerpoint/2010/main" val="1850035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555D449-B875-4B8D-8E66-224D27E54C9A}" type="slidenum">
              <a:rPr lang="en-GB" smtClean="0"/>
              <a:t>6</a:t>
            </a:fld>
            <a:endParaRPr lang="en-GB" dirty="0"/>
          </a:p>
        </p:txBody>
      </p:sp>
    </p:spTree>
    <p:extLst>
      <p:ext uri="{BB962C8B-B14F-4D97-AF65-F5344CB8AC3E}">
        <p14:creationId xmlns:p14="http://schemas.microsoft.com/office/powerpoint/2010/main" val="1609677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555D449-B875-4B8D-8E66-224D27E54C9A}" type="slidenum">
              <a:rPr lang="en-GB" smtClean="0"/>
              <a:t>7</a:t>
            </a:fld>
            <a:endParaRPr lang="en-GB" dirty="0"/>
          </a:p>
        </p:txBody>
      </p:sp>
    </p:spTree>
    <p:extLst>
      <p:ext uri="{BB962C8B-B14F-4D97-AF65-F5344CB8AC3E}">
        <p14:creationId xmlns:p14="http://schemas.microsoft.com/office/powerpoint/2010/main" val="1061749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555D449-B875-4B8D-8E66-224D27E54C9A}" type="slidenum">
              <a:rPr lang="en-GB" smtClean="0"/>
              <a:t>11</a:t>
            </a:fld>
            <a:endParaRPr lang="en-GB" dirty="0"/>
          </a:p>
        </p:txBody>
      </p:sp>
    </p:spTree>
    <p:extLst>
      <p:ext uri="{BB962C8B-B14F-4D97-AF65-F5344CB8AC3E}">
        <p14:creationId xmlns:p14="http://schemas.microsoft.com/office/powerpoint/2010/main" val="1699186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rtlCol="0" anchor="b">
            <a:normAutofit/>
          </a:bodyPr>
          <a:lstStyle>
            <a:lvl1pPr algn="l">
              <a:lnSpc>
                <a:spcPct val="80000"/>
              </a:lnSpc>
              <a:defRPr sz="5400">
                <a:solidFill>
                  <a:schemeClr val="accent1"/>
                </a:solidFill>
              </a:defRPr>
            </a:lvl1pPr>
          </a:lstStyle>
          <a:p>
            <a:pPr rtl="0"/>
            <a:r>
              <a:rPr lang="en-GB" noProof="0"/>
              <a:t>Click to edit Master title style</a:t>
            </a:r>
            <a:endParaRPr lang="en-GB" noProof="0" dirty="0"/>
          </a:p>
        </p:txBody>
      </p:sp>
      <p:sp>
        <p:nvSpPr>
          <p:cNvPr id="3" name="Subtitle 2"/>
          <p:cNvSpPr>
            <a:spLocks noGrp="1"/>
          </p:cNvSpPr>
          <p:nvPr>
            <p:ph type="subTitle" idx="1"/>
          </p:nvPr>
        </p:nvSpPr>
        <p:spPr>
          <a:xfrm>
            <a:off x="626225" y="5181600"/>
            <a:ext cx="4098175" cy="685800"/>
          </a:xfrm>
        </p:spPr>
        <p:txBody>
          <a:bodyPr rtlCol="0">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en-GB" noProof="0" dirty="0"/>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4" name="Date Placeholder 3"/>
          <p:cNvSpPr>
            <a:spLocks noGrp="1"/>
          </p:cNvSpPr>
          <p:nvPr>
            <p:ph type="dt" sz="half" idx="10"/>
          </p:nvPr>
        </p:nvSpPr>
        <p:spPr/>
        <p:txBody>
          <a:bodyPr rtlCol="0"/>
          <a:lstStyle/>
          <a:p>
            <a:pPr rtl="0"/>
            <a:fld id="{117CD9CD-75D9-40DE-B8C0-1D8F0BC640E4}" type="datetime1">
              <a:rPr lang="en-GB" noProof="0" smtClean="0"/>
              <a:t>17/07/2024</a:t>
            </a:fld>
            <a:endParaRPr lang="en-GB" noProof="0" dirty="0"/>
          </a:p>
        </p:txBody>
      </p:sp>
      <p:sp>
        <p:nvSpPr>
          <p:cNvPr id="6" name="Slide Number Placeholder 5"/>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Vertical Title 1"/>
          <p:cNvSpPr>
            <a:spLocks noGrp="1"/>
          </p:cNvSpPr>
          <p:nvPr>
            <p:ph type="title" orient="vert"/>
          </p:nvPr>
        </p:nvSpPr>
        <p:spPr>
          <a:xfrm>
            <a:off x="10058399" y="457201"/>
            <a:ext cx="2057401" cy="5943600"/>
          </a:xfrm>
        </p:spPr>
        <p:txBody>
          <a:bodyPr vert="eaVert"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a:xfrm>
            <a:off x="609600" y="457200"/>
            <a:ext cx="9067800" cy="5943599"/>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4" name="Date Placeholder 3"/>
          <p:cNvSpPr>
            <a:spLocks noGrp="1"/>
          </p:cNvSpPr>
          <p:nvPr>
            <p:ph type="dt" sz="half" idx="10"/>
          </p:nvPr>
        </p:nvSpPr>
        <p:spPr/>
        <p:txBody>
          <a:bodyPr rtlCol="0"/>
          <a:lstStyle/>
          <a:p>
            <a:pPr rtl="0"/>
            <a:fld id="{9EA3AD83-5400-4DA0-B7B8-562C25C4A357}" type="datetime1">
              <a:rPr lang="en-GB" noProof="0" smtClean="0"/>
              <a:t>17/07/2024</a:t>
            </a:fld>
            <a:endParaRPr lang="en-GB" noProof="0" dirty="0"/>
          </a:p>
        </p:txBody>
      </p:sp>
      <p:sp>
        <p:nvSpPr>
          <p:cNvPr id="6" name="Slide Number Placeholder 5"/>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4" name="Date Placeholder 3"/>
          <p:cNvSpPr>
            <a:spLocks noGrp="1"/>
          </p:cNvSpPr>
          <p:nvPr>
            <p:ph type="dt" sz="half" idx="10"/>
          </p:nvPr>
        </p:nvSpPr>
        <p:spPr/>
        <p:txBody>
          <a:bodyPr rtlCol="0"/>
          <a:lstStyle/>
          <a:p>
            <a:pPr rtl="0"/>
            <a:fld id="{291AA251-0356-4B2B-B50D-7236A6F2F721}" type="datetime1">
              <a:rPr lang="en-GB" noProof="0" smtClean="0"/>
              <a:t>17/07/2024</a:t>
            </a:fld>
            <a:endParaRPr lang="en-GB" noProof="0" dirty="0"/>
          </a:p>
        </p:txBody>
      </p:sp>
      <p:sp>
        <p:nvSpPr>
          <p:cNvPr id="6" name="Slide Number Placeholder 5"/>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title"/>
          </p:nvPr>
        </p:nvSpPr>
        <p:spPr>
          <a:xfrm>
            <a:off x="1066800" y="1828800"/>
            <a:ext cx="7772400" cy="3177380"/>
          </a:xfrm>
        </p:spPr>
        <p:txBody>
          <a:bodyPr rtlCol="0" anchor="b">
            <a:normAutofit/>
          </a:bodyPr>
          <a:lstStyle>
            <a:lvl1pPr>
              <a:lnSpc>
                <a:spcPct val="80000"/>
              </a:lnSpc>
              <a:defRPr sz="5400"/>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066800" y="5181600"/>
            <a:ext cx="7772400" cy="685800"/>
          </a:xfrm>
        </p:spPr>
        <p:txBody>
          <a:bodyPr rtlCol="0">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n-GB" noProof="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10668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Content Placeholder 3"/>
          <p:cNvSpPr>
            <a:spLocks noGrp="1"/>
          </p:cNvSpPr>
          <p:nvPr>
            <p:ph sz="half" idx="2"/>
          </p:nvPr>
        </p:nvSpPr>
        <p:spPr>
          <a:xfrm>
            <a:off x="63246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5" name="Date Placeholder 4"/>
          <p:cNvSpPr>
            <a:spLocks noGrp="1"/>
          </p:cNvSpPr>
          <p:nvPr>
            <p:ph type="dt" sz="half" idx="10"/>
          </p:nvPr>
        </p:nvSpPr>
        <p:spPr/>
        <p:txBody>
          <a:bodyPr rtlCol="0"/>
          <a:lstStyle/>
          <a:p>
            <a:pPr rtl="0"/>
            <a:fld id="{0ACC9671-242E-4EDE-AEEB-B12A46AA2B1B}" type="datetime1">
              <a:rPr lang="en-GB" noProof="0" smtClean="0"/>
              <a:t>17/07/2024</a:t>
            </a:fld>
            <a:endParaRPr lang="en-GB" noProof="0" dirty="0"/>
          </a:p>
        </p:txBody>
      </p:sp>
      <p:sp>
        <p:nvSpPr>
          <p:cNvPr id="7" name="Slide Number Placeholder 6"/>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Text Placeholder 2"/>
          <p:cNvSpPr>
            <a:spLocks noGrp="1"/>
          </p:cNvSpPr>
          <p:nvPr>
            <p:ph type="body" idx="1"/>
          </p:nvPr>
        </p:nvSpPr>
        <p:spPr>
          <a:xfrm>
            <a:off x="10668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0668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Text Placeholder 4"/>
          <p:cNvSpPr>
            <a:spLocks noGrp="1"/>
          </p:cNvSpPr>
          <p:nvPr>
            <p:ph type="body" sz="quarter" idx="3"/>
          </p:nvPr>
        </p:nvSpPr>
        <p:spPr>
          <a:xfrm>
            <a:off x="63246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3246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7" name="Date Placeholder 6"/>
          <p:cNvSpPr>
            <a:spLocks noGrp="1"/>
          </p:cNvSpPr>
          <p:nvPr>
            <p:ph type="dt" sz="half" idx="10"/>
          </p:nvPr>
        </p:nvSpPr>
        <p:spPr/>
        <p:txBody>
          <a:bodyPr rtlCol="0"/>
          <a:lstStyle/>
          <a:p>
            <a:pPr rtl="0"/>
            <a:fld id="{16956621-DB3C-4360-B989-117D12D1F110}" type="datetime1">
              <a:rPr lang="en-GB" noProof="0" smtClean="0"/>
              <a:t>17/07/2024</a:t>
            </a:fld>
            <a:endParaRPr lang="en-GB" noProof="0" dirty="0"/>
          </a:p>
        </p:txBody>
      </p:sp>
      <p:sp>
        <p:nvSpPr>
          <p:cNvPr id="9" name="Slide Number Placeholder 8"/>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3" name="Date Placeholder 2"/>
          <p:cNvSpPr>
            <a:spLocks noGrp="1"/>
          </p:cNvSpPr>
          <p:nvPr>
            <p:ph type="dt" sz="half" idx="10"/>
          </p:nvPr>
        </p:nvSpPr>
        <p:spPr/>
        <p:txBody>
          <a:bodyPr rtlCol="0"/>
          <a:lstStyle/>
          <a:p>
            <a:pPr rtl="0"/>
            <a:fld id="{487526C8-D018-4AAF-9234-9C4F7C84760D}" type="datetime1">
              <a:rPr lang="en-GB" noProof="0" smtClean="0"/>
              <a:t>17/07/2024</a:t>
            </a:fld>
            <a:endParaRPr lang="en-GB" noProof="0" dirty="0"/>
          </a:p>
        </p:txBody>
      </p:sp>
      <p:sp>
        <p:nvSpPr>
          <p:cNvPr id="5" name="Slide Number Placeholder 4"/>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endParaRPr lang="en-GB" noProof="0" dirty="0"/>
          </a:p>
        </p:txBody>
      </p:sp>
      <p:sp>
        <p:nvSpPr>
          <p:cNvPr id="2" name="Date Placeholder 1"/>
          <p:cNvSpPr>
            <a:spLocks noGrp="1"/>
          </p:cNvSpPr>
          <p:nvPr>
            <p:ph type="dt" sz="half" idx="10"/>
          </p:nvPr>
        </p:nvSpPr>
        <p:spPr/>
        <p:txBody>
          <a:bodyPr rtlCol="0"/>
          <a:lstStyle/>
          <a:p>
            <a:pPr rtl="0"/>
            <a:fld id="{0D53CE1D-A069-4701-B044-87873AF56ED0}" type="datetime1">
              <a:rPr lang="en-GB" noProof="0" smtClean="0"/>
              <a:t>17/07/2024</a:t>
            </a:fld>
            <a:endParaRPr lang="en-GB" noProof="0" dirty="0"/>
          </a:p>
        </p:txBody>
      </p:sp>
      <p:sp>
        <p:nvSpPr>
          <p:cNvPr id="4" name="Slide Number Placeholder 3"/>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title"/>
          </p:nvPr>
        </p:nvSpPr>
        <p:spPr>
          <a:xfrm>
            <a:off x="7632700" y="3200400"/>
            <a:ext cx="3932237" cy="1752600"/>
          </a:xfrm>
        </p:spPr>
        <p:txBody>
          <a:bodyPr rtlCol="0" anchor="b">
            <a:normAutofit/>
          </a:bodyPr>
          <a:lstStyle>
            <a:lvl1pPr>
              <a:defRPr sz="3600"/>
            </a:lvl1pPr>
          </a:lstStyle>
          <a:p>
            <a:pPr rtl="0"/>
            <a:r>
              <a:rPr lang="en-GB" noProof="0"/>
              <a:t>Click to edit Master title style</a:t>
            </a:r>
            <a:endParaRPr lang="en-GB" noProof="0" dirty="0"/>
          </a:p>
        </p:txBody>
      </p:sp>
      <p:sp>
        <p:nvSpPr>
          <p:cNvPr id="3" name="Content Placeholder 2"/>
          <p:cNvSpPr>
            <a:spLocks noGrp="1"/>
          </p:cNvSpPr>
          <p:nvPr>
            <p:ph idx="1"/>
          </p:nvPr>
        </p:nvSpPr>
        <p:spPr>
          <a:xfrm>
            <a:off x="609600" y="457201"/>
            <a:ext cx="5943600" cy="5943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Text Placeholder 3"/>
          <p:cNvSpPr>
            <a:spLocks noGrp="1"/>
          </p:cNvSpPr>
          <p:nvPr>
            <p:ph type="body" sz="half" idx="2"/>
          </p:nvPr>
        </p:nvSpPr>
        <p:spPr>
          <a:xfrm>
            <a:off x="7632699" y="5029200"/>
            <a:ext cx="3932237" cy="1371600"/>
          </a:xfrm>
        </p:spPr>
        <p:txBody>
          <a:bodyPr rtlCol="0">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title"/>
          </p:nvPr>
        </p:nvSpPr>
        <p:spPr>
          <a:xfrm>
            <a:off x="7635240" y="3200400"/>
            <a:ext cx="3932237" cy="1752600"/>
          </a:xfrm>
        </p:spPr>
        <p:txBody>
          <a:bodyPr rtlCol="0" anchor="b">
            <a:normAutofit/>
          </a:bodyPr>
          <a:lstStyle>
            <a:lvl1pPr>
              <a:defRPr sz="3600"/>
            </a:lvl1pPr>
          </a:lstStyle>
          <a:p>
            <a:pPr rtl="0"/>
            <a:r>
              <a:rPr lang="en-GB"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endParaRPr lang="en-GB" noProof="0" dirty="0"/>
          </a:p>
        </p:txBody>
      </p:sp>
      <p:sp>
        <p:nvSpPr>
          <p:cNvPr id="4" name="Text Placeholder 3"/>
          <p:cNvSpPr>
            <a:spLocks noGrp="1"/>
          </p:cNvSpPr>
          <p:nvPr>
            <p:ph type="body" sz="half" idx="2"/>
          </p:nvPr>
        </p:nvSpPr>
        <p:spPr>
          <a:xfrm>
            <a:off x="7635240" y="5029200"/>
            <a:ext cx="3932237" cy="1374648"/>
          </a:xfrm>
        </p:spPr>
        <p:txBody>
          <a:bodyPr rtlCol="0"/>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pPr rtl="0"/>
            <a:endParaRPr lang="en-GB" noProof="0"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pPr rtl="0"/>
            <a:fld id="{C471336A-FE1B-428E-908D-6D3A425E9B9E}" type="datetime1">
              <a:rPr lang="en-GB" noProof="0" smtClean="0"/>
              <a:t>17/07/2024</a:t>
            </a:fld>
            <a:endParaRPr lang="en-GB" noProof="0"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pPr rtl="0"/>
            <a:fld id="{E31375A4-56A4-47D6-9801-1991572033F7}" type="slidenum">
              <a:rPr lang="en-GB" noProof="0" smtClean="0"/>
              <a:pPr/>
              <a:t>‹#›</a:t>
            </a:fld>
            <a:endParaRPr lang="en-GB"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horturl.at/pjm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pPr rtl="0"/>
            <a:r>
              <a:rPr lang="en-GB" dirty="0"/>
              <a:t>Alcohol specific deaths in UK</a:t>
            </a:r>
          </a:p>
        </p:txBody>
      </p:sp>
      <p:sp>
        <p:nvSpPr>
          <p:cNvPr id="3" name="Subtitle 2"/>
          <p:cNvSpPr>
            <a:spLocks noGrp="1"/>
          </p:cNvSpPr>
          <p:nvPr>
            <p:ph type="subTitle" idx="1"/>
          </p:nvPr>
        </p:nvSpPr>
        <p:spPr/>
        <p:txBody>
          <a:bodyPr rtlCol="0"/>
          <a:lstStyle/>
          <a:p>
            <a:pPr rtl="0"/>
            <a:r>
              <a:rPr lang="en-GB" dirty="0"/>
              <a:t>dashboard</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8BED-E673-0790-53E0-DDAB73B08063}"/>
              </a:ext>
            </a:extLst>
          </p:cNvPr>
          <p:cNvSpPr>
            <a:spLocks noGrp="1"/>
          </p:cNvSpPr>
          <p:nvPr>
            <p:ph type="title"/>
          </p:nvPr>
        </p:nvSpPr>
        <p:spPr/>
        <p:txBody>
          <a:bodyPr/>
          <a:lstStyle/>
          <a:p>
            <a:r>
              <a:rPr lang="en-GB" dirty="0"/>
              <a:t>Impact of alcohol consumption on age-groups</a:t>
            </a:r>
          </a:p>
        </p:txBody>
      </p:sp>
      <p:pic>
        <p:nvPicPr>
          <p:cNvPr id="6" name="Content Placeholder 5">
            <a:extLst>
              <a:ext uri="{FF2B5EF4-FFF2-40B4-BE49-F238E27FC236}">
                <a16:creationId xmlns:a16="http://schemas.microsoft.com/office/drawing/2014/main" id="{CA761795-3DC5-AF7B-7912-BA78AAE04922}"/>
              </a:ext>
            </a:extLst>
          </p:cNvPr>
          <p:cNvPicPr>
            <a:picLocks noGrp="1" noChangeAspect="1"/>
          </p:cNvPicPr>
          <p:nvPr>
            <p:ph sz="half" idx="1"/>
          </p:nvPr>
        </p:nvPicPr>
        <p:blipFill>
          <a:blip r:embed="rId2"/>
          <a:stretch>
            <a:fillRect/>
          </a:stretch>
        </p:blipFill>
        <p:spPr>
          <a:xfrm>
            <a:off x="191344" y="2928090"/>
            <a:ext cx="5676056" cy="2517133"/>
          </a:xfrm>
        </p:spPr>
      </p:pic>
      <p:sp>
        <p:nvSpPr>
          <p:cNvPr id="4" name="Content Placeholder 3">
            <a:extLst>
              <a:ext uri="{FF2B5EF4-FFF2-40B4-BE49-F238E27FC236}">
                <a16:creationId xmlns:a16="http://schemas.microsoft.com/office/drawing/2014/main" id="{6BB7790A-B5E2-0154-2E6C-157DB7E8D5E2}"/>
              </a:ext>
            </a:extLst>
          </p:cNvPr>
          <p:cNvSpPr>
            <a:spLocks noGrp="1"/>
          </p:cNvSpPr>
          <p:nvPr>
            <p:ph sz="half" idx="2"/>
          </p:nvPr>
        </p:nvSpPr>
        <p:spPr>
          <a:xfrm>
            <a:off x="6324600" y="1825624"/>
            <a:ext cx="5820072" cy="4575175"/>
          </a:xfrm>
        </p:spPr>
        <p:txBody>
          <a:bodyPr>
            <a:normAutofit lnSpcReduction="10000"/>
          </a:bodyPr>
          <a:lstStyle/>
          <a:p>
            <a:r>
              <a:rPr lang="en-GB" sz="1600" dirty="0">
                <a:latin typeface="Calibri" panose="020F0502020204030204" pitchFamily="34" charset="0"/>
                <a:ea typeface="Calibri" panose="020F0502020204030204" pitchFamily="34" charset="0"/>
                <a:cs typeface="Times New Roman" panose="02020603050405020304" pitchFamily="18" charset="0"/>
              </a:rPr>
              <a:t>Th</a:t>
            </a:r>
            <a:r>
              <a:rPr lang="en-GB" sz="1600" dirty="0">
                <a:effectLst/>
                <a:latin typeface="Calibri" panose="020F0502020204030204" pitchFamily="34" charset="0"/>
                <a:ea typeface="Calibri" panose="020F0502020204030204" pitchFamily="34" charset="0"/>
                <a:cs typeface="Times New Roman" panose="02020603050405020304" pitchFamily="18" charset="0"/>
              </a:rPr>
              <a:t>e chart</a:t>
            </a:r>
            <a:r>
              <a:rPr lang="en-GB" sz="1600" dirty="0">
                <a:latin typeface="Calibri" panose="020F0502020204030204" pitchFamily="34" charset="0"/>
                <a:ea typeface="Calibri" panose="020F0502020204030204" pitchFamily="34" charset="0"/>
                <a:cs typeface="Times New Roman" panose="02020603050405020304" pitchFamily="18" charset="0"/>
              </a:rPr>
              <a:t> reveals a clear trend: the number of deaths increases from the age group 40-44, peaks at 50-54 and 55-59, and then decreases in older age groups. This rising trend in deaths from 40-44 to 55-59 can be attributed to the cumulative effects of prolonged alcohol consumption. Over time, heavy drinking leads to severe health issues, such as liver disease and heart problems, which become more pronounced in middle age.</a:t>
            </a:r>
          </a:p>
          <a:p>
            <a:r>
              <a:rPr lang="en-GB" sz="1600" dirty="0">
                <a:latin typeface="Calibri" panose="020F0502020204030204" pitchFamily="34" charset="0"/>
                <a:ea typeface="Calibri" panose="020F0502020204030204" pitchFamily="34" charset="0"/>
                <a:cs typeface="Times New Roman" panose="02020603050405020304" pitchFamily="18" charset="0"/>
              </a:rPr>
              <a:t>The decline in deaths in older age groups (60-64 and beyond) can be explained by the survivor effect, where those who survive into older age might have avoided or managed severe alcohol-related conditions better. Additionally, some older adults may reduce alcohol consumption due to health issues or lifestyle changes.</a:t>
            </a:r>
          </a:p>
          <a:p>
            <a:r>
              <a:rPr lang="en-GB" sz="1600" dirty="0">
                <a:latin typeface="Calibri" panose="020F0502020204030204" pitchFamily="34" charset="0"/>
                <a:ea typeface="Calibri" panose="020F0502020204030204" pitchFamily="34" charset="0"/>
                <a:cs typeface="Times New Roman" panose="02020603050405020304" pitchFamily="18" charset="0"/>
              </a:rPr>
              <a:t>Understanding these age-specific trends is crucial for developing targeted public health strategies. For the 40-59 age group, prevention, early detection, and treatment of alcohol-related diseases are essential to reduce the peak in deaths. For older age groups, comprehensive care and support for managing chronic conditions and reducing the impact of long-term alcohol use are vital.</a:t>
            </a:r>
            <a:endParaRPr lang="en-GB" sz="1600" dirty="0"/>
          </a:p>
        </p:txBody>
      </p:sp>
    </p:spTree>
    <p:extLst>
      <p:ext uri="{BB962C8B-B14F-4D97-AF65-F5344CB8AC3E}">
        <p14:creationId xmlns:p14="http://schemas.microsoft.com/office/powerpoint/2010/main" val="369591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Conclusion</a:t>
            </a:r>
          </a:p>
        </p:txBody>
      </p:sp>
      <p:sp>
        <p:nvSpPr>
          <p:cNvPr id="4" name="Content Placeholder 3"/>
          <p:cNvSpPr>
            <a:spLocks noGrp="1"/>
          </p:cNvSpPr>
          <p:nvPr>
            <p:ph sz="half" idx="2"/>
          </p:nvPr>
        </p:nvSpPr>
        <p:spPr>
          <a:xfrm>
            <a:off x="47328" y="1556792"/>
            <a:ext cx="12025336" cy="5201987"/>
          </a:xfrm>
        </p:spPr>
        <p:txBody>
          <a:bodyPr rtlCol="0"/>
          <a:lstStyle/>
          <a:p>
            <a:pPr marL="0" indent="0" rtl="0">
              <a:buNone/>
            </a:pPr>
            <a:r>
              <a:rPr lang="en-GB" sz="1600" dirty="0">
                <a:latin typeface="Calibri" panose="020F0502020204030204" pitchFamily="34" charset="0"/>
                <a:ea typeface="Calibri" panose="020F0502020204030204" pitchFamily="34" charset="0"/>
                <a:cs typeface="Times New Roman" panose="02020603050405020304" pitchFamily="18" charset="0"/>
              </a:rPr>
              <a:t>The analysis of alcohol-specific deaths in the UK reveals critical insights into the trends and causes across different demographics. Key findings include:</a:t>
            </a:r>
          </a:p>
          <a:p>
            <a:pPr rtl="0"/>
            <a:r>
              <a:rPr lang="en-GB" sz="1600" b="1" dirty="0">
                <a:latin typeface="Calibri" panose="020F0502020204030204" pitchFamily="34" charset="0"/>
                <a:ea typeface="Calibri" panose="020F0502020204030204" pitchFamily="34" charset="0"/>
                <a:cs typeface="Times New Roman" panose="02020603050405020304" pitchFamily="18" charset="0"/>
              </a:rPr>
              <a:t>Trend Analysis</a:t>
            </a:r>
            <a:r>
              <a:rPr lang="en-GB" sz="1600" dirty="0">
                <a:latin typeface="Calibri" panose="020F0502020204030204" pitchFamily="34" charset="0"/>
                <a:ea typeface="Calibri" panose="020F0502020204030204" pitchFamily="34" charset="0"/>
                <a:cs typeface="Times New Roman" panose="02020603050405020304" pitchFamily="18" charset="0"/>
              </a:rPr>
              <a:t>: Alcohol-specific deaths show a significant rise over the years specifically between 2020 and 2021.</a:t>
            </a:r>
          </a:p>
          <a:p>
            <a:pPr rtl="0"/>
            <a:r>
              <a:rPr lang="en-GB" sz="1600" b="1" dirty="0">
                <a:latin typeface="Calibri" panose="020F0502020204030204" pitchFamily="34" charset="0"/>
                <a:ea typeface="Calibri" panose="020F0502020204030204" pitchFamily="34" charset="0"/>
                <a:cs typeface="Times New Roman" panose="02020603050405020304" pitchFamily="18" charset="0"/>
              </a:rPr>
              <a:t>Primary Causes</a:t>
            </a:r>
            <a:r>
              <a:rPr lang="en-GB" sz="1600" dirty="0">
                <a:latin typeface="Calibri" panose="020F0502020204030204" pitchFamily="34" charset="0"/>
                <a:ea typeface="Calibri" panose="020F0502020204030204" pitchFamily="34" charset="0"/>
                <a:cs typeface="Times New Roman" panose="02020603050405020304" pitchFamily="18" charset="0"/>
              </a:rPr>
              <a:t>: Alcoholic liver disease is the predominant cause, followed by mental and behavioural disorders due to alcohol use and accidental poisoning.</a:t>
            </a:r>
          </a:p>
          <a:p>
            <a:pPr rtl="0"/>
            <a:r>
              <a:rPr lang="en-GB" sz="1600" b="1" dirty="0">
                <a:latin typeface="Calibri" panose="020F0502020204030204" pitchFamily="34" charset="0"/>
                <a:ea typeface="Calibri" panose="020F0502020204030204" pitchFamily="34" charset="0"/>
                <a:cs typeface="Times New Roman" panose="02020603050405020304" pitchFamily="18" charset="0"/>
              </a:rPr>
              <a:t>Demographic Insights</a:t>
            </a:r>
            <a:r>
              <a:rPr lang="en-GB" sz="1600" dirty="0">
                <a:latin typeface="Calibri" panose="020F0502020204030204" pitchFamily="34" charset="0"/>
                <a:ea typeface="Calibri" panose="020F0502020204030204" pitchFamily="34" charset="0"/>
                <a:cs typeface="Times New Roman" panose="02020603050405020304" pitchFamily="18" charset="0"/>
              </a:rPr>
              <a:t>: England exhibits the highest number of deaths, but this must be considered relative to its larger population. Men are disproportionately affected compared to women.</a:t>
            </a:r>
          </a:p>
          <a:p>
            <a:pPr rtl="0"/>
            <a:r>
              <a:rPr lang="en-GB" sz="1600" b="1" dirty="0">
                <a:latin typeface="Calibri" panose="020F0502020204030204" pitchFamily="34" charset="0"/>
                <a:ea typeface="Calibri" panose="020F0502020204030204" pitchFamily="34" charset="0"/>
                <a:cs typeface="Times New Roman" panose="02020603050405020304" pitchFamily="18" charset="0"/>
              </a:rPr>
              <a:t>Age Group Insights</a:t>
            </a:r>
            <a:r>
              <a:rPr lang="en-GB" sz="1600" dirty="0">
                <a:latin typeface="Calibri" panose="020F0502020204030204" pitchFamily="34" charset="0"/>
                <a:ea typeface="Calibri" panose="020F0502020204030204" pitchFamily="34" charset="0"/>
                <a:cs typeface="Times New Roman" panose="02020603050405020304" pitchFamily="18" charset="0"/>
              </a:rPr>
              <a:t>: The highest number of deaths occurs in the 50-54 and 55-59 age groups, likely due to cumulative effects of long-term alcohol use and related health complications.</a:t>
            </a:r>
          </a:p>
          <a:p>
            <a:pPr marL="0" indent="0" rtl="0">
              <a:buNone/>
            </a:pPr>
            <a:r>
              <a:rPr lang="en-GB" sz="1600" dirty="0">
                <a:latin typeface="Calibri" panose="020F0502020204030204" pitchFamily="34" charset="0"/>
                <a:ea typeface="Calibri" panose="020F0502020204030204" pitchFamily="34" charset="0"/>
                <a:cs typeface="Times New Roman" panose="02020603050405020304" pitchFamily="18" charset="0"/>
              </a:rPr>
              <a:t>These findings highlight the urgent need for targeted public health interventions to address the specific needs of high-risk demographics, particularly middle-aged individuals, to reduce alcohol-related mortality. </a:t>
            </a:r>
          </a:p>
          <a:p>
            <a:pPr marL="0" indent="0" rtl="0">
              <a:buNone/>
            </a:pPr>
            <a:r>
              <a:rPr lang="en-GB" sz="1600" dirty="0">
                <a:latin typeface="Calibri" panose="020F0502020204030204" pitchFamily="34" charset="0"/>
                <a:ea typeface="Calibri" panose="020F0502020204030204" pitchFamily="34" charset="0"/>
                <a:cs typeface="Times New Roman" panose="02020603050405020304" pitchFamily="18" charset="0"/>
              </a:rPr>
              <a:t>By Designing targeted awareness campaigns focusing on high-risk age groups and the dangers of long-term alcohol consumption. By implementing these enhancements, public health authorities can develop more effective strategies to reduce alcohol-specific deaths and improve overall public health outcomes.</a:t>
            </a:r>
            <a:endParaRPr lang="en-GB" sz="1600"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Public Health Data</a:t>
            </a:r>
          </a:p>
        </p:txBody>
      </p:sp>
      <p:sp>
        <p:nvSpPr>
          <p:cNvPr id="3" name="Content Placeholder 2"/>
          <p:cNvSpPr>
            <a:spLocks noGrp="1"/>
          </p:cNvSpPr>
          <p:nvPr>
            <p:ph idx="1"/>
          </p:nvPr>
        </p:nvSpPr>
        <p:spPr/>
        <p:txBody>
          <a:bodyPr rtlCol="0">
            <a:normAutofit/>
          </a:bodyPr>
          <a:lstStyle/>
          <a:p>
            <a:r>
              <a:rPr lang="en-GB" sz="1800" dirty="0">
                <a:effectLst/>
                <a:latin typeface="Calibri" panose="020F0502020204030204" pitchFamily="34" charset="0"/>
                <a:ea typeface="Calibri" panose="020F0502020204030204" pitchFamily="34" charset="0"/>
                <a:cs typeface="Calibri" panose="020F0502020204030204" pitchFamily="34" charset="0"/>
              </a:rPr>
              <a:t>Public health data is used to monitor disease trends, detect outbreaks, and track the spread of diseases over time and across geographic areas.</a:t>
            </a:r>
          </a:p>
          <a:p>
            <a:r>
              <a:rPr lang="en-GB" sz="1800" dirty="0">
                <a:effectLst/>
                <a:latin typeface="Calibri" panose="020F0502020204030204" pitchFamily="34" charset="0"/>
                <a:ea typeface="Calibri" panose="020F0502020204030204" pitchFamily="34" charset="0"/>
                <a:cs typeface="Calibri" panose="020F0502020204030204" pitchFamily="34" charset="0"/>
              </a:rPr>
              <a:t>Analysis of public health data helps in designing and evaluating disease prevention and control programs.</a:t>
            </a:r>
          </a:p>
          <a:p>
            <a:r>
              <a:rPr lang="en-GB" sz="1800" dirty="0">
                <a:latin typeface="Calibri" panose="020F0502020204030204" pitchFamily="34" charset="0"/>
                <a:ea typeface="Calibri" panose="020F0502020204030204" pitchFamily="34" charset="0"/>
                <a:cs typeface="Calibri" panose="020F0502020204030204" pitchFamily="34" charset="0"/>
              </a:rPr>
              <a:t>This data helps in understanding the impact of diseases on different population groups, allowing for targeted public health strategies.</a:t>
            </a:r>
          </a:p>
          <a:p>
            <a:r>
              <a:rPr lang="en-GB" sz="1800" dirty="0">
                <a:effectLst/>
                <a:latin typeface="Calibri" panose="020F0502020204030204" pitchFamily="34" charset="0"/>
                <a:ea typeface="Calibri" panose="020F0502020204030204" pitchFamily="34" charset="0"/>
                <a:cs typeface="Calibri" panose="020F0502020204030204" pitchFamily="34" charset="0"/>
              </a:rPr>
              <a:t>The prime exa</a:t>
            </a:r>
            <a:r>
              <a:rPr lang="en-GB" sz="1800" dirty="0">
                <a:latin typeface="Calibri" panose="020F0502020204030204" pitchFamily="34" charset="0"/>
                <a:ea typeface="Calibri" panose="020F0502020204030204" pitchFamily="34" charset="0"/>
                <a:cs typeface="Calibri" panose="020F0502020204030204" pitchFamily="34" charset="0"/>
              </a:rPr>
              <a:t>mple of this is the spread of COVID-19. This pandemic exemplifies how public health data is used in epidemiology to monitor, analyse, and respond to a global health crisis.</a:t>
            </a:r>
          </a:p>
          <a:p>
            <a:r>
              <a:rPr lang="en-GB" sz="1800" dirty="0">
                <a:latin typeface="Calibri" panose="020F0502020204030204" pitchFamily="34" charset="0"/>
                <a:ea typeface="Calibri" panose="020F0502020204030204" pitchFamily="34" charset="0"/>
                <a:cs typeface="Calibri" panose="020F0502020204030204" pitchFamily="34" charset="0"/>
              </a:rPr>
              <a:t> Data-driven approaches have been critical in understanding the virus, implementing effective interventions, and ultimately controlling the spread of the disease.</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5E8C-1DD2-3D0F-FE9E-5B1805B38CDB}"/>
              </a:ext>
            </a:extLst>
          </p:cNvPr>
          <p:cNvSpPr>
            <a:spLocks noGrp="1"/>
          </p:cNvSpPr>
          <p:nvPr>
            <p:ph type="title"/>
          </p:nvPr>
        </p:nvSpPr>
        <p:spPr>
          <a:xfrm>
            <a:off x="1066800" y="99221"/>
            <a:ext cx="10058400" cy="1169540"/>
          </a:xfrm>
        </p:spPr>
        <p:txBody>
          <a:bodyPr/>
          <a:lstStyle/>
          <a:p>
            <a:pPr algn="ctr"/>
            <a:r>
              <a:rPr lang="en-GB" sz="3600" b="1" dirty="0">
                <a:latin typeface="+mj-lt"/>
              </a:rPr>
              <a:t>Health care data Vs Public health data</a:t>
            </a:r>
            <a:br>
              <a:rPr lang="en-GB" sz="3600" b="1" dirty="0">
                <a:latin typeface="+mj-lt"/>
              </a:rPr>
            </a:br>
            <a:endParaRPr lang="en-GB" dirty="0"/>
          </a:p>
        </p:txBody>
      </p:sp>
      <p:graphicFrame>
        <p:nvGraphicFramePr>
          <p:cNvPr id="10" name="Content Placeholder 9">
            <a:extLst>
              <a:ext uri="{FF2B5EF4-FFF2-40B4-BE49-F238E27FC236}">
                <a16:creationId xmlns:a16="http://schemas.microsoft.com/office/drawing/2014/main" id="{BFBA456E-0732-9E73-7A24-F97E9674D328}"/>
              </a:ext>
            </a:extLst>
          </p:cNvPr>
          <p:cNvGraphicFramePr>
            <a:graphicFrameLocks noGrp="1"/>
          </p:cNvGraphicFramePr>
          <p:nvPr>
            <p:ph idx="1"/>
            <p:extLst>
              <p:ext uri="{D42A27DB-BD31-4B8C-83A1-F6EECF244321}">
                <p14:modId xmlns:p14="http://schemas.microsoft.com/office/powerpoint/2010/main" val="606318934"/>
              </p:ext>
            </p:extLst>
          </p:nvPr>
        </p:nvGraphicFramePr>
        <p:xfrm>
          <a:off x="974068" y="2060848"/>
          <a:ext cx="10116615" cy="4119880"/>
        </p:xfrm>
        <a:graphic>
          <a:graphicData uri="http://schemas.openxmlformats.org/drawingml/2006/table">
            <a:tbl>
              <a:tblPr firstRow="1" bandRow="1">
                <a:tableStyleId>{21E4AEA4-8DFA-4A89-87EB-49C32662AFE0}</a:tableStyleId>
              </a:tblPr>
              <a:tblGrid>
                <a:gridCol w="1593540">
                  <a:extLst>
                    <a:ext uri="{9D8B030D-6E8A-4147-A177-3AD203B41FA5}">
                      <a16:colId xmlns:a16="http://schemas.microsoft.com/office/drawing/2014/main" val="3186158249"/>
                    </a:ext>
                  </a:extLst>
                </a:gridCol>
                <a:gridCol w="4536504">
                  <a:extLst>
                    <a:ext uri="{9D8B030D-6E8A-4147-A177-3AD203B41FA5}">
                      <a16:colId xmlns:a16="http://schemas.microsoft.com/office/drawing/2014/main" val="871996050"/>
                    </a:ext>
                  </a:extLst>
                </a:gridCol>
                <a:gridCol w="3986571">
                  <a:extLst>
                    <a:ext uri="{9D8B030D-6E8A-4147-A177-3AD203B41FA5}">
                      <a16:colId xmlns:a16="http://schemas.microsoft.com/office/drawing/2014/main" val="3968326311"/>
                    </a:ext>
                  </a:extLst>
                </a:gridCol>
              </a:tblGrid>
              <a:tr h="370840">
                <a:tc>
                  <a:txBody>
                    <a:bodyPr/>
                    <a:lstStyle/>
                    <a:p>
                      <a:r>
                        <a:rPr lang="en-GB" dirty="0"/>
                        <a:t>Aspect</a:t>
                      </a:r>
                    </a:p>
                  </a:txBody>
                  <a:tcPr/>
                </a:tc>
                <a:tc>
                  <a:txBody>
                    <a:bodyPr/>
                    <a:lstStyle/>
                    <a:p>
                      <a:r>
                        <a:rPr lang="en-GB" dirty="0"/>
                        <a:t>Public health data</a:t>
                      </a:r>
                    </a:p>
                  </a:txBody>
                  <a:tcPr/>
                </a:tc>
                <a:tc>
                  <a:txBody>
                    <a:bodyPr/>
                    <a:lstStyle/>
                    <a:p>
                      <a:r>
                        <a:rPr lang="en-GB" dirty="0"/>
                        <a:t>Health care data</a:t>
                      </a:r>
                    </a:p>
                  </a:txBody>
                  <a:tcPr/>
                </a:tc>
                <a:extLst>
                  <a:ext uri="{0D108BD9-81ED-4DB2-BD59-A6C34878D82A}">
                    <a16:rowId xmlns:a16="http://schemas.microsoft.com/office/drawing/2014/main" val="3344525521"/>
                  </a:ext>
                </a:extLst>
              </a:tr>
              <a:tr h="370840">
                <a:tc>
                  <a:txBody>
                    <a:bodyPr/>
                    <a:lstStyle/>
                    <a:p>
                      <a:r>
                        <a:rPr lang="en-GB" dirty="0"/>
                        <a:t>Focus</a:t>
                      </a:r>
                    </a:p>
                  </a:txBody>
                  <a:tcPr/>
                </a:tc>
                <a:tc>
                  <a:txBody>
                    <a:bodyPr/>
                    <a:lstStyle/>
                    <a:p>
                      <a:r>
                        <a:rPr lang="en-GB" sz="1800" kern="1200" dirty="0">
                          <a:solidFill>
                            <a:schemeClr val="dk1"/>
                          </a:solidFill>
                          <a:effectLst/>
                          <a:latin typeface="+mn-lt"/>
                          <a:ea typeface="+mn-ea"/>
                          <a:cs typeface="+mn-cs"/>
                        </a:rPr>
                        <a:t>Population-level health issues, trends, determinants</a:t>
                      </a:r>
                      <a:endParaRPr lang="en-GB" dirty="0"/>
                    </a:p>
                  </a:txBody>
                  <a:tcPr/>
                </a:tc>
                <a:tc>
                  <a:txBody>
                    <a:bodyPr/>
                    <a:lstStyle/>
                    <a:p>
                      <a:r>
                        <a:rPr lang="en-GB" sz="1800" kern="1200" dirty="0">
                          <a:solidFill>
                            <a:schemeClr val="dk1"/>
                          </a:solidFill>
                          <a:effectLst/>
                          <a:latin typeface="+mn-lt"/>
                          <a:ea typeface="+mn-ea"/>
                          <a:cs typeface="+mn-cs"/>
                        </a:rPr>
                        <a:t>Individual patient care and clinical outcomes</a:t>
                      </a:r>
                      <a:endParaRPr lang="en-GB" dirty="0"/>
                    </a:p>
                  </a:txBody>
                  <a:tcPr/>
                </a:tc>
                <a:extLst>
                  <a:ext uri="{0D108BD9-81ED-4DB2-BD59-A6C34878D82A}">
                    <a16:rowId xmlns:a16="http://schemas.microsoft.com/office/drawing/2014/main" val="4028290874"/>
                  </a:ext>
                </a:extLst>
              </a:tr>
              <a:tr h="370840">
                <a:tc>
                  <a:txBody>
                    <a:bodyPr/>
                    <a:lstStyle/>
                    <a:p>
                      <a:r>
                        <a:rPr lang="en-GB" dirty="0"/>
                        <a:t>Purpose</a:t>
                      </a:r>
                    </a:p>
                  </a:txBody>
                  <a:tcPr/>
                </a:tc>
                <a:tc>
                  <a:txBody>
                    <a:bodyPr/>
                    <a:lstStyle/>
                    <a:p>
                      <a:r>
                        <a:rPr lang="en-GB" sz="1800" kern="1200" dirty="0">
                          <a:solidFill>
                            <a:schemeClr val="dk1"/>
                          </a:solidFill>
                          <a:effectLst/>
                          <a:latin typeface="+mn-lt"/>
                          <a:ea typeface="+mn-ea"/>
                          <a:cs typeface="+mn-cs"/>
                        </a:rPr>
                        <a:t>Inform public health policies, programs, interventions</a:t>
                      </a:r>
                      <a:endParaRPr lang="en-GB" dirty="0"/>
                    </a:p>
                  </a:txBody>
                  <a:tcPr/>
                </a:tc>
                <a:tc>
                  <a:txBody>
                    <a:bodyPr/>
                    <a:lstStyle/>
                    <a:p>
                      <a:r>
                        <a:rPr lang="en-GB" sz="1800" kern="1200" dirty="0">
                          <a:solidFill>
                            <a:schemeClr val="dk1"/>
                          </a:solidFill>
                          <a:effectLst/>
                          <a:latin typeface="+mn-lt"/>
                          <a:ea typeface="+mn-ea"/>
                          <a:cs typeface="+mn-cs"/>
                        </a:rPr>
                        <a:t>Improve patient care, manage services, support research</a:t>
                      </a:r>
                      <a:endParaRPr lang="en-GB" dirty="0"/>
                    </a:p>
                  </a:txBody>
                  <a:tcPr/>
                </a:tc>
                <a:extLst>
                  <a:ext uri="{0D108BD9-81ED-4DB2-BD59-A6C34878D82A}">
                    <a16:rowId xmlns:a16="http://schemas.microsoft.com/office/drawing/2014/main" val="1053909625"/>
                  </a:ext>
                </a:extLst>
              </a:tr>
              <a:tr h="600040">
                <a:tc>
                  <a:txBody>
                    <a:bodyPr/>
                    <a:lstStyle/>
                    <a:p>
                      <a:r>
                        <a:rPr lang="en-GB" dirty="0"/>
                        <a:t>Sources</a:t>
                      </a:r>
                    </a:p>
                  </a:txBody>
                  <a:tcPr/>
                </a:tc>
                <a:tc>
                  <a:txBody>
                    <a:bodyPr/>
                    <a:lstStyle/>
                    <a:p>
                      <a:r>
                        <a:rPr lang="en-GB" sz="1800" kern="1200" dirty="0">
                          <a:solidFill>
                            <a:schemeClr val="dk1"/>
                          </a:solidFill>
                          <a:effectLst/>
                          <a:latin typeface="+mn-lt"/>
                          <a:ea typeface="+mn-ea"/>
                          <a:cs typeface="+mn-cs"/>
                        </a:rPr>
                        <a:t>Surveys, registries, vital statistics, environmental data, social determinants</a:t>
                      </a:r>
                      <a:endParaRPr lang="en-GB" dirty="0"/>
                    </a:p>
                  </a:txBody>
                  <a:tcPr/>
                </a:tc>
                <a:tc>
                  <a:txBody>
                    <a:bodyPr/>
                    <a:lstStyle/>
                    <a:p>
                      <a:r>
                        <a:rPr lang="en-GB" sz="1800" kern="1200" dirty="0">
                          <a:solidFill>
                            <a:schemeClr val="dk1"/>
                          </a:solidFill>
                          <a:effectLst/>
                          <a:latin typeface="+mn-lt"/>
                          <a:ea typeface="+mn-ea"/>
                          <a:cs typeface="+mn-cs"/>
                        </a:rPr>
                        <a:t>EHRs, claims data, patient registries, clinical trials, patient surveys</a:t>
                      </a:r>
                      <a:endParaRPr lang="en-GB" dirty="0"/>
                    </a:p>
                  </a:txBody>
                  <a:tcPr/>
                </a:tc>
                <a:extLst>
                  <a:ext uri="{0D108BD9-81ED-4DB2-BD59-A6C34878D82A}">
                    <a16:rowId xmlns:a16="http://schemas.microsoft.com/office/drawing/2014/main" val="1319449386"/>
                  </a:ext>
                </a:extLst>
              </a:tr>
              <a:tr h="370840">
                <a:tc>
                  <a:txBody>
                    <a:bodyPr/>
                    <a:lstStyle/>
                    <a:p>
                      <a:r>
                        <a:rPr lang="en-GB" dirty="0"/>
                        <a:t>Applications</a:t>
                      </a:r>
                    </a:p>
                  </a:txBody>
                  <a:tcPr/>
                </a:tc>
                <a:tc>
                  <a:txBody>
                    <a:bodyPr/>
                    <a:lstStyle/>
                    <a:p>
                      <a:r>
                        <a:rPr lang="en-GB" sz="1800" kern="1200" dirty="0">
                          <a:solidFill>
                            <a:schemeClr val="dk1"/>
                          </a:solidFill>
                          <a:effectLst/>
                          <a:latin typeface="+mn-lt"/>
                          <a:ea typeface="+mn-ea"/>
                          <a:cs typeface="+mn-cs"/>
                        </a:rPr>
                        <a:t>Used by public health agencies, policymakers, community health organizations</a:t>
                      </a:r>
                      <a:endParaRPr lang="en-GB" dirty="0"/>
                    </a:p>
                  </a:txBody>
                  <a:tcPr/>
                </a:tc>
                <a:tc>
                  <a:txBody>
                    <a:bodyPr/>
                    <a:lstStyle/>
                    <a:p>
                      <a:r>
                        <a:rPr lang="en-GB" sz="1800" kern="1200" dirty="0">
                          <a:solidFill>
                            <a:schemeClr val="dk1"/>
                          </a:solidFill>
                          <a:effectLst/>
                          <a:latin typeface="+mn-lt"/>
                          <a:ea typeface="+mn-ea"/>
                          <a:cs typeface="+mn-cs"/>
                        </a:rPr>
                        <a:t>Used by healthcare providers, insurers, clinical researchers</a:t>
                      </a:r>
                      <a:endParaRPr lang="en-GB" dirty="0"/>
                    </a:p>
                  </a:txBody>
                  <a:tcPr/>
                </a:tc>
                <a:extLst>
                  <a:ext uri="{0D108BD9-81ED-4DB2-BD59-A6C34878D82A}">
                    <a16:rowId xmlns:a16="http://schemas.microsoft.com/office/drawing/2014/main" val="4124917592"/>
                  </a:ext>
                </a:extLst>
              </a:tr>
              <a:tr h="370840">
                <a:tc>
                  <a:txBody>
                    <a:bodyPr/>
                    <a:lstStyle/>
                    <a:p>
                      <a:r>
                        <a:rPr lang="en-GB" dirty="0"/>
                        <a:t>Examples</a:t>
                      </a:r>
                    </a:p>
                  </a:txBody>
                  <a:tcPr/>
                </a:tc>
                <a:tc>
                  <a:txBody>
                    <a:bodyPr/>
                    <a:lstStyle/>
                    <a:p>
                      <a:r>
                        <a:rPr lang="en-GB" sz="1800" kern="1200" dirty="0">
                          <a:solidFill>
                            <a:schemeClr val="dk1"/>
                          </a:solidFill>
                          <a:effectLst/>
                          <a:latin typeface="+mn-lt"/>
                          <a:ea typeface="+mn-ea"/>
                          <a:cs typeface="+mn-cs"/>
                        </a:rPr>
                        <a:t>Disease prevalence, health behaviours, social determinants, environmental factors</a:t>
                      </a:r>
                      <a:endParaRPr lang="en-GB" dirty="0"/>
                    </a:p>
                  </a:txBody>
                  <a:tcPr/>
                </a:tc>
                <a:tc>
                  <a:txBody>
                    <a:bodyPr/>
                    <a:lstStyle/>
                    <a:p>
                      <a:r>
                        <a:rPr lang="en-GB" sz="1800" kern="1200" dirty="0">
                          <a:solidFill>
                            <a:schemeClr val="dk1"/>
                          </a:solidFill>
                          <a:effectLst/>
                          <a:latin typeface="+mn-lt"/>
                          <a:ea typeface="+mn-ea"/>
                          <a:cs typeface="+mn-cs"/>
                        </a:rPr>
                        <a:t>Patient demographics, medical histories, treatment records, diagnostic test results</a:t>
                      </a:r>
                      <a:endParaRPr lang="en-GB" dirty="0"/>
                    </a:p>
                  </a:txBody>
                  <a:tcPr/>
                </a:tc>
                <a:extLst>
                  <a:ext uri="{0D108BD9-81ED-4DB2-BD59-A6C34878D82A}">
                    <a16:rowId xmlns:a16="http://schemas.microsoft.com/office/drawing/2014/main" val="3142045248"/>
                  </a:ext>
                </a:extLst>
              </a:tr>
            </a:tbl>
          </a:graphicData>
        </a:graphic>
      </p:graphicFrame>
    </p:spTree>
    <p:extLst>
      <p:ext uri="{BB962C8B-B14F-4D97-AF65-F5344CB8AC3E}">
        <p14:creationId xmlns:p14="http://schemas.microsoft.com/office/powerpoint/2010/main" val="114064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A076-A55B-F6D9-080C-85996B625DE5}"/>
              </a:ext>
            </a:extLst>
          </p:cNvPr>
          <p:cNvSpPr>
            <a:spLocks noGrp="1"/>
          </p:cNvSpPr>
          <p:nvPr>
            <p:ph type="title"/>
          </p:nvPr>
        </p:nvSpPr>
        <p:spPr>
          <a:xfrm>
            <a:off x="1066800" y="99220"/>
            <a:ext cx="10058400" cy="881508"/>
          </a:xfrm>
        </p:spPr>
        <p:txBody>
          <a:bodyPr>
            <a:normAutofit/>
          </a:bodyPr>
          <a:lstStyle/>
          <a:p>
            <a:r>
              <a:rPr lang="en-GB" dirty="0"/>
              <a:t>Public data - </a:t>
            </a:r>
            <a:r>
              <a:rPr lang="en-GB" sz="3600" b="1" dirty="0">
                <a:latin typeface="Calibri" panose="020F0502020204030204" pitchFamily="34" charset="0"/>
                <a:ea typeface="Calibri" panose="020F0502020204030204" pitchFamily="34" charset="0"/>
                <a:cs typeface="Calibri" panose="020F0502020204030204" pitchFamily="34" charset="0"/>
              </a:rPr>
              <a:t>Alcohol specific related deaths in UK</a:t>
            </a:r>
            <a:endParaRPr lang="en-GB" dirty="0"/>
          </a:p>
        </p:txBody>
      </p:sp>
      <p:sp>
        <p:nvSpPr>
          <p:cNvPr id="3" name="Content Placeholder 2">
            <a:extLst>
              <a:ext uri="{FF2B5EF4-FFF2-40B4-BE49-F238E27FC236}">
                <a16:creationId xmlns:a16="http://schemas.microsoft.com/office/drawing/2014/main" id="{52EEFD42-224F-B7A3-3D69-7A7CA7693C7E}"/>
              </a:ext>
            </a:extLst>
          </p:cNvPr>
          <p:cNvSpPr>
            <a:spLocks noGrp="1"/>
          </p:cNvSpPr>
          <p:nvPr>
            <p:ph idx="1"/>
          </p:nvPr>
        </p:nvSpPr>
        <p:spPr>
          <a:xfrm>
            <a:off x="609600" y="1828799"/>
            <a:ext cx="11031016" cy="4929981"/>
          </a:xfrm>
        </p:spPr>
        <p:txBody>
          <a:bodyPr>
            <a:normAutofit fontScale="92500" lnSpcReduction="10000"/>
          </a:bodyPr>
          <a:lstStyle/>
          <a:p>
            <a:pPr marL="0" indent="0">
              <a:buNone/>
            </a:pPr>
            <a:r>
              <a:rPr lang="en-GB" sz="1600" dirty="0">
                <a:latin typeface="Calibri" panose="020F0502020204030204" pitchFamily="34" charset="0"/>
                <a:ea typeface="Calibri" panose="020F0502020204030204" pitchFamily="34" charset="0"/>
                <a:cs typeface="Calibri" panose="020F0502020204030204" pitchFamily="34" charset="0"/>
              </a:rPr>
              <a:t>Source Dataset Link : </a:t>
            </a:r>
            <a:r>
              <a:rPr lang="en-GB" sz="1600" dirty="0">
                <a:latin typeface="Calibri" panose="020F0502020204030204" pitchFamily="34" charset="0"/>
                <a:ea typeface="Calibri" panose="020F0502020204030204" pitchFamily="34" charset="0"/>
                <a:cs typeface="Calibri" panose="020F0502020204030204" pitchFamily="34" charset="0"/>
                <a:hlinkClick r:id="rId2"/>
              </a:rPr>
              <a:t>https://shorturl.at/pjmNG</a:t>
            </a:r>
            <a:r>
              <a:rPr lang="en-GB" sz="1600" dirty="0">
                <a:latin typeface="Calibri" panose="020F0502020204030204" pitchFamily="34" charset="0"/>
                <a:ea typeface="Calibri" panose="020F0502020204030204" pitchFamily="34" charset="0"/>
                <a:cs typeface="Calibri" panose="020F0502020204030204" pitchFamily="34" charset="0"/>
              </a:rPr>
              <a:t> (Office for national Statistics).</a:t>
            </a:r>
          </a:p>
          <a:p>
            <a:pPr marL="0" indent="0">
              <a:buNone/>
            </a:pPr>
            <a:r>
              <a:rPr lang="en-GB" sz="1800" dirty="0">
                <a:latin typeface="Calibri" panose="020F0502020204030204" pitchFamily="34" charset="0"/>
                <a:ea typeface="Calibri" panose="020F0502020204030204" pitchFamily="34" charset="0"/>
                <a:cs typeface="Calibri" panose="020F0502020204030204" pitchFamily="34" charset="0"/>
              </a:rPr>
              <a:t>Alcohol-specific deaths are those directly caused by alcohol consumption, such as alcoholic liver disease etc, and other conditions that are attributable to alcohol.</a:t>
            </a:r>
          </a:p>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Objective : </a:t>
            </a:r>
            <a:r>
              <a:rPr lang="en-GB" sz="1800" dirty="0">
                <a:latin typeface="Calibri" panose="020F0502020204030204" pitchFamily="34" charset="0"/>
                <a:ea typeface="Calibri" panose="020F0502020204030204" pitchFamily="34" charset="0"/>
                <a:cs typeface="Calibri" panose="020F0502020204030204" pitchFamily="34" charset="0"/>
              </a:rPr>
              <a:t>To analyse the data on alcohol-specific related deaths in the UK to understand trends, risk factors, and implications for public health.</a:t>
            </a:r>
          </a:p>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Dataset : </a:t>
            </a:r>
            <a:r>
              <a:rPr lang="en-GB" sz="1800" dirty="0">
                <a:latin typeface="Calibri" panose="020F0502020204030204" pitchFamily="34" charset="0"/>
                <a:ea typeface="Calibri" panose="020F0502020204030204" pitchFamily="34" charset="0"/>
                <a:cs typeface="Calibri" panose="020F0502020204030204" pitchFamily="34" charset="0"/>
              </a:rPr>
              <a:t>This data covers multiple years and is available in different regions within the UK. This also includes age , gender and other demographic factors.</a:t>
            </a:r>
          </a:p>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Key Findings :</a:t>
            </a:r>
          </a:p>
          <a:p>
            <a:r>
              <a:rPr lang="en-GB" sz="1800" dirty="0">
                <a:latin typeface="Calibri" panose="020F0502020204030204" pitchFamily="34" charset="0"/>
                <a:ea typeface="Calibri" panose="020F0502020204030204" pitchFamily="34" charset="0"/>
                <a:cs typeface="Calibri" panose="020F0502020204030204" pitchFamily="34" charset="0"/>
              </a:rPr>
              <a:t>T</a:t>
            </a:r>
            <a:r>
              <a:rPr lang="en-GB" sz="1800" dirty="0">
                <a:effectLst/>
                <a:latin typeface="Calibri" panose="020F0502020204030204" pitchFamily="34" charset="0"/>
                <a:ea typeface="Calibri" panose="020F0502020204030204" pitchFamily="34" charset="0"/>
                <a:cs typeface="Calibri" panose="020F0502020204030204" pitchFamily="34" charset="0"/>
              </a:rPr>
              <a:t>he trend of deaths related to alcohol changed over the years.</a:t>
            </a:r>
          </a:p>
          <a:p>
            <a:r>
              <a:rPr lang="en-GB" sz="1800" dirty="0">
                <a:latin typeface="Calibri" panose="020F0502020204030204" pitchFamily="34" charset="0"/>
                <a:ea typeface="Calibri" panose="020F0502020204030204" pitchFamily="34" charset="0"/>
                <a:cs typeface="Calibri" panose="020F0502020204030204" pitchFamily="34" charset="0"/>
              </a:rPr>
              <a:t>T</a:t>
            </a:r>
            <a:r>
              <a:rPr lang="en-GB" sz="1800" dirty="0">
                <a:effectLst/>
                <a:latin typeface="Calibri" panose="020F0502020204030204" pitchFamily="34" charset="0"/>
                <a:ea typeface="Calibri" panose="020F0502020204030204" pitchFamily="34" charset="0"/>
                <a:cs typeface="Calibri" panose="020F0502020204030204" pitchFamily="34" charset="0"/>
              </a:rPr>
              <a:t>he Main causes of alcohol related deaths.</a:t>
            </a:r>
          </a:p>
          <a:p>
            <a:r>
              <a:rPr lang="en-GB" sz="1800" dirty="0">
                <a:latin typeface="Calibri" panose="020F0502020204030204" pitchFamily="34" charset="0"/>
                <a:ea typeface="Calibri" panose="020F0502020204030204" pitchFamily="34" charset="0"/>
                <a:cs typeface="Calibri" panose="020F0502020204030204" pitchFamily="34" charset="0"/>
              </a:rPr>
              <a:t>Identify regions with higher rates of alcohol-specific deaths.</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r>
              <a:rPr lang="en-GB" sz="1800" dirty="0">
                <a:latin typeface="Calibri" panose="020F0502020204030204" pitchFamily="34" charset="0"/>
                <a:ea typeface="Calibri" panose="020F0502020204030204" pitchFamily="34" charset="0"/>
                <a:cs typeface="Calibri" panose="020F0502020204030204" pitchFamily="34" charset="0"/>
              </a:rPr>
              <a:t>the impact on men versus women.</a:t>
            </a:r>
          </a:p>
          <a:p>
            <a:r>
              <a:rPr lang="en-GB" sz="1800" dirty="0">
                <a:latin typeface="Calibri" panose="020F0502020204030204" pitchFamily="34" charset="0"/>
                <a:ea typeface="Calibri" panose="020F0502020204030204" pitchFamily="34" charset="0"/>
                <a:cs typeface="Calibri" panose="020F0502020204030204" pitchFamily="34" charset="0"/>
              </a:rPr>
              <a:t>Highlight which age groups are most affected.</a:t>
            </a:r>
            <a:endParaRPr lang="en-GB" sz="18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GB" sz="16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GB"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GB" sz="1800" b="1" dirty="0">
              <a:latin typeface="Calibri" panose="020F0502020204030204" pitchFamily="34" charset="0"/>
              <a:ea typeface="Calibri" panose="020F0502020204030204" pitchFamily="34" charset="0"/>
              <a:cs typeface="Calibri" panose="020F0502020204030204" pitchFamily="34" charset="0"/>
            </a:endParaRPr>
          </a:p>
          <a:p>
            <a:endParaRPr lang="en-GB" dirty="0"/>
          </a:p>
        </p:txBody>
      </p:sp>
    </p:spTree>
    <p:extLst>
      <p:ext uri="{BB962C8B-B14F-4D97-AF65-F5344CB8AC3E}">
        <p14:creationId xmlns:p14="http://schemas.microsoft.com/office/powerpoint/2010/main" val="149907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algn="ctr" rtl="0"/>
            <a:r>
              <a:rPr lang="en-GB" dirty="0"/>
              <a:t>Dashboard – Alcohol Specific Deaths in UK</a:t>
            </a:r>
            <a:br>
              <a:rPr lang="en-GB" dirty="0"/>
            </a:br>
            <a:r>
              <a:rPr lang="en-GB" sz="1800" dirty="0">
                <a:latin typeface="Calibri" panose="020F0502020204030204" pitchFamily="34" charset="0"/>
                <a:ea typeface="Calibri" panose="020F0502020204030204" pitchFamily="34" charset="0"/>
                <a:cs typeface="Calibri" panose="020F0502020204030204" pitchFamily="34" charset="0"/>
              </a:rPr>
              <a:t>(using Power BI)</a:t>
            </a:r>
          </a:p>
        </p:txBody>
      </p:sp>
      <p:pic>
        <p:nvPicPr>
          <p:cNvPr id="7" name="Content Placeholder 6">
            <a:extLst>
              <a:ext uri="{FF2B5EF4-FFF2-40B4-BE49-F238E27FC236}">
                <a16:creationId xmlns:a16="http://schemas.microsoft.com/office/drawing/2014/main" id="{29CA3FE4-2CC4-E69B-2C77-C296DFC9E797}"/>
              </a:ext>
            </a:extLst>
          </p:cNvPr>
          <p:cNvPicPr>
            <a:picLocks noGrp="1" noChangeAspect="1"/>
          </p:cNvPicPr>
          <p:nvPr>
            <p:ph idx="1"/>
          </p:nvPr>
        </p:nvPicPr>
        <p:blipFill>
          <a:blip r:embed="rId3"/>
          <a:stretch>
            <a:fillRect/>
          </a:stretch>
        </p:blipFill>
        <p:spPr>
          <a:xfrm>
            <a:off x="1559497" y="1700808"/>
            <a:ext cx="9073008" cy="4968552"/>
          </a:xfr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Trend of deaths related to alcohol over the years</a:t>
            </a:r>
          </a:p>
        </p:txBody>
      </p:sp>
      <p:pic>
        <p:nvPicPr>
          <p:cNvPr id="8" name="Content Placeholder 7">
            <a:extLst>
              <a:ext uri="{FF2B5EF4-FFF2-40B4-BE49-F238E27FC236}">
                <a16:creationId xmlns:a16="http://schemas.microsoft.com/office/drawing/2014/main" id="{238DDC88-C7E2-5F4A-A075-5A9AB7E2836C}"/>
              </a:ext>
            </a:extLst>
          </p:cNvPr>
          <p:cNvPicPr>
            <a:picLocks noGrp="1" noChangeAspect="1"/>
          </p:cNvPicPr>
          <p:nvPr>
            <p:ph sz="half" idx="1"/>
          </p:nvPr>
        </p:nvPicPr>
        <p:blipFill>
          <a:blip r:embed="rId3"/>
          <a:stretch>
            <a:fillRect/>
          </a:stretch>
        </p:blipFill>
        <p:spPr>
          <a:xfrm>
            <a:off x="47329" y="2692225"/>
            <a:ext cx="5328592" cy="2841974"/>
          </a:xfrm>
        </p:spPr>
      </p:pic>
      <p:sp>
        <p:nvSpPr>
          <p:cNvPr id="6" name="Content Placeholder 5">
            <a:extLst>
              <a:ext uri="{FF2B5EF4-FFF2-40B4-BE49-F238E27FC236}">
                <a16:creationId xmlns:a16="http://schemas.microsoft.com/office/drawing/2014/main" id="{8125CE20-369A-F032-EA93-4BED8527C2F4}"/>
              </a:ext>
            </a:extLst>
          </p:cNvPr>
          <p:cNvSpPr>
            <a:spLocks noGrp="1"/>
          </p:cNvSpPr>
          <p:nvPr>
            <p:ph sz="half" idx="2"/>
          </p:nvPr>
        </p:nvSpPr>
        <p:spPr>
          <a:xfrm>
            <a:off x="5807967" y="2060848"/>
            <a:ext cx="6336703" cy="4575175"/>
          </a:xfrm>
        </p:spPr>
        <p:txBody>
          <a:bodyPr>
            <a:normAutofit fontScale="85000" lnSpcReduction="20000"/>
          </a:bodyPr>
          <a:lstStyle/>
          <a:p>
            <a:pPr>
              <a:lnSpc>
                <a:spcPct val="107000"/>
              </a:lnSpc>
              <a:spcAft>
                <a:spcPts val="800"/>
              </a:spcAft>
            </a:pPr>
            <a:r>
              <a:rPr lang="en-GB" sz="2100" dirty="0">
                <a:effectLst/>
                <a:latin typeface="Calibri" panose="020F0502020204030204" pitchFamily="34" charset="0"/>
                <a:ea typeface="Calibri" panose="020F0502020204030204" pitchFamily="34" charset="0"/>
                <a:cs typeface="Times New Roman" panose="02020603050405020304" pitchFamily="18" charset="0"/>
              </a:rPr>
              <a:t>we can see the trend of alcohol-specific related deaths in the UK from 2001 to 2020. For the majority of this period, the number of deaths fluctuated, showing slight increases and decreases year-on-year. However, it's particularly noteworthy that there was a significant spike in deaths between 2019 and 2020.</a:t>
            </a:r>
          </a:p>
          <a:p>
            <a:pPr>
              <a:lnSpc>
                <a:spcPct val="107000"/>
              </a:lnSpc>
              <a:spcAft>
                <a:spcPts val="800"/>
              </a:spcAft>
            </a:pPr>
            <a:r>
              <a:rPr lang="en-GB" sz="2100" dirty="0">
                <a:effectLst/>
                <a:latin typeface="Calibri" panose="020F0502020204030204" pitchFamily="34" charset="0"/>
                <a:ea typeface="Calibri" panose="020F0502020204030204" pitchFamily="34" charset="0"/>
                <a:cs typeface="Times New Roman" panose="02020603050405020304" pitchFamily="18" charset="0"/>
              </a:rPr>
              <a:t>One of the possible reason for the spike is COVID-19 pandemic. Because of the lock down, led to increased level of stress, social isolation which likely contributed to a rise in alcohol consumption.</a:t>
            </a:r>
          </a:p>
          <a:p>
            <a:pPr>
              <a:lnSpc>
                <a:spcPct val="107000"/>
              </a:lnSpc>
              <a:spcAft>
                <a:spcPts val="800"/>
              </a:spcAft>
            </a:pPr>
            <a:r>
              <a:rPr lang="en-GB" sz="2100" dirty="0">
                <a:latin typeface="Calibri" panose="020F0502020204030204" pitchFamily="34" charset="0"/>
                <a:ea typeface="Calibri" panose="020F0502020204030204" pitchFamily="34" charset="0"/>
                <a:cs typeface="Times New Roman" panose="02020603050405020304" pitchFamily="18" charset="0"/>
              </a:rPr>
              <a:t>This clearly implies that providing addiction support services and strengthening mental health during these times are more crucial. By conducting these mental well-being programmes and monitoring the alcohol consumption can help reduce these type of spikes in future.</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Analysing deaths by specific region</a:t>
            </a:r>
          </a:p>
        </p:txBody>
      </p:sp>
      <p:pic>
        <p:nvPicPr>
          <p:cNvPr id="8" name="Content Placeholder 7">
            <a:extLst>
              <a:ext uri="{FF2B5EF4-FFF2-40B4-BE49-F238E27FC236}">
                <a16:creationId xmlns:a16="http://schemas.microsoft.com/office/drawing/2014/main" id="{16C0BAD1-0127-DF0E-F048-4E59AF7111A9}"/>
              </a:ext>
            </a:extLst>
          </p:cNvPr>
          <p:cNvPicPr>
            <a:picLocks noGrp="1" noChangeAspect="1"/>
          </p:cNvPicPr>
          <p:nvPr>
            <p:ph sz="half" idx="1"/>
          </p:nvPr>
        </p:nvPicPr>
        <p:blipFill>
          <a:blip r:embed="rId3"/>
          <a:stretch>
            <a:fillRect/>
          </a:stretch>
        </p:blipFill>
        <p:spPr>
          <a:xfrm>
            <a:off x="716863" y="2006101"/>
            <a:ext cx="4227009" cy="3367116"/>
          </a:xfrm>
        </p:spPr>
      </p:pic>
      <p:sp>
        <p:nvSpPr>
          <p:cNvPr id="5" name="Content Placeholder 4">
            <a:extLst>
              <a:ext uri="{FF2B5EF4-FFF2-40B4-BE49-F238E27FC236}">
                <a16:creationId xmlns:a16="http://schemas.microsoft.com/office/drawing/2014/main" id="{7FB6A409-9800-2AAA-9343-2AFEC642399E}"/>
              </a:ext>
            </a:extLst>
          </p:cNvPr>
          <p:cNvSpPr>
            <a:spLocks noGrp="1"/>
          </p:cNvSpPr>
          <p:nvPr>
            <p:ph sz="half" idx="2"/>
          </p:nvPr>
        </p:nvSpPr>
        <p:spPr>
          <a:xfrm>
            <a:off x="5231904" y="1825624"/>
            <a:ext cx="6768752" cy="4575175"/>
          </a:xfrm>
        </p:spPr>
        <p:txBody>
          <a:bodyPr>
            <a:normAutofit/>
          </a:bodyPr>
          <a:lstStyle/>
          <a:p>
            <a:r>
              <a:rPr lang="en-GB" sz="2000" dirty="0">
                <a:effectLst/>
                <a:latin typeface="Calibri" panose="020F0502020204030204" pitchFamily="34" charset="0"/>
                <a:ea typeface="Calibri" panose="020F0502020204030204" pitchFamily="34" charset="0"/>
                <a:cs typeface="Times New Roman" panose="02020603050405020304" pitchFamily="18" charset="0"/>
              </a:rPr>
              <a:t>Initially, we can clearly depict that England shows the highest number of alcohol-specific deaths, followed by Scotland, Wales, and Northern Ireland.</a:t>
            </a:r>
          </a:p>
          <a:p>
            <a:r>
              <a:rPr lang="en-GB" sz="2000" dirty="0">
                <a:latin typeface="Calibri" panose="020F0502020204030204" pitchFamily="34" charset="0"/>
                <a:ea typeface="Calibri" panose="020F0502020204030204" pitchFamily="34" charset="0"/>
                <a:cs typeface="Times New Roman" panose="02020603050405020304" pitchFamily="18" charset="0"/>
              </a:rPr>
              <a:t>But, simply looking at these number of deaths can be misleading without considering the population size of each region. So , It will be better if we visualize this from the context of total population (e.g., deaths per 10,000 people).</a:t>
            </a:r>
          </a:p>
          <a:p>
            <a:r>
              <a:rPr lang="en-GB" sz="2000" dirty="0">
                <a:effectLst/>
                <a:latin typeface="Calibri" panose="020F0502020204030204" pitchFamily="34" charset="0"/>
                <a:ea typeface="Calibri" panose="020F0502020204030204" pitchFamily="34" charset="0"/>
                <a:cs typeface="Times New Roman" panose="02020603050405020304" pitchFamily="18" charset="0"/>
              </a:rPr>
              <a:t>When we look at the death rates per capita, we get a clearer picture of the burden of alcohol-related deaths in each region. This approach allows us to see that although England has the highest number of deaths, regions like Scotland might have a higher death rate per capita, indicating a more severe problem relative to their population size.</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44A3-5052-B297-F0C2-110433DC223C}"/>
              </a:ext>
            </a:extLst>
          </p:cNvPr>
          <p:cNvSpPr>
            <a:spLocks noGrp="1"/>
          </p:cNvSpPr>
          <p:nvPr>
            <p:ph type="title"/>
          </p:nvPr>
        </p:nvSpPr>
        <p:spPr/>
        <p:txBody>
          <a:bodyPr/>
          <a:lstStyle/>
          <a:p>
            <a:r>
              <a:rPr lang="en-GB" dirty="0"/>
              <a:t>Impact of alcohol related deaths by gender</a:t>
            </a:r>
          </a:p>
        </p:txBody>
      </p:sp>
      <p:pic>
        <p:nvPicPr>
          <p:cNvPr id="6" name="Content Placeholder 5">
            <a:extLst>
              <a:ext uri="{FF2B5EF4-FFF2-40B4-BE49-F238E27FC236}">
                <a16:creationId xmlns:a16="http://schemas.microsoft.com/office/drawing/2014/main" id="{D3F35DFA-350B-FC84-1900-3942C0A507E9}"/>
              </a:ext>
            </a:extLst>
          </p:cNvPr>
          <p:cNvPicPr>
            <a:picLocks noGrp="1" noChangeAspect="1"/>
          </p:cNvPicPr>
          <p:nvPr>
            <p:ph sz="half" idx="1"/>
          </p:nvPr>
        </p:nvPicPr>
        <p:blipFill>
          <a:blip r:embed="rId2"/>
          <a:stretch>
            <a:fillRect/>
          </a:stretch>
        </p:blipFill>
        <p:spPr>
          <a:xfrm>
            <a:off x="911424" y="2006098"/>
            <a:ext cx="4305673" cy="4214225"/>
          </a:xfrm>
        </p:spPr>
      </p:pic>
      <p:sp>
        <p:nvSpPr>
          <p:cNvPr id="4" name="Content Placeholder 3">
            <a:extLst>
              <a:ext uri="{FF2B5EF4-FFF2-40B4-BE49-F238E27FC236}">
                <a16:creationId xmlns:a16="http://schemas.microsoft.com/office/drawing/2014/main" id="{AB1974BD-C4BE-4D70-C866-4F0E8B157825}"/>
              </a:ext>
            </a:extLst>
          </p:cNvPr>
          <p:cNvSpPr>
            <a:spLocks noGrp="1"/>
          </p:cNvSpPr>
          <p:nvPr>
            <p:ph sz="half" idx="2"/>
          </p:nvPr>
        </p:nvSpPr>
        <p:spPr>
          <a:xfrm>
            <a:off x="5447928" y="1825624"/>
            <a:ext cx="6552728" cy="4575175"/>
          </a:xfrm>
        </p:spPr>
        <p:txBody>
          <a:bodyPr>
            <a:normAutofit lnSpcReduction="10000"/>
          </a:bodyPr>
          <a:lstStyle/>
          <a:p>
            <a:r>
              <a:rPr lang="en-GB" sz="2000" dirty="0">
                <a:latin typeface="Calibri" panose="020F0502020204030204" pitchFamily="34" charset="0"/>
                <a:ea typeface="Calibri" panose="020F0502020204030204" pitchFamily="34" charset="0"/>
                <a:cs typeface="Times New Roman" panose="02020603050405020304" pitchFamily="18" charset="0"/>
              </a:rPr>
              <a:t>Th</a:t>
            </a:r>
            <a:r>
              <a:rPr lang="en-GB" sz="2000" dirty="0">
                <a:effectLst/>
                <a:latin typeface="Calibri" panose="020F0502020204030204" pitchFamily="34" charset="0"/>
                <a:ea typeface="Calibri" panose="020F0502020204030204" pitchFamily="34" charset="0"/>
                <a:cs typeface="Times New Roman" panose="02020603050405020304" pitchFamily="18" charset="0"/>
              </a:rPr>
              <a:t>e chart clearly shows that men experience a higher number of alcohol-related deaths compared to women.</a:t>
            </a:r>
          </a:p>
          <a:p>
            <a:r>
              <a:rPr lang="en-GB" sz="2000" dirty="0">
                <a:latin typeface="Calibri" panose="020F0502020204030204" pitchFamily="34" charset="0"/>
                <a:ea typeface="Calibri" panose="020F0502020204030204" pitchFamily="34" charset="0"/>
                <a:cs typeface="Times New Roman" panose="02020603050405020304" pitchFamily="18" charset="0"/>
              </a:rPr>
              <a:t>Research indicates that men are more likely to engage in heavy drinking and risky behaviours associated with alcohol. They also tend to start drinking at an earlier age and consume alcohol in higher quantities compared to women.</a:t>
            </a:r>
          </a:p>
          <a:p>
            <a:r>
              <a:rPr lang="en-GB" sz="2000" dirty="0">
                <a:effectLst/>
                <a:latin typeface="Calibri" panose="020F0502020204030204" pitchFamily="34" charset="0"/>
                <a:ea typeface="Calibri" panose="020F0502020204030204" pitchFamily="34" charset="0"/>
                <a:cs typeface="Times New Roman" panose="02020603050405020304" pitchFamily="18" charset="0"/>
              </a:rPr>
              <a:t>These behaviours contribute to more severe health outcomes for men, including liver disease, alcohol poisoning, and accidents. Consequently, this leads to higher mortality rates from alcohol-related causes.</a:t>
            </a:r>
          </a:p>
          <a:p>
            <a:r>
              <a:rPr lang="en-GB" sz="2000" dirty="0">
                <a:latin typeface="Calibri" panose="020F0502020204030204" pitchFamily="34" charset="0"/>
                <a:ea typeface="Calibri" panose="020F0502020204030204" pitchFamily="34" charset="0"/>
                <a:cs typeface="Times New Roman" panose="02020603050405020304" pitchFamily="18" charset="0"/>
              </a:rPr>
              <a:t>Campaigns and treatment programs need to be tailored to address the specific risks and behaviours associated with alcohol use in men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970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5EDA-D988-8861-DFBD-C3049B9F3FA7}"/>
              </a:ext>
            </a:extLst>
          </p:cNvPr>
          <p:cNvSpPr>
            <a:spLocks noGrp="1"/>
          </p:cNvSpPr>
          <p:nvPr>
            <p:ph type="title"/>
          </p:nvPr>
        </p:nvSpPr>
        <p:spPr/>
        <p:txBody>
          <a:bodyPr/>
          <a:lstStyle/>
          <a:p>
            <a:r>
              <a:rPr lang="en-GB" dirty="0"/>
              <a:t>Identifying the Top – 5 causes of deaths</a:t>
            </a:r>
          </a:p>
        </p:txBody>
      </p:sp>
      <p:pic>
        <p:nvPicPr>
          <p:cNvPr id="6" name="Content Placeholder 5">
            <a:extLst>
              <a:ext uri="{FF2B5EF4-FFF2-40B4-BE49-F238E27FC236}">
                <a16:creationId xmlns:a16="http://schemas.microsoft.com/office/drawing/2014/main" id="{886971A9-BF65-6810-1437-953B4F88E9C8}"/>
              </a:ext>
            </a:extLst>
          </p:cNvPr>
          <p:cNvPicPr>
            <a:picLocks noGrp="1" noChangeAspect="1"/>
          </p:cNvPicPr>
          <p:nvPr>
            <p:ph sz="half" idx="1"/>
          </p:nvPr>
        </p:nvPicPr>
        <p:blipFill>
          <a:blip r:embed="rId2"/>
          <a:stretch>
            <a:fillRect/>
          </a:stretch>
        </p:blipFill>
        <p:spPr>
          <a:xfrm>
            <a:off x="47328" y="2348880"/>
            <a:ext cx="5400600" cy="3528392"/>
          </a:xfrm>
        </p:spPr>
      </p:pic>
      <p:sp>
        <p:nvSpPr>
          <p:cNvPr id="4" name="Content Placeholder 3">
            <a:extLst>
              <a:ext uri="{FF2B5EF4-FFF2-40B4-BE49-F238E27FC236}">
                <a16:creationId xmlns:a16="http://schemas.microsoft.com/office/drawing/2014/main" id="{764F0C2D-1CA9-1AF3-3D73-34E027534DCF}"/>
              </a:ext>
            </a:extLst>
          </p:cNvPr>
          <p:cNvSpPr>
            <a:spLocks noGrp="1"/>
          </p:cNvSpPr>
          <p:nvPr>
            <p:ph sz="half" idx="2"/>
          </p:nvPr>
        </p:nvSpPr>
        <p:spPr>
          <a:xfrm>
            <a:off x="5591944" y="1825624"/>
            <a:ext cx="6480720" cy="4575175"/>
          </a:xfrm>
        </p:spPr>
        <p:txBody>
          <a:bodyPr>
            <a:normAutofit/>
          </a:bodyPr>
          <a:lstStyle/>
          <a:p>
            <a:r>
              <a:rPr lang="en-GB" sz="1800" dirty="0">
                <a:latin typeface="Calibri" panose="020F0502020204030204" pitchFamily="34" charset="0"/>
                <a:ea typeface="Calibri" panose="020F0502020204030204" pitchFamily="34" charset="0"/>
                <a:cs typeface="Times New Roman" panose="02020603050405020304" pitchFamily="18" charset="0"/>
              </a:rPr>
              <a:t>Th</a:t>
            </a:r>
            <a:r>
              <a:rPr lang="en-GB" sz="1800" dirty="0">
                <a:effectLst/>
                <a:latin typeface="Calibri" panose="020F0502020204030204" pitchFamily="34" charset="0"/>
                <a:ea typeface="Calibri" panose="020F0502020204030204" pitchFamily="34" charset="0"/>
                <a:cs typeface="Times New Roman" panose="02020603050405020304" pitchFamily="18" charset="0"/>
              </a:rPr>
              <a:t>e chart clearly indicates that Alcoholic liver disease is the leading cause, followed by Mental and behavioural disorders due to use of alcohol.</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Alcoholic liver disease results from excessive alcohol consumption, leading to severe liver damage and eventually liver failure. This condition is responsible for the highest number of alcohol-related deaths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The second leading cause, Mental and behavioural disorders due to alcohol use, includes a range of conditions such as alcohol dependence and alcohol-induced psychosis. These disorders not only impact mental health but also increasing the risk of death.</a:t>
            </a:r>
          </a:p>
          <a:p>
            <a:r>
              <a:rPr lang="en-GB" sz="1800" dirty="0">
                <a:latin typeface="Calibri" panose="020F0502020204030204" pitchFamily="34" charset="0"/>
                <a:ea typeface="Calibri" panose="020F0502020204030204" pitchFamily="34" charset="0"/>
                <a:cs typeface="Times New Roman" panose="02020603050405020304" pitchFamily="18" charset="0"/>
              </a:rPr>
              <a:t>A</a:t>
            </a:r>
            <a:r>
              <a:rPr lang="en-GB" sz="1800" dirty="0">
                <a:effectLst/>
                <a:latin typeface="Calibri" panose="020F0502020204030204" pitchFamily="34" charset="0"/>
                <a:ea typeface="Calibri" panose="020F0502020204030204" pitchFamily="34" charset="0"/>
                <a:cs typeface="Times New Roman" panose="02020603050405020304" pitchFamily="18" charset="0"/>
              </a:rPr>
              <a:t>ddressing these key causes through comprehensive public health strategies is essential to reducing alcohol-specific deaths and improving overall public health outcomes.</a:t>
            </a:r>
          </a:p>
        </p:txBody>
      </p:sp>
    </p:spTree>
    <p:extLst>
      <p:ext uri="{BB962C8B-B14F-4D97-AF65-F5344CB8AC3E}">
        <p14:creationId xmlns:p14="http://schemas.microsoft.com/office/powerpoint/2010/main" val="246523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5047_TF02901024.potx" id="{EBA6CA3D-6EC7-463F-AA0F-FFAF2438C800}" vid="{A92DF10D-038C-47BE-96E7-5D4D8DFD2099}"/>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358</TotalTime>
  <Words>1352</Words>
  <Application>Microsoft Office PowerPoint</Application>
  <PresentationFormat>Widescreen</PresentationFormat>
  <Paragraphs>77</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Franklin Gothic Medium</vt:lpstr>
      <vt:lpstr>Medical Design 16x9</vt:lpstr>
      <vt:lpstr>Alcohol specific deaths in UK</vt:lpstr>
      <vt:lpstr>Public Health Data</vt:lpstr>
      <vt:lpstr>Health care data Vs Public health data </vt:lpstr>
      <vt:lpstr>Public data - Alcohol specific related deaths in UK</vt:lpstr>
      <vt:lpstr>Dashboard – Alcohol Specific Deaths in UK (using Power BI)</vt:lpstr>
      <vt:lpstr>Trend of deaths related to alcohol over the years</vt:lpstr>
      <vt:lpstr>Analysing deaths by specific region</vt:lpstr>
      <vt:lpstr>Impact of alcohol related deaths by gender</vt:lpstr>
      <vt:lpstr>Identifying the Top – 5 causes of deaths</vt:lpstr>
      <vt:lpstr>Impact of alcohol consumption on age-groups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Lakkakula Dheeraj</dc:creator>
  <cp:lastModifiedBy>Lakkakula Dheeraj</cp:lastModifiedBy>
  <cp:revision>1</cp:revision>
  <dcterms:created xsi:type="dcterms:W3CDTF">2024-07-12T14:01:38Z</dcterms:created>
  <dcterms:modified xsi:type="dcterms:W3CDTF">2024-07-17T10:44:45Z</dcterms:modified>
</cp:coreProperties>
</file>