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ink/ink1.xml" ContentType="application/inkml+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1" r:id="rId4"/>
    <p:sldId id="259" r:id="rId5"/>
    <p:sldId id="260" r:id="rId6"/>
    <p:sldId id="262" r:id="rId7"/>
    <p:sldId id="263" r:id="rId8"/>
    <p:sldId id="264" r:id="rId9"/>
    <p:sldId id="265" r:id="rId10"/>
    <p:sldId id="266" r:id="rId11"/>
    <p:sldId id="267" r:id="rId12"/>
    <p:sldId id="268" r:id="rId13"/>
  </p:sldIdLst>
  <p:sldSz cx="18288000" cy="10287000"/>
  <p:notesSz cx="6858000" cy="9144000"/>
  <p:embeddedFontLst>
    <p:embeddedFont>
      <p:font typeface="Anantason Bold" panose="020B0604020202020204" charset="-3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2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heer\OneDrive\Desktop\gp.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heer\OneDrive\Desktop\gp.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Impressions</a:t>
            </a:r>
            <a:r>
              <a:rPr lang="en-GB" baseline="0"/>
              <a:t> by post type</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col"/>
        <c:grouping val="clustered"/>
        <c:varyColors val="0"/>
        <c:ser>
          <c:idx val="0"/>
          <c:order val="0"/>
          <c:tx>
            <c:strRef>
              <c:f>gp!$B$1</c:f>
              <c:strCache>
                <c:ptCount val="1"/>
                <c:pt idx="0">
                  <c:v>Lowest_recorded_Impressions</c:v>
                </c:pt>
              </c:strCache>
            </c:strRef>
          </c:tx>
          <c:spPr>
            <a:solidFill>
              <a:schemeClr val="accent1"/>
            </a:solidFill>
            <a:ln>
              <a:noFill/>
            </a:ln>
            <a:effectLst/>
          </c:spPr>
          <c:invertIfNegative val="0"/>
          <c:cat>
            <c:strRef>
              <c:f>gp!$A$2:$A$5</c:f>
              <c:strCache>
                <c:ptCount val="4"/>
                <c:pt idx="0">
                  <c:v>IG Image</c:v>
                </c:pt>
                <c:pt idx="1">
                  <c:v>IG Reel</c:v>
                </c:pt>
                <c:pt idx="2">
                  <c:v>IG Carousel</c:v>
                </c:pt>
                <c:pt idx="3">
                  <c:v>IG Video</c:v>
                </c:pt>
              </c:strCache>
            </c:strRef>
          </c:cat>
          <c:val>
            <c:numRef>
              <c:f>gp!$B$2:$B$5</c:f>
              <c:numCache>
                <c:formatCode>General</c:formatCode>
                <c:ptCount val="4"/>
                <c:pt idx="0">
                  <c:v>23367</c:v>
                </c:pt>
                <c:pt idx="1">
                  <c:v>87570</c:v>
                </c:pt>
                <c:pt idx="2">
                  <c:v>3264</c:v>
                </c:pt>
                <c:pt idx="3">
                  <c:v>8741</c:v>
                </c:pt>
              </c:numCache>
            </c:numRef>
          </c:val>
          <c:extLst>
            <c:ext xmlns:c16="http://schemas.microsoft.com/office/drawing/2014/chart" uri="{C3380CC4-5D6E-409C-BE32-E72D297353CC}">
              <c16:uniqueId val="{00000000-38C2-4B35-AF5D-1751FDAC4CA1}"/>
            </c:ext>
          </c:extLst>
        </c:ser>
        <c:ser>
          <c:idx val="1"/>
          <c:order val="1"/>
          <c:tx>
            <c:strRef>
              <c:f>gp!$C$1</c:f>
              <c:strCache>
                <c:ptCount val="1"/>
                <c:pt idx="0">
                  <c:v>Highest_recorded_impressions</c:v>
                </c:pt>
              </c:strCache>
            </c:strRef>
          </c:tx>
          <c:spPr>
            <a:solidFill>
              <a:schemeClr val="accent2"/>
            </a:solidFill>
            <a:ln>
              <a:noFill/>
            </a:ln>
            <a:effectLst/>
          </c:spPr>
          <c:invertIfNegative val="0"/>
          <c:cat>
            <c:strRef>
              <c:f>gp!$A$2:$A$5</c:f>
              <c:strCache>
                <c:ptCount val="4"/>
                <c:pt idx="0">
                  <c:v>IG Image</c:v>
                </c:pt>
                <c:pt idx="1">
                  <c:v>IG Reel</c:v>
                </c:pt>
                <c:pt idx="2">
                  <c:v>IG Carousel</c:v>
                </c:pt>
                <c:pt idx="3">
                  <c:v>IG Video</c:v>
                </c:pt>
              </c:strCache>
            </c:strRef>
          </c:cat>
          <c:val>
            <c:numRef>
              <c:f>gp!$C$2:$C$5</c:f>
              <c:numCache>
                <c:formatCode>General</c:formatCode>
                <c:ptCount val="4"/>
                <c:pt idx="0">
                  <c:v>129694</c:v>
                </c:pt>
                <c:pt idx="1">
                  <c:v>339708</c:v>
                </c:pt>
                <c:pt idx="2">
                  <c:v>9677</c:v>
                </c:pt>
                <c:pt idx="3">
                  <c:v>73321</c:v>
                </c:pt>
              </c:numCache>
            </c:numRef>
          </c:val>
          <c:extLst>
            <c:ext xmlns:c16="http://schemas.microsoft.com/office/drawing/2014/chart" uri="{C3380CC4-5D6E-409C-BE32-E72D297353CC}">
              <c16:uniqueId val="{00000001-38C2-4B35-AF5D-1751FDAC4CA1}"/>
            </c:ext>
          </c:extLst>
        </c:ser>
        <c:dLbls>
          <c:showLegendKey val="0"/>
          <c:showVal val="0"/>
          <c:showCatName val="0"/>
          <c:showSerName val="0"/>
          <c:showPercent val="0"/>
          <c:showBubbleSize val="0"/>
        </c:dLbls>
        <c:gapWidth val="219"/>
        <c:overlap val="-27"/>
        <c:axId val="1704945856"/>
        <c:axId val="1704943456"/>
      </c:barChart>
      <c:catAx>
        <c:axId val="170494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4943456"/>
        <c:crosses val="autoZero"/>
        <c:auto val="1"/>
        <c:lblAlgn val="ctr"/>
        <c:lblOffset val="100"/>
        <c:noMultiLvlLbl val="0"/>
      </c:catAx>
      <c:valAx>
        <c:axId val="170494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4945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GB" dirty="0"/>
              <a:t>Monthly Trend by total profile</a:t>
            </a:r>
            <a:r>
              <a:rPr lang="en-GB" baseline="0" dirty="0"/>
              <a:t> visits</a:t>
            </a:r>
            <a:r>
              <a:rPr lang="en-GB" dirty="0"/>
              <a:t> Vs new followers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gp!$B$1</c:f>
              <c:strCache>
                <c:ptCount val="1"/>
                <c:pt idx="0">
                  <c:v>total_profile_visits</c:v>
                </c:pt>
              </c:strCache>
            </c:strRef>
          </c:tx>
          <c:spPr>
            <a:ln w="22225" cap="rnd" cmpd="sng" algn="ctr">
              <a:solidFill>
                <a:schemeClr val="accent1"/>
              </a:solidFill>
              <a:round/>
            </a:ln>
            <a:effectLst/>
          </c:spPr>
          <c:marker>
            <c:symbol val="none"/>
          </c:marker>
          <c:cat>
            <c:strRef>
              <c:f>gp!$A$2:$A$10</c:f>
              <c:strCache>
                <c:ptCount val="9"/>
                <c:pt idx="0">
                  <c:v>January</c:v>
                </c:pt>
                <c:pt idx="1">
                  <c:v>February</c:v>
                </c:pt>
                <c:pt idx="2">
                  <c:v>March</c:v>
                </c:pt>
                <c:pt idx="3">
                  <c:v>April</c:v>
                </c:pt>
                <c:pt idx="4">
                  <c:v>May</c:v>
                </c:pt>
                <c:pt idx="5">
                  <c:v>June</c:v>
                </c:pt>
                <c:pt idx="6">
                  <c:v>July</c:v>
                </c:pt>
                <c:pt idx="7">
                  <c:v>August</c:v>
                </c:pt>
                <c:pt idx="8">
                  <c:v>September</c:v>
                </c:pt>
              </c:strCache>
            </c:strRef>
          </c:cat>
          <c:val>
            <c:numRef>
              <c:f>gp!$B$2:$B$10</c:f>
              <c:numCache>
                <c:formatCode>General</c:formatCode>
                <c:ptCount val="9"/>
                <c:pt idx="0">
                  <c:v>26512</c:v>
                </c:pt>
                <c:pt idx="1">
                  <c:v>20628</c:v>
                </c:pt>
                <c:pt idx="2">
                  <c:v>23132</c:v>
                </c:pt>
                <c:pt idx="3">
                  <c:v>29852</c:v>
                </c:pt>
                <c:pt idx="4">
                  <c:v>106571</c:v>
                </c:pt>
                <c:pt idx="5">
                  <c:v>103350</c:v>
                </c:pt>
                <c:pt idx="6">
                  <c:v>54352</c:v>
                </c:pt>
                <c:pt idx="7">
                  <c:v>42094</c:v>
                </c:pt>
                <c:pt idx="8">
                  <c:v>41522</c:v>
                </c:pt>
              </c:numCache>
            </c:numRef>
          </c:val>
          <c:smooth val="0"/>
          <c:extLst>
            <c:ext xmlns:c16="http://schemas.microsoft.com/office/drawing/2014/chart" uri="{C3380CC4-5D6E-409C-BE32-E72D297353CC}">
              <c16:uniqueId val="{00000000-5C02-4CDD-B8B7-963AECEB978A}"/>
            </c:ext>
          </c:extLst>
        </c:ser>
        <c:ser>
          <c:idx val="1"/>
          <c:order val="1"/>
          <c:tx>
            <c:strRef>
              <c:f>gp!$C$1</c:f>
              <c:strCache>
                <c:ptCount val="1"/>
                <c:pt idx="0">
                  <c:v>total_new_followers</c:v>
                </c:pt>
              </c:strCache>
            </c:strRef>
          </c:tx>
          <c:spPr>
            <a:ln w="22225" cap="rnd" cmpd="sng" algn="ctr">
              <a:solidFill>
                <a:schemeClr val="accent2"/>
              </a:solidFill>
              <a:round/>
            </a:ln>
            <a:effectLst/>
          </c:spPr>
          <c:marker>
            <c:symbol val="none"/>
          </c:marker>
          <c:cat>
            <c:strRef>
              <c:f>gp!$A$2:$A$10</c:f>
              <c:strCache>
                <c:ptCount val="9"/>
                <c:pt idx="0">
                  <c:v>January</c:v>
                </c:pt>
                <c:pt idx="1">
                  <c:v>February</c:v>
                </c:pt>
                <c:pt idx="2">
                  <c:v>March</c:v>
                </c:pt>
                <c:pt idx="3">
                  <c:v>April</c:v>
                </c:pt>
                <c:pt idx="4">
                  <c:v>May</c:v>
                </c:pt>
                <c:pt idx="5">
                  <c:v>June</c:v>
                </c:pt>
                <c:pt idx="6">
                  <c:v>July</c:v>
                </c:pt>
                <c:pt idx="7">
                  <c:v>August</c:v>
                </c:pt>
                <c:pt idx="8">
                  <c:v>September</c:v>
                </c:pt>
              </c:strCache>
            </c:strRef>
          </c:cat>
          <c:val>
            <c:numRef>
              <c:f>gp!$C$2:$C$10</c:f>
              <c:numCache>
                <c:formatCode>General</c:formatCode>
                <c:ptCount val="9"/>
                <c:pt idx="0">
                  <c:v>17053</c:v>
                </c:pt>
                <c:pt idx="1">
                  <c:v>15254</c:v>
                </c:pt>
                <c:pt idx="2">
                  <c:v>18285</c:v>
                </c:pt>
                <c:pt idx="3">
                  <c:v>21799</c:v>
                </c:pt>
                <c:pt idx="4">
                  <c:v>66984</c:v>
                </c:pt>
                <c:pt idx="5">
                  <c:v>76942</c:v>
                </c:pt>
                <c:pt idx="6">
                  <c:v>33302</c:v>
                </c:pt>
                <c:pt idx="7">
                  <c:v>24371</c:v>
                </c:pt>
                <c:pt idx="8">
                  <c:v>28523</c:v>
                </c:pt>
              </c:numCache>
            </c:numRef>
          </c:val>
          <c:smooth val="0"/>
          <c:extLst>
            <c:ext xmlns:c16="http://schemas.microsoft.com/office/drawing/2014/chart" uri="{C3380CC4-5D6E-409C-BE32-E72D297353CC}">
              <c16:uniqueId val="{00000001-5C02-4CDD-B8B7-963AECEB978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252861424"/>
        <c:axId val="1252848464"/>
      </c:lineChart>
      <c:catAx>
        <c:axId val="12528614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52848464"/>
        <c:crosses val="autoZero"/>
        <c:auto val="1"/>
        <c:lblAlgn val="ctr"/>
        <c:lblOffset val="100"/>
        <c:noMultiLvlLbl val="0"/>
      </c:catAx>
      <c:valAx>
        <c:axId val="12528484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2528614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GB"/>
              <a:t>Post category Vs total_likes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gp!$B$1</c:f>
              <c:strCache>
                <c:ptCount val="1"/>
                <c:pt idx="0">
                  <c:v>total_likes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gp!$A$2:$A$6</c:f>
              <c:strCache>
                <c:ptCount val="5"/>
                <c:pt idx="0">
                  <c:v>Other Gadgets</c:v>
                </c:pt>
                <c:pt idx="1">
                  <c:v>Tech Tips</c:v>
                </c:pt>
                <c:pt idx="2">
                  <c:v>Mobile</c:v>
                </c:pt>
                <c:pt idx="3">
                  <c:v>Earphone</c:v>
                </c:pt>
                <c:pt idx="4">
                  <c:v>Smartwatch</c:v>
                </c:pt>
              </c:strCache>
            </c:strRef>
          </c:cat>
          <c:val>
            <c:numRef>
              <c:f>gp!$B$2:$B$6</c:f>
              <c:numCache>
                <c:formatCode>General</c:formatCode>
                <c:ptCount val="5"/>
                <c:pt idx="0">
                  <c:v>26519</c:v>
                </c:pt>
                <c:pt idx="1">
                  <c:v>20296</c:v>
                </c:pt>
                <c:pt idx="2">
                  <c:v>16338</c:v>
                </c:pt>
                <c:pt idx="3">
                  <c:v>14435</c:v>
                </c:pt>
                <c:pt idx="4">
                  <c:v>3918</c:v>
                </c:pt>
              </c:numCache>
            </c:numRef>
          </c:val>
          <c:extLst>
            <c:ext xmlns:c16="http://schemas.microsoft.com/office/drawing/2014/chart" uri="{C3380CC4-5D6E-409C-BE32-E72D297353CC}">
              <c16:uniqueId val="{00000000-F9A2-4E05-BCB9-4E358CFF789E}"/>
            </c:ext>
          </c:extLst>
        </c:ser>
        <c:dLbls>
          <c:showLegendKey val="0"/>
          <c:showVal val="0"/>
          <c:showCatName val="0"/>
          <c:showSerName val="0"/>
          <c:showPercent val="0"/>
          <c:showBubbleSize val="0"/>
        </c:dLbls>
        <c:gapWidth val="100"/>
        <c:overlap val="-24"/>
        <c:axId val="538781007"/>
        <c:axId val="538774287"/>
      </c:barChart>
      <c:catAx>
        <c:axId val="5387810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8774287"/>
        <c:crosses val="autoZero"/>
        <c:auto val="1"/>
        <c:lblAlgn val="ctr"/>
        <c:lblOffset val="100"/>
        <c:noMultiLvlLbl val="0"/>
      </c:catAx>
      <c:valAx>
        <c:axId val="538774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87810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Post type Vs Reach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gp!$B$1</c:f>
              <c:strCache>
                <c:ptCount val="1"/>
                <c:pt idx="0">
                  <c:v>reach_percentage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2F-4966-AEC9-E7790FE10B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2F-4966-AEC9-E7790FE10B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2F-4966-AEC9-E7790FE10B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72F-4966-AEC9-E7790FE10BF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gp!$A$2:$A$5</c:f>
              <c:strCache>
                <c:ptCount val="4"/>
                <c:pt idx="0">
                  <c:v>IG Reel</c:v>
                </c:pt>
                <c:pt idx="1">
                  <c:v>IG Image</c:v>
                </c:pt>
                <c:pt idx="2">
                  <c:v>IG Video</c:v>
                </c:pt>
                <c:pt idx="3">
                  <c:v>IG Carousel</c:v>
                </c:pt>
              </c:strCache>
            </c:strRef>
          </c:cat>
          <c:val>
            <c:numRef>
              <c:f>gp!$B$2:$B$5</c:f>
              <c:numCache>
                <c:formatCode>General</c:formatCode>
                <c:ptCount val="4"/>
                <c:pt idx="0">
                  <c:v>61.63</c:v>
                </c:pt>
                <c:pt idx="1">
                  <c:v>21.38</c:v>
                </c:pt>
                <c:pt idx="2">
                  <c:v>16.3</c:v>
                </c:pt>
                <c:pt idx="3">
                  <c:v>0.69</c:v>
                </c:pt>
              </c:numCache>
            </c:numRef>
          </c:val>
          <c:extLst>
            <c:ext xmlns:c16="http://schemas.microsoft.com/office/drawing/2014/chart" uri="{C3380CC4-5D6E-409C-BE32-E72D297353CC}">
              <c16:uniqueId val="{00000008-B72F-4966-AEC9-E7790FE10BF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Saves Vs Comments - Q2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gp!$C$1</c:f>
              <c:strCache>
                <c:ptCount val="1"/>
                <c:pt idx="0">
                  <c:v>total_comments</c:v>
                </c:pt>
              </c:strCache>
            </c:strRef>
          </c:tx>
          <c:spPr>
            <a:solidFill>
              <a:schemeClr val="accent1"/>
            </a:solidFill>
            <a:ln>
              <a:noFill/>
            </a:ln>
            <a:effectLst/>
          </c:spPr>
          <c:invertIfNegative val="0"/>
          <c:cat>
            <c:strRef>
              <c:f>gp!$A$6:$A$11</c:f>
              <c:strCache>
                <c:ptCount val="6"/>
                <c:pt idx="0">
                  <c:v>Mobile</c:v>
                </c:pt>
                <c:pt idx="1">
                  <c:v>Earphone</c:v>
                </c:pt>
                <c:pt idx="2">
                  <c:v>Smartwatch</c:v>
                </c:pt>
                <c:pt idx="3">
                  <c:v>Other Gadgets</c:v>
                </c:pt>
                <c:pt idx="4">
                  <c:v>Laptop</c:v>
                </c:pt>
                <c:pt idx="5">
                  <c:v>Tech Tips</c:v>
                </c:pt>
              </c:strCache>
              <c:extLst/>
            </c:strRef>
          </c:cat>
          <c:val>
            <c:numRef>
              <c:f>gp!$C$6:$C$11</c:f>
              <c:numCache>
                <c:formatCode>General</c:formatCode>
                <c:ptCount val="6"/>
                <c:pt idx="0">
                  <c:v>2313</c:v>
                </c:pt>
                <c:pt idx="1">
                  <c:v>589</c:v>
                </c:pt>
                <c:pt idx="2">
                  <c:v>1358</c:v>
                </c:pt>
                <c:pt idx="3">
                  <c:v>1622</c:v>
                </c:pt>
                <c:pt idx="4">
                  <c:v>452</c:v>
                </c:pt>
                <c:pt idx="5">
                  <c:v>2201</c:v>
                </c:pt>
              </c:numCache>
            </c:numRef>
          </c:val>
          <c:extLst>
            <c:ext xmlns:c16="http://schemas.microsoft.com/office/drawing/2014/chart" uri="{C3380CC4-5D6E-409C-BE32-E72D297353CC}">
              <c16:uniqueId val="{00000000-D4D5-4F73-B020-960E687D4863}"/>
            </c:ext>
          </c:extLst>
        </c:ser>
        <c:ser>
          <c:idx val="1"/>
          <c:order val="1"/>
          <c:tx>
            <c:strRef>
              <c:f>gp!$D$1</c:f>
              <c:strCache>
                <c:ptCount val="1"/>
                <c:pt idx="0">
                  <c:v>total_saves</c:v>
                </c:pt>
              </c:strCache>
            </c:strRef>
          </c:tx>
          <c:spPr>
            <a:solidFill>
              <a:schemeClr val="accent2"/>
            </a:solidFill>
            <a:ln>
              <a:noFill/>
            </a:ln>
            <a:effectLst/>
          </c:spPr>
          <c:invertIfNegative val="0"/>
          <c:cat>
            <c:strRef>
              <c:f>gp!$A$6:$A$11</c:f>
              <c:strCache>
                <c:ptCount val="6"/>
                <c:pt idx="0">
                  <c:v>Mobile</c:v>
                </c:pt>
                <c:pt idx="1">
                  <c:v>Earphone</c:v>
                </c:pt>
                <c:pt idx="2">
                  <c:v>Smartwatch</c:v>
                </c:pt>
                <c:pt idx="3">
                  <c:v>Other Gadgets</c:v>
                </c:pt>
                <c:pt idx="4">
                  <c:v>Laptop</c:v>
                </c:pt>
                <c:pt idx="5">
                  <c:v>Tech Tips</c:v>
                </c:pt>
              </c:strCache>
              <c:extLst/>
            </c:strRef>
          </c:cat>
          <c:val>
            <c:numRef>
              <c:f>gp!$D$6:$D$11</c:f>
              <c:numCache>
                <c:formatCode>General</c:formatCode>
                <c:ptCount val="6"/>
                <c:pt idx="0">
                  <c:v>17207</c:v>
                </c:pt>
                <c:pt idx="1">
                  <c:v>3602</c:v>
                </c:pt>
                <c:pt idx="2">
                  <c:v>12581</c:v>
                </c:pt>
                <c:pt idx="3">
                  <c:v>12041</c:v>
                </c:pt>
                <c:pt idx="4">
                  <c:v>2248</c:v>
                </c:pt>
                <c:pt idx="5">
                  <c:v>17649</c:v>
                </c:pt>
              </c:numCache>
            </c:numRef>
          </c:val>
          <c:extLst>
            <c:ext xmlns:c16="http://schemas.microsoft.com/office/drawing/2014/chart" uri="{C3380CC4-5D6E-409C-BE32-E72D297353CC}">
              <c16:uniqueId val="{00000001-D4D5-4F73-B020-960E687D4863}"/>
            </c:ext>
          </c:extLst>
        </c:ser>
        <c:dLbls>
          <c:showLegendKey val="0"/>
          <c:showVal val="0"/>
          <c:showCatName val="0"/>
          <c:showSerName val="0"/>
          <c:showPercent val="0"/>
          <c:showBubbleSize val="0"/>
        </c:dLbls>
        <c:gapWidth val="219"/>
        <c:overlap val="-27"/>
        <c:axId val="1018922175"/>
        <c:axId val="1018922655"/>
      </c:barChart>
      <c:catAx>
        <c:axId val="10189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922655"/>
        <c:crosses val="autoZero"/>
        <c:auto val="1"/>
        <c:lblAlgn val="ctr"/>
        <c:lblOffset val="100"/>
        <c:noMultiLvlLbl val="0"/>
      </c:catAx>
      <c:valAx>
        <c:axId val="1018922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922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Saves Vs Comments -</a:t>
            </a:r>
            <a:r>
              <a:rPr lang="en-GB" baseline="0"/>
              <a:t> Q1</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col"/>
        <c:grouping val="clustered"/>
        <c:varyColors val="0"/>
        <c:ser>
          <c:idx val="0"/>
          <c:order val="0"/>
          <c:tx>
            <c:strRef>
              <c:f>gp!$C$1</c:f>
              <c:strCache>
                <c:ptCount val="1"/>
                <c:pt idx="0">
                  <c:v>total_comments</c:v>
                </c:pt>
              </c:strCache>
            </c:strRef>
          </c:tx>
          <c:spPr>
            <a:solidFill>
              <a:schemeClr val="accent1"/>
            </a:solidFill>
            <a:ln>
              <a:noFill/>
            </a:ln>
            <a:effectLst/>
          </c:spPr>
          <c:invertIfNegative val="0"/>
          <c:cat>
            <c:multiLvlStrRef>
              <c:f>gp!$A$2:$B$5</c:f>
              <c:multiLvlStrCache>
                <c:ptCount val="4"/>
                <c:lvl>
                  <c:pt idx="0">
                    <c:v>Q1</c:v>
                  </c:pt>
                  <c:pt idx="1">
                    <c:v>Q1</c:v>
                  </c:pt>
                  <c:pt idx="2">
                    <c:v>Q1</c:v>
                  </c:pt>
                  <c:pt idx="3">
                    <c:v>Q1</c:v>
                  </c:pt>
                </c:lvl>
                <c:lvl>
                  <c:pt idx="0">
                    <c:v>Mobile</c:v>
                  </c:pt>
                  <c:pt idx="1">
                    <c:v>Smartwatch</c:v>
                  </c:pt>
                  <c:pt idx="2">
                    <c:v>Earphone</c:v>
                  </c:pt>
                  <c:pt idx="3">
                    <c:v>Laptop</c:v>
                  </c:pt>
                </c:lvl>
              </c:multiLvlStrCache>
            </c:multiLvlStrRef>
          </c:cat>
          <c:val>
            <c:numRef>
              <c:f>gp!$C$2:$C$5</c:f>
              <c:numCache>
                <c:formatCode>General</c:formatCode>
                <c:ptCount val="4"/>
                <c:pt idx="0">
                  <c:v>1836</c:v>
                </c:pt>
                <c:pt idx="1">
                  <c:v>600</c:v>
                </c:pt>
                <c:pt idx="2">
                  <c:v>351</c:v>
                </c:pt>
                <c:pt idx="3">
                  <c:v>418</c:v>
                </c:pt>
              </c:numCache>
            </c:numRef>
          </c:val>
          <c:extLst>
            <c:ext xmlns:c16="http://schemas.microsoft.com/office/drawing/2014/chart" uri="{C3380CC4-5D6E-409C-BE32-E72D297353CC}">
              <c16:uniqueId val="{00000000-DA80-4312-9D39-74EAA9E0DC3D}"/>
            </c:ext>
          </c:extLst>
        </c:ser>
        <c:ser>
          <c:idx val="1"/>
          <c:order val="1"/>
          <c:tx>
            <c:strRef>
              <c:f>gp!$D$1</c:f>
              <c:strCache>
                <c:ptCount val="1"/>
                <c:pt idx="0">
                  <c:v>total_saves</c:v>
                </c:pt>
              </c:strCache>
            </c:strRef>
          </c:tx>
          <c:spPr>
            <a:solidFill>
              <a:schemeClr val="accent2"/>
            </a:solidFill>
            <a:ln>
              <a:noFill/>
            </a:ln>
            <a:effectLst/>
          </c:spPr>
          <c:invertIfNegative val="0"/>
          <c:cat>
            <c:multiLvlStrRef>
              <c:f>gp!$A$2:$B$5</c:f>
              <c:multiLvlStrCache>
                <c:ptCount val="4"/>
                <c:lvl>
                  <c:pt idx="0">
                    <c:v>Q1</c:v>
                  </c:pt>
                  <c:pt idx="1">
                    <c:v>Q1</c:v>
                  </c:pt>
                  <c:pt idx="2">
                    <c:v>Q1</c:v>
                  </c:pt>
                  <c:pt idx="3">
                    <c:v>Q1</c:v>
                  </c:pt>
                </c:lvl>
                <c:lvl>
                  <c:pt idx="0">
                    <c:v>Mobile</c:v>
                  </c:pt>
                  <c:pt idx="1">
                    <c:v>Smartwatch</c:v>
                  </c:pt>
                  <c:pt idx="2">
                    <c:v>Earphone</c:v>
                  </c:pt>
                  <c:pt idx="3">
                    <c:v>Laptop</c:v>
                  </c:pt>
                </c:lvl>
              </c:multiLvlStrCache>
            </c:multiLvlStrRef>
          </c:cat>
          <c:val>
            <c:numRef>
              <c:f>gp!$D$2:$D$5</c:f>
              <c:numCache>
                <c:formatCode>General</c:formatCode>
                <c:ptCount val="4"/>
                <c:pt idx="0">
                  <c:v>9843</c:v>
                </c:pt>
                <c:pt idx="1">
                  <c:v>2860</c:v>
                </c:pt>
                <c:pt idx="2">
                  <c:v>2230</c:v>
                </c:pt>
                <c:pt idx="3">
                  <c:v>2837</c:v>
                </c:pt>
              </c:numCache>
            </c:numRef>
          </c:val>
          <c:extLst>
            <c:ext xmlns:c16="http://schemas.microsoft.com/office/drawing/2014/chart" uri="{C3380CC4-5D6E-409C-BE32-E72D297353CC}">
              <c16:uniqueId val="{00000001-DA80-4312-9D39-74EAA9E0DC3D}"/>
            </c:ext>
          </c:extLst>
        </c:ser>
        <c:dLbls>
          <c:showLegendKey val="0"/>
          <c:showVal val="0"/>
          <c:showCatName val="0"/>
          <c:showSerName val="0"/>
          <c:showPercent val="0"/>
          <c:showBubbleSize val="0"/>
        </c:dLbls>
        <c:gapWidth val="219"/>
        <c:overlap val="-27"/>
        <c:axId val="1018042607"/>
        <c:axId val="1018040687"/>
      </c:barChart>
      <c:catAx>
        <c:axId val="1018042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040687"/>
        <c:crosses val="autoZero"/>
        <c:auto val="1"/>
        <c:lblAlgn val="ctr"/>
        <c:lblOffset val="100"/>
        <c:noMultiLvlLbl val="0"/>
      </c:catAx>
      <c:valAx>
        <c:axId val="1018040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0426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Saves vs Comments -</a:t>
            </a:r>
            <a:r>
              <a:rPr lang="en-GB" baseline="0"/>
              <a:t> Q3</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col"/>
        <c:grouping val="clustered"/>
        <c:varyColors val="0"/>
        <c:ser>
          <c:idx val="0"/>
          <c:order val="0"/>
          <c:tx>
            <c:strRef>
              <c:f>gp!$C$1</c:f>
              <c:strCache>
                <c:ptCount val="1"/>
                <c:pt idx="0">
                  <c:v>total_comments</c:v>
                </c:pt>
              </c:strCache>
            </c:strRef>
          </c:tx>
          <c:spPr>
            <a:solidFill>
              <a:schemeClr val="accent1"/>
            </a:solidFill>
            <a:ln>
              <a:noFill/>
            </a:ln>
            <a:effectLst/>
          </c:spPr>
          <c:invertIfNegative val="0"/>
          <c:cat>
            <c:strRef>
              <c:f>gp!$A$12:$A$16</c:f>
              <c:strCache>
                <c:ptCount val="5"/>
                <c:pt idx="0">
                  <c:v>Other Gadgets</c:v>
                </c:pt>
                <c:pt idx="1">
                  <c:v>Smartwatch</c:v>
                </c:pt>
                <c:pt idx="2">
                  <c:v>Earphone</c:v>
                </c:pt>
                <c:pt idx="3">
                  <c:v>Tech Tips</c:v>
                </c:pt>
                <c:pt idx="4">
                  <c:v>Mobile</c:v>
                </c:pt>
              </c:strCache>
              <c:extLst/>
            </c:strRef>
          </c:cat>
          <c:val>
            <c:numRef>
              <c:f>gp!$C$12:$C$16</c:f>
              <c:numCache>
                <c:formatCode>General</c:formatCode>
                <c:ptCount val="5"/>
                <c:pt idx="0">
                  <c:v>964</c:v>
                </c:pt>
                <c:pt idx="1">
                  <c:v>971</c:v>
                </c:pt>
                <c:pt idx="2">
                  <c:v>427</c:v>
                </c:pt>
                <c:pt idx="3">
                  <c:v>1596</c:v>
                </c:pt>
                <c:pt idx="4">
                  <c:v>1134</c:v>
                </c:pt>
              </c:numCache>
            </c:numRef>
          </c:val>
          <c:extLst>
            <c:ext xmlns:c16="http://schemas.microsoft.com/office/drawing/2014/chart" uri="{C3380CC4-5D6E-409C-BE32-E72D297353CC}">
              <c16:uniqueId val="{00000000-FCE2-469D-B14F-37010DC24631}"/>
            </c:ext>
          </c:extLst>
        </c:ser>
        <c:ser>
          <c:idx val="1"/>
          <c:order val="1"/>
          <c:tx>
            <c:strRef>
              <c:f>gp!$D$1</c:f>
              <c:strCache>
                <c:ptCount val="1"/>
                <c:pt idx="0">
                  <c:v>total_saves</c:v>
                </c:pt>
              </c:strCache>
            </c:strRef>
          </c:tx>
          <c:spPr>
            <a:solidFill>
              <a:schemeClr val="accent2"/>
            </a:solidFill>
            <a:ln>
              <a:noFill/>
            </a:ln>
            <a:effectLst/>
          </c:spPr>
          <c:invertIfNegative val="0"/>
          <c:cat>
            <c:strRef>
              <c:f>gp!$A$12:$A$16</c:f>
              <c:strCache>
                <c:ptCount val="5"/>
                <c:pt idx="0">
                  <c:v>Other Gadgets</c:v>
                </c:pt>
                <c:pt idx="1">
                  <c:v>Smartwatch</c:v>
                </c:pt>
                <c:pt idx="2">
                  <c:v>Earphone</c:v>
                </c:pt>
                <c:pt idx="3">
                  <c:v>Tech Tips</c:v>
                </c:pt>
                <c:pt idx="4">
                  <c:v>Mobile</c:v>
                </c:pt>
              </c:strCache>
              <c:extLst/>
            </c:strRef>
          </c:cat>
          <c:val>
            <c:numRef>
              <c:f>gp!$D$12:$D$16</c:f>
              <c:numCache>
                <c:formatCode>General</c:formatCode>
                <c:ptCount val="5"/>
                <c:pt idx="0">
                  <c:v>4457</c:v>
                </c:pt>
                <c:pt idx="1">
                  <c:v>3326</c:v>
                </c:pt>
                <c:pt idx="2">
                  <c:v>3247</c:v>
                </c:pt>
                <c:pt idx="3">
                  <c:v>12976</c:v>
                </c:pt>
                <c:pt idx="4">
                  <c:v>5285</c:v>
                </c:pt>
              </c:numCache>
            </c:numRef>
          </c:val>
          <c:extLst>
            <c:ext xmlns:c16="http://schemas.microsoft.com/office/drawing/2014/chart" uri="{C3380CC4-5D6E-409C-BE32-E72D297353CC}">
              <c16:uniqueId val="{00000001-FCE2-469D-B14F-37010DC24631}"/>
            </c:ext>
          </c:extLst>
        </c:ser>
        <c:dLbls>
          <c:showLegendKey val="0"/>
          <c:showVal val="0"/>
          <c:showCatName val="0"/>
          <c:showSerName val="0"/>
          <c:showPercent val="0"/>
          <c:showBubbleSize val="0"/>
        </c:dLbls>
        <c:gapWidth val="219"/>
        <c:overlap val="-27"/>
        <c:axId val="2094774815"/>
        <c:axId val="2093499583"/>
      </c:barChart>
      <c:catAx>
        <c:axId val="2094774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499583"/>
        <c:crosses val="autoZero"/>
        <c:auto val="1"/>
        <c:lblAlgn val="ctr"/>
        <c:lblOffset val="100"/>
        <c:noMultiLvlLbl val="0"/>
      </c:catAx>
      <c:valAx>
        <c:axId val="2093499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774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gp!$A$2:$A$5</cx:f>
        <cx:lvl ptCount="4">
          <cx:pt idx="0">IG Video</cx:pt>
          <cx:pt idx="1">IG Reel</cx:pt>
          <cx:pt idx="2">IG Image</cx:pt>
          <cx:pt idx="3">IG Carousel</cx:pt>
        </cx:lvl>
      </cx:strDim>
      <cx:numDim type="val">
        <cx:f>gp!$B$2:$B$5</cx:f>
        <cx:lvl ptCount="4" formatCode="General">
          <cx:pt idx="0">88</cx:pt>
          <cx:pt idx="1">70</cx:pt>
          <cx:pt idx="2">66</cx:pt>
          <cx:pt idx="3">49</cx:pt>
        </cx:lvl>
      </cx:numDim>
    </cx:data>
  </cx:chartData>
  <cx:chart>
    <cx:title pos="t" align="ctr" overlay="0">
      <cx:tx>
        <cx:txData>
          <cx:v>Unique post types</cx:v>
        </cx:txData>
      </cx:tx>
      <cx:txPr>
        <a:bodyPr spcFirstLastPara="1" vertOverflow="ellipsis" horzOverflow="overflow" wrap="square" lIns="0" tIns="0" rIns="0" bIns="0" anchor="ctr" anchorCtr="1"/>
        <a:lstStyle/>
        <a:p>
          <a:pPr algn="ctr" rtl="0">
            <a:defRPr/>
          </a:pPr>
          <a:r>
            <a:rPr lang="en-GB" sz="1400" b="0" i="0" u="none" strike="noStrike" baseline="0">
              <a:solidFill>
                <a:sysClr val="windowText" lastClr="000000">
                  <a:lumMod val="65000"/>
                  <a:lumOff val="35000"/>
                </a:sysClr>
              </a:solidFill>
              <a:latin typeface="Calibri" panose="020F0502020204030204"/>
            </a:rPr>
            <a:t>Unique post types</a:t>
          </a:r>
        </a:p>
      </cx:txPr>
    </cx:title>
    <cx:plotArea>
      <cx:plotAreaRegion>
        <cx:series layoutId="funnel" uniqueId="{69427221-96B8-4133-84B9-88923187C07D}">
          <cx:tx>
            <cx:txData>
              <cx:f>gp!$B$1</cx:f>
              <cx:v>no_of_posts</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10-26T11:05:01.4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36003 13561 0,'3788'107'214,"-3045"-143"844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14/relationships/chartEx" Target="../charts/chartEx1.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2.svg"/><Relationship Id="rId7"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p:cNvGrpSpPr/>
        <p:nvPr/>
      </p:nvGrpSpPr>
      <p:grpSpPr>
        <a:xfrm>
          <a:off x="0" y="0"/>
          <a:ext cx="0" cy="0"/>
          <a:chOff x="0" y="0"/>
          <a:chExt cx="0" cy="0"/>
        </a:xfrm>
      </p:grpSpPr>
      <p:sp>
        <p:nvSpPr>
          <p:cNvPr id="2" name="Freeform 2"/>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Freeform 3"/>
          <p:cNvSpPr/>
          <p:nvPr/>
        </p:nvSpPr>
        <p:spPr>
          <a:xfrm flipH="1" flipV="1">
            <a:off x="11136228" y="-12700"/>
            <a:ext cx="7059478" cy="4114800"/>
          </a:xfrm>
          <a:custGeom>
            <a:avLst/>
            <a:gdLst/>
            <a:ahLst/>
            <a:cxnLst/>
            <a:rect l="l" t="t" r="r" b="b"/>
            <a:pathLst>
              <a:path w="7059478" h="4114800">
                <a:moveTo>
                  <a:pt x="7059477" y="4114800"/>
                </a:moveTo>
                <a:lnTo>
                  <a:pt x="0" y="4114800"/>
                </a:lnTo>
                <a:lnTo>
                  <a:pt x="0" y="0"/>
                </a:lnTo>
                <a:lnTo>
                  <a:pt x="7059477" y="0"/>
                </a:lnTo>
                <a:lnTo>
                  <a:pt x="7059477"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Freeform 4"/>
          <p:cNvSpPr/>
          <p:nvPr/>
        </p:nvSpPr>
        <p:spPr>
          <a:xfrm rot="10800000">
            <a:off x="132617" y="325803"/>
            <a:ext cx="4210783" cy="4114799"/>
          </a:xfrm>
          <a:custGeom>
            <a:avLst/>
            <a:gdLst/>
            <a:ahLst/>
            <a:cxnLst/>
            <a:rect l="l" t="t" r="r" b="b"/>
            <a:pathLst>
              <a:path w="5987226" h="5998131">
                <a:moveTo>
                  <a:pt x="0" y="0"/>
                </a:moveTo>
                <a:lnTo>
                  <a:pt x="5987225" y="0"/>
                </a:lnTo>
                <a:lnTo>
                  <a:pt x="5987225" y="5998131"/>
                </a:lnTo>
                <a:lnTo>
                  <a:pt x="0" y="59981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rot="16200000" flipH="1" flipV="1">
            <a:off x="13504622" y="5521392"/>
            <a:ext cx="4308953" cy="5257800"/>
          </a:xfrm>
          <a:custGeom>
            <a:avLst/>
            <a:gdLst/>
            <a:ahLst/>
            <a:cxnLst/>
            <a:rect l="l" t="t" r="r" b="b"/>
            <a:pathLst>
              <a:path w="5987226" h="5998131">
                <a:moveTo>
                  <a:pt x="5987226" y="5998132"/>
                </a:moveTo>
                <a:lnTo>
                  <a:pt x="0" y="5998132"/>
                </a:lnTo>
                <a:lnTo>
                  <a:pt x="0" y="0"/>
                </a:lnTo>
                <a:lnTo>
                  <a:pt x="5987226" y="0"/>
                </a:lnTo>
                <a:lnTo>
                  <a:pt x="5987226" y="59981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TextBox 8"/>
          <p:cNvSpPr txBox="1"/>
          <p:nvPr/>
        </p:nvSpPr>
        <p:spPr>
          <a:xfrm>
            <a:off x="1647474" y="2525285"/>
            <a:ext cx="13018493" cy="773930"/>
          </a:xfrm>
          <a:prstGeom prst="rect">
            <a:avLst/>
          </a:prstGeom>
        </p:spPr>
        <p:txBody>
          <a:bodyPr lIns="0" tIns="0" rIns="0" bIns="0" rtlCol="0" anchor="t">
            <a:spAutoFit/>
          </a:bodyPr>
          <a:lstStyle/>
          <a:p>
            <a:pPr algn="ctr">
              <a:lnSpc>
                <a:spcPts val="2940"/>
              </a:lnSpc>
            </a:pPr>
            <a:r>
              <a:rPr lang="en-GB" sz="3200" b="1" dirty="0">
                <a:solidFill>
                  <a:srgbClr val="0C3571"/>
                </a:solidFill>
                <a:latin typeface="+mj-lt"/>
                <a:ea typeface="Anantason Bold"/>
                <a:cs typeface="Anantason Bold" panose="020B0604020202020204" charset="-34"/>
                <a:sym typeface="Anantason Bold"/>
              </a:rPr>
              <a:t>Pilot Project – Instagram Tech Influencer Account Analysis </a:t>
            </a:r>
          </a:p>
          <a:p>
            <a:pPr algn="ctr">
              <a:lnSpc>
                <a:spcPts val="2940"/>
              </a:lnSpc>
            </a:pPr>
            <a:r>
              <a:rPr lang="en-GB" sz="3200" b="1" dirty="0">
                <a:solidFill>
                  <a:srgbClr val="0C3571"/>
                </a:solidFill>
                <a:latin typeface="+mj-lt"/>
                <a:ea typeface="Anantason Bold"/>
                <a:cs typeface="Anantason Bold" panose="020B0604020202020204" charset="-34"/>
                <a:sym typeface="Anantason Bold"/>
              </a:rPr>
              <a:t>Using SQL</a:t>
            </a:r>
            <a:endParaRPr lang="en-US" sz="2100" b="1" dirty="0">
              <a:solidFill>
                <a:srgbClr val="0C3571"/>
              </a:solidFill>
              <a:latin typeface="Anantason Bold"/>
              <a:ea typeface="Anantason Bold"/>
              <a:cs typeface="Anantason Bold"/>
              <a:sym typeface="Anantason Bold"/>
            </a:endParaRPr>
          </a:p>
        </p:txBody>
      </p:sp>
      <p:sp>
        <p:nvSpPr>
          <p:cNvPr id="9" name="TextBox 9"/>
          <p:cNvSpPr txBox="1"/>
          <p:nvPr/>
        </p:nvSpPr>
        <p:spPr>
          <a:xfrm>
            <a:off x="15163799" y="9210030"/>
            <a:ext cx="3031907" cy="896399"/>
          </a:xfrm>
          <a:prstGeom prst="rect">
            <a:avLst/>
          </a:prstGeom>
        </p:spPr>
        <p:txBody>
          <a:bodyPr wrap="square" lIns="0" tIns="0" rIns="0" bIns="0" rtlCol="0" anchor="t">
            <a:spAutoFit/>
          </a:bodyPr>
          <a:lstStyle/>
          <a:p>
            <a:pPr algn="ctr">
              <a:lnSpc>
                <a:spcPts val="8222"/>
              </a:lnSpc>
            </a:pPr>
            <a:r>
              <a:rPr lang="en-US" sz="2400" dirty="0">
                <a:solidFill>
                  <a:srgbClr val="0C3571"/>
                </a:solidFill>
                <a:latin typeface="Calibri" panose="020F0502020204030204" pitchFamily="34" charset="0"/>
                <a:ea typeface="Calibri" panose="020F0502020204030204" pitchFamily="34" charset="0"/>
                <a:cs typeface="Calibri" panose="020F0502020204030204" pitchFamily="34" charset="0"/>
                <a:sym typeface="Cloud"/>
              </a:rPr>
              <a:t>By Dheeraj</a:t>
            </a:r>
          </a:p>
        </p:txBody>
      </p:sp>
      <p:sp>
        <p:nvSpPr>
          <p:cNvPr id="12" name="TextBox 11">
            <a:extLst>
              <a:ext uri="{FF2B5EF4-FFF2-40B4-BE49-F238E27FC236}">
                <a16:creationId xmlns:a16="http://schemas.microsoft.com/office/drawing/2014/main" id="{303F3B70-E361-1704-1034-3B0F15C39E70}"/>
              </a:ext>
            </a:extLst>
          </p:cNvPr>
          <p:cNvSpPr txBox="1"/>
          <p:nvPr/>
        </p:nvSpPr>
        <p:spPr>
          <a:xfrm>
            <a:off x="5593420" y="3563719"/>
            <a:ext cx="4267387" cy="461665"/>
          </a:xfrm>
          <a:prstGeom prst="rect">
            <a:avLst/>
          </a:prstGeom>
          <a:noFill/>
        </p:spPr>
        <p:txBody>
          <a:bodyPr wrap="none" rtlCol="0">
            <a:spAutoFit/>
          </a:bodyPr>
          <a:lstStyle/>
          <a:p>
            <a:r>
              <a:rPr lang="en-GB" sz="2400" b="1" dirty="0">
                <a:solidFill>
                  <a:srgbClr val="002060"/>
                </a:solidFill>
                <a:latin typeface="+mj-lt"/>
                <a:cs typeface="Anantason Bold"/>
              </a:rPr>
              <a:t>Domain</a:t>
            </a:r>
            <a:r>
              <a:rPr lang="en-GB" sz="2400" b="1" dirty="0">
                <a:solidFill>
                  <a:srgbClr val="002060"/>
                </a:solidFill>
                <a:latin typeface="+mj-lt"/>
              </a:rPr>
              <a:t> : Social Media </a:t>
            </a:r>
            <a:r>
              <a:rPr lang="en-GB" sz="2400" b="1" dirty="0">
                <a:solidFill>
                  <a:srgbClr val="002060"/>
                </a:solidFill>
                <a:latin typeface="+mj-lt"/>
                <a:cs typeface="Anantason Bold"/>
              </a:rPr>
              <a:t>Analytics</a:t>
            </a:r>
          </a:p>
        </p:txBody>
      </p:sp>
      <p:sp>
        <p:nvSpPr>
          <p:cNvPr id="13" name="TextBox 12">
            <a:extLst>
              <a:ext uri="{FF2B5EF4-FFF2-40B4-BE49-F238E27FC236}">
                <a16:creationId xmlns:a16="http://schemas.microsoft.com/office/drawing/2014/main" id="{B6864C2B-CD51-0CBE-663F-BBAA94B76E3E}"/>
              </a:ext>
            </a:extLst>
          </p:cNvPr>
          <p:cNvSpPr txBox="1"/>
          <p:nvPr/>
        </p:nvSpPr>
        <p:spPr>
          <a:xfrm>
            <a:off x="3206808" y="8520514"/>
            <a:ext cx="12250085" cy="461665"/>
          </a:xfrm>
          <a:prstGeom prst="rect">
            <a:avLst/>
          </a:prstGeom>
          <a:noFill/>
        </p:spPr>
        <p:txBody>
          <a:bodyPr wrap="none" rtlCol="0">
            <a:spAutoFit/>
          </a:bodyPr>
          <a:lstStyle/>
          <a:p>
            <a:r>
              <a:rPr lang="en-GB" sz="2400" b="1" dirty="0">
                <a:solidFill>
                  <a:srgbClr val="002060"/>
                </a:solidFill>
                <a:latin typeface="+mj-lt"/>
                <a:cs typeface="Anantason Bold"/>
              </a:rPr>
              <a:t>This Analysis is part of my Data Analyst virtual Internship at AtliQ Technologies (by Codebasics)</a:t>
            </a:r>
          </a:p>
        </p:txBody>
      </p:sp>
      <p:sp>
        <p:nvSpPr>
          <p:cNvPr id="14" name="TextBox 13">
            <a:extLst>
              <a:ext uri="{FF2B5EF4-FFF2-40B4-BE49-F238E27FC236}">
                <a16:creationId xmlns:a16="http://schemas.microsoft.com/office/drawing/2014/main" id="{539C8186-81BE-E114-B2E5-1205458534EA}"/>
              </a:ext>
            </a:extLst>
          </p:cNvPr>
          <p:cNvSpPr txBox="1"/>
          <p:nvPr/>
        </p:nvSpPr>
        <p:spPr>
          <a:xfrm>
            <a:off x="1647474" y="4452725"/>
            <a:ext cx="13018493" cy="3416320"/>
          </a:xfrm>
          <a:prstGeom prst="rect">
            <a:avLst/>
          </a:prstGeom>
          <a:noFill/>
        </p:spPr>
        <p:txBody>
          <a:bodyPr wrap="square" rtlCol="0">
            <a:spAutoFit/>
          </a:bodyPr>
          <a:lstStyle/>
          <a:p>
            <a:r>
              <a:rPr lang="en-GB" sz="2400" b="1" dirty="0">
                <a:solidFill>
                  <a:srgbClr val="002060"/>
                </a:solidFill>
                <a:latin typeface="+mj-lt"/>
                <a:cs typeface="Anantason Bold"/>
              </a:rPr>
              <a:t>Problem Statement </a:t>
            </a:r>
          </a:p>
          <a:p>
            <a:endParaRPr lang="en-GB" sz="2400" dirty="0">
              <a:solidFill>
                <a:srgbClr val="002060"/>
              </a:solidFill>
              <a:latin typeface="+mj-lt"/>
              <a:cs typeface="Anantason Bold"/>
            </a:endParaRPr>
          </a:p>
          <a:p>
            <a:r>
              <a:rPr lang="en-GB" sz="2400" dirty="0">
                <a:solidFill>
                  <a:srgbClr val="002060"/>
                </a:solidFill>
                <a:latin typeface="+mj-lt"/>
                <a:cs typeface="Anantason Bold"/>
              </a:rPr>
              <a:t>This project focuses on analysing the social media performance of a tech influencer’s Instagram account. The analysis is based on three key database tables that capture detailed activity metrics over a 9-month period (January to September).</a:t>
            </a:r>
          </a:p>
          <a:p>
            <a:endParaRPr lang="en-GB" sz="2400" dirty="0">
              <a:solidFill>
                <a:srgbClr val="002060"/>
              </a:solidFill>
              <a:latin typeface="+mj-lt"/>
              <a:cs typeface="Anantason Bold"/>
            </a:endParaRPr>
          </a:p>
          <a:p>
            <a:r>
              <a:rPr lang="en-GB" sz="2400" dirty="0">
                <a:solidFill>
                  <a:srgbClr val="002060"/>
                </a:solidFill>
                <a:latin typeface="+mj-lt"/>
                <a:cs typeface="Anantason Bold"/>
              </a:rPr>
              <a:t>The objective is to explore, interpret, and visualize this data to uncover patterns in engagement, posting behaviour, and audience interaction ultimately providing actionable insights to help optimize content strategy and growth performance.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161E874B-A264-059B-D22B-DA15A415229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8652EE-1C59-38F6-C62A-D72504AAF1EE}"/>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3561F4E4-DA49-0D95-2CCC-C568580EC3AC}"/>
              </a:ext>
            </a:extLst>
          </p:cNvPr>
          <p:cNvSpPr txBox="1"/>
          <p:nvPr/>
        </p:nvSpPr>
        <p:spPr>
          <a:xfrm>
            <a:off x="533400" y="495300"/>
            <a:ext cx="15773400" cy="830997"/>
          </a:xfrm>
          <a:prstGeom prst="rect">
            <a:avLst/>
          </a:prstGeom>
          <a:noFill/>
        </p:spPr>
        <p:txBody>
          <a:bodyPr wrap="square" rtlCol="0">
            <a:spAutoFit/>
          </a:bodyPr>
          <a:lstStyle/>
          <a:p>
            <a:r>
              <a:rPr lang="en-GB" sz="2400" b="1" dirty="0">
                <a:solidFill>
                  <a:srgbClr val="002060"/>
                </a:solidFill>
                <a:latin typeface="+mj-lt"/>
              </a:rPr>
              <a:t>9. List the top three dates in each month with the highest number of new followers. </a:t>
            </a:r>
          </a:p>
          <a:p>
            <a:r>
              <a:rPr lang="en-GB" sz="2400" b="1" dirty="0">
                <a:solidFill>
                  <a:srgbClr val="002060"/>
                </a:solidFill>
                <a:latin typeface="+mj-lt"/>
              </a:rPr>
              <a:t>     The final output should include the following </a:t>
            </a:r>
            <a:r>
              <a:rPr lang="en-GB" sz="2400" b="1" dirty="0" err="1">
                <a:solidFill>
                  <a:srgbClr val="002060"/>
                </a:solidFill>
                <a:latin typeface="+mj-lt"/>
              </a:rPr>
              <a:t>columns:month,date,new_followers</a:t>
            </a:r>
            <a:endParaRPr lang="en-GB" sz="2400" b="1" dirty="0">
              <a:solidFill>
                <a:srgbClr val="002060"/>
              </a:solidFill>
              <a:latin typeface="+mj-lt"/>
            </a:endParaRPr>
          </a:p>
        </p:txBody>
      </p:sp>
      <p:pic>
        <p:nvPicPr>
          <p:cNvPr id="4" name="Picture 3">
            <a:extLst>
              <a:ext uri="{FF2B5EF4-FFF2-40B4-BE49-F238E27FC236}">
                <a16:creationId xmlns:a16="http://schemas.microsoft.com/office/drawing/2014/main" id="{BEF4E820-C402-0E6B-30C6-5DC480E5BDAF}"/>
              </a:ext>
            </a:extLst>
          </p:cNvPr>
          <p:cNvPicPr>
            <a:picLocks noChangeAspect="1"/>
          </p:cNvPicPr>
          <p:nvPr/>
        </p:nvPicPr>
        <p:blipFill>
          <a:blip r:embed="rId4"/>
          <a:stretch>
            <a:fillRect/>
          </a:stretch>
        </p:blipFill>
        <p:spPr>
          <a:xfrm>
            <a:off x="533400" y="1688882"/>
            <a:ext cx="9144000" cy="1930618"/>
          </a:xfrm>
          <a:prstGeom prst="rect">
            <a:avLst/>
          </a:prstGeom>
        </p:spPr>
      </p:pic>
      <p:pic>
        <p:nvPicPr>
          <p:cNvPr id="7" name="Picture 6">
            <a:extLst>
              <a:ext uri="{FF2B5EF4-FFF2-40B4-BE49-F238E27FC236}">
                <a16:creationId xmlns:a16="http://schemas.microsoft.com/office/drawing/2014/main" id="{2FCBCE59-45E0-72EA-B1B6-AD9AF6F2FC73}"/>
              </a:ext>
            </a:extLst>
          </p:cNvPr>
          <p:cNvPicPr>
            <a:picLocks noChangeAspect="1"/>
          </p:cNvPicPr>
          <p:nvPr/>
        </p:nvPicPr>
        <p:blipFill>
          <a:blip r:embed="rId5"/>
          <a:stretch>
            <a:fillRect/>
          </a:stretch>
        </p:blipFill>
        <p:spPr>
          <a:xfrm>
            <a:off x="4800600" y="3771900"/>
            <a:ext cx="4651820" cy="5194715"/>
          </a:xfrm>
          <a:prstGeom prst="rect">
            <a:avLst/>
          </a:prstGeom>
        </p:spPr>
      </p:pic>
      <p:pic>
        <p:nvPicPr>
          <p:cNvPr id="9" name="Picture 8">
            <a:extLst>
              <a:ext uri="{FF2B5EF4-FFF2-40B4-BE49-F238E27FC236}">
                <a16:creationId xmlns:a16="http://schemas.microsoft.com/office/drawing/2014/main" id="{EF878B71-9BD2-596E-BB4D-2D8073E2EC38}"/>
              </a:ext>
            </a:extLst>
          </p:cNvPr>
          <p:cNvPicPr>
            <a:picLocks noChangeAspect="1"/>
          </p:cNvPicPr>
          <p:nvPr/>
        </p:nvPicPr>
        <p:blipFill>
          <a:blip r:embed="rId6"/>
          <a:stretch>
            <a:fillRect/>
          </a:stretch>
        </p:blipFill>
        <p:spPr>
          <a:xfrm>
            <a:off x="10134600" y="6251861"/>
            <a:ext cx="4876800" cy="2676654"/>
          </a:xfrm>
          <a:prstGeom prst="rect">
            <a:avLst/>
          </a:prstGeom>
        </p:spPr>
      </p:pic>
    </p:spTree>
    <p:extLst>
      <p:ext uri="{BB962C8B-B14F-4D97-AF65-F5344CB8AC3E}">
        <p14:creationId xmlns:p14="http://schemas.microsoft.com/office/powerpoint/2010/main" val="36876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D83AB95E-E9E7-D1C5-012A-9052D0C018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A42EA54-6291-3DC7-E085-7B92198F5DD0}"/>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B403DCFF-5BCD-3F10-6FEB-C3C53363A33B}"/>
              </a:ext>
            </a:extLst>
          </p:cNvPr>
          <p:cNvSpPr txBox="1"/>
          <p:nvPr/>
        </p:nvSpPr>
        <p:spPr>
          <a:xfrm>
            <a:off x="533400" y="495300"/>
            <a:ext cx="17452278" cy="830997"/>
          </a:xfrm>
          <a:prstGeom prst="rect">
            <a:avLst/>
          </a:prstGeom>
          <a:noFill/>
        </p:spPr>
        <p:txBody>
          <a:bodyPr wrap="none" rtlCol="0">
            <a:spAutoFit/>
          </a:bodyPr>
          <a:lstStyle/>
          <a:p>
            <a:r>
              <a:rPr lang="en-GB" sz="2400" b="1" dirty="0">
                <a:solidFill>
                  <a:srgbClr val="002060"/>
                </a:solidFill>
                <a:latin typeface="+mj-lt"/>
              </a:rPr>
              <a:t>10. Create a stored procedure that takes the '</a:t>
            </a:r>
            <a:r>
              <a:rPr lang="en-GB" sz="2400" b="1" dirty="0" err="1">
                <a:solidFill>
                  <a:srgbClr val="002060"/>
                </a:solidFill>
                <a:latin typeface="+mj-lt"/>
              </a:rPr>
              <a:t>Week_no</a:t>
            </a:r>
            <a:r>
              <a:rPr lang="en-GB" sz="2400" b="1" dirty="0">
                <a:solidFill>
                  <a:srgbClr val="002060"/>
                </a:solidFill>
                <a:latin typeface="+mj-lt"/>
              </a:rPr>
              <a:t>' as input and generates a report displaying the total shares for each '</a:t>
            </a:r>
            <a:r>
              <a:rPr lang="en-GB" sz="2400" b="1" dirty="0" err="1">
                <a:solidFill>
                  <a:srgbClr val="002060"/>
                </a:solidFill>
                <a:latin typeface="+mj-lt"/>
              </a:rPr>
              <a:t>Post_type</a:t>
            </a:r>
            <a:r>
              <a:rPr lang="en-GB" sz="2400" b="1" dirty="0">
                <a:solidFill>
                  <a:srgbClr val="002060"/>
                </a:solidFill>
                <a:latin typeface="+mj-lt"/>
              </a:rPr>
              <a:t>’. </a:t>
            </a:r>
          </a:p>
          <a:p>
            <a:r>
              <a:rPr lang="en-GB" sz="2400" b="1" dirty="0">
                <a:solidFill>
                  <a:srgbClr val="002060"/>
                </a:solidFill>
                <a:latin typeface="+mj-lt"/>
              </a:rPr>
              <a:t>       The output of the procedure should consist of two columns: </a:t>
            </a:r>
            <a:r>
              <a:rPr lang="en-GB" sz="2400" b="1" dirty="0" err="1">
                <a:solidFill>
                  <a:srgbClr val="002060"/>
                </a:solidFill>
                <a:latin typeface="+mj-lt"/>
              </a:rPr>
              <a:t>post_type</a:t>
            </a:r>
            <a:r>
              <a:rPr lang="en-GB" sz="2400" b="1" dirty="0">
                <a:solidFill>
                  <a:srgbClr val="002060"/>
                </a:solidFill>
                <a:latin typeface="+mj-lt"/>
              </a:rPr>
              <a:t> , </a:t>
            </a:r>
            <a:r>
              <a:rPr lang="en-GB" sz="2400" b="1" dirty="0" err="1">
                <a:solidFill>
                  <a:srgbClr val="002060"/>
                </a:solidFill>
                <a:latin typeface="+mj-lt"/>
              </a:rPr>
              <a:t>total_shares</a:t>
            </a:r>
            <a:endParaRPr lang="en-GB" sz="2400" b="1" dirty="0">
              <a:solidFill>
                <a:srgbClr val="002060"/>
              </a:solidFill>
              <a:latin typeface="+mj-lt"/>
            </a:endParaRPr>
          </a:p>
        </p:txBody>
      </p:sp>
      <p:pic>
        <p:nvPicPr>
          <p:cNvPr id="4" name="Picture 3">
            <a:extLst>
              <a:ext uri="{FF2B5EF4-FFF2-40B4-BE49-F238E27FC236}">
                <a16:creationId xmlns:a16="http://schemas.microsoft.com/office/drawing/2014/main" id="{241F7F77-5AE0-81B9-C297-69CB04D12DDE}"/>
              </a:ext>
            </a:extLst>
          </p:cNvPr>
          <p:cNvPicPr>
            <a:picLocks noChangeAspect="1"/>
          </p:cNvPicPr>
          <p:nvPr/>
        </p:nvPicPr>
        <p:blipFill>
          <a:blip r:embed="rId4"/>
          <a:stretch>
            <a:fillRect/>
          </a:stretch>
        </p:blipFill>
        <p:spPr>
          <a:xfrm>
            <a:off x="838200" y="1804787"/>
            <a:ext cx="9829800" cy="3491113"/>
          </a:xfrm>
          <a:prstGeom prst="rect">
            <a:avLst/>
          </a:prstGeom>
        </p:spPr>
      </p:pic>
      <p:pic>
        <p:nvPicPr>
          <p:cNvPr id="7" name="Picture 6">
            <a:extLst>
              <a:ext uri="{FF2B5EF4-FFF2-40B4-BE49-F238E27FC236}">
                <a16:creationId xmlns:a16="http://schemas.microsoft.com/office/drawing/2014/main" id="{F765C176-B49E-092C-2139-447168FC6164}"/>
              </a:ext>
            </a:extLst>
          </p:cNvPr>
          <p:cNvPicPr>
            <a:picLocks noChangeAspect="1"/>
          </p:cNvPicPr>
          <p:nvPr/>
        </p:nvPicPr>
        <p:blipFill>
          <a:blip r:embed="rId5"/>
          <a:stretch>
            <a:fillRect/>
          </a:stretch>
        </p:blipFill>
        <p:spPr>
          <a:xfrm>
            <a:off x="5753100" y="6377427"/>
            <a:ext cx="6363588" cy="2362530"/>
          </a:xfrm>
          <a:prstGeom prst="rect">
            <a:avLst/>
          </a:prstGeom>
        </p:spPr>
      </p:pic>
    </p:spTree>
    <p:extLst>
      <p:ext uri="{BB962C8B-B14F-4D97-AF65-F5344CB8AC3E}">
        <p14:creationId xmlns:p14="http://schemas.microsoft.com/office/powerpoint/2010/main" val="346617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F29AB836-37CE-4191-42D3-F4EA1A0AF7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5D4FFF0-B6DB-2D9D-055A-8CF6D1D64BE2}"/>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3">
            <a:extLst>
              <a:ext uri="{FF2B5EF4-FFF2-40B4-BE49-F238E27FC236}">
                <a16:creationId xmlns:a16="http://schemas.microsoft.com/office/drawing/2014/main" id="{7A915832-184E-F923-921B-8E52817975DE}"/>
              </a:ext>
            </a:extLst>
          </p:cNvPr>
          <p:cNvSpPr txBox="1"/>
          <p:nvPr/>
        </p:nvSpPr>
        <p:spPr>
          <a:xfrm>
            <a:off x="304800" y="266700"/>
            <a:ext cx="17830800" cy="6678751"/>
          </a:xfrm>
          <a:prstGeom prst="rect">
            <a:avLst/>
          </a:prstGeom>
          <a:noFill/>
        </p:spPr>
        <p:txBody>
          <a:bodyPr wrap="square">
            <a:spAutoFit/>
          </a:bodyPr>
          <a:lstStyle/>
          <a:p>
            <a:pPr>
              <a:buNone/>
            </a:pPr>
            <a:r>
              <a:rPr lang="en-GB" sz="2400" b="1" dirty="0">
                <a:solidFill>
                  <a:srgbClr val="002060"/>
                </a:solidFill>
                <a:latin typeface="+mj-lt"/>
              </a:rPr>
              <a:t>Key Insights &amp; Recommendations</a:t>
            </a:r>
          </a:p>
          <a:p>
            <a:pPr>
              <a:buNone/>
            </a:pPr>
            <a:endParaRPr lang="en-GB" sz="2000" dirty="0">
              <a:solidFill>
                <a:srgbClr val="002060"/>
              </a:solidFill>
              <a:latin typeface="+mj-lt"/>
            </a:endParaRPr>
          </a:p>
          <a:p>
            <a:pPr>
              <a:buNone/>
            </a:pPr>
            <a:r>
              <a:rPr lang="en-GB" sz="2400" b="1" dirty="0">
                <a:solidFill>
                  <a:srgbClr val="002060"/>
                </a:solidFill>
                <a:latin typeface="+mj-lt"/>
              </a:rPr>
              <a:t>Insights</a:t>
            </a:r>
          </a:p>
          <a:p>
            <a:pPr marL="342900" indent="-342900">
              <a:buFont typeface="Arial" panose="020B0604020202020204" pitchFamily="34" charset="0"/>
              <a:buChar char="•"/>
            </a:pPr>
            <a:r>
              <a:rPr lang="en-GB" sz="2400" dirty="0">
                <a:solidFill>
                  <a:srgbClr val="002060"/>
                </a:solidFill>
                <a:latin typeface="+mj-lt"/>
              </a:rPr>
              <a:t>Reels dominate performance by contributing ~62% of total reach, followed by Images (22%).</a:t>
            </a:r>
          </a:p>
          <a:p>
            <a:pPr marL="342900" indent="-342900">
              <a:buFont typeface="Arial" panose="020B0604020202020204" pitchFamily="34" charset="0"/>
              <a:buChar char="•"/>
            </a:pPr>
            <a:r>
              <a:rPr lang="en-GB" sz="2400" dirty="0">
                <a:solidFill>
                  <a:srgbClr val="002060"/>
                </a:solidFill>
                <a:latin typeface="+mj-lt"/>
              </a:rPr>
              <a:t>May - June showed the highest engagement and new followers, driven by diverse, multi-category content.</a:t>
            </a:r>
          </a:p>
          <a:p>
            <a:pPr marL="342900" indent="-342900">
              <a:buFont typeface="Arial" panose="020B0604020202020204" pitchFamily="34" charset="0"/>
              <a:buChar char="•"/>
            </a:pPr>
            <a:r>
              <a:rPr lang="en-GB" sz="2400" dirty="0">
                <a:solidFill>
                  <a:srgbClr val="002060"/>
                </a:solidFill>
                <a:latin typeface="+mj-lt"/>
              </a:rPr>
              <a:t>Follower Conversion Ratio (New Followers ÷ Profile Visits) peaks in March, showing that content strongly resonated and converted visitors into followers.</a:t>
            </a:r>
          </a:p>
          <a:p>
            <a:pPr marL="342900" indent="-342900">
              <a:buFont typeface="Arial" panose="020B0604020202020204" pitchFamily="34" charset="0"/>
              <a:buChar char="•"/>
            </a:pPr>
            <a:r>
              <a:rPr lang="en-GB" sz="2400" dirty="0">
                <a:solidFill>
                  <a:srgbClr val="002060"/>
                </a:solidFill>
                <a:latin typeface="+mj-lt"/>
              </a:rPr>
              <a:t>Top-performing categories: Tech Tips , Mobiles and Other Gadgets</a:t>
            </a:r>
          </a:p>
          <a:p>
            <a:pPr marL="342900" indent="-342900">
              <a:buFont typeface="Arial" panose="020B0604020202020204" pitchFamily="34" charset="0"/>
              <a:buChar char="•"/>
            </a:pPr>
            <a:r>
              <a:rPr lang="en-GB" sz="2400" dirty="0">
                <a:solidFill>
                  <a:srgbClr val="002060"/>
                </a:solidFill>
                <a:latin typeface="+mj-lt"/>
              </a:rPr>
              <a:t>Tech Tips posts have the highest number of saves, indicating strong educational and long-term engagement value.</a:t>
            </a:r>
          </a:p>
          <a:p>
            <a:pPr marL="342900" indent="-342900">
              <a:buFont typeface="Arial" panose="020B0604020202020204" pitchFamily="34" charset="0"/>
              <a:buChar char="•"/>
            </a:pPr>
            <a:r>
              <a:rPr lang="en-GB" sz="2400" dirty="0">
                <a:solidFill>
                  <a:srgbClr val="002060"/>
                </a:solidFill>
                <a:latin typeface="+mj-lt"/>
              </a:rPr>
              <a:t>Engagement dropped from July to September, suggesting reduced posting consistency or less relevant themes.</a:t>
            </a:r>
          </a:p>
          <a:p>
            <a:pPr marL="342900" indent="-342900">
              <a:buFont typeface="Arial" panose="020B0604020202020204" pitchFamily="34" charset="0"/>
              <a:buChar char="•"/>
            </a:pPr>
            <a:endParaRPr lang="en-GB" sz="2400" dirty="0">
              <a:solidFill>
                <a:srgbClr val="002060"/>
              </a:solidFill>
              <a:latin typeface="+mj-lt"/>
            </a:endParaRPr>
          </a:p>
          <a:p>
            <a:pPr>
              <a:buNone/>
            </a:pPr>
            <a:r>
              <a:rPr lang="en-GB" sz="2400" b="1" dirty="0">
                <a:solidFill>
                  <a:srgbClr val="002060"/>
                </a:solidFill>
                <a:latin typeface="+mj-lt"/>
              </a:rPr>
              <a:t>Recommendations</a:t>
            </a:r>
          </a:p>
          <a:p>
            <a:pPr marL="342900" indent="-342900">
              <a:buFont typeface="Arial" panose="020B0604020202020204" pitchFamily="34" charset="0"/>
              <a:buChar char="•"/>
            </a:pPr>
            <a:r>
              <a:rPr lang="en-GB" sz="2400" dirty="0">
                <a:solidFill>
                  <a:srgbClr val="002060"/>
                </a:solidFill>
                <a:latin typeface="+mj-lt"/>
              </a:rPr>
              <a:t>Prioritize Reel content, especially around Tech Tips, Mobiles and Gadget Demos, to maximize visibility and conversions.</a:t>
            </a:r>
          </a:p>
          <a:p>
            <a:pPr marL="342900" indent="-342900">
              <a:buFont typeface="Arial" panose="020B0604020202020204" pitchFamily="34" charset="0"/>
              <a:buChar char="•"/>
            </a:pPr>
            <a:r>
              <a:rPr lang="en-GB" sz="2400" dirty="0">
                <a:solidFill>
                  <a:srgbClr val="002060"/>
                </a:solidFill>
                <a:latin typeface="+mj-lt"/>
              </a:rPr>
              <a:t>Maintain diversity in content categories combining Mobiles, Smartwatches, Laptops, and Gadgets improves reach and follower growth.</a:t>
            </a:r>
          </a:p>
          <a:p>
            <a:pPr marL="342900" indent="-342900">
              <a:buFont typeface="Arial" panose="020B0604020202020204" pitchFamily="34" charset="0"/>
              <a:buChar char="•"/>
            </a:pPr>
            <a:r>
              <a:rPr lang="en-GB" sz="2400" dirty="0">
                <a:solidFill>
                  <a:srgbClr val="002060"/>
                </a:solidFill>
                <a:latin typeface="+mj-lt"/>
              </a:rPr>
              <a:t>Use the Follower Conversion Ratio as a monthly KPI to evaluate content effectiveness and audience interest.</a:t>
            </a:r>
          </a:p>
          <a:p>
            <a:pPr marL="342900" indent="-342900">
              <a:buFont typeface="Arial" panose="020B0604020202020204" pitchFamily="34" charset="0"/>
              <a:buChar char="•"/>
            </a:pPr>
            <a:r>
              <a:rPr lang="en-GB" sz="2400" dirty="0">
                <a:solidFill>
                  <a:srgbClr val="002060"/>
                </a:solidFill>
                <a:latin typeface="+mj-lt"/>
              </a:rPr>
              <a:t>Reproduce strategies from high-conversion months (May–June)  such as frequent posting and broader category coverage.</a:t>
            </a:r>
          </a:p>
          <a:p>
            <a:pPr marL="342900" indent="-342900">
              <a:buFont typeface="Arial" panose="020B0604020202020204" pitchFamily="34" charset="0"/>
              <a:buChar char="•"/>
            </a:pPr>
            <a:r>
              <a:rPr lang="en-GB" sz="2400" dirty="0">
                <a:solidFill>
                  <a:srgbClr val="002060"/>
                </a:solidFill>
                <a:latin typeface="+mj-lt"/>
              </a:rPr>
              <a:t>Explore Carousel posts for tutorials and comparisons to drive more saves and shares.</a:t>
            </a:r>
          </a:p>
          <a:p>
            <a:pPr marL="342900" indent="-342900">
              <a:buFont typeface="Arial" panose="020B0604020202020204" pitchFamily="34" charset="0"/>
              <a:buChar char="•"/>
            </a:pPr>
            <a:r>
              <a:rPr lang="en-GB" sz="2400" dirty="0">
                <a:solidFill>
                  <a:srgbClr val="002060"/>
                </a:solidFill>
                <a:latin typeface="+mj-lt"/>
              </a:rPr>
              <a:t>Analyse posting frequency and timing to identify patterns that boost reach and engagement.</a:t>
            </a:r>
          </a:p>
        </p:txBody>
      </p:sp>
      <p:sp>
        <p:nvSpPr>
          <p:cNvPr id="8" name="TextBox 7">
            <a:extLst>
              <a:ext uri="{FF2B5EF4-FFF2-40B4-BE49-F238E27FC236}">
                <a16:creationId xmlns:a16="http://schemas.microsoft.com/office/drawing/2014/main" id="{94D1FCC1-1E71-38C1-08EE-68DD7748DC34}"/>
              </a:ext>
            </a:extLst>
          </p:cNvPr>
          <p:cNvSpPr txBox="1"/>
          <p:nvPr/>
        </p:nvSpPr>
        <p:spPr>
          <a:xfrm>
            <a:off x="15544800" y="9607490"/>
            <a:ext cx="2438400" cy="400110"/>
          </a:xfrm>
          <a:prstGeom prst="rect">
            <a:avLst/>
          </a:prstGeom>
          <a:noFill/>
        </p:spPr>
        <p:txBody>
          <a:bodyPr wrap="square">
            <a:spAutoFit/>
          </a:bodyPr>
          <a:lstStyle/>
          <a:p>
            <a:pPr>
              <a:buNone/>
            </a:pPr>
            <a:r>
              <a:rPr lang="en-GB" sz="2000" b="1" dirty="0">
                <a:solidFill>
                  <a:srgbClr val="002060"/>
                </a:solidFill>
                <a:latin typeface="+mj-lt"/>
              </a:rPr>
              <a:t>Thank you</a:t>
            </a:r>
          </a:p>
        </p:txBody>
      </p:sp>
    </p:spTree>
    <p:extLst>
      <p:ext uri="{BB962C8B-B14F-4D97-AF65-F5344CB8AC3E}">
        <p14:creationId xmlns:p14="http://schemas.microsoft.com/office/powerpoint/2010/main" val="268849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835F39FC-F2C2-B007-8795-28CAE8292FF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B67BE53-2548-9BBB-4B48-B5861763B075}"/>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2" name="TextBox 11">
            <a:extLst>
              <a:ext uri="{FF2B5EF4-FFF2-40B4-BE49-F238E27FC236}">
                <a16:creationId xmlns:a16="http://schemas.microsoft.com/office/drawing/2014/main" id="{8E7A0C35-7416-678C-118C-2185C9F290B5}"/>
              </a:ext>
            </a:extLst>
          </p:cNvPr>
          <p:cNvSpPr txBox="1"/>
          <p:nvPr/>
        </p:nvSpPr>
        <p:spPr>
          <a:xfrm>
            <a:off x="381000" y="342900"/>
            <a:ext cx="15925800" cy="2677656"/>
          </a:xfrm>
          <a:prstGeom prst="rect">
            <a:avLst/>
          </a:prstGeom>
          <a:noFill/>
        </p:spPr>
        <p:txBody>
          <a:bodyPr wrap="square" rtlCol="0">
            <a:spAutoFit/>
          </a:bodyPr>
          <a:lstStyle/>
          <a:p>
            <a:r>
              <a:rPr lang="en-GB" sz="2400" b="1" dirty="0">
                <a:solidFill>
                  <a:srgbClr val="002060"/>
                </a:solidFill>
                <a:latin typeface="+mj-lt"/>
                <a:cs typeface="Anantason Bold"/>
              </a:rPr>
              <a:t>This Analysis  Includes 3 database tables</a:t>
            </a:r>
          </a:p>
          <a:p>
            <a:pPr marL="342900" indent="-342900">
              <a:buFont typeface="Arial" panose="020B0604020202020204" pitchFamily="34" charset="0"/>
              <a:buChar char="•"/>
            </a:pPr>
            <a:r>
              <a:rPr lang="en-GB" sz="2400" b="1" dirty="0" err="1">
                <a:solidFill>
                  <a:srgbClr val="002060"/>
                </a:solidFill>
                <a:latin typeface="+mj-lt"/>
                <a:cs typeface="Anantason Bold"/>
              </a:rPr>
              <a:t>dim_date</a:t>
            </a:r>
            <a:r>
              <a:rPr lang="en-GB" sz="2400" b="1" dirty="0">
                <a:solidFill>
                  <a:srgbClr val="002060"/>
                </a:solidFill>
                <a:latin typeface="+mj-lt"/>
                <a:cs typeface="Anantason Bold"/>
              </a:rPr>
              <a:t>           : This covers all date and time related attributes</a:t>
            </a:r>
          </a:p>
          <a:p>
            <a:pPr marL="342900" indent="-342900">
              <a:buFont typeface="Arial" panose="020B0604020202020204" pitchFamily="34" charset="0"/>
              <a:buChar char="•"/>
            </a:pPr>
            <a:r>
              <a:rPr lang="en-GB" sz="2400" b="1" dirty="0" err="1">
                <a:solidFill>
                  <a:srgbClr val="002060"/>
                </a:solidFill>
                <a:latin typeface="+mj-lt"/>
                <a:cs typeface="Anantason Bold"/>
              </a:rPr>
              <a:t>fact_account</a:t>
            </a:r>
            <a:r>
              <a:rPr lang="en-GB" sz="2400" b="1" dirty="0">
                <a:solidFill>
                  <a:srgbClr val="002060"/>
                </a:solidFill>
                <a:latin typeface="+mj-lt"/>
                <a:cs typeface="Anantason Bold"/>
              </a:rPr>
              <a:t>     : This has account details of the influencer like profile visits and followers by date</a:t>
            </a:r>
          </a:p>
          <a:p>
            <a:pPr marL="342900" indent="-342900">
              <a:buFont typeface="Arial" panose="020B0604020202020204" pitchFamily="34" charset="0"/>
              <a:buChar char="•"/>
            </a:pPr>
            <a:r>
              <a:rPr lang="en-GB" sz="2400" b="1" dirty="0" err="1">
                <a:solidFill>
                  <a:srgbClr val="002060"/>
                </a:solidFill>
                <a:latin typeface="+mj-lt"/>
                <a:cs typeface="Anantason Bold"/>
              </a:rPr>
              <a:t>fact_content</a:t>
            </a:r>
            <a:r>
              <a:rPr lang="en-GB" sz="2400" b="1" dirty="0">
                <a:solidFill>
                  <a:srgbClr val="002060"/>
                </a:solidFill>
                <a:latin typeface="+mj-lt"/>
                <a:cs typeface="Anantason Bold"/>
              </a:rPr>
              <a:t>     : This has what type of content is delivered and its engagement ( likes, views etc..</a:t>
            </a:r>
          </a:p>
          <a:p>
            <a:endParaRPr lang="en-GB" sz="2400" b="1" dirty="0">
              <a:solidFill>
                <a:srgbClr val="002060"/>
              </a:solidFill>
              <a:latin typeface="+mj-lt"/>
              <a:cs typeface="Anantason Bold"/>
            </a:endParaRPr>
          </a:p>
          <a:p>
            <a:r>
              <a:rPr lang="en-GB" sz="2400" b="1" dirty="0">
                <a:solidFill>
                  <a:srgbClr val="002060"/>
                </a:solidFill>
                <a:latin typeface="+mj-lt"/>
                <a:cs typeface="Anantason Bold"/>
              </a:rPr>
              <a:t>Let’s begin with the Analysis ….</a:t>
            </a:r>
          </a:p>
          <a:p>
            <a:endParaRPr lang="en-GB" sz="2400" b="1" dirty="0">
              <a:solidFill>
                <a:srgbClr val="002060"/>
              </a:solidFill>
              <a:latin typeface="+mj-lt"/>
              <a:cs typeface="Anantason Bold"/>
            </a:endParaRPr>
          </a:p>
        </p:txBody>
      </p:sp>
      <p:sp>
        <p:nvSpPr>
          <p:cNvPr id="6" name="TextBox 5">
            <a:extLst>
              <a:ext uri="{FF2B5EF4-FFF2-40B4-BE49-F238E27FC236}">
                <a16:creationId xmlns:a16="http://schemas.microsoft.com/office/drawing/2014/main" id="{598FF463-0785-CBBC-B928-A6D4F98ACEAC}"/>
              </a:ext>
            </a:extLst>
          </p:cNvPr>
          <p:cNvSpPr txBox="1"/>
          <p:nvPr/>
        </p:nvSpPr>
        <p:spPr>
          <a:xfrm>
            <a:off x="381000" y="3314700"/>
            <a:ext cx="9014134" cy="461665"/>
          </a:xfrm>
          <a:prstGeom prst="rect">
            <a:avLst/>
          </a:prstGeom>
          <a:noFill/>
        </p:spPr>
        <p:txBody>
          <a:bodyPr wrap="none" rtlCol="0">
            <a:spAutoFit/>
          </a:bodyPr>
          <a:lstStyle/>
          <a:p>
            <a:r>
              <a:rPr lang="en-GB" sz="2400" b="1" dirty="0">
                <a:solidFill>
                  <a:srgbClr val="002060"/>
                </a:solidFill>
                <a:latin typeface="+mj-lt"/>
              </a:rPr>
              <a:t>1. How many unique post types are found in the 'fact_content' table?</a:t>
            </a:r>
          </a:p>
        </p:txBody>
      </p:sp>
      <p:pic>
        <p:nvPicPr>
          <p:cNvPr id="14" name="Picture 13">
            <a:extLst>
              <a:ext uri="{FF2B5EF4-FFF2-40B4-BE49-F238E27FC236}">
                <a16:creationId xmlns:a16="http://schemas.microsoft.com/office/drawing/2014/main" id="{197E6903-56A8-C299-ABD3-C481EF1374E3}"/>
              </a:ext>
            </a:extLst>
          </p:cNvPr>
          <p:cNvPicPr>
            <a:picLocks noChangeAspect="1"/>
          </p:cNvPicPr>
          <p:nvPr/>
        </p:nvPicPr>
        <p:blipFill>
          <a:blip r:embed="rId4"/>
          <a:stretch>
            <a:fillRect/>
          </a:stretch>
        </p:blipFill>
        <p:spPr>
          <a:xfrm>
            <a:off x="381000" y="4327219"/>
            <a:ext cx="10896600" cy="3930943"/>
          </a:xfrm>
          <a:prstGeom prst="rect">
            <a:avLst/>
          </a:prstGeom>
        </p:spPr>
      </p:pic>
      <mc:AlternateContent xmlns:mc="http://schemas.openxmlformats.org/markup-compatibility/2006" xmlns:cx2="http://schemas.microsoft.com/office/drawing/2015/10/21/chartex">
        <mc:Choice Requires="cx2">
          <p:graphicFrame>
            <p:nvGraphicFramePr>
              <p:cNvPr id="16" name="Chart 15">
                <a:extLst>
                  <a:ext uri="{FF2B5EF4-FFF2-40B4-BE49-F238E27FC236}">
                    <a16:creationId xmlns:a16="http://schemas.microsoft.com/office/drawing/2014/main" id="{A1980FE1-7A50-7E4B-3452-D84B256064AB}"/>
                  </a:ext>
                </a:extLst>
              </p:cNvPr>
              <p:cNvGraphicFramePr/>
              <p:nvPr>
                <p:extLst>
                  <p:ext uri="{D42A27DB-BD31-4B8C-83A1-F6EECF244321}">
                    <p14:modId xmlns:p14="http://schemas.microsoft.com/office/powerpoint/2010/main" val="2405286399"/>
                  </p:ext>
                </p:extLst>
              </p:nvPr>
            </p:nvGraphicFramePr>
            <p:xfrm>
              <a:off x="11734800" y="4305300"/>
              <a:ext cx="5943600" cy="395286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6" name="Chart 15">
                <a:extLst>
                  <a:ext uri="{FF2B5EF4-FFF2-40B4-BE49-F238E27FC236}">
                    <a16:creationId xmlns:a16="http://schemas.microsoft.com/office/drawing/2014/main" id="{A1980FE1-7A50-7E4B-3452-D84B256064AB}"/>
                  </a:ext>
                </a:extLst>
              </p:cNvPr>
              <p:cNvPicPr>
                <a:picLocks noGrp="1" noRot="1" noChangeAspect="1" noMove="1" noResize="1" noEditPoints="1" noAdjustHandles="1" noChangeArrowheads="1" noChangeShapeType="1"/>
              </p:cNvPicPr>
              <p:nvPr/>
            </p:nvPicPr>
            <p:blipFill>
              <a:blip r:embed="rId8"/>
              <a:stretch>
                <a:fillRect/>
              </a:stretch>
            </p:blipFill>
            <p:spPr>
              <a:xfrm>
                <a:off x="11734800" y="4305300"/>
                <a:ext cx="5943600" cy="395286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494E5855-2519-81E2-50F8-15EC5B7D94AF}"/>
                  </a:ext>
                </a:extLst>
              </p14:cNvPr>
              <p14:cNvContentPartPr/>
              <p14:nvPr/>
            </p14:nvContentPartPr>
            <p14:xfrm>
              <a:off x="12961080" y="4881960"/>
              <a:ext cx="1631520" cy="38880"/>
            </p14:xfrm>
          </p:contentPart>
        </mc:Choice>
        <mc:Fallback xmlns="">
          <p:pic>
            <p:nvPicPr>
              <p:cNvPr id="17" name="Ink 16">
                <a:extLst>
                  <a:ext uri="{FF2B5EF4-FFF2-40B4-BE49-F238E27FC236}">
                    <a16:creationId xmlns:a16="http://schemas.microsoft.com/office/drawing/2014/main" id="{494E5855-2519-81E2-50F8-15EC5B7D94AF}"/>
                  </a:ext>
                </a:extLst>
              </p:cNvPr>
              <p:cNvPicPr/>
              <p:nvPr/>
            </p:nvPicPr>
            <p:blipFill>
              <a:blip r:embed="rId10"/>
              <a:stretch>
                <a:fillRect/>
              </a:stretch>
            </p:blipFill>
            <p:spPr>
              <a:xfrm>
                <a:off x="12945240" y="4818600"/>
                <a:ext cx="1662840" cy="165600"/>
              </a:xfrm>
              <a:prstGeom prst="rect">
                <a:avLst/>
              </a:prstGeom>
            </p:spPr>
          </p:pic>
        </mc:Fallback>
      </mc:AlternateContent>
    </p:spTree>
    <p:extLst>
      <p:ext uri="{BB962C8B-B14F-4D97-AF65-F5344CB8AC3E}">
        <p14:creationId xmlns:p14="http://schemas.microsoft.com/office/powerpoint/2010/main" val="206303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58BB9BC8-4024-9FF4-CC96-2DD4272FC8F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67C82D6-DF1B-53CC-F2A3-348E67248477}"/>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E117D340-52A8-CA6D-8DAC-7B98B451E2ED}"/>
              </a:ext>
            </a:extLst>
          </p:cNvPr>
          <p:cNvSpPr txBox="1"/>
          <p:nvPr/>
        </p:nvSpPr>
        <p:spPr>
          <a:xfrm>
            <a:off x="533400" y="495300"/>
            <a:ext cx="9971256" cy="461665"/>
          </a:xfrm>
          <a:prstGeom prst="rect">
            <a:avLst/>
          </a:prstGeom>
          <a:noFill/>
        </p:spPr>
        <p:txBody>
          <a:bodyPr wrap="none" rtlCol="0">
            <a:spAutoFit/>
          </a:bodyPr>
          <a:lstStyle/>
          <a:p>
            <a:r>
              <a:rPr lang="en-GB" sz="2400" b="1" dirty="0">
                <a:solidFill>
                  <a:srgbClr val="002060"/>
                </a:solidFill>
                <a:latin typeface="+mj-lt"/>
              </a:rPr>
              <a:t>2. What are the highest and lowest recorded impressions for each post type?</a:t>
            </a:r>
          </a:p>
        </p:txBody>
      </p:sp>
      <p:pic>
        <p:nvPicPr>
          <p:cNvPr id="4" name="Picture 3">
            <a:extLst>
              <a:ext uri="{FF2B5EF4-FFF2-40B4-BE49-F238E27FC236}">
                <a16:creationId xmlns:a16="http://schemas.microsoft.com/office/drawing/2014/main" id="{DA6FD4F7-8486-8428-8B66-4F519E9264A1}"/>
              </a:ext>
            </a:extLst>
          </p:cNvPr>
          <p:cNvPicPr>
            <a:picLocks noChangeAspect="1"/>
          </p:cNvPicPr>
          <p:nvPr/>
        </p:nvPicPr>
        <p:blipFill>
          <a:blip r:embed="rId4"/>
          <a:stretch>
            <a:fillRect/>
          </a:stretch>
        </p:blipFill>
        <p:spPr>
          <a:xfrm>
            <a:off x="520700" y="1236615"/>
            <a:ext cx="11734800" cy="3581400"/>
          </a:xfrm>
          <a:prstGeom prst="rect">
            <a:avLst/>
          </a:prstGeom>
        </p:spPr>
      </p:pic>
      <p:graphicFrame>
        <p:nvGraphicFramePr>
          <p:cNvPr id="7" name="Chart 6">
            <a:extLst>
              <a:ext uri="{FF2B5EF4-FFF2-40B4-BE49-F238E27FC236}">
                <a16:creationId xmlns:a16="http://schemas.microsoft.com/office/drawing/2014/main" id="{2843C9E1-B577-8B69-C7EC-36A44D5FD894}"/>
              </a:ext>
            </a:extLst>
          </p:cNvPr>
          <p:cNvGraphicFramePr>
            <a:graphicFrameLocks/>
          </p:cNvGraphicFramePr>
          <p:nvPr>
            <p:extLst>
              <p:ext uri="{D42A27DB-BD31-4B8C-83A1-F6EECF244321}">
                <p14:modId xmlns:p14="http://schemas.microsoft.com/office/powerpoint/2010/main" val="3999718626"/>
              </p:ext>
            </p:extLst>
          </p:nvPr>
        </p:nvGraphicFramePr>
        <p:xfrm>
          <a:off x="7391400" y="5905500"/>
          <a:ext cx="8534400" cy="4191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3110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BB26024D-9A04-55F1-A37C-1AC1E46B725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7DD9BFE-ACD5-38F4-7D64-7D4621007FB3}"/>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6996B41E-8F97-8FFD-6429-FA809B96F0F3}"/>
              </a:ext>
            </a:extLst>
          </p:cNvPr>
          <p:cNvSpPr txBox="1"/>
          <p:nvPr/>
        </p:nvSpPr>
        <p:spPr>
          <a:xfrm>
            <a:off x="533400" y="495300"/>
            <a:ext cx="16321840" cy="461665"/>
          </a:xfrm>
          <a:prstGeom prst="rect">
            <a:avLst/>
          </a:prstGeom>
          <a:noFill/>
        </p:spPr>
        <p:txBody>
          <a:bodyPr wrap="none" rtlCol="0">
            <a:spAutoFit/>
          </a:bodyPr>
          <a:lstStyle/>
          <a:p>
            <a:r>
              <a:rPr lang="en-GB" sz="2400" b="1" dirty="0">
                <a:solidFill>
                  <a:srgbClr val="002060"/>
                </a:solidFill>
                <a:latin typeface="+mj-lt"/>
              </a:rPr>
              <a:t>3. Filter all the posts that were published on a weekend in the month of March and April and export them to a separate csv file.</a:t>
            </a:r>
          </a:p>
        </p:txBody>
      </p:sp>
      <p:pic>
        <p:nvPicPr>
          <p:cNvPr id="4" name="Picture 3">
            <a:extLst>
              <a:ext uri="{FF2B5EF4-FFF2-40B4-BE49-F238E27FC236}">
                <a16:creationId xmlns:a16="http://schemas.microsoft.com/office/drawing/2014/main" id="{2ECF0DA6-4E9C-3376-CE53-0ADA429B4AA5}"/>
              </a:ext>
            </a:extLst>
          </p:cNvPr>
          <p:cNvPicPr>
            <a:picLocks noChangeAspect="1"/>
          </p:cNvPicPr>
          <p:nvPr/>
        </p:nvPicPr>
        <p:blipFill>
          <a:blip r:embed="rId4"/>
          <a:stretch>
            <a:fillRect/>
          </a:stretch>
        </p:blipFill>
        <p:spPr>
          <a:xfrm>
            <a:off x="1371600" y="1409700"/>
            <a:ext cx="11811000" cy="6096000"/>
          </a:xfrm>
          <a:prstGeom prst="rect">
            <a:avLst/>
          </a:prstGeom>
        </p:spPr>
      </p:pic>
    </p:spTree>
    <p:extLst>
      <p:ext uri="{BB962C8B-B14F-4D97-AF65-F5344CB8AC3E}">
        <p14:creationId xmlns:p14="http://schemas.microsoft.com/office/powerpoint/2010/main" val="633294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2DAAFECF-5D73-A414-96CD-99B2D23B1F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DFCE5F8-E84D-B985-AFF6-C04D65F71A57}"/>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E773639C-2936-86EC-D669-18EE418D113D}"/>
              </a:ext>
            </a:extLst>
          </p:cNvPr>
          <p:cNvSpPr txBox="1"/>
          <p:nvPr/>
        </p:nvSpPr>
        <p:spPr>
          <a:xfrm>
            <a:off x="533400" y="495300"/>
            <a:ext cx="13370904" cy="830997"/>
          </a:xfrm>
          <a:prstGeom prst="rect">
            <a:avLst/>
          </a:prstGeom>
          <a:noFill/>
        </p:spPr>
        <p:txBody>
          <a:bodyPr wrap="none" rtlCol="0">
            <a:spAutoFit/>
          </a:bodyPr>
          <a:lstStyle/>
          <a:p>
            <a:r>
              <a:rPr lang="en-GB" sz="2400" b="1" dirty="0">
                <a:solidFill>
                  <a:srgbClr val="002060"/>
                </a:solidFill>
                <a:latin typeface="+mj-lt"/>
              </a:rPr>
              <a:t>4. Create a report to get the statistics for the account. </a:t>
            </a:r>
          </a:p>
          <a:p>
            <a:r>
              <a:rPr lang="en-GB" sz="2400" b="1" dirty="0">
                <a:solidFill>
                  <a:srgbClr val="002060"/>
                </a:solidFill>
                <a:latin typeface="+mj-lt"/>
              </a:rPr>
              <a:t>     The final output includes the following fields: </a:t>
            </a:r>
            <a:r>
              <a:rPr lang="en-GB" sz="2400" b="1" dirty="0" err="1">
                <a:solidFill>
                  <a:srgbClr val="002060"/>
                </a:solidFill>
                <a:latin typeface="+mj-lt"/>
              </a:rPr>
              <a:t>month_name</a:t>
            </a:r>
            <a:r>
              <a:rPr lang="en-GB" sz="2400" b="1" dirty="0">
                <a:solidFill>
                  <a:srgbClr val="002060"/>
                </a:solidFill>
                <a:latin typeface="+mj-lt"/>
              </a:rPr>
              <a:t>, </a:t>
            </a:r>
            <a:r>
              <a:rPr lang="en-GB" sz="2400" b="1" dirty="0" err="1">
                <a:solidFill>
                  <a:srgbClr val="002060"/>
                </a:solidFill>
                <a:latin typeface="+mj-lt"/>
              </a:rPr>
              <a:t>total_profile_visits</a:t>
            </a:r>
            <a:r>
              <a:rPr lang="en-GB" sz="2400" b="1" dirty="0">
                <a:solidFill>
                  <a:srgbClr val="002060"/>
                </a:solidFill>
                <a:latin typeface="+mj-lt"/>
              </a:rPr>
              <a:t>, </a:t>
            </a:r>
            <a:r>
              <a:rPr lang="en-GB" sz="2400" b="1" dirty="0" err="1">
                <a:solidFill>
                  <a:srgbClr val="002060"/>
                </a:solidFill>
                <a:latin typeface="+mj-lt"/>
              </a:rPr>
              <a:t>total_new_followers</a:t>
            </a:r>
            <a:endParaRPr lang="en-GB" sz="2400" b="1" dirty="0">
              <a:solidFill>
                <a:srgbClr val="002060"/>
              </a:solidFill>
              <a:latin typeface="+mj-lt"/>
            </a:endParaRPr>
          </a:p>
        </p:txBody>
      </p:sp>
      <p:graphicFrame>
        <p:nvGraphicFramePr>
          <p:cNvPr id="5" name="Chart 4">
            <a:extLst>
              <a:ext uri="{FF2B5EF4-FFF2-40B4-BE49-F238E27FC236}">
                <a16:creationId xmlns:a16="http://schemas.microsoft.com/office/drawing/2014/main" id="{D8E1C52B-8744-D85A-FE28-E0513241114D}"/>
              </a:ext>
            </a:extLst>
          </p:cNvPr>
          <p:cNvGraphicFramePr>
            <a:graphicFrameLocks/>
          </p:cNvGraphicFramePr>
          <p:nvPr>
            <p:extLst>
              <p:ext uri="{D42A27DB-BD31-4B8C-83A1-F6EECF244321}">
                <p14:modId xmlns:p14="http://schemas.microsoft.com/office/powerpoint/2010/main" val="1656567023"/>
              </p:ext>
            </p:extLst>
          </p:nvPr>
        </p:nvGraphicFramePr>
        <p:xfrm>
          <a:off x="11430000" y="2030270"/>
          <a:ext cx="6324600" cy="3810000"/>
        </p:xfrm>
        <a:graphic>
          <a:graphicData uri="http://schemas.openxmlformats.org/drawingml/2006/chart">
            <c:chart xmlns:c="http://schemas.openxmlformats.org/drawingml/2006/chart" xmlns:r="http://schemas.openxmlformats.org/officeDocument/2006/relationships" r:id="rId4"/>
          </a:graphicData>
        </a:graphic>
      </p:graphicFrame>
      <p:pic>
        <p:nvPicPr>
          <p:cNvPr id="8" name="Picture 7">
            <a:extLst>
              <a:ext uri="{FF2B5EF4-FFF2-40B4-BE49-F238E27FC236}">
                <a16:creationId xmlns:a16="http://schemas.microsoft.com/office/drawing/2014/main" id="{27071E12-761D-163A-34B7-007134D833C2}"/>
              </a:ext>
            </a:extLst>
          </p:cNvPr>
          <p:cNvPicPr>
            <a:picLocks noChangeAspect="1"/>
          </p:cNvPicPr>
          <p:nvPr/>
        </p:nvPicPr>
        <p:blipFill>
          <a:blip r:embed="rId5"/>
          <a:stretch>
            <a:fillRect/>
          </a:stretch>
        </p:blipFill>
        <p:spPr>
          <a:xfrm>
            <a:off x="533400" y="1772527"/>
            <a:ext cx="9906000" cy="4067743"/>
          </a:xfrm>
          <a:prstGeom prst="rect">
            <a:avLst/>
          </a:prstGeom>
        </p:spPr>
      </p:pic>
      <p:sp>
        <p:nvSpPr>
          <p:cNvPr id="9" name="TextBox 8">
            <a:extLst>
              <a:ext uri="{FF2B5EF4-FFF2-40B4-BE49-F238E27FC236}">
                <a16:creationId xmlns:a16="http://schemas.microsoft.com/office/drawing/2014/main" id="{CFD11FE6-D9EA-7B08-8B57-8518D36A1159}"/>
              </a:ext>
            </a:extLst>
          </p:cNvPr>
          <p:cNvSpPr txBox="1"/>
          <p:nvPr/>
        </p:nvSpPr>
        <p:spPr>
          <a:xfrm>
            <a:off x="3733800" y="6169417"/>
            <a:ext cx="10431958" cy="461665"/>
          </a:xfrm>
          <a:prstGeom prst="rect">
            <a:avLst/>
          </a:prstGeom>
          <a:noFill/>
        </p:spPr>
        <p:txBody>
          <a:bodyPr wrap="none" rtlCol="0">
            <a:spAutoFit/>
          </a:bodyPr>
          <a:lstStyle/>
          <a:p>
            <a:r>
              <a:rPr lang="en-GB" sz="2400" b="1" dirty="0">
                <a:solidFill>
                  <a:srgbClr val="002060"/>
                </a:solidFill>
                <a:latin typeface="+mj-lt"/>
              </a:rPr>
              <a:t>Here the Ratio ( Follower Conversion ratio) = New Followers / Total profile Visits </a:t>
            </a:r>
          </a:p>
        </p:txBody>
      </p:sp>
      <p:sp>
        <p:nvSpPr>
          <p:cNvPr id="11" name="TextBox 10">
            <a:extLst>
              <a:ext uri="{FF2B5EF4-FFF2-40B4-BE49-F238E27FC236}">
                <a16:creationId xmlns:a16="http://schemas.microsoft.com/office/drawing/2014/main" id="{FB661CD8-8668-9B34-A17D-F94591107A54}"/>
              </a:ext>
            </a:extLst>
          </p:cNvPr>
          <p:cNvSpPr txBox="1"/>
          <p:nvPr/>
        </p:nvSpPr>
        <p:spPr>
          <a:xfrm>
            <a:off x="3048000" y="6743700"/>
            <a:ext cx="14706600" cy="2246769"/>
          </a:xfrm>
          <a:prstGeom prst="rect">
            <a:avLst/>
          </a:prstGeom>
          <a:noFill/>
        </p:spPr>
        <p:txBody>
          <a:bodyPr wrap="square">
            <a:spAutoFit/>
          </a:bodyPr>
          <a:lstStyle/>
          <a:p>
            <a:pPr>
              <a:buNone/>
            </a:pPr>
            <a:r>
              <a:rPr lang="en-GB" sz="2000" dirty="0">
                <a:solidFill>
                  <a:srgbClr val="002060"/>
                </a:solidFill>
                <a:latin typeface="+mj-lt"/>
              </a:rPr>
              <a:t>Interpretation:</a:t>
            </a:r>
          </a:p>
          <a:p>
            <a:pPr marL="342900" indent="-342900">
              <a:buFont typeface="Arial" panose="020B0604020202020204" pitchFamily="34" charset="0"/>
              <a:buChar char="•"/>
            </a:pPr>
            <a:r>
              <a:rPr lang="en-GB" sz="2000" dirty="0">
                <a:solidFill>
                  <a:srgbClr val="002060"/>
                </a:solidFill>
                <a:latin typeface="+mj-lt"/>
              </a:rPr>
              <a:t>A high ratio means most profile visitors liked the content and decided to follow strong content appeal and relevance.</a:t>
            </a:r>
          </a:p>
          <a:p>
            <a:pPr marL="342900" indent="-342900">
              <a:buFont typeface="Arial" panose="020B0604020202020204" pitchFamily="34" charset="0"/>
              <a:buChar char="•"/>
            </a:pPr>
            <a:r>
              <a:rPr lang="en-GB" sz="2000" dirty="0">
                <a:solidFill>
                  <a:srgbClr val="002060"/>
                </a:solidFill>
                <a:latin typeface="+mj-lt"/>
              </a:rPr>
              <a:t>A low ratio indicates that visitors are interested enough to view the profile but not compelled to follow suggesting a need to improve content resonance or call-to-action.</a:t>
            </a:r>
          </a:p>
          <a:p>
            <a:pPr marL="342900" indent="-342900">
              <a:buFont typeface="Arial" panose="020B0604020202020204" pitchFamily="34" charset="0"/>
              <a:buChar char="•"/>
            </a:pPr>
            <a:r>
              <a:rPr lang="en-GB" sz="2000" dirty="0">
                <a:solidFill>
                  <a:srgbClr val="002060"/>
                </a:solidFill>
                <a:latin typeface="+mj-lt"/>
              </a:rPr>
              <a:t>Observation from my analysis:</a:t>
            </a:r>
          </a:p>
          <a:p>
            <a:pPr marL="342900" indent="-342900">
              <a:buFont typeface="Arial" panose="020B0604020202020204" pitchFamily="34" charset="0"/>
              <a:buChar char="•"/>
            </a:pPr>
            <a:r>
              <a:rPr lang="en-GB" sz="2000" dirty="0">
                <a:solidFill>
                  <a:srgbClr val="002060"/>
                </a:solidFill>
                <a:latin typeface="+mj-lt"/>
              </a:rPr>
              <a:t>Among all months, March showed the highest conversion ratio, meaning the influencer’s content during that month was most effective in converting visitors into followers  possibly due to diverse and engaging posts across multiple categories.</a:t>
            </a:r>
          </a:p>
        </p:txBody>
      </p:sp>
    </p:spTree>
    <p:extLst>
      <p:ext uri="{BB962C8B-B14F-4D97-AF65-F5344CB8AC3E}">
        <p14:creationId xmlns:p14="http://schemas.microsoft.com/office/powerpoint/2010/main" val="409733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25BB904F-26DE-6E55-D344-47A4D5FFE32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31185D2-A01F-CE79-83F4-B313F98275CC}"/>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BC0F0E59-207F-6361-1F18-47751F4EA690}"/>
              </a:ext>
            </a:extLst>
          </p:cNvPr>
          <p:cNvSpPr txBox="1"/>
          <p:nvPr/>
        </p:nvSpPr>
        <p:spPr>
          <a:xfrm>
            <a:off x="533400" y="495300"/>
            <a:ext cx="16185328" cy="830997"/>
          </a:xfrm>
          <a:prstGeom prst="rect">
            <a:avLst/>
          </a:prstGeom>
          <a:noFill/>
        </p:spPr>
        <p:txBody>
          <a:bodyPr wrap="none" rtlCol="0">
            <a:spAutoFit/>
          </a:bodyPr>
          <a:lstStyle/>
          <a:p>
            <a:r>
              <a:rPr lang="en-GB" sz="2400" b="1" dirty="0">
                <a:solidFill>
                  <a:srgbClr val="002060"/>
                </a:solidFill>
                <a:latin typeface="+mj-lt"/>
              </a:rPr>
              <a:t>5. Write a CTE that calculates the total number of 'likes’ for each '</a:t>
            </a:r>
            <a:r>
              <a:rPr lang="en-GB" sz="2400" b="1" dirty="0" err="1">
                <a:solidFill>
                  <a:srgbClr val="002060"/>
                </a:solidFill>
                <a:latin typeface="+mj-lt"/>
              </a:rPr>
              <a:t>post_category</a:t>
            </a:r>
            <a:r>
              <a:rPr lang="en-GB" sz="2400" b="1" dirty="0">
                <a:solidFill>
                  <a:srgbClr val="002060"/>
                </a:solidFill>
                <a:latin typeface="+mj-lt"/>
              </a:rPr>
              <a:t>' during the month of 'July' and subsequently, </a:t>
            </a:r>
          </a:p>
          <a:p>
            <a:r>
              <a:rPr lang="en-GB" sz="2400" b="1" dirty="0">
                <a:solidFill>
                  <a:srgbClr val="002060"/>
                </a:solidFill>
                <a:latin typeface="+mj-lt"/>
              </a:rPr>
              <a:t>     arrange the '</a:t>
            </a:r>
            <a:r>
              <a:rPr lang="en-GB" sz="2400" b="1" dirty="0" err="1">
                <a:solidFill>
                  <a:srgbClr val="002060"/>
                </a:solidFill>
                <a:latin typeface="+mj-lt"/>
              </a:rPr>
              <a:t>post_category</a:t>
            </a:r>
            <a:r>
              <a:rPr lang="en-GB" sz="2400" b="1" dirty="0">
                <a:solidFill>
                  <a:srgbClr val="002060"/>
                </a:solidFill>
                <a:latin typeface="+mj-lt"/>
              </a:rPr>
              <a:t>' values in descending order according to their total likes.</a:t>
            </a:r>
          </a:p>
        </p:txBody>
      </p:sp>
      <p:pic>
        <p:nvPicPr>
          <p:cNvPr id="4" name="Picture 3">
            <a:extLst>
              <a:ext uri="{FF2B5EF4-FFF2-40B4-BE49-F238E27FC236}">
                <a16:creationId xmlns:a16="http://schemas.microsoft.com/office/drawing/2014/main" id="{3BF7B38E-BC2A-6033-68E3-350AF6F8143A}"/>
              </a:ext>
            </a:extLst>
          </p:cNvPr>
          <p:cNvPicPr>
            <a:picLocks noChangeAspect="1"/>
          </p:cNvPicPr>
          <p:nvPr/>
        </p:nvPicPr>
        <p:blipFill>
          <a:blip r:embed="rId4"/>
          <a:stretch>
            <a:fillRect/>
          </a:stretch>
        </p:blipFill>
        <p:spPr>
          <a:xfrm>
            <a:off x="685800" y="1485900"/>
            <a:ext cx="11584017" cy="3829584"/>
          </a:xfrm>
          <a:prstGeom prst="rect">
            <a:avLst/>
          </a:prstGeom>
        </p:spPr>
      </p:pic>
      <p:graphicFrame>
        <p:nvGraphicFramePr>
          <p:cNvPr id="5" name="Chart 4">
            <a:extLst>
              <a:ext uri="{FF2B5EF4-FFF2-40B4-BE49-F238E27FC236}">
                <a16:creationId xmlns:a16="http://schemas.microsoft.com/office/drawing/2014/main" id="{C17A5DB2-2271-0466-99A0-32752FC4C901}"/>
              </a:ext>
            </a:extLst>
          </p:cNvPr>
          <p:cNvGraphicFramePr>
            <a:graphicFrameLocks/>
          </p:cNvGraphicFramePr>
          <p:nvPr>
            <p:extLst>
              <p:ext uri="{D42A27DB-BD31-4B8C-83A1-F6EECF244321}">
                <p14:modId xmlns:p14="http://schemas.microsoft.com/office/powerpoint/2010/main" val="280634627"/>
              </p:ext>
            </p:extLst>
          </p:nvPr>
        </p:nvGraphicFramePr>
        <p:xfrm>
          <a:off x="6553200" y="5926185"/>
          <a:ext cx="8077200" cy="409411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365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D5E6CB07-3E05-F67F-4F9A-8FAA319B656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FBC4C2-E28E-6A55-4C18-FC1B00C90F45}"/>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897E2D39-BF75-4717-805D-6F1061878ED1}"/>
              </a:ext>
            </a:extLst>
          </p:cNvPr>
          <p:cNvSpPr txBox="1"/>
          <p:nvPr/>
        </p:nvSpPr>
        <p:spPr>
          <a:xfrm>
            <a:off x="533400" y="495300"/>
            <a:ext cx="14810721" cy="830997"/>
          </a:xfrm>
          <a:prstGeom prst="rect">
            <a:avLst/>
          </a:prstGeom>
          <a:noFill/>
        </p:spPr>
        <p:txBody>
          <a:bodyPr wrap="none" rtlCol="0">
            <a:spAutoFit/>
          </a:bodyPr>
          <a:lstStyle/>
          <a:p>
            <a:r>
              <a:rPr lang="en-GB" sz="2400" b="1" dirty="0">
                <a:solidFill>
                  <a:srgbClr val="002060"/>
                </a:solidFill>
                <a:latin typeface="+mj-lt"/>
              </a:rPr>
              <a:t>6. Create a report that displays the unique </a:t>
            </a:r>
            <a:r>
              <a:rPr lang="en-GB" sz="2400" b="1" dirty="0" err="1">
                <a:solidFill>
                  <a:srgbClr val="002060"/>
                </a:solidFill>
                <a:latin typeface="+mj-lt"/>
              </a:rPr>
              <a:t>post_category</a:t>
            </a:r>
            <a:r>
              <a:rPr lang="en-GB" sz="2400" b="1" dirty="0">
                <a:solidFill>
                  <a:srgbClr val="002060"/>
                </a:solidFill>
                <a:latin typeface="+mj-lt"/>
              </a:rPr>
              <a:t> names alongside their respective counts for each month. </a:t>
            </a:r>
          </a:p>
          <a:p>
            <a:r>
              <a:rPr lang="en-GB" sz="2400" b="1" dirty="0">
                <a:solidFill>
                  <a:srgbClr val="002060"/>
                </a:solidFill>
                <a:latin typeface="+mj-lt"/>
              </a:rPr>
              <a:t>     The output should have three columns: </a:t>
            </a:r>
            <a:r>
              <a:rPr lang="en-GB" sz="2400" b="1" dirty="0" err="1">
                <a:solidFill>
                  <a:srgbClr val="002060"/>
                </a:solidFill>
                <a:latin typeface="+mj-lt"/>
              </a:rPr>
              <a:t>month_name</a:t>
            </a:r>
            <a:r>
              <a:rPr lang="en-GB" sz="2400" b="1" dirty="0">
                <a:solidFill>
                  <a:srgbClr val="002060"/>
                </a:solidFill>
                <a:latin typeface="+mj-lt"/>
              </a:rPr>
              <a:t> , </a:t>
            </a:r>
            <a:r>
              <a:rPr lang="en-GB" sz="2400" b="1" dirty="0" err="1">
                <a:solidFill>
                  <a:srgbClr val="002060"/>
                </a:solidFill>
                <a:latin typeface="+mj-lt"/>
              </a:rPr>
              <a:t>post_category_names</a:t>
            </a:r>
            <a:r>
              <a:rPr lang="en-GB" sz="2400" b="1" dirty="0">
                <a:solidFill>
                  <a:srgbClr val="002060"/>
                </a:solidFill>
                <a:latin typeface="+mj-lt"/>
              </a:rPr>
              <a:t>, </a:t>
            </a:r>
            <a:r>
              <a:rPr lang="en-GB" sz="2400" b="1" dirty="0" err="1">
                <a:solidFill>
                  <a:srgbClr val="002060"/>
                </a:solidFill>
                <a:latin typeface="+mj-lt"/>
              </a:rPr>
              <a:t>post_category_count</a:t>
            </a:r>
            <a:endParaRPr lang="en-GB" sz="2400" b="1" dirty="0">
              <a:solidFill>
                <a:srgbClr val="002060"/>
              </a:solidFill>
              <a:latin typeface="+mj-lt"/>
            </a:endParaRPr>
          </a:p>
        </p:txBody>
      </p:sp>
      <p:pic>
        <p:nvPicPr>
          <p:cNvPr id="7" name="Picture 6">
            <a:extLst>
              <a:ext uri="{FF2B5EF4-FFF2-40B4-BE49-F238E27FC236}">
                <a16:creationId xmlns:a16="http://schemas.microsoft.com/office/drawing/2014/main" id="{906E9001-F26A-70A1-676B-CB9DF5D45CE8}"/>
              </a:ext>
            </a:extLst>
          </p:cNvPr>
          <p:cNvPicPr>
            <a:picLocks noChangeAspect="1"/>
          </p:cNvPicPr>
          <p:nvPr/>
        </p:nvPicPr>
        <p:blipFill>
          <a:blip r:embed="rId4"/>
          <a:stretch>
            <a:fillRect/>
          </a:stretch>
        </p:blipFill>
        <p:spPr>
          <a:xfrm>
            <a:off x="1066800" y="2095500"/>
            <a:ext cx="12727176" cy="4801270"/>
          </a:xfrm>
          <a:prstGeom prst="rect">
            <a:avLst/>
          </a:prstGeom>
        </p:spPr>
      </p:pic>
    </p:spTree>
    <p:extLst>
      <p:ext uri="{BB962C8B-B14F-4D97-AF65-F5344CB8AC3E}">
        <p14:creationId xmlns:p14="http://schemas.microsoft.com/office/powerpoint/2010/main" val="205746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E8800527-28B1-3D58-A822-F2E729778F2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B4AF300-2DA7-A3A9-2518-2363227DD794}"/>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F31B97CE-74E8-8171-88F9-1AE5BF809764}"/>
              </a:ext>
            </a:extLst>
          </p:cNvPr>
          <p:cNvSpPr txBox="1"/>
          <p:nvPr/>
        </p:nvSpPr>
        <p:spPr>
          <a:xfrm>
            <a:off x="533400" y="495300"/>
            <a:ext cx="11705448" cy="830997"/>
          </a:xfrm>
          <a:prstGeom prst="rect">
            <a:avLst/>
          </a:prstGeom>
          <a:noFill/>
        </p:spPr>
        <p:txBody>
          <a:bodyPr wrap="none" rtlCol="0">
            <a:spAutoFit/>
          </a:bodyPr>
          <a:lstStyle/>
          <a:p>
            <a:r>
              <a:rPr lang="en-GB" sz="2400" b="1" dirty="0">
                <a:solidFill>
                  <a:srgbClr val="002060"/>
                </a:solidFill>
                <a:latin typeface="+mj-lt"/>
              </a:rPr>
              <a:t>7. What is the percentage breakdown of total reach by post type? </a:t>
            </a:r>
          </a:p>
          <a:p>
            <a:r>
              <a:rPr lang="en-GB" sz="2400" b="1" dirty="0">
                <a:solidFill>
                  <a:srgbClr val="002060"/>
                </a:solidFill>
                <a:latin typeface="+mj-lt"/>
              </a:rPr>
              <a:t>     The final output includes the following fields: </a:t>
            </a:r>
            <a:r>
              <a:rPr lang="en-GB" sz="2400" b="1" dirty="0" err="1">
                <a:solidFill>
                  <a:srgbClr val="002060"/>
                </a:solidFill>
                <a:latin typeface="+mj-lt"/>
              </a:rPr>
              <a:t>post_type</a:t>
            </a:r>
            <a:r>
              <a:rPr lang="en-GB" sz="2400" b="1" dirty="0">
                <a:solidFill>
                  <a:srgbClr val="002060"/>
                </a:solidFill>
                <a:latin typeface="+mj-lt"/>
              </a:rPr>
              <a:t>, </a:t>
            </a:r>
            <a:r>
              <a:rPr lang="en-GB" sz="2400" b="1" dirty="0" err="1">
                <a:solidFill>
                  <a:srgbClr val="002060"/>
                </a:solidFill>
                <a:latin typeface="+mj-lt"/>
              </a:rPr>
              <a:t>total_reach</a:t>
            </a:r>
            <a:r>
              <a:rPr lang="en-GB" sz="2400" b="1" dirty="0">
                <a:solidFill>
                  <a:srgbClr val="002060"/>
                </a:solidFill>
                <a:latin typeface="+mj-lt"/>
              </a:rPr>
              <a:t>, </a:t>
            </a:r>
            <a:r>
              <a:rPr lang="en-GB" sz="2400" b="1" dirty="0" err="1">
                <a:solidFill>
                  <a:srgbClr val="002060"/>
                </a:solidFill>
                <a:latin typeface="+mj-lt"/>
              </a:rPr>
              <a:t>reach_percentage</a:t>
            </a:r>
            <a:endParaRPr lang="en-GB" sz="2400" b="1" dirty="0">
              <a:solidFill>
                <a:srgbClr val="002060"/>
              </a:solidFill>
              <a:latin typeface="+mj-lt"/>
            </a:endParaRPr>
          </a:p>
        </p:txBody>
      </p:sp>
      <p:pic>
        <p:nvPicPr>
          <p:cNvPr id="4" name="Picture 3">
            <a:extLst>
              <a:ext uri="{FF2B5EF4-FFF2-40B4-BE49-F238E27FC236}">
                <a16:creationId xmlns:a16="http://schemas.microsoft.com/office/drawing/2014/main" id="{30DEE8D2-4FFB-79A7-9FD6-2DB4ECB92884}"/>
              </a:ext>
            </a:extLst>
          </p:cNvPr>
          <p:cNvPicPr>
            <a:picLocks noChangeAspect="1"/>
          </p:cNvPicPr>
          <p:nvPr/>
        </p:nvPicPr>
        <p:blipFill>
          <a:blip r:embed="rId4"/>
          <a:stretch>
            <a:fillRect/>
          </a:stretch>
        </p:blipFill>
        <p:spPr>
          <a:xfrm>
            <a:off x="533400" y="1777532"/>
            <a:ext cx="11705448" cy="4127968"/>
          </a:xfrm>
          <a:prstGeom prst="rect">
            <a:avLst/>
          </a:prstGeom>
        </p:spPr>
      </p:pic>
      <p:graphicFrame>
        <p:nvGraphicFramePr>
          <p:cNvPr id="5" name="Chart 4">
            <a:extLst>
              <a:ext uri="{FF2B5EF4-FFF2-40B4-BE49-F238E27FC236}">
                <a16:creationId xmlns:a16="http://schemas.microsoft.com/office/drawing/2014/main" id="{4559549F-DE1E-951F-F7CB-F4D7E94C8703}"/>
              </a:ext>
            </a:extLst>
          </p:cNvPr>
          <p:cNvGraphicFramePr>
            <a:graphicFrameLocks/>
          </p:cNvGraphicFramePr>
          <p:nvPr>
            <p:extLst>
              <p:ext uri="{D42A27DB-BD31-4B8C-83A1-F6EECF244321}">
                <p14:modId xmlns:p14="http://schemas.microsoft.com/office/powerpoint/2010/main" val="639236127"/>
              </p:ext>
            </p:extLst>
          </p:nvPr>
        </p:nvGraphicFramePr>
        <p:xfrm>
          <a:off x="8458200" y="6159032"/>
          <a:ext cx="7239000" cy="38612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0914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2F7"/>
        </a:solidFill>
        <a:effectLst/>
      </p:bgPr>
    </p:bg>
    <p:spTree>
      <p:nvGrpSpPr>
        <p:cNvPr id="1" name="">
          <a:extLst>
            <a:ext uri="{FF2B5EF4-FFF2-40B4-BE49-F238E27FC236}">
              <a16:creationId xmlns:a16="http://schemas.microsoft.com/office/drawing/2014/main" id="{E2C3C70D-CFE4-DE5F-8D46-1F9F365F834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8A22675-00F0-226E-2A48-50AEB008D5DB}"/>
              </a:ext>
            </a:extLst>
          </p:cNvPr>
          <p:cNvSpPr/>
          <p:nvPr/>
        </p:nvSpPr>
        <p:spPr>
          <a:xfrm>
            <a:off x="0" y="7048500"/>
            <a:ext cx="5626100" cy="3332115"/>
          </a:xfrm>
          <a:custGeom>
            <a:avLst/>
            <a:gdLst/>
            <a:ahLst/>
            <a:cxnLst/>
            <a:rect l="l" t="t" r="r" b="b"/>
            <a:pathLst>
              <a:path w="7059478" h="4114800">
                <a:moveTo>
                  <a:pt x="0" y="0"/>
                </a:moveTo>
                <a:lnTo>
                  <a:pt x="7059478" y="0"/>
                </a:lnTo>
                <a:lnTo>
                  <a:pt x="70594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6" name="TextBox 5">
            <a:extLst>
              <a:ext uri="{FF2B5EF4-FFF2-40B4-BE49-F238E27FC236}">
                <a16:creationId xmlns:a16="http://schemas.microsoft.com/office/drawing/2014/main" id="{D5D9E516-E0CC-6E58-0285-6272660DD30F}"/>
              </a:ext>
            </a:extLst>
          </p:cNvPr>
          <p:cNvSpPr txBox="1"/>
          <p:nvPr/>
        </p:nvSpPr>
        <p:spPr>
          <a:xfrm>
            <a:off x="533400" y="495300"/>
            <a:ext cx="17376488" cy="1200329"/>
          </a:xfrm>
          <a:prstGeom prst="rect">
            <a:avLst/>
          </a:prstGeom>
          <a:noFill/>
        </p:spPr>
        <p:txBody>
          <a:bodyPr wrap="none" rtlCol="0">
            <a:spAutoFit/>
          </a:bodyPr>
          <a:lstStyle/>
          <a:p>
            <a:r>
              <a:rPr lang="en-GB" sz="2400" b="1" dirty="0">
                <a:solidFill>
                  <a:srgbClr val="002060"/>
                </a:solidFill>
                <a:latin typeface="+mj-lt"/>
              </a:rPr>
              <a:t>8. Create a report that includes the quarter, total comments, and total saves recorded for each post category. </a:t>
            </a:r>
          </a:p>
          <a:p>
            <a:r>
              <a:rPr lang="en-GB" sz="2400" b="1" dirty="0">
                <a:solidFill>
                  <a:srgbClr val="002060"/>
                </a:solidFill>
                <a:latin typeface="+mj-lt"/>
              </a:rPr>
              <a:t>Assign the following quarter groupings:(January, February, March) → “Q1” (April, May, June) → “Q2” (July, August, September) → “Q3”</a:t>
            </a:r>
          </a:p>
          <a:p>
            <a:r>
              <a:rPr lang="en-GB" sz="2400" b="1" dirty="0">
                <a:solidFill>
                  <a:srgbClr val="002060"/>
                </a:solidFill>
                <a:latin typeface="+mj-lt"/>
              </a:rPr>
              <a:t>The final output columns should consist of: </a:t>
            </a:r>
            <a:r>
              <a:rPr lang="en-GB" sz="2400" b="1" dirty="0" err="1">
                <a:solidFill>
                  <a:srgbClr val="002060"/>
                </a:solidFill>
                <a:latin typeface="+mj-lt"/>
              </a:rPr>
              <a:t>post_category,quarter,total_comments,total_saves</a:t>
            </a:r>
            <a:endParaRPr lang="en-GB" sz="2400" b="1" dirty="0">
              <a:solidFill>
                <a:srgbClr val="002060"/>
              </a:solidFill>
              <a:latin typeface="+mj-lt"/>
            </a:endParaRPr>
          </a:p>
        </p:txBody>
      </p:sp>
      <p:pic>
        <p:nvPicPr>
          <p:cNvPr id="7" name="Picture 6">
            <a:extLst>
              <a:ext uri="{FF2B5EF4-FFF2-40B4-BE49-F238E27FC236}">
                <a16:creationId xmlns:a16="http://schemas.microsoft.com/office/drawing/2014/main" id="{0FD6BCCD-85DA-D28F-5A46-0722992E1AA1}"/>
              </a:ext>
            </a:extLst>
          </p:cNvPr>
          <p:cNvPicPr>
            <a:picLocks noChangeAspect="1"/>
          </p:cNvPicPr>
          <p:nvPr/>
        </p:nvPicPr>
        <p:blipFill>
          <a:blip r:embed="rId4"/>
          <a:stretch>
            <a:fillRect/>
          </a:stretch>
        </p:blipFill>
        <p:spPr>
          <a:xfrm>
            <a:off x="707447" y="2389168"/>
            <a:ext cx="9906000" cy="2276692"/>
          </a:xfrm>
          <a:prstGeom prst="rect">
            <a:avLst/>
          </a:prstGeom>
        </p:spPr>
      </p:pic>
      <p:pic>
        <p:nvPicPr>
          <p:cNvPr id="9" name="Picture 8">
            <a:extLst>
              <a:ext uri="{FF2B5EF4-FFF2-40B4-BE49-F238E27FC236}">
                <a16:creationId xmlns:a16="http://schemas.microsoft.com/office/drawing/2014/main" id="{D1556F6F-DA8A-411F-CA71-96A79475511C}"/>
              </a:ext>
            </a:extLst>
          </p:cNvPr>
          <p:cNvPicPr>
            <a:picLocks noChangeAspect="1"/>
          </p:cNvPicPr>
          <p:nvPr/>
        </p:nvPicPr>
        <p:blipFill>
          <a:blip r:embed="rId5"/>
          <a:stretch>
            <a:fillRect/>
          </a:stretch>
        </p:blipFill>
        <p:spPr>
          <a:xfrm>
            <a:off x="13097453" y="2019300"/>
            <a:ext cx="4143953" cy="3629532"/>
          </a:xfrm>
          <a:prstGeom prst="rect">
            <a:avLst/>
          </a:prstGeom>
        </p:spPr>
      </p:pic>
      <p:graphicFrame>
        <p:nvGraphicFramePr>
          <p:cNvPr id="11" name="Chart 10">
            <a:extLst>
              <a:ext uri="{FF2B5EF4-FFF2-40B4-BE49-F238E27FC236}">
                <a16:creationId xmlns:a16="http://schemas.microsoft.com/office/drawing/2014/main" id="{3497AA37-6A53-9306-CB1A-1FA25F2ED85C}"/>
              </a:ext>
            </a:extLst>
          </p:cNvPr>
          <p:cNvGraphicFramePr>
            <a:graphicFrameLocks/>
          </p:cNvGraphicFramePr>
          <p:nvPr>
            <p:extLst>
              <p:ext uri="{D42A27DB-BD31-4B8C-83A1-F6EECF244321}">
                <p14:modId xmlns:p14="http://schemas.microsoft.com/office/powerpoint/2010/main" val="1500846554"/>
              </p:ext>
            </p:extLst>
          </p:nvPr>
        </p:nvGraphicFramePr>
        <p:xfrm>
          <a:off x="6701126" y="5359400"/>
          <a:ext cx="4572000"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id="{4E3817BC-91C4-FE31-67B5-734E11F7F76F}"/>
              </a:ext>
            </a:extLst>
          </p:cNvPr>
          <p:cNvGraphicFramePr>
            <a:graphicFrameLocks/>
          </p:cNvGraphicFramePr>
          <p:nvPr>
            <p:extLst>
              <p:ext uri="{D42A27DB-BD31-4B8C-83A1-F6EECF244321}">
                <p14:modId xmlns:p14="http://schemas.microsoft.com/office/powerpoint/2010/main" val="725090125"/>
              </p:ext>
            </p:extLst>
          </p:nvPr>
        </p:nvGraphicFramePr>
        <p:xfrm>
          <a:off x="1088447" y="5359400"/>
          <a:ext cx="4572000" cy="27432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a:extLst>
              <a:ext uri="{FF2B5EF4-FFF2-40B4-BE49-F238E27FC236}">
                <a16:creationId xmlns:a16="http://schemas.microsoft.com/office/drawing/2014/main" id="{4ABB7A67-B167-C568-675E-E5D964A52657}"/>
              </a:ext>
            </a:extLst>
          </p:cNvPr>
          <p:cNvGraphicFramePr>
            <a:graphicFrameLocks/>
          </p:cNvGraphicFramePr>
          <p:nvPr>
            <p:extLst>
              <p:ext uri="{D42A27DB-BD31-4B8C-83A1-F6EECF244321}">
                <p14:modId xmlns:p14="http://schemas.microsoft.com/office/powerpoint/2010/main" val="2840961346"/>
              </p:ext>
            </p:extLst>
          </p:nvPr>
        </p:nvGraphicFramePr>
        <p:xfrm>
          <a:off x="12373553" y="6743700"/>
          <a:ext cx="4572000" cy="27432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189138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924</Words>
  <Application>Microsoft Office PowerPoint</Application>
  <PresentationFormat>Custom</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Anantason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Instagram Influencer Analysis</dc:title>
  <dc:creator>Lakkakula Dheeraj</dc:creator>
  <cp:lastModifiedBy>Lakkakula Dheeraj</cp:lastModifiedBy>
  <cp:revision>22</cp:revision>
  <dcterms:created xsi:type="dcterms:W3CDTF">2006-08-16T00:00:00Z</dcterms:created>
  <dcterms:modified xsi:type="dcterms:W3CDTF">2025-10-26T14:19:34Z</dcterms:modified>
  <dc:identifier>DAG2yQct8TM</dc:identifier>
</cp:coreProperties>
</file>