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5ee0d78f4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5ee0d78f4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5ea03d1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5ea03d1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5ea03d16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5ea03d1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5ea03d16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5ea03d16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5ea03d1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5ea03d1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5ee0d78f4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5ee0d78f4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5ee0d78f4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5ee0d78f4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5ea03d16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5ea03d16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5ee0d78f4_0_3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2c5ee0d78f4_0_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c649cf0b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c649cf0b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c649cf0b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c649cf0b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c649cf0b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c649cf0b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c649cf0b5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c649cf0b5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5d373e5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5d373e5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5d373e5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5d373e5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rotWithShape="1">
          <a:blip r:embed="rId2">
            <a:alphaModFix/>
          </a:blip>
          <a:srcRect b="0" l="0" r="0" t="0"/>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
          <p:cNvSpPr txBox="1"/>
          <p:nvPr>
            <p:ph idx="1" type="body"/>
          </p:nvPr>
        </p:nvSpPr>
        <p:spPr>
          <a:xfrm>
            <a:off x="253250" y="1857500"/>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9" name="Google Shape;19;p3"/>
          <p:cNvPicPr preferRelativeResize="0"/>
          <p:nvPr/>
        </p:nvPicPr>
        <p:blipFill rotWithShape="1">
          <a:blip r:embed="rId2">
            <a:alphaModFix/>
          </a:blip>
          <a:srcRect b="0" l="0" r="0" t="0"/>
          <a:stretch/>
        </p:blipFill>
        <p:spPr>
          <a:xfrm>
            <a:off x="6983600" y="415175"/>
            <a:ext cx="1974051" cy="300175"/>
          </a:xfrm>
          <a:prstGeom prst="rect">
            <a:avLst/>
          </a:prstGeom>
          <a:noFill/>
          <a:ln>
            <a:noFill/>
          </a:ln>
        </p:spPr>
      </p:pic>
    </p:spTree>
  </p:cSld>
  <p:clrMapOvr>
    <a:masterClrMapping/>
  </p:clrMapOvr>
  <p:extLst>
    <p:ext uri="{DCECCB84-F9BA-43D5-87BE-67443E8EF086}">
      <p15:sldGuideLst>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06800"/>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2">
            <a:alphaModFix/>
          </a:blip>
          <a:srcRect b="0" l="0" r="0" t="0"/>
          <a:stretch/>
        </p:blipFill>
        <p:spPr>
          <a:xfrm>
            <a:off x="216000" y="216000"/>
            <a:ext cx="1507681" cy="6479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gregkh/kernel-develop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txBox="1"/>
          <p:nvPr/>
        </p:nvSpPr>
        <p:spPr>
          <a:xfrm>
            <a:off x="2451912" y="423062"/>
            <a:ext cx="4587300" cy="2909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Experiential Learning Phase -II :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lang="en-US" sz="2000">
                <a:solidFill>
                  <a:schemeClr val="dk1"/>
                </a:solidFill>
                <a:latin typeface="Times New Roman"/>
                <a:ea typeface="Times New Roman"/>
                <a:cs typeface="Times New Roman"/>
                <a:sym typeface="Times New Roman"/>
              </a:rPr>
              <a:t>Operating</a:t>
            </a:r>
            <a:r>
              <a:rPr lang="en-US" sz="2000">
                <a:solidFill>
                  <a:schemeClr val="dk1"/>
                </a:solidFill>
                <a:latin typeface="Times New Roman"/>
                <a:ea typeface="Times New Roman"/>
                <a:cs typeface="Times New Roman"/>
                <a:sym typeface="Times New Roman"/>
              </a:rPr>
              <a:t> Systems</a:t>
            </a:r>
            <a:endParaRPr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lang="en-US" sz="2300">
                <a:solidFill>
                  <a:schemeClr val="dk1"/>
                </a:solidFill>
                <a:latin typeface="Times New Roman"/>
                <a:ea typeface="Times New Roman"/>
                <a:cs typeface="Times New Roman"/>
                <a:sym typeface="Times New Roman"/>
              </a:rPr>
              <a:t>Operating System Modules</a:t>
            </a:r>
            <a:endParaRPr b="1" sz="23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t/>
            </a:r>
            <a:endParaRPr sz="20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mbria"/>
                <a:ea typeface="Cambria"/>
                <a:cs typeface="Cambria"/>
                <a:sym typeface="Cambria"/>
              </a:rPr>
              <a:t>                            </a:t>
            </a:r>
            <a:endParaRPr/>
          </a:p>
        </p:txBody>
      </p:sp>
      <p:sp>
        <p:nvSpPr>
          <p:cNvPr id="55" name="Google Shape;55;p12"/>
          <p:cNvSpPr txBox="1"/>
          <p:nvPr/>
        </p:nvSpPr>
        <p:spPr>
          <a:xfrm>
            <a:off x="881389" y="2183458"/>
            <a:ext cx="7728300" cy="2732400"/>
          </a:xfrm>
          <a:prstGeom prst="rect">
            <a:avLst/>
          </a:prstGeom>
          <a:noFill/>
          <a:ln>
            <a:noFill/>
          </a:ln>
        </p:spPr>
        <p:txBody>
          <a:bodyPr anchorCtr="0" anchor="t" bIns="0" lIns="0" spcFirstLastPara="1" rIns="0" wrap="square" tIns="5175">
            <a:spAutoFit/>
          </a:bodyPr>
          <a:lstStyle/>
          <a:p>
            <a:pPr indent="0" lvl="0" marL="12700" marR="0" rtl="0" algn="ctr">
              <a:lnSpc>
                <a:spcPct val="100000"/>
              </a:lnSpc>
              <a:spcBef>
                <a:spcPts val="0"/>
              </a:spcBef>
              <a:spcAft>
                <a:spcPts val="0"/>
              </a:spcAft>
              <a:buNone/>
            </a:pPr>
            <a:r>
              <a:rPr lang="en-US" sz="2183">
                <a:solidFill>
                  <a:schemeClr val="dk1"/>
                </a:solidFill>
                <a:latin typeface="Times New Roman"/>
                <a:ea typeface="Times New Roman"/>
                <a:cs typeface="Times New Roman"/>
                <a:sym typeface="Times New Roman"/>
              </a:rPr>
              <a:t>Talasila Dheeraj</a:t>
            </a:r>
            <a:endParaRPr/>
          </a:p>
          <a:p>
            <a:pPr indent="0" lvl="0" marL="12700" marR="0" rtl="0" algn="ctr">
              <a:lnSpc>
                <a:spcPct val="100000"/>
              </a:lnSpc>
              <a:spcBef>
                <a:spcPts val="437"/>
              </a:spcBef>
              <a:spcAft>
                <a:spcPts val="0"/>
              </a:spcAft>
              <a:buNone/>
            </a:pPr>
            <a:r>
              <a:rPr lang="en-US" sz="2183">
                <a:solidFill>
                  <a:schemeClr val="dk1"/>
                </a:solidFill>
                <a:latin typeface="Times New Roman"/>
                <a:ea typeface="Times New Roman"/>
                <a:cs typeface="Times New Roman"/>
                <a:sym typeface="Times New Roman"/>
              </a:rPr>
              <a:t>1RV22CS216</a:t>
            </a:r>
            <a:endParaRPr/>
          </a:p>
          <a:p>
            <a:pPr indent="0" lvl="0" marL="12700" marR="0" rtl="0" algn="ctr">
              <a:lnSpc>
                <a:spcPct val="100000"/>
              </a:lnSpc>
              <a:spcBef>
                <a:spcPts val="437"/>
              </a:spcBef>
              <a:spcAft>
                <a:spcPts val="0"/>
              </a:spcAft>
              <a:buNone/>
            </a:pPr>
            <a:r>
              <a:rPr lang="en-US" sz="2183">
                <a:solidFill>
                  <a:schemeClr val="dk1"/>
                </a:solidFill>
                <a:latin typeface="Times New Roman"/>
                <a:ea typeface="Times New Roman"/>
                <a:cs typeface="Times New Roman"/>
                <a:sym typeface="Times New Roman"/>
              </a:rPr>
              <a:t>Srivatsa N</a:t>
            </a:r>
            <a:endParaRPr sz="2183">
              <a:solidFill>
                <a:schemeClr val="dk1"/>
              </a:solidFill>
              <a:latin typeface="Times New Roman"/>
              <a:ea typeface="Times New Roman"/>
              <a:cs typeface="Times New Roman"/>
              <a:sym typeface="Times New Roman"/>
            </a:endParaRPr>
          </a:p>
          <a:p>
            <a:pPr indent="0" lvl="0" marL="12700" marR="0" rtl="0" algn="ctr">
              <a:lnSpc>
                <a:spcPct val="100000"/>
              </a:lnSpc>
              <a:spcBef>
                <a:spcPts val="437"/>
              </a:spcBef>
              <a:spcAft>
                <a:spcPts val="0"/>
              </a:spcAft>
              <a:buNone/>
            </a:pPr>
            <a:r>
              <a:rPr lang="en-US" sz="2183">
                <a:solidFill>
                  <a:schemeClr val="dk1"/>
                </a:solidFill>
                <a:latin typeface="Times New Roman"/>
                <a:ea typeface="Times New Roman"/>
                <a:cs typeface="Times New Roman"/>
                <a:sym typeface="Times New Roman"/>
              </a:rPr>
              <a:t>1RV22CS204</a:t>
            </a:r>
            <a:endParaRPr sz="2183">
              <a:solidFill>
                <a:schemeClr val="dk1"/>
              </a:solidFill>
              <a:latin typeface="Times New Roman"/>
              <a:ea typeface="Times New Roman"/>
              <a:cs typeface="Times New Roman"/>
              <a:sym typeface="Times New Roman"/>
            </a:endParaRPr>
          </a:p>
          <a:p>
            <a:pPr indent="0" lvl="0" marL="12700" marR="0" rtl="0" algn="l">
              <a:lnSpc>
                <a:spcPct val="100000"/>
              </a:lnSpc>
              <a:spcBef>
                <a:spcPts val="437"/>
              </a:spcBef>
              <a:spcAft>
                <a:spcPts val="0"/>
              </a:spcAft>
              <a:buNone/>
            </a:pPr>
            <a:r>
              <a:t/>
            </a:r>
            <a:endParaRPr b="0" i="0" sz="2183"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480"/>
              </a:spcBef>
              <a:spcAft>
                <a:spcPts val="0"/>
              </a:spcAft>
              <a:buNone/>
            </a:pPr>
            <a:r>
              <a:rPr b="0" i="0" lang="en-US" sz="2400" u="none" cap="none" strike="noStrike">
                <a:solidFill>
                  <a:schemeClr val="dk1"/>
                </a:solidFill>
                <a:latin typeface="Times New Roman"/>
                <a:ea typeface="Times New Roman"/>
                <a:cs typeface="Times New Roman"/>
                <a:sym typeface="Times New Roman"/>
              </a:rPr>
              <a:t>	            					</a:t>
            </a:r>
            <a:endParaRPr/>
          </a:p>
          <a:p>
            <a:pPr indent="0" lvl="0" marL="12700" marR="0" rtl="0" algn="l">
              <a:lnSpc>
                <a:spcPct val="100000"/>
              </a:lnSpc>
              <a:spcBef>
                <a:spcPts val="437"/>
              </a:spcBef>
              <a:spcAft>
                <a:spcPts val="0"/>
              </a:spcAft>
              <a:buNone/>
            </a:pPr>
            <a:r>
              <a:t/>
            </a:r>
            <a:endParaRPr b="0" i="0" sz="2183"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91725" y="93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sz="2900">
                <a:solidFill>
                  <a:schemeClr val="dk2"/>
                </a:solidFill>
                <a:latin typeface="Montserrat"/>
                <a:ea typeface="Montserrat"/>
                <a:cs typeface="Montserrat"/>
                <a:sym typeface="Montserrat"/>
              </a:rPr>
              <a:t> Output:</a:t>
            </a:r>
            <a:endParaRPr/>
          </a:p>
        </p:txBody>
      </p:sp>
      <p:pic>
        <p:nvPicPr>
          <p:cNvPr id="119" name="Google Shape;119;p21"/>
          <p:cNvPicPr preferRelativeResize="0"/>
          <p:nvPr/>
        </p:nvPicPr>
        <p:blipFill>
          <a:blip r:embed="rId3">
            <a:alphaModFix/>
          </a:blip>
          <a:stretch>
            <a:fillRect/>
          </a:stretch>
        </p:blipFill>
        <p:spPr>
          <a:xfrm>
            <a:off x="1290475" y="1391875"/>
            <a:ext cx="6858000" cy="3899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91725" y="934100"/>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b="1" lang="en-US" sz="2900">
                <a:solidFill>
                  <a:schemeClr val="dk2"/>
                </a:solidFill>
                <a:latin typeface="Montserrat"/>
                <a:ea typeface="Montserrat"/>
                <a:cs typeface="Montserrat"/>
                <a:sym typeface="Montserrat"/>
              </a:rPr>
              <a:t>2. File Management</a:t>
            </a:r>
            <a:r>
              <a:rPr b="1" lang="en-US" sz="2900">
                <a:solidFill>
                  <a:schemeClr val="dk2"/>
                </a:solidFill>
                <a:latin typeface="Montserrat"/>
                <a:ea typeface="Montserrat"/>
                <a:cs typeface="Montserrat"/>
                <a:sym typeface="Montserrat"/>
              </a:rPr>
              <a:t> :</a:t>
            </a:r>
            <a:endParaRPr/>
          </a:p>
        </p:txBody>
      </p:sp>
      <p:sp>
        <p:nvSpPr>
          <p:cNvPr id="125" name="Google Shape;125;p22"/>
          <p:cNvSpPr txBox="1"/>
          <p:nvPr>
            <p:ph idx="1" type="body"/>
          </p:nvPr>
        </p:nvSpPr>
        <p:spPr>
          <a:xfrm>
            <a:off x="253250" y="1857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File Management was implemented </a:t>
            </a:r>
            <a:r>
              <a:rPr lang="en-US"/>
              <a:t>using 3 files they are:</a:t>
            </a:r>
            <a:endParaRPr/>
          </a:p>
          <a:p>
            <a:pPr indent="0" lvl="0" marL="0" rtl="0" algn="l">
              <a:spcBef>
                <a:spcPts val="0"/>
              </a:spcBef>
              <a:spcAft>
                <a:spcPts val="0"/>
              </a:spcAft>
              <a:buClr>
                <a:schemeClr val="dk1"/>
              </a:buClr>
              <a:buSzPts val="1100"/>
              <a:buFont typeface="Arial"/>
              <a:buNone/>
            </a:pPr>
            <a:r>
              <a:rPr lang="en-US"/>
              <a:t>1.library.h</a:t>
            </a:r>
            <a:endParaRPr/>
          </a:p>
          <a:p>
            <a:pPr indent="0" lvl="0" marL="0" rtl="0" algn="l">
              <a:spcBef>
                <a:spcPts val="0"/>
              </a:spcBef>
              <a:spcAft>
                <a:spcPts val="0"/>
              </a:spcAft>
              <a:buClr>
                <a:schemeClr val="dk1"/>
              </a:buClr>
              <a:buSzPts val="1100"/>
              <a:buFont typeface="Arial"/>
              <a:buNone/>
            </a:pPr>
            <a:r>
              <a:rPr lang="en-US"/>
              <a:t>2.library.c</a:t>
            </a:r>
            <a:endParaRPr/>
          </a:p>
          <a:p>
            <a:pPr indent="0" lvl="0" marL="0" rtl="0" algn="l">
              <a:spcBef>
                <a:spcPts val="0"/>
              </a:spcBef>
              <a:spcAft>
                <a:spcPts val="0"/>
              </a:spcAft>
              <a:buClr>
                <a:schemeClr val="dk1"/>
              </a:buClr>
              <a:buSzPts val="1100"/>
              <a:buFont typeface="Arial"/>
              <a:buNone/>
            </a:pPr>
            <a:r>
              <a:rPr lang="en-US"/>
              <a:t>3.main.c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91725" y="93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sz="2900">
                <a:solidFill>
                  <a:schemeClr val="dk2"/>
                </a:solidFill>
                <a:latin typeface="Montserrat"/>
                <a:ea typeface="Montserrat"/>
                <a:cs typeface="Montserrat"/>
                <a:sym typeface="Montserrat"/>
              </a:rPr>
              <a:t>2</a:t>
            </a:r>
            <a:r>
              <a:rPr b="1" lang="en-US" sz="2900">
                <a:solidFill>
                  <a:schemeClr val="dk2"/>
                </a:solidFill>
                <a:latin typeface="Montserrat"/>
                <a:ea typeface="Montserrat"/>
                <a:cs typeface="Montserrat"/>
                <a:sym typeface="Montserrat"/>
              </a:rPr>
              <a:t>.1 library.h :</a:t>
            </a:r>
            <a:endParaRPr/>
          </a:p>
        </p:txBody>
      </p:sp>
      <p:sp>
        <p:nvSpPr>
          <p:cNvPr id="131" name="Google Shape;131;p23"/>
          <p:cNvSpPr txBox="1"/>
          <p:nvPr>
            <p:ph idx="1" type="body"/>
          </p:nvPr>
        </p:nvSpPr>
        <p:spPr>
          <a:xfrm>
            <a:off x="495175" y="1462100"/>
            <a:ext cx="79764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5000"/>
          </a:p>
          <a:p>
            <a:pPr indent="-307975" lvl="0" marL="457200" rtl="0" algn="l">
              <a:spcBef>
                <a:spcPts val="0"/>
              </a:spcBef>
              <a:spcAft>
                <a:spcPts val="0"/>
              </a:spcAft>
              <a:buSzPct val="100000"/>
              <a:buAutoNum type="arabicPeriod"/>
            </a:pPr>
            <a:r>
              <a:rPr b="1" lang="en-US" sz="5000"/>
              <a:t>Header Files:</a:t>
            </a:r>
            <a:endParaRPr sz="5000"/>
          </a:p>
          <a:p>
            <a:pPr indent="0" lvl="0" marL="0" rtl="0" algn="l">
              <a:spcBef>
                <a:spcPts val="0"/>
              </a:spcBef>
              <a:spcAft>
                <a:spcPts val="0"/>
              </a:spcAft>
              <a:buNone/>
            </a:pPr>
            <a:r>
              <a:rPr lang="en-US" sz="5000"/>
              <a:t>	stdio.h</a:t>
            </a:r>
            <a:endParaRPr sz="5000"/>
          </a:p>
          <a:p>
            <a:pPr indent="0" lvl="0" marL="0" rtl="0" algn="l">
              <a:spcBef>
                <a:spcPts val="0"/>
              </a:spcBef>
              <a:spcAft>
                <a:spcPts val="0"/>
              </a:spcAft>
              <a:buNone/>
            </a:pPr>
            <a:r>
              <a:rPr lang="en-US" sz="5000"/>
              <a:t>	string.h</a:t>
            </a:r>
            <a:endParaRPr sz="5000"/>
          </a:p>
          <a:p>
            <a:pPr indent="0" lvl="0" marL="0" rtl="0" algn="l">
              <a:spcBef>
                <a:spcPts val="0"/>
              </a:spcBef>
              <a:spcAft>
                <a:spcPts val="0"/>
              </a:spcAft>
              <a:buNone/>
            </a:pPr>
            <a:r>
              <a:rPr lang="en-US" sz="5000"/>
              <a:t>	stdlib.h</a:t>
            </a:r>
            <a:endParaRPr sz="5000"/>
          </a:p>
          <a:p>
            <a:pPr indent="0" lvl="0" marL="0" rtl="0" algn="l">
              <a:spcBef>
                <a:spcPts val="0"/>
              </a:spcBef>
              <a:spcAft>
                <a:spcPts val="0"/>
              </a:spcAft>
              <a:buNone/>
            </a:pPr>
            <a:r>
              <a:rPr lang="en-US" sz="5000"/>
              <a:t>	dirent.h</a:t>
            </a:r>
            <a:endParaRPr sz="5000"/>
          </a:p>
          <a:p>
            <a:pPr indent="0" lvl="0" marL="0" rtl="0" algn="l">
              <a:spcBef>
                <a:spcPts val="0"/>
              </a:spcBef>
              <a:spcAft>
                <a:spcPts val="0"/>
              </a:spcAft>
              <a:buNone/>
            </a:pPr>
            <a:r>
              <a:t/>
            </a:r>
            <a:endParaRPr sz="5000"/>
          </a:p>
          <a:p>
            <a:pPr indent="-307975" lvl="0" marL="457200" rtl="0" algn="l">
              <a:spcBef>
                <a:spcPts val="0"/>
              </a:spcBef>
              <a:spcAft>
                <a:spcPts val="0"/>
              </a:spcAft>
              <a:buSzPct val="100000"/>
              <a:buAutoNum type="arabicPeriod"/>
            </a:pPr>
            <a:r>
              <a:rPr b="1" lang="en-US" sz="5000"/>
              <a:t>Macros</a:t>
            </a:r>
            <a:r>
              <a:rPr b="1" lang="en-US" sz="5000"/>
              <a:t>:</a:t>
            </a:r>
            <a:endParaRPr sz="5000"/>
          </a:p>
          <a:p>
            <a:pPr indent="0" lvl="0" marL="0" rtl="0" algn="l">
              <a:spcBef>
                <a:spcPts val="0"/>
              </a:spcBef>
              <a:spcAft>
                <a:spcPts val="0"/>
              </a:spcAft>
              <a:buNone/>
            </a:pPr>
            <a:r>
              <a:rPr lang="en-US" sz="5000"/>
              <a:t>	PATH “./Files/”</a:t>
            </a:r>
            <a:endParaRPr sz="5000"/>
          </a:p>
          <a:p>
            <a:pPr indent="0" lvl="0" marL="0" rtl="0" algn="l">
              <a:spcBef>
                <a:spcPts val="0"/>
              </a:spcBef>
              <a:spcAft>
                <a:spcPts val="0"/>
              </a:spcAft>
              <a:buNone/>
            </a:pPr>
            <a:r>
              <a:t/>
            </a:r>
            <a:endParaRPr sz="5000"/>
          </a:p>
          <a:p>
            <a:pPr indent="-307975" lvl="0" marL="457200" rtl="0" algn="l">
              <a:spcBef>
                <a:spcPts val="0"/>
              </a:spcBef>
              <a:spcAft>
                <a:spcPts val="0"/>
              </a:spcAft>
              <a:buSzPct val="100000"/>
              <a:buAutoNum type="arabicPeriod"/>
            </a:pPr>
            <a:r>
              <a:rPr b="1" lang="en-US" sz="5000"/>
              <a:t>Function Declarations</a:t>
            </a:r>
            <a:r>
              <a:rPr b="1" lang="en-US" sz="5000"/>
              <a:t>:</a:t>
            </a:r>
            <a:endParaRPr sz="5000"/>
          </a:p>
          <a:p>
            <a:pPr indent="0" lvl="0" marL="0" rtl="0" algn="l">
              <a:spcBef>
                <a:spcPts val="0"/>
              </a:spcBef>
              <a:spcAft>
                <a:spcPts val="0"/>
              </a:spcAft>
              <a:buNone/>
            </a:pPr>
            <a:r>
              <a:rPr lang="en-US" sz="5000"/>
              <a:t> 	create file</a:t>
            </a:r>
            <a:endParaRPr sz="5000"/>
          </a:p>
          <a:p>
            <a:pPr indent="0" lvl="0" marL="0" rtl="0" algn="l">
              <a:spcBef>
                <a:spcPts val="0"/>
              </a:spcBef>
              <a:spcAft>
                <a:spcPts val="0"/>
              </a:spcAft>
              <a:buNone/>
            </a:pPr>
            <a:r>
              <a:rPr lang="en-US" sz="5000"/>
              <a:t>	delete file</a:t>
            </a:r>
            <a:endParaRPr sz="5000"/>
          </a:p>
          <a:p>
            <a:pPr indent="0" lvl="0" marL="0" rtl="0" algn="l">
              <a:spcBef>
                <a:spcPts val="0"/>
              </a:spcBef>
              <a:spcAft>
                <a:spcPts val="0"/>
              </a:spcAft>
              <a:buNone/>
            </a:pPr>
            <a:r>
              <a:rPr lang="en-US" sz="5000"/>
              <a:t>	modify file</a:t>
            </a:r>
            <a:endParaRPr sz="5000"/>
          </a:p>
          <a:p>
            <a:pPr indent="0" lvl="0" marL="0" rtl="0" algn="l">
              <a:spcBef>
                <a:spcPts val="0"/>
              </a:spcBef>
              <a:spcAft>
                <a:spcPts val="0"/>
              </a:spcAft>
              <a:buNone/>
            </a:pPr>
            <a:r>
              <a:rPr lang="en-US" sz="5000"/>
              <a:t>	view file</a:t>
            </a:r>
            <a:endParaRPr sz="5000"/>
          </a:p>
          <a:p>
            <a:pPr indent="0" lvl="0" marL="0" rtl="0" algn="l">
              <a:spcBef>
                <a:spcPts val="0"/>
              </a:spcBef>
              <a:spcAft>
                <a:spcPts val="0"/>
              </a:spcAft>
              <a:buNone/>
            </a:pPr>
            <a:r>
              <a:rPr lang="en-US" sz="5000"/>
              <a:t>	list directory</a:t>
            </a:r>
            <a:endParaRPr sz="5000"/>
          </a:p>
          <a:p>
            <a:pPr indent="0" lvl="0" marL="0" rtl="0" algn="l">
              <a:spcBef>
                <a:spcPts val="0"/>
              </a:spcBef>
              <a:spcAft>
                <a:spcPts val="0"/>
              </a:spcAft>
              <a:buNone/>
            </a:pPr>
            <a:r>
              <a:t/>
            </a:r>
            <a:endParaRPr sz="3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91725" y="93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sz="2900">
                <a:solidFill>
                  <a:schemeClr val="dk2"/>
                </a:solidFill>
                <a:latin typeface="Montserrat"/>
                <a:ea typeface="Montserrat"/>
                <a:cs typeface="Montserrat"/>
                <a:sym typeface="Montserrat"/>
              </a:rPr>
              <a:t>2.2</a:t>
            </a:r>
            <a:r>
              <a:rPr b="1" lang="en-US" sz="2900">
                <a:solidFill>
                  <a:schemeClr val="dk2"/>
                </a:solidFill>
                <a:latin typeface="Montserrat"/>
                <a:ea typeface="Montserrat"/>
                <a:cs typeface="Montserrat"/>
                <a:sym typeface="Montserrat"/>
              </a:rPr>
              <a:t> library.c :</a:t>
            </a:r>
            <a:endParaRPr/>
          </a:p>
        </p:txBody>
      </p:sp>
      <p:sp>
        <p:nvSpPr>
          <p:cNvPr id="137" name="Google Shape;137;p24"/>
          <p:cNvSpPr txBox="1"/>
          <p:nvPr>
            <p:ph idx="1" type="body"/>
          </p:nvPr>
        </p:nvSpPr>
        <p:spPr>
          <a:xfrm>
            <a:off x="495175" y="1462100"/>
            <a:ext cx="79764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US" sz="5000"/>
              <a:t>This C file contains the definitions of the various functions used by our File Management System.</a:t>
            </a:r>
            <a:endParaRPr sz="5000"/>
          </a:p>
          <a:p>
            <a:pPr indent="0" lvl="0" marL="0" rtl="0" algn="l">
              <a:spcBef>
                <a:spcPts val="0"/>
              </a:spcBef>
              <a:spcAft>
                <a:spcPts val="0"/>
              </a:spcAft>
              <a:buNone/>
            </a:pPr>
            <a:r>
              <a:rPr lang="en-US" sz="5000"/>
              <a:t>It contains the following functions:</a:t>
            </a:r>
            <a:endParaRPr sz="5000"/>
          </a:p>
          <a:p>
            <a:pPr indent="0" lvl="0" marL="0" rtl="0" algn="l">
              <a:spcBef>
                <a:spcPts val="0"/>
              </a:spcBef>
              <a:spcAft>
                <a:spcPts val="0"/>
              </a:spcAft>
              <a:buNone/>
            </a:pPr>
            <a:r>
              <a:t/>
            </a:r>
            <a:endParaRPr sz="5000"/>
          </a:p>
          <a:p>
            <a:pPr indent="-307975" lvl="0" marL="457200" rtl="0" algn="l">
              <a:spcBef>
                <a:spcPts val="0"/>
              </a:spcBef>
              <a:spcAft>
                <a:spcPts val="0"/>
              </a:spcAft>
              <a:buSzPct val="100000"/>
              <a:buAutoNum type="arabicPeriod"/>
            </a:pPr>
            <a:r>
              <a:rPr b="1" lang="en-US" sz="5000"/>
              <a:t>Create New File:</a:t>
            </a:r>
            <a:endParaRPr sz="5000"/>
          </a:p>
          <a:p>
            <a:pPr indent="0" lvl="0" marL="0" rtl="0" algn="l">
              <a:spcBef>
                <a:spcPts val="0"/>
              </a:spcBef>
              <a:spcAft>
                <a:spcPts val="0"/>
              </a:spcAft>
              <a:buNone/>
            </a:pPr>
            <a:r>
              <a:rPr lang="en-US" sz="5000"/>
              <a:t>This function is used to create a new file while covering all the required edge cases.</a:t>
            </a:r>
            <a:endParaRPr sz="5000"/>
          </a:p>
          <a:p>
            <a:pPr indent="0" lvl="0" marL="0" rtl="0" algn="l">
              <a:spcBef>
                <a:spcPts val="0"/>
              </a:spcBef>
              <a:spcAft>
                <a:spcPts val="0"/>
              </a:spcAft>
              <a:buNone/>
            </a:pPr>
            <a:r>
              <a:t/>
            </a:r>
            <a:endParaRPr sz="5000"/>
          </a:p>
          <a:p>
            <a:pPr indent="-307975" lvl="0" marL="457200" rtl="0" algn="l">
              <a:spcBef>
                <a:spcPts val="0"/>
              </a:spcBef>
              <a:spcAft>
                <a:spcPts val="0"/>
              </a:spcAft>
              <a:buSzPct val="100000"/>
              <a:buAutoNum type="arabicPeriod"/>
            </a:pPr>
            <a:r>
              <a:rPr b="1" lang="en-US" sz="5000"/>
              <a:t>Delete File:</a:t>
            </a:r>
            <a:endParaRPr sz="5000"/>
          </a:p>
          <a:p>
            <a:pPr indent="0" lvl="0" marL="0" rtl="0" algn="l">
              <a:spcBef>
                <a:spcPts val="0"/>
              </a:spcBef>
              <a:spcAft>
                <a:spcPts val="0"/>
              </a:spcAft>
              <a:buNone/>
            </a:pPr>
            <a:r>
              <a:rPr lang="en-US" sz="5000"/>
              <a:t>This function is used to remove an existing file. If incase, it doesn’t exist, it pops an error message.</a:t>
            </a:r>
            <a:endParaRPr sz="5000"/>
          </a:p>
          <a:p>
            <a:pPr indent="0" lvl="0" marL="0" rtl="0" algn="l">
              <a:spcBef>
                <a:spcPts val="0"/>
              </a:spcBef>
              <a:spcAft>
                <a:spcPts val="0"/>
              </a:spcAft>
              <a:buNone/>
            </a:pPr>
            <a:r>
              <a:t/>
            </a:r>
            <a:endParaRPr sz="5000"/>
          </a:p>
          <a:p>
            <a:pPr indent="-307975" lvl="0" marL="457200" rtl="0" algn="l">
              <a:spcBef>
                <a:spcPts val="0"/>
              </a:spcBef>
              <a:spcAft>
                <a:spcPts val="0"/>
              </a:spcAft>
              <a:buSzPct val="100000"/>
              <a:buAutoNum type="arabicPeriod"/>
            </a:pPr>
            <a:r>
              <a:rPr b="1" lang="en-US" sz="5000"/>
              <a:t>Modify File:</a:t>
            </a:r>
            <a:endParaRPr sz="5000"/>
          </a:p>
          <a:p>
            <a:pPr indent="0" lvl="0" marL="0" rtl="0" algn="l">
              <a:spcBef>
                <a:spcPts val="0"/>
              </a:spcBef>
              <a:spcAft>
                <a:spcPts val="0"/>
              </a:spcAft>
              <a:buNone/>
            </a:pPr>
            <a:r>
              <a:rPr lang="en-US" sz="5000"/>
              <a:t> This function is used to alter the contents of the existing file.</a:t>
            </a:r>
            <a:endParaRPr sz="5000"/>
          </a:p>
          <a:p>
            <a:pPr indent="0" lvl="0" marL="0" rtl="0" algn="l">
              <a:spcBef>
                <a:spcPts val="0"/>
              </a:spcBef>
              <a:spcAft>
                <a:spcPts val="0"/>
              </a:spcAft>
              <a:buNone/>
            </a:pPr>
            <a:r>
              <a:t/>
            </a:r>
            <a:endParaRPr sz="5000"/>
          </a:p>
          <a:p>
            <a:pPr indent="-307975" lvl="0" marL="457200" rtl="0" algn="l">
              <a:spcBef>
                <a:spcPts val="0"/>
              </a:spcBef>
              <a:spcAft>
                <a:spcPts val="0"/>
              </a:spcAft>
              <a:buSzPct val="100000"/>
              <a:buAutoNum type="arabicPeriod"/>
            </a:pPr>
            <a:r>
              <a:rPr b="1" lang="en-US" sz="5000"/>
              <a:t>View File:</a:t>
            </a:r>
            <a:endParaRPr b="1" sz="5000"/>
          </a:p>
          <a:p>
            <a:pPr indent="0" lvl="0" marL="0" rtl="0" algn="l">
              <a:spcBef>
                <a:spcPts val="0"/>
              </a:spcBef>
              <a:spcAft>
                <a:spcPts val="0"/>
              </a:spcAft>
              <a:buNone/>
            </a:pPr>
            <a:r>
              <a:rPr lang="en-US" sz="5000"/>
              <a:t>This function is used to view the file in read only mode.</a:t>
            </a:r>
            <a:endParaRPr sz="5000"/>
          </a:p>
          <a:p>
            <a:pPr indent="0" lvl="0" marL="0" rtl="0" algn="l">
              <a:spcBef>
                <a:spcPts val="0"/>
              </a:spcBef>
              <a:spcAft>
                <a:spcPts val="0"/>
              </a:spcAft>
              <a:buNone/>
            </a:pPr>
            <a:r>
              <a:t/>
            </a:r>
            <a:endParaRPr sz="5000"/>
          </a:p>
          <a:p>
            <a:pPr indent="-307975" lvl="0" marL="457200" rtl="0" algn="l">
              <a:spcBef>
                <a:spcPts val="0"/>
              </a:spcBef>
              <a:spcAft>
                <a:spcPts val="0"/>
              </a:spcAft>
              <a:buSzPct val="100000"/>
              <a:buAutoNum type="arabicPeriod"/>
            </a:pPr>
            <a:r>
              <a:rPr b="1" lang="en-US" sz="5000"/>
              <a:t>List Directory:</a:t>
            </a:r>
            <a:endParaRPr b="1" sz="5000"/>
          </a:p>
          <a:p>
            <a:pPr indent="0" lvl="0" marL="0" rtl="0" algn="l">
              <a:spcBef>
                <a:spcPts val="0"/>
              </a:spcBef>
              <a:spcAft>
                <a:spcPts val="0"/>
              </a:spcAft>
              <a:buNone/>
            </a:pPr>
            <a:r>
              <a:rPr lang="en-US" sz="5000"/>
              <a:t> This function is used to list the contents of the Directory.</a:t>
            </a:r>
            <a:endParaRPr sz="3000"/>
          </a:p>
          <a:p>
            <a:pPr indent="0" lvl="0" marL="0" rtl="0" algn="l">
              <a:spcBef>
                <a:spcPts val="0"/>
              </a:spcBef>
              <a:spcAft>
                <a:spcPts val="0"/>
              </a:spcAft>
              <a:buNone/>
            </a:pPr>
            <a:r>
              <a:t/>
            </a:r>
            <a:endParaRPr sz="3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91725" y="93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sz="2900">
                <a:solidFill>
                  <a:schemeClr val="dk2"/>
                </a:solidFill>
                <a:latin typeface="Montserrat"/>
                <a:ea typeface="Montserrat"/>
                <a:cs typeface="Montserrat"/>
                <a:sym typeface="Montserrat"/>
              </a:rPr>
              <a:t>2.3</a:t>
            </a:r>
            <a:r>
              <a:rPr b="1" lang="en-US" sz="2900">
                <a:solidFill>
                  <a:schemeClr val="dk2"/>
                </a:solidFill>
                <a:latin typeface="Montserrat"/>
                <a:ea typeface="Montserrat"/>
                <a:cs typeface="Montserrat"/>
                <a:sym typeface="Montserrat"/>
              </a:rPr>
              <a:t> main.c :</a:t>
            </a:r>
            <a:endParaRPr/>
          </a:p>
        </p:txBody>
      </p:sp>
      <p:sp>
        <p:nvSpPr>
          <p:cNvPr id="143" name="Google Shape;143;p25"/>
          <p:cNvSpPr txBox="1"/>
          <p:nvPr>
            <p:ph idx="1" type="body"/>
          </p:nvPr>
        </p:nvSpPr>
        <p:spPr>
          <a:xfrm>
            <a:off x="495175" y="1462100"/>
            <a:ext cx="79764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US" sz="5000"/>
              <a:t>This file is used to display the menu using which the other files are accessed by the user.</a:t>
            </a:r>
            <a:endParaRPr sz="5000"/>
          </a:p>
          <a:p>
            <a:pPr indent="0" lvl="0" marL="0" rtl="0" algn="l">
              <a:spcBef>
                <a:spcPts val="0"/>
              </a:spcBef>
              <a:spcAft>
                <a:spcPts val="0"/>
              </a:spcAft>
              <a:buNone/>
            </a:pPr>
            <a:r>
              <a:t/>
            </a:r>
            <a:endParaRPr sz="5000"/>
          </a:p>
          <a:p>
            <a:pPr indent="-355600" lvl="0" marL="457200" rtl="0" algn="l">
              <a:spcBef>
                <a:spcPts val="0"/>
              </a:spcBef>
              <a:spcAft>
                <a:spcPts val="0"/>
              </a:spcAft>
              <a:buSzPct val="100000"/>
              <a:buAutoNum type="arabicPeriod"/>
            </a:pPr>
            <a:r>
              <a:rPr b="1" lang="en-US" sz="5000"/>
              <a:t>Create a new file</a:t>
            </a:r>
            <a:endParaRPr b="1" sz="5000"/>
          </a:p>
          <a:p>
            <a:pPr indent="-355600" lvl="0" marL="457200" rtl="0" algn="l">
              <a:spcBef>
                <a:spcPts val="0"/>
              </a:spcBef>
              <a:spcAft>
                <a:spcPts val="0"/>
              </a:spcAft>
              <a:buSzPct val="100000"/>
              <a:buAutoNum type="arabicPeriod"/>
            </a:pPr>
            <a:r>
              <a:rPr b="1" lang="en-US" sz="5000"/>
              <a:t>Modify an existing file</a:t>
            </a:r>
            <a:endParaRPr b="1" sz="5000"/>
          </a:p>
          <a:p>
            <a:pPr indent="-355600" lvl="0" marL="457200" rtl="0" algn="l">
              <a:spcBef>
                <a:spcPts val="0"/>
              </a:spcBef>
              <a:spcAft>
                <a:spcPts val="0"/>
              </a:spcAft>
              <a:buSzPct val="100000"/>
              <a:buAutoNum type="arabicPeriod"/>
            </a:pPr>
            <a:r>
              <a:rPr b="1" lang="en-US" sz="5000"/>
              <a:t>Delete a file</a:t>
            </a:r>
            <a:endParaRPr b="1" sz="5000"/>
          </a:p>
          <a:p>
            <a:pPr indent="-355600" lvl="0" marL="457200" rtl="0" algn="l">
              <a:spcBef>
                <a:spcPts val="0"/>
              </a:spcBef>
              <a:spcAft>
                <a:spcPts val="0"/>
              </a:spcAft>
              <a:buSzPct val="100000"/>
              <a:buAutoNum type="arabicPeriod"/>
            </a:pPr>
            <a:r>
              <a:rPr b="1" lang="en-US" sz="5000"/>
              <a:t>View contents of a file</a:t>
            </a:r>
            <a:endParaRPr b="1" sz="5000"/>
          </a:p>
          <a:p>
            <a:pPr indent="-355600" lvl="0" marL="457200" rtl="0" algn="l">
              <a:spcBef>
                <a:spcPts val="0"/>
              </a:spcBef>
              <a:spcAft>
                <a:spcPts val="0"/>
              </a:spcAft>
              <a:buSzPct val="100000"/>
              <a:buAutoNum type="arabicPeriod"/>
            </a:pPr>
            <a:r>
              <a:rPr b="1" lang="en-US" sz="5000"/>
              <a:t>See directory listing</a:t>
            </a:r>
            <a:endParaRPr b="1" sz="5000"/>
          </a:p>
          <a:p>
            <a:pPr indent="0" lvl="0" marL="0" rtl="0" algn="l">
              <a:spcBef>
                <a:spcPts val="0"/>
              </a:spcBef>
              <a:spcAft>
                <a:spcPts val="0"/>
              </a:spcAft>
              <a:buNone/>
            </a:pPr>
            <a:r>
              <a:t/>
            </a:r>
            <a:endParaRPr b="1" sz="5000"/>
          </a:p>
          <a:p>
            <a:pPr indent="0" lvl="0" marL="0" rtl="0" algn="l">
              <a:spcBef>
                <a:spcPts val="0"/>
              </a:spcBef>
              <a:spcAft>
                <a:spcPts val="0"/>
              </a:spcAft>
              <a:buNone/>
            </a:pPr>
            <a:r>
              <a:t/>
            </a:r>
            <a:endParaRPr b="1" sz="5000"/>
          </a:p>
          <a:p>
            <a:pPr indent="0" lvl="0" marL="0" rtl="0" algn="l">
              <a:spcBef>
                <a:spcPts val="0"/>
              </a:spcBef>
              <a:spcAft>
                <a:spcPts val="0"/>
              </a:spcAft>
              <a:buNone/>
            </a:pPr>
            <a:r>
              <a:t/>
            </a:r>
            <a:endParaRPr b="1" sz="5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91725" y="93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sz="2900">
                <a:solidFill>
                  <a:schemeClr val="dk2"/>
                </a:solidFill>
                <a:latin typeface="Montserrat"/>
                <a:ea typeface="Montserrat"/>
                <a:cs typeface="Montserrat"/>
                <a:sym typeface="Montserrat"/>
              </a:rPr>
              <a:t>Output</a:t>
            </a:r>
            <a:r>
              <a:rPr b="1" lang="en-US" sz="2900">
                <a:solidFill>
                  <a:schemeClr val="dk2"/>
                </a:solidFill>
                <a:latin typeface="Montserrat"/>
                <a:ea typeface="Montserrat"/>
                <a:cs typeface="Montserrat"/>
                <a:sym typeface="Montserrat"/>
              </a:rPr>
              <a:t> :</a:t>
            </a:r>
            <a:endParaRPr/>
          </a:p>
        </p:txBody>
      </p:sp>
      <p:pic>
        <p:nvPicPr>
          <p:cNvPr id="149" name="Google Shape;149;p26"/>
          <p:cNvPicPr preferRelativeResize="0"/>
          <p:nvPr/>
        </p:nvPicPr>
        <p:blipFill>
          <a:blip r:embed="rId3">
            <a:alphaModFix/>
          </a:blip>
          <a:stretch>
            <a:fillRect/>
          </a:stretch>
        </p:blipFill>
        <p:spPr>
          <a:xfrm>
            <a:off x="2797575" y="257375"/>
            <a:ext cx="3235425" cy="508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91725" y="934100"/>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b="1" lang="en-US" sz="2900">
                <a:solidFill>
                  <a:schemeClr val="dk2"/>
                </a:solidFill>
                <a:latin typeface="Montserrat"/>
                <a:ea typeface="Montserrat"/>
                <a:cs typeface="Montserrat"/>
                <a:sym typeface="Montserrat"/>
              </a:rPr>
              <a:t>3</a:t>
            </a:r>
            <a:r>
              <a:rPr b="1" lang="en-US" sz="2900">
                <a:solidFill>
                  <a:schemeClr val="dk2"/>
                </a:solidFill>
                <a:latin typeface="Montserrat"/>
                <a:ea typeface="Montserrat"/>
                <a:cs typeface="Montserrat"/>
                <a:sym typeface="Montserrat"/>
              </a:rPr>
              <a:t>. Memory Management :</a:t>
            </a:r>
            <a:endParaRPr/>
          </a:p>
        </p:txBody>
      </p:sp>
      <p:sp>
        <p:nvSpPr>
          <p:cNvPr id="155" name="Google Shape;155;p27"/>
          <p:cNvSpPr txBox="1"/>
          <p:nvPr>
            <p:ph idx="1" type="body"/>
          </p:nvPr>
        </p:nvSpPr>
        <p:spPr>
          <a:xfrm>
            <a:off x="253250" y="1857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US"/>
              <a:t>It prompts the user to input the number and sizes of memory blocks.</a:t>
            </a:r>
            <a:endParaRPr/>
          </a:p>
          <a:p>
            <a:pPr indent="0" lvl="0" marL="0" rtl="0" algn="l">
              <a:spcBef>
                <a:spcPts val="0"/>
              </a:spcBef>
              <a:spcAft>
                <a:spcPts val="0"/>
              </a:spcAft>
              <a:buClr>
                <a:schemeClr val="dk1"/>
              </a:buClr>
              <a:buSzPts val="1100"/>
              <a:buFont typeface="Arial"/>
              <a:buNone/>
            </a:pPr>
            <a:r>
              <a:rPr lang="en-US"/>
              <a:t>It prompts the user to input the size of an arriving block (or process).</a:t>
            </a:r>
            <a:endParaRPr/>
          </a:p>
          <a:p>
            <a:pPr indent="0" lvl="0" marL="0" rtl="0" algn="l">
              <a:spcBef>
                <a:spcPts val="0"/>
              </a:spcBef>
              <a:spcAft>
                <a:spcPts val="0"/>
              </a:spcAft>
              <a:buClr>
                <a:schemeClr val="dk1"/>
              </a:buClr>
              <a:buSzPts val="1100"/>
              <a:buFont typeface="Arial"/>
              <a:buNone/>
            </a:pPr>
            <a:r>
              <a:rPr lang="en-US"/>
              <a:t>It allows the user to choose one of the three allocation strategies: First Fit, Best Fit, or Worst Fit.</a:t>
            </a:r>
            <a:endParaRPr/>
          </a:p>
          <a:p>
            <a:pPr indent="0" lvl="0" marL="0" rtl="0" algn="l">
              <a:spcBef>
                <a:spcPts val="0"/>
              </a:spcBef>
              <a:spcAft>
                <a:spcPts val="0"/>
              </a:spcAft>
              <a:buClr>
                <a:schemeClr val="dk1"/>
              </a:buClr>
              <a:buSzPts val="1100"/>
              <a:buFont typeface="Arial"/>
              <a:buNone/>
            </a:pPr>
            <a:r>
              <a:rPr lang="en-US"/>
              <a:t>Depending on the chosen strategy, it allocates the arriving block to an appropriate memory block based on the strategy's criteria.</a:t>
            </a:r>
            <a:endParaRPr/>
          </a:p>
          <a:p>
            <a:pPr indent="0" lvl="0" marL="0" rtl="0" algn="l">
              <a:spcBef>
                <a:spcPts val="0"/>
              </a:spcBef>
              <a:spcAft>
                <a:spcPts val="0"/>
              </a:spcAft>
              <a:buClr>
                <a:schemeClr val="dk1"/>
              </a:buClr>
              <a:buSzPts val="1100"/>
              <a:buFont typeface="Arial"/>
              <a:buNone/>
            </a:pPr>
            <a:r>
              <a:rPr lang="en-US"/>
              <a:t>Finally, it displays the result of the allocation, indicating which memory block the arriving block has been allocated to.</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91725" y="93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sz="2900">
                <a:solidFill>
                  <a:schemeClr val="dk2"/>
                </a:solidFill>
                <a:latin typeface="Montserrat"/>
                <a:ea typeface="Montserrat"/>
                <a:cs typeface="Montserrat"/>
                <a:sym typeface="Montserrat"/>
              </a:rPr>
              <a:t>Output :</a:t>
            </a:r>
            <a:endParaRPr/>
          </a:p>
        </p:txBody>
      </p:sp>
      <p:pic>
        <p:nvPicPr>
          <p:cNvPr id="161" name="Google Shape;161;p28"/>
          <p:cNvPicPr preferRelativeResize="0"/>
          <p:nvPr/>
        </p:nvPicPr>
        <p:blipFill>
          <a:blip r:embed="rId3">
            <a:alphaModFix/>
          </a:blip>
          <a:stretch>
            <a:fillRect/>
          </a:stretch>
        </p:blipFill>
        <p:spPr>
          <a:xfrm>
            <a:off x="2353316" y="1224450"/>
            <a:ext cx="4597410" cy="37251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nvSpPr>
        <p:spPr>
          <a:xfrm>
            <a:off x="1787268" y="339243"/>
            <a:ext cx="5869200" cy="477000"/>
          </a:xfrm>
          <a:prstGeom prst="rect">
            <a:avLst/>
          </a:prstGeom>
          <a:noFill/>
          <a:ln>
            <a:noFill/>
          </a:ln>
        </p:spPr>
        <p:txBody>
          <a:bodyPr anchorCtr="0" anchor="t" bIns="45700" lIns="91425" spcFirstLastPara="1" rIns="91425" wrap="square" tIns="45700">
            <a:spAutoFit/>
          </a:bodyPr>
          <a:lstStyle/>
          <a:p>
            <a:pPr indent="0" lvl="0" marL="1371600" marR="0" rtl="0" algn="l">
              <a:lnSpc>
                <a:spcPct val="100000"/>
              </a:lnSpc>
              <a:spcBef>
                <a:spcPts val="0"/>
              </a:spcBef>
              <a:spcAft>
                <a:spcPts val="0"/>
              </a:spcAft>
              <a:buNone/>
            </a:pPr>
            <a:r>
              <a:rPr b="0" i="0" lang="en-US" sz="1400" u="none" cap="none" strike="noStrike">
                <a:solidFill>
                  <a:schemeClr val="accent2"/>
                </a:solidFill>
                <a:latin typeface="Cambria"/>
                <a:ea typeface="Cambria"/>
                <a:cs typeface="Cambria"/>
                <a:sym typeface="Cambria"/>
              </a:rPr>
              <a:t>        </a:t>
            </a:r>
            <a:r>
              <a:rPr b="0" i="0" lang="en-US" sz="2500" u="none" cap="none" strike="noStrike">
                <a:solidFill>
                  <a:schemeClr val="accent2"/>
                </a:solidFill>
                <a:latin typeface="Cambria"/>
                <a:ea typeface="Cambria"/>
                <a:cs typeface="Cambria"/>
                <a:sym typeface="Cambria"/>
              </a:rPr>
              <a:t>   REFERENCES </a:t>
            </a:r>
            <a:r>
              <a:rPr b="0" i="0" lang="en-US" sz="1400" u="none" cap="none" strike="noStrike">
                <a:solidFill>
                  <a:schemeClr val="accent2"/>
                </a:solidFill>
                <a:latin typeface="Cambria"/>
                <a:ea typeface="Cambria"/>
                <a:cs typeface="Cambria"/>
                <a:sym typeface="Cambria"/>
              </a:rPr>
              <a:t>  </a:t>
            </a:r>
            <a:endParaRPr/>
          </a:p>
        </p:txBody>
      </p:sp>
      <p:sp>
        <p:nvSpPr>
          <p:cNvPr id="167" name="Google Shape;167;p29"/>
          <p:cNvSpPr/>
          <p:nvPr/>
        </p:nvSpPr>
        <p:spPr>
          <a:xfrm>
            <a:off x="181903" y="974004"/>
            <a:ext cx="8780100" cy="4073700"/>
          </a:xfrm>
          <a:prstGeom prst="rect">
            <a:avLst/>
          </a:prstGeom>
          <a:solidFill>
            <a:schemeClr val="lt1">
              <a:alpha val="98823"/>
            </a:schemeClr>
          </a:solidFill>
          <a:ln cap="flat" cmpd="sng" w="76200">
            <a:solidFill>
              <a:srgbClr val="005893"/>
            </a:solidFill>
            <a:prstDash val="solid"/>
            <a:round/>
            <a:headEnd len="sm" w="sm" type="none"/>
            <a:tailEnd len="sm" w="sm" type="none"/>
          </a:ln>
        </p:spPr>
        <p:txBody>
          <a:bodyPr anchorCtr="0" anchor="ctr" bIns="45700" lIns="91425" spcFirstLastPara="1" rIns="91425" wrap="square" tIns="45700">
            <a:noAutofit/>
          </a:bodyPr>
          <a:lstStyle/>
          <a:p>
            <a:pPr indent="0" lvl="0" marL="9525" marR="0" rtl="0" algn="just">
              <a:lnSpc>
                <a:spcPct val="96428"/>
              </a:lnSpc>
              <a:spcBef>
                <a:spcPts val="0"/>
              </a:spcBef>
              <a:spcAft>
                <a:spcPts val="0"/>
              </a:spcAft>
              <a:buNone/>
            </a:pPr>
            <a:r>
              <a:t/>
            </a:r>
            <a:endParaRPr/>
          </a:p>
        </p:txBody>
      </p:sp>
      <p:sp>
        <p:nvSpPr>
          <p:cNvPr id="168" name="Google Shape;168;p29"/>
          <p:cNvSpPr txBox="1"/>
          <p:nvPr/>
        </p:nvSpPr>
        <p:spPr>
          <a:xfrm>
            <a:off x="343950" y="902850"/>
            <a:ext cx="8281200" cy="3761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Times New Roman"/>
              <a:buChar char="●"/>
            </a:pPr>
            <a:r>
              <a:rPr b="1" lang="en-US" sz="1800">
                <a:solidFill>
                  <a:schemeClr val="dk2"/>
                </a:solidFill>
                <a:latin typeface="Times New Roman"/>
                <a:ea typeface="Times New Roman"/>
                <a:cs typeface="Times New Roman"/>
                <a:sym typeface="Times New Roman"/>
              </a:rPr>
              <a:t>Youtube:</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2"/>
                </a:solidFill>
                <a:latin typeface="Times New Roman"/>
                <a:ea typeface="Times New Roman"/>
                <a:cs typeface="Times New Roman"/>
                <a:sym typeface="Times New Roman"/>
              </a:rPr>
              <a:t>		Building an OS</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dk2"/>
                </a:solidFill>
                <a:latin typeface="Times New Roman"/>
                <a:ea typeface="Times New Roman"/>
                <a:cs typeface="Times New Roman"/>
                <a:sym typeface="Times New Roman"/>
              </a:rPr>
              <a:t>https://www.youtube.com/playlist?list=PLFjM7v6KGMpiH2G-kT781ByC</a:t>
            </a:r>
            <a:r>
              <a:rPr lang="en-US" sz="1800">
                <a:solidFill>
                  <a:schemeClr val="dk2"/>
                </a:solidFill>
                <a:latin typeface="Times New Roman"/>
                <a:ea typeface="Times New Roman"/>
                <a:cs typeface="Times New Roman"/>
                <a:sym typeface="Times New Roman"/>
              </a:rPr>
              <a:t>NC</a:t>
            </a:r>
            <a:r>
              <a:rPr lang="en-US" sz="1800">
                <a:solidFill>
                  <a:schemeClr val="dk2"/>
                </a:solidFill>
                <a:latin typeface="Times New Roman"/>
                <a:ea typeface="Times New Roman"/>
                <a:cs typeface="Times New Roman"/>
                <a:sym typeface="Times New Roman"/>
              </a:rPr>
              <a:t>_0pKpPN</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2"/>
                </a:solidFill>
                <a:latin typeface="Times New Roman"/>
                <a:ea typeface="Times New Roman"/>
                <a:cs typeface="Times New Roman"/>
                <a:sym typeface="Times New Roman"/>
              </a:rPr>
              <a:t>		OS Development</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dk2"/>
                </a:solidFill>
                <a:latin typeface="Times New Roman"/>
                <a:ea typeface="Times New Roman"/>
                <a:cs typeface="Times New Roman"/>
                <a:sym typeface="Times New Roman"/>
              </a:rPr>
              <a:t>https://www.youtube.com/playlist?list=PLBK_0GOKgqn3hjBdrf5zQ0g7UkQP_KLC3</a:t>
            </a:r>
            <a:endParaRPr b="1"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b="1" lang="en-US" sz="1800">
                <a:solidFill>
                  <a:schemeClr val="dk2"/>
                </a:solidFill>
                <a:latin typeface="Times New Roman"/>
                <a:ea typeface="Times New Roman"/>
                <a:cs typeface="Times New Roman"/>
                <a:sym typeface="Times New Roman"/>
              </a:rPr>
              <a:t>Github:</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US" sz="18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https://github.com/gregkh/kernel-development</a:t>
            </a:r>
            <a:endParaRPr b="1"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b="1" lang="en-US" sz="1800">
                <a:solidFill>
                  <a:schemeClr val="dk2"/>
                </a:solidFill>
                <a:latin typeface="Times New Roman"/>
                <a:ea typeface="Times New Roman"/>
                <a:cs typeface="Times New Roman"/>
                <a:sym typeface="Times New Roman"/>
              </a:rPr>
              <a:t>Journal Paper:</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dk2"/>
                </a:solidFill>
                <a:latin typeface="Times New Roman"/>
                <a:ea typeface="Times New Roman"/>
                <a:cs typeface="Times New Roman"/>
                <a:sym typeface="Times New Roman"/>
              </a:rPr>
              <a:t>Development of a Kernel: A Deeper Look at the Architecture of an Operating System</a:t>
            </a:r>
            <a:endParaRPr sz="18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rPr lang="en-US" sz="1800">
                <a:solidFill>
                  <a:schemeClr val="dk2"/>
                </a:solidFill>
                <a:latin typeface="Times New Roman"/>
                <a:ea typeface="Times New Roman"/>
                <a:cs typeface="Times New Roman"/>
                <a:sym typeface="Times New Roman"/>
              </a:rPr>
              <a:t>May 2019</a:t>
            </a:r>
            <a:endParaRPr sz="18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rPr lang="en-US" sz="1800">
                <a:solidFill>
                  <a:schemeClr val="dk2"/>
                </a:solidFill>
                <a:latin typeface="Times New Roman"/>
                <a:ea typeface="Times New Roman"/>
                <a:cs typeface="Times New Roman"/>
                <a:sym typeface="Times New Roman"/>
              </a:rPr>
              <a:t>DOI:10.1007/978-3-030-16053-1_10</a:t>
            </a:r>
            <a:endParaRPr sz="18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rPr lang="en-US" sz="1800">
                <a:solidFill>
                  <a:schemeClr val="dk2"/>
                </a:solidFill>
                <a:latin typeface="Times New Roman"/>
                <a:ea typeface="Times New Roman"/>
                <a:cs typeface="Times New Roman"/>
                <a:sym typeface="Times New Roman"/>
              </a:rPr>
              <a:t>In book: Proceedings of the 4th Brazilian Technology Symposium (BTSym'18) (pp.103-114)</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nvSpPr>
        <p:spPr>
          <a:xfrm>
            <a:off x="297456" y="1150752"/>
            <a:ext cx="7645705" cy="305405"/>
          </a:xfrm>
          <a:prstGeom prst="rect">
            <a:avLst/>
          </a:prstGeom>
          <a:noFill/>
          <a:ln>
            <a:noFill/>
          </a:ln>
        </p:spPr>
        <p:txBody>
          <a:bodyPr anchorCtr="0" anchor="t" bIns="0" lIns="0" spcFirstLastPara="1" rIns="0" wrap="square" tIns="12050">
            <a:spAutoFit/>
          </a:bodyPr>
          <a:lstStyle/>
          <a:p>
            <a:pPr indent="-558800" lvl="0" marL="698500" marR="0" rtl="0" algn="l">
              <a:lnSpc>
                <a:spcPct val="101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61" name="Google Shape;61;p13"/>
          <p:cNvSpPr txBox="1"/>
          <p:nvPr/>
        </p:nvSpPr>
        <p:spPr>
          <a:xfrm>
            <a:off x="2752874" y="210473"/>
            <a:ext cx="4610750" cy="1086836"/>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PRESENTATION CONTENTS</a:t>
            </a:r>
            <a:endParaRPr/>
          </a:p>
          <a:p>
            <a:pPr indent="0" lvl="0" marL="12700" marR="0" rtl="0" algn="l">
              <a:lnSpc>
                <a:spcPct val="100000"/>
              </a:lnSpc>
              <a:spcBef>
                <a:spcPts val="100"/>
              </a:spcBef>
              <a:spcAft>
                <a:spcPts val="0"/>
              </a:spcAft>
              <a:buNone/>
            </a:pPr>
            <a:r>
              <a:t/>
            </a:r>
            <a:endParaRPr b="0" i="0" sz="4900" u="none" cap="none" strike="noStrike">
              <a:solidFill>
                <a:srgbClr val="005893"/>
              </a:solidFill>
              <a:latin typeface="Playfair Display"/>
              <a:ea typeface="Playfair Display"/>
              <a:cs typeface="Playfair Display"/>
              <a:sym typeface="Playfair Display"/>
            </a:endParaRPr>
          </a:p>
        </p:txBody>
      </p:sp>
      <p:sp>
        <p:nvSpPr>
          <p:cNvPr id="62" name="Google Shape;62;p13"/>
          <p:cNvSpPr txBox="1"/>
          <p:nvPr/>
        </p:nvSpPr>
        <p:spPr>
          <a:xfrm>
            <a:off x="448925" y="1055450"/>
            <a:ext cx="8281200" cy="3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900">
                <a:solidFill>
                  <a:schemeClr val="dk2"/>
                </a:solidFill>
                <a:latin typeface="Montserrat"/>
                <a:ea typeface="Montserrat"/>
                <a:cs typeface="Montserrat"/>
                <a:sym typeface="Montserrat"/>
              </a:rPr>
              <a:t>Problem Statement:</a:t>
            </a:r>
            <a:endParaRPr b="1" sz="2900">
              <a:solidFill>
                <a:schemeClr val="dk2"/>
              </a:solidFill>
              <a:latin typeface="Montserrat"/>
              <a:ea typeface="Montserrat"/>
              <a:cs typeface="Montserrat"/>
              <a:sym typeface="Montserrat"/>
            </a:endParaRPr>
          </a:p>
          <a:p>
            <a:pPr indent="457200" lvl="0" marL="0" rtl="0" algn="l">
              <a:spcBef>
                <a:spcPts val="0"/>
              </a:spcBef>
              <a:spcAft>
                <a:spcPts val="0"/>
              </a:spcAft>
              <a:buNone/>
            </a:pPr>
            <a:r>
              <a:rPr lang="en-US" sz="1900">
                <a:solidFill>
                  <a:schemeClr val="dk2"/>
                </a:solidFill>
                <a:latin typeface="Times New Roman"/>
                <a:ea typeface="Times New Roman"/>
                <a:cs typeface="Times New Roman"/>
                <a:sym typeface="Times New Roman"/>
              </a:rPr>
              <a:t>Design and develop various OS modules to create a comprehensive and efficient operating system.</a:t>
            </a:r>
            <a:endParaRPr sz="19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US" sz="2900">
                <a:solidFill>
                  <a:schemeClr val="dk2"/>
                </a:solidFill>
                <a:latin typeface="Montserrat"/>
                <a:ea typeface="Montserrat"/>
                <a:cs typeface="Montserrat"/>
                <a:sym typeface="Montserrat"/>
              </a:rPr>
              <a:t>Relevance:</a:t>
            </a:r>
            <a:endParaRPr b="1" sz="2900">
              <a:solidFill>
                <a:schemeClr val="dk2"/>
              </a:solidFill>
              <a:latin typeface="Montserrat"/>
              <a:ea typeface="Montserrat"/>
              <a:cs typeface="Montserrat"/>
              <a:sym typeface="Montserrat"/>
            </a:endParaRPr>
          </a:p>
          <a:p>
            <a:pPr indent="457200" lvl="0" marL="0" rtl="0" algn="l">
              <a:spcBef>
                <a:spcPts val="0"/>
              </a:spcBef>
              <a:spcAft>
                <a:spcPts val="0"/>
              </a:spcAft>
              <a:buNone/>
            </a:pPr>
            <a:r>
              <a:rPr lang="en-US" sz="1900">
                <a:solidFill>
                  <a:schemeClr val="dk2"/>
                </a:solidFill>
                <a:latin typeface="Times New Roman"/>
                <a:ea typeface="Times New Roman"/>
                <a:cs typeface="Times New Roman"/>
                <a:sym typeface="Times New Roman"/>
              </a:rPr>
              <a:t>The kernel is the heart of the operating system, responsible for managing hardware resources and providing essential services to applications.</a:t>
            </a:r>
            <a:endParaRPr sz="1900">
              <a:solidFill>
                <a:schemeClr val="dk2"/>
              </a:solidFill>
              <a:latin typeface="Times New Roman"/>
              <a:ea typeface="Times New Roman"/>
              <a:cs typeface="Times New Roman"/>
              <a:sym typeface="Times New Roman"/>
            </a:endParaRPr>
          </a:p>
          <a:p>
            <a:pPr indent="457200" lvl="0" marL="0" rtl="0" algn="l">
              <a:spcBef>
                <a:spcPts val="0"/>
              </a:spcBef>
              <a:spcAft>
                <a:spcPts val="0"/>
              </a:spcAft>
              <a:buNone/>
            </a:pPr>
            <a:r>
              <a:rPr lang="en-US" sz="1900">
                <a:solidFill>
                  <a:schemeClr val="dk2"/>
                </a:solidFill>
                <a:latin typeface="Times New Roman"/>
                <a:ea typeface="Times New Roman"/>
                <a:cs typeface="Times New Roman"/>
                <a:sym typeface="Times New Roman"/>
              </a:rPr>
              <a:t>The file system module enables storage and retrieval of data on storage devices.</a:t>
            </a:r>
            <a:endParaRPr sz="19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US" sz="2900">
                <a:solidFill>
                  <a:schemeClr val="dk2"/>
                </a:solidFill>
                <a:latin typeface="Montserrat"/>
                <a:ea typeface="Montserrat"/>
                <a:cs typeface="Montserrat"/>
                <a:sym typeface="Montserrat"/>
              </a:rPr>
              <a:t>Tools/API’s:</a:t>
            </a:r>
            <a:endParaRPr b="1" sz="1800">
              <a:solidFill>
                <a:schemeClr val="dk2"/>
              </a:solidFill>
              <a:latin typeface="Montserrat"/>
              <a:ea typeface="Montserrat"/>
              <a:cs typeface="Montserrat"/>
              <a:sym typeface="Montserrat"/>
            </a:endParaRPr>
          </a:p>
          <a:p>
            <a:pPr indent="457200" lvl="0" marL="0" rtl="0" algn="l">
              <a:spcBef>
                <a:spcPts val="0"/>
              </a:spcBef>
              <a:spcAft>
                <a:spcPts val="0"/>
              </a:spcAft>
              <a:buNone/>
            </a:pPr>
            <a:r>
              <a:rPr lang="en-US" sz="1900">
                <a:solidFill>
                  <a:schemeClr val="dk2"/>
                </a:solidFill>
                <a:latin typeface="Times New Roman"/>
                <a:ea typeface="Times New Roman"/>
                <a:cs typeface="Times New Roman"/>
                <a:sym typeface="Times New Roman"/>
              </a:rPr>
              <a:t>Ubuntu(GCC), GNU assembler, Xorriso, Grub-mkrescue and QEMU.</a:t>
            </a:r>
            <a:endParaRPr b="1" sz="19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nvSpPr>
        <p:spPr>
          <a:xfrm>
            <a:off x="3210750" y="383650"/>
            <a:ext cx="2127300" cy="3201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100"/>
              </a:spcBef>
              <a:spcAft>
                <a:spcPts val="0"/>
              </a:spcAft>
              <a:buNone/>
            </a:pPr>
            <a:r>
              <a:rPr lang="en-US" sz="2000">
                <a:solidFill>
                  <a:schemeClr val="dk1"/>
                </a:solidFill>
                <a:latin typeface="Times New Roman"/>
                <a:ea typeface="Times New Roman"/>
                <a:cs typeface="Times New Roman"/>
                <a:sym typeface="Times New Roman"/>
              </a:rPr>
              <a:t>METHODOLOGY</a:t>
            </a:r>
            <a:endParaRPr b="0" i="0" sz="4900" u="none" cap="none" strike="noStrike">
              <a:solidFill>
                <a:srgbClr val="005893"/>
              </a:solidFill>
              <a:latin typeface="Playfair Display"/>
              <a:ea typeface="Playfair Display"/>
              <a:cs typeface="Playfair Display"/>
              <a:sym typeface="Playfair Display"/>
            </a:endParaRPr>
          </a:p>
        </p:txBody>
      </p:sp>
      <p:grpSp>
        <p:nvGrpSpPr>
          <p:cNvPr id="68" name="Google Shape;68;p14"/>
          <p:cNvGrpSpPr/>
          <p:nvPr/>
        </p:nvGrpSpPr>
        <p:grpSpPr>
          <a:xfrm>
            <a:off x="5632317" y="1189775"/>
            <a:ext cx="3305700" cy="3483050"/>
            <a:chOff x="5632317" y="1189775"/>
            <a:chExt cx="3305700" cy="3483050"/>
          </a:xfrm>
        </p:grpSpPr>
        <p:sp>
          <p:nvSpPr>
            <p:cNvPr id="69" name="Google Shape;69;p14"/>
            <p:cNvSpPr/>
            <p:nvPr/>
          </p:nvSpPr>
          <p:spPr>
            <a:xfrm>
              <a:off x="5632317" y="1189775"/>
              <a:ext cx="3305700" cy="669000"/>
            </a:xfrm>
            <a:prstGeom prst="chevron">
              <a:avLst>
                <a:gd fmla="val 50000" name="adj"/>
              </a:avLst>
            </a:prstGeom>
            <a:solidFill>
              <a:srgbClr val="D837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Roboto"/>
                  <a:ea typeface="Roboto"/>
                  <a:cs typeface="Roboto"/>
                  <a:sym typeface="Roboto"/>
                </a:rPr>
                <a:t>Memory Management</a:t>
              </a:r>
              <a:endParaRPr>
                <a:solidFill>
                  <a:srgbClr val="FFFFFF"/>
                </a:solidFill>
                <a:latin typeface="Roboto"/>
                <a:ea typeface="Roboto"/>
                <a:cs typeface="Roboto"/>
                <a:sym typeface="Roboto"/>
              </a:endParaRPr>
            </a:p>
          </p:txBody>
        </p:sp>
        <p:sp>
          <p:nvSpPr>
            <p:cNvPr id="70" name="Google Shape;70;p14"/>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Roboto"/>
                  <a:ea typeface="Roboto"/>
                  <a:cs typeface="Roboto"/>
                  <a:sym typeface="Roboto"/>
                </a:rPr>
                <a:t>Creating a Memory manager that takes input of block sizes and size of processes and displays the Best Fit, First Fit and Worst Fit</a:t>
              </a:r>
              <a:endParaRPr sz="1200">
                <a:latin typeface="Roboto"/>
                <a:ea typeface="Roboto"/>
                <a:cs typeface="Roboto"/>
                <a:sym typeface="Roboto"/>
              </a:endParaRPr>
            </a:p>
          </p:txBody>
        </p:sp>
      </p:grpSp>
      <p:grpSp>
        <p:nvGrpSpPr>
          <p:cNvPr id="71" name="Google Shape;71;p14"/>
          <p:cNvGrpSpPr/>
          <p:nvPr/>
        </p:nvGrpSpPr>
        <p:grpSpPr>
          <a:xfrm>
            <a:off x="0" y="1189989"/>
            <a:ext cx="3546900" cy="3482836"/>
            <a:chOff x="0" y="1189989"/>
            <a:chExt cx="3546900" cy="3482836"/>
          </a:xfrm>
        </p:grpSpPr>
        <p:sp>
          <p:nvSpPr>
            <p:cNvPr id="72" name="Google Shape;72;p14"/>
            <p:cNvSpPr/>
            <p:nvPr/>
          </p:nvSpPr>
          <p:spPr>
            <a:xfrm>
              <a:off x="0" y="1189989"/>
              <a:ext cx="35469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Roboto"/>
                  <a:ea typeface="Roboto"/>
                  <a:cs typeface="Roboto"/>
                  <a:sym typeface="Roboto"/>
                </a:rPr>
                <a:t>Kernel Development</a:t>
              </a:r>
              <a:endParaRPr>
                <a:solidFill>
                  <a:srgbClr val="FFFFFF"/>
                </a:solidFill>
                <a:latin typeface="Roboto"/>
                <a:ea typeface="Roboto"/>
                <a:cs typeface="Roboto"/>
                <a:sym typeface="Roboto"/>
              </a:endParaRPr>
            </a:p>
          </p:txBody>
        </p:sp>
        <p:sp>
          <p:nvSpPr>
            <p:cNvPr id="73" name="Google Shape;73;p14"/>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Roboto"/>
                  <a:ea typeface="Roboto"/>
                  <a:cs typeface="Roboto"/>
                  <a:sym typeface="Roboto"/>
                </a:rPr>
                <a:t>Developing a kernel that performs various arithmetic and string operations.</a:t>
              </a:r>
              <a:endParaRPr sz="1200">
                <a:latin typeface="Roboto"/>
                <a:ea typeface="Roboto"/>
                <a:cs typeface="Roboto"/>
                <a:sym typeface="Roboto"/>
              </a:endParaRPr>
            </a:p>
          </p:txBody>
        </p:sp>
      </p:grpSp>
      <p:grpSp>
        <p:nvGrpSpPr>
          <p:cNvPr id="74" name="Google Shape;74;p14"/>
          <p:cNvGrpSpPr/>
          <p:nvPr/>
        </p:nvGrpSpPr>
        <p:grpSpPr>
          <a:xfrm>
            <a:off x="2944204" y="1189775"/>
            <a:ext cx="3305700" cy="3483050"/>
            <a:chOff x="2944204" y="1189775"/>
            <a:chExt cx="3305700" cy="3483050"/>
          </a:xfrm>
        </p:grpSpPr>
        <p:sp>
          <p:nvSpPr>
            <p:cNvPr id="75" name="Google Shape;75;p14"/>
            <p:cNvSpPr/>
            <p:nvPr/>
          </p:nvSpPr>
          <p:spPr>
            <a:xfrm>
              <a:off x="2944204" y="1189775"/>
              <a:ext cx="3305700" cy="6690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Roboto"/>
                  <a:ea typeface="Roboto"/>
                  <a:cs typeface="Roboto"/>
                  <a:sym typeface="Roboto"/>
                </a:rPr>
                <a:t>File Management</a:t>
              </a:r>
              <a:endParaRPr>
                <a:solidFill>
                  <a:srgbClr val="FFFFFF"/>
                </a:solidFill>
                <a:latin typeface="Roboto"/>
                <a:ea typeface="Roboto"/>
                <a:cs typeface="Roboto"/>
                <a:sym typeface="Roboto"/>
              </a:endParaRPr>
            </a:p>
          </p:txBody>
        </p:sp>
        <p:sp>
          <p:nvSpPr>
            <p:cNvPr id="76" name="Google Shape;76;p14"/>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Roboto"/>
                  <a:ea typeface="Roboto"/>
                  <a:cs typeface="Roboto"/>
                  <a:sym typeface="Roboto"/>
                </a:rPr>
                <a:t>Creating a file manager that could modify, create, delete, view and list directory.</a:t>
              </a:r>
              <a:endParaRPr sz="1200">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91725" y="934100"/>
            <a:ext cx="8520600" cy="572700"/>
          </a:xfrm>
          <a:prstGeom prst="rect">
            <a:avLst/>
          </a:prstGeom>
        </p:spPr>
        <p:txBody>
          <a:bodyPr anchorCtr="0" anchor="t" bIns="91425" lIns="91425" spcFirstLastPara="1" rIns="91425" wrap="square" tIns="91425">
            <a:normAutofit fontScale="90000"/>
          </a:bodyPr>
          <a:lstStyle/>
          <a:p>
            <a:pPr indent="-394335" lvl="0" marL="457200" rtl="0" algn="l">
              <a:spcBef>
                <a:spcPts val="0"/>
              </a:spcBef>
              <a:spcAft>
                <a:spcPts val="0"/>
              </a:spcAft>
              <a:buClr>
                <a:schemeClr val="dk2"/>
              </a:buClr>
              <a:buSzPct val="100000"/>
              <a:buFont typeface="Montserrat"/>
              <a:buAutoNum type="arabicPeriod"/>
            </a:pPr>
            <a:r>
              <a:rPr b="1" lang="en-US" sz="2900">
                <a:solidFill>
                  <a:schemeClr val="dk2"/>
                </a:solidFill>
                <a:latin typeface="Montserrat"/>
                <a:ea typeface="Montserrat"/>
                <a:cs typeface="Montserrat"/>
                <a:sym typeface="Montserrat"/>
              </a:rPr>
              <a:t>Kernel Development </a:t>
            </a:r>
            <a:r>
              <a:rPr b="1" lang="en-US" sz="2900">
                <a:solidFill>
                  <a:schemeClr val="dk2"/>
                </a:solidFill>
                <a:latin typeface="Montserrat"/>
                <a:ea typeface="Montserrat"/>
                <a:cs typeface="Montserrat"/>
                <a:sym typeface="Montserrat"/>
              </a:rPr>
              <a:t>:</a:t>
            </a:r>
            <a:endParaRPr/>
          </a:p>
        </p:txBody>
      </p:sp>
      <p:sp>
        <p:nvSpPr>
          <p:cNvPr id="82" name="Google Shape;82;p15"/>
          <p:cNvSpPr txBox="1"/>
          <p:nvPr>
            <p:ph idx="1" type="body"/>
          </p:nvPr>
        </p:nvSpPr>
        <p:spPr>
          <a:xfrm>
            <a:off x="253250" y="1857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The kernel was built primarily using 6 files they are:</a:t>
            </a:r>
            <a:endParaRPr/>
          </a:p>
          <a:p>
            <a:pPr indent="0" lvl="0" marL="0" rtl="0" algn="l">
              <a:spcBef>
                <a:spcPts val="0"/>
              </a:spcBef>
              <a:spcAft>
                <a:spcPts val="0"/>
              </a:spcAft>
              <a:buClr>
                <a:schemeClr val="dk1"/>
              </a:buClr>
              <a:buSzPts val="1100"/>
              <a:buFont typeface="Arial"/>
              <a:buNone/>
            </a:pPr>
            <a:r>
              <a:rPr lang="en-US"/>
              <a:t>1.</a:t>
            </a:r>
            <a:r>
              <a:rPr lang="en-US"/>
              <a:t>boot.s</a:t>
            </a:r>
            <a:endParaRPr/>
          </a:p>
          <a:p>
            <a:pPr indent="0" lvl="0" marL="0" rtl="0" algn="l">
              <a:spcBef>
                <a:spcPts val="0"/>
              </a:spcBef>
              <a:spcAft>
                <a:spcPts val="0"/>
              </a:spcAft>
              <a:buClr>
                <a:schemeClr val="dk1"/>
              </a:buClr>
              <a:buSzPts val="1100"/>
              <a:buFont typeface="Arial"/>
              <a:buNone/>
            </a:pPr>
            <a:r>
              <a:rPr lang="en-US"/>
              <a:t>2.linker.ld</a:t>
            </a:r>
            <a:endParaRPr/>
          </a:p>
          <a:p>
            <a:pPr indent="0" lvl="0" marL="0" rtl="0" algn="l">
              <a:spcBef>
                <a:spcPts val="0"/>
              </a:spcBef>
              <a:spcAft>
                <a:spcPts val="0"/>
              </a:spcAft>
              <a:buClr>
                <a:schemeClr val="dk1"/>
              </a:buClr>
              <a:buSzPts val="1100"/>
              <a:buFont typeface="Arial"/>
              <a:buNone/>
            </a:pPr>
            <a:r>
              <a:rPr lang="en-US"/>
              <a:t>3.grub.cfg</a:t>
            </a:r>
            <a:endParaRPr/>
          </a:p>
          <a:p>
            <a:pPr indent="0" lvl="0" marL="0" rtl="0" algn="l">
              <a:spcBef>
                <a:spcPts val="0"/>
              </a:spcBef>
              <a:spcAft>
                <a:spcPts val="0"/>
              </a:spcAft>
              <a:buClr>
                <a:schemeClr val="dk1"/>
              </a:buClr>
              <a:buSzPts val="1100"/>
              <a:buFont typeface="Arial"/>
              <a:buNone/>
            </a:pPr>
            <a:r>
              <a:rPr lang="en-US"/>
              <a:t>4.kernel.h</a:t>
            </a:r>
            <a:endParaRPr/>
          </a:p>
          <a:p>
            <a:pPr indent="0" lvl="0" marL="0" rtl="0" algn="l">
              <a:spcBef>
                <a:spcPts val="0"/>
              </a:spcBef>
              <a:spcAft>
                <a:spcPts val="0"/>
              </a:spcAft>
              <a:buClr>
                <a:schemeClr val="dk1"/>
              </a:buClr>
              <a:buSzPts val="1100"/>
              <a:buFont typeface="Arial"/>
              <a:buNone/>
            </a:pPr>
            <a:r>
              <a:rPr lang="en-US"/>
              <a:t>5.kernel.c</a:t>
            </a:r>
            <a:endParaRPr/>
          </a:p>
          <a:p>
            <a:pPr indent="0" lvl="0" marL="0" rtl="0" algn="l">
              <a:spcBef>
                <a:spcPts val="0"/>
              </a:spcBef>
              <a:spcAft>
                <a:spcPts val="0"/>
              </a:spcAft>
              <a:buClr>
                <a:schemeClr val="dk1"/>
              </a:buClr>
              <a:buSzPts val="1100"/>
              <a:buFont typeface="Arial"/>
              <a:buNone/>
            </a:pPr>
            <a:r>
              <a:rPr lang="en-US"/>
              <a:t>6.run.sh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91725" y="93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sz="2900">
                <a:solidFill>
                  <a:schemeClr val="dk2"/>
                </a:solidFill>
                <a:latin typeface="Montserrat"/>
                <a:ea typeface="Montserrat"/>
                <a:cs typeface="Montserrat"/>
                <a:sym typeface="Montserrat"/>
              </a:rPr>
              <a:t>1.1 Boot.s </a:t>
            </a:r>
            <a:r>
              <a:rPr b="1" lang="en-US" sz="2900">
                <a:solidFill>
                  <a:schemeClr val="dk2"/>
                </a:solidFill>
                <a:latin typeface="Montserrat"/>
                <a:ea typeface="Montserrat"/>
                <a:cs typeface="Montserrat"/>
                <a:sym typeface="Montserrat"/>
              </a:rPr>
              <a:t>:</a:t>
            </a:r>
            <a:endParaRPr/>
          </a:p>
        </p:txBody>
      </p:sp>
      <p:sp>
        <p:nvSpPr>
          <p:cNvPr id="88" name="Google Shape;88;p16"/>
          <p:cNvSpPr txBox="1"/>
          <p:nvPr>
            <p:ph idx="1" type="body"/>
          </p:nvPr>
        </p:nvSpPr>
        <p:spPr>
          <a:xfrm>
            <a:off x="495175" y="1462100"/>
            <a:ext cx="7976400" cy="3416400"/>
          </a:xfrm>
          <a:prstGeom prst="rect">
            <a:avLst/>
          </a:prstGeom>
        </p:spPr>
        <p:txBody>
          <a:bodyPr anchorCtr="0" anchor="t" bIns="91425" lIns="91425" spcFirstLastPara="1" rIns="91425" wrap="square" tIns="91425">
            <a:normAutofit fontScale="25000" lnSpcReduction="20000"/>
          </a:bodyPr>
          <a:lstStyle/>
          <a:p>
            <a:pPr indent="-307975" lvl="0" marL="457200" rtl="0" algn="l">
              <a:spcBef>
                <a:spcPts val="0"/>
              </a:spcBef>
              <a:spcAft>
                <a:spcPts val="0"/>
              </a:spcAft>
              <a:buSzPct val="100000"/>
              <a:buAutoNum type="arabicPeriod"/>
            </a:pPr>
            <a:r>
              <a:rPr b="1" lang="en-US" sz="5000"/>
              <a:t>Setting Flags, Magic Number, and Checksum:</a:t>
            </a:r>
            <a:endParaRPr sz="5000"/>
          </a:p>
          <a:p>
            <a:pPr indent="0" lvl="0" marL="0" rtl="0" algn="l">
              <a:spcBef>
                <a:spcPts val="0"/>
              </a:spcBef>
              <a:spcAft>
                <a:spcPts val="0"/>
              </a:spcAft>
              <a:buNone/>
            </a:pPr>
            <a:r>
              <a:rPr lang="en-US" sz="5000"/>
              <a:t>FLAGS are typically used to specify various options or features required by the bootloader or kernel.</a:t>
            </a:r>
            <a:endParaRPr sz="5000"/>
          </a:p>
          <a:p>
            <a:pPr indent="0" lvl="0" marL="0" rtl="0" algn="l">
              <a:spcBef>
                <a:spcPts val="0"/>
              </a:spcBef>
              <a:spcAft>
                <a:spcPts val="0"/>
              </a:spcAft>
              <a:buNone/>
            </a:pPr>
            <a:r>
              <a:rPr lang="en-US" sz="5000"/>
              <a:t>MAGIC is a constant required by the Multiboot specification. It helps the bootloader identify the bootloader information structure.</a:t>
            </a:r>
            <a:endParaRPr sz="5000"/>
          </a:p>
          <a:p>
            <a:pPr indent="0" lvl="0" marL="0" rtl="0" algn="l">
              <a:spcBef>
                <a:spcPts val="0"/>
              </a:spcBef>
              <a:spcAft>
                <a:spcPts val="0"/>
              </a:spcAft>
              <a:buNone/>
            </a:pPr>
            <a:r>
              <a:rPr lang="en-US" sz="5000"/>
              <a:t>CHECKSUM is calculated as a negation of the sum of MAGIC and FLAGS. This value ensures that the bootloader information structure is recognized correctly.</a:t>
            </a:r>
            <a:endParaRPr sz="5000"/>
          </a:p>
          <a:p>
            <a:pPr indent="0" lvl="0" marL="0" rtl="0" algn="l">
              <a:spcBef>
                <a:spcPts val="0"/>
              </a:spcBef>
              <a:spcAft>
                <a:spcPts val="0"/>
              </a:spcAft>
              <a:buNone/>
            </a:pPr>
            <a:r>
              <a:t/>
            </a:r>
            <a:endParaRPr sz="5000"/>
          </a:p>
          <a:p>
            <a:pPr indent="-307975" lvl="0" marL="457200" rtl="0" algn="l">
              <a:spcBef>
                <a:spcPts val="0"/>
              </a:spcBef>
              <a:spcAft>
                <a:spcPts val="0"/>
              </a:spcAft>
              <a:buSzPct val="100000"/>
              <a:buAutoNum type="arabicPeriod"/>
            </a:pPr>
            <a:r>
              <a:rPr b="1" lang="en-US" sz="5000"/>
              <a:t>Multiboot Header Section:</a:t>
            </a:r>
            <a:endParaRPr sz="5000"/>
          </a:p>
          <a:p>
            <a:pPr indent="0" lvl="0" marL="0" rtl="0" algn="l">
              <a:spcBef>
                <a:spcPts val="0"/>
              </a:spcBef>
              <a:spcAft>
                <a:spcPts val="0"/>
              </a:spcAft>
              <a:buNone/>
            </a:pPr>
            <a:r>
              <a:rPr lang="en-US" sz="5000"/>
              <a:t>This section defines the Multiboot header required by Multiboot-compliant bootloaders. It includes the MAGIC, FLAGS, and CHECKSUM values.</a:t>
            </a:r>
            <a:endParaRPr sz="5000"/>
          </a:p>
          <a:p>
            <a:pPr indent="0" lvl="0" marL="0" rtl="0" algn="l">
              <a:spcBef>
                <a:spcPts val="0"/>
              </a:spcBef>
              <a:spcAft>
                <a:spcPts val="0"/>
              </a:spcAft>
              <a:buNone/>
            </a:pPr>
            <a:r>
              <a:t/>
            </a:r>
            <a:endParaRPr sz="5000"/>
          </a:p>
          <a:p>
            <a:pPr indent="-307975" lvl="0" marL="457200" rtl="0" algn="l">
              <a:spcBef>
                <a:spcPts val="0"/>
              </a:spcBef>
              <a:spcAft>
                <a:spcPts val="0"/>
              </a:spcAft>
              <a:buSzPct val="100000"/>
              <a:buAutoNum type="arabicPeriod"/>
            </a:pPr>
            <a:r>
              <a:rPr b="1" lang="en-US" sz="5000"/>
              <a:t>Stack Initialization:</a:t>
            </a:r>
            <a:endParaRPr sz="5000"/>
          </a:p>
          <a:p>
            <a:pPr indent="0" lvl="0" marL="0" rtl="0" algn="l">
              <a:spcBef>
                <a:spcPts val="0"/>
              </a:spcBef>
              <a:spcAft>
                <a:spcPts val="0"/>
              </a:spcAft>
              <a:buNone/>
            </a:pPr>
            <a:r>
              <a:rPr lang="en-US" sz="5000"/>
              <a:t>Define the bottom and top of the stack, respectively and reserve 512 bytes of space for the stack.</a:t>
            </a:r>
            <a:endParaRPr sz="5000"/>
          </a:p>
          <a:p>
            <a:pPr indent="0" lvl="0" marL="0" rtl="0" algn="l">
              <a:spcBef>
                <a:spcPts val="0"/>
              </a:spcBef>
              <a:spcAft>
                <a:spcPts val="0"/>
              </a:spcAft>
              <a:buNone/>
            </a:pPr>
            <a:r>
              <a:t/>
            </a:r>
            <a:endParaRPr sz="5000"/>
          </a:p>
          <a:p>
            <a:pPr indent="-307975" lvl="0" marL="457200" rtl="0" algn="l">
              <a:spcBef>
                <a:spcPts val="0"/>
              </a:spcBef>
              <a:spcAft>
                <a:spcPts val="0"/>
              </a:spcAft>
              <a:buSzPct val="100000"/>
              <a:buAutoNum type="arabicPeriod"/>
            </a:pPr>
            <a:r>
              <a:rPr b="1" lang="en-US" sz="5000"/>
              <a:t>Text Section:</a:t>
            </a:r>
            <a:endParaRPr sz="5000"/>
          </a:p>
          <a:p>
            <a:pPr indent="0" lvl="0" marL="0" rtl="0" algn="l">
              <a:spcBef>
                <a:spcPts val="0"/>
              </a:spcBef>
              <a:spcAft>
                <a:spcPts val="0"/>
              </a:spcAft>
              <a:buNone/>
            </a:pPr>
            <a:r>
              <a:rPr lang="en-US" sz="5000"/>
              <a:t> Marks the beginning of the code section.</a:t>
            </a:r>
            <a:endParaRPr sz="5000"/>
          </a:p>
          <a:p>
            <a:pPr indent="0" lvl="0" marL="0" rtl="0" algn="l">
              <a:spcBef>
                <a:spcPts val="0"/>
              </a:spcBef>
              <a:spcAft>
                <a:spcPts val="0"/>
              </a:spcAft>
              <a:buNone/>
            </a:pPr>
            <a:r>
              <a:t/>
            </a:r>
            <a:endParaRPr sz="5000"/>
          </a:p>
          <a:p>
            <a:pPr indent="-307975" lvl="0" marL="457200" rtl="0" algn="l">
              <a:spcBef>
                <a:spcPts val="0"/>
              </a:spcBef>
              <a:spcAft>
                <a:spcPts val="0"/>
              </a:spcAft>
              <a:buSzPct val="100000"/>
              <a:buAutoNum type="arabicPeriod"/>
            </a:pPr>
            <a:r>
              <a:rPr b="1" lang="en-US" sz="5000"/>
              <a:t>Start Routine:</a:t>
            </a:r>
            <a:endParaRPr sz="5000"/>
          </a:p>
          <a:p>
            <a:pPr indent="0" lvl="0" marL="0" rtl="0" algn="l">
              <a:spcBef>
                <a:spcPts val="0"/>
              </a:spcBef>
              <a:spcAft>
                <a:spcPts val="0"/>
              </a:spcAft>
              <a:buNone/>
            </a:pPr>
            <a:r>
              <a:rPr lang="en-US" sz="5000"/>
              <a:t> Calls KERNEL_MAIN which is the main entry point of the kernel and runs an infinite loop.</a:t>
            </a:r>
            <a:endParaRPr sz="5000"/>
          </a:p>
          <a:p>
            <a:pPr indent="0" lvl="0" marL="0" rtl="0" algn="l">
              <a:spcBef>
                <a:spcPts val="0"/>
              </a:spcBef>
              <a:spcAft>
                <a:spcPts val="0"/>
              </a:spcAft>
              <a:buNone/>
            </a:pPr>
            <a:r>
              <a:t/>
            </a:r>
            <a:endParaRPr sz="3000"/>
          </a:p>
          <a:p>
            <a:pPr indent="0" lvl="0" marL="0" rtl="0" algn="l">
              <a:spcBef>
                <a:spcPts val="0"/>
              </a:spcBef>
              <a:spcAft>
                <a:spcPts val="0"/>
              </a:spcAft>
              <a:buClr>
                <a:schemeClr val="dk1"/>
              </a:buClr>
              <a:buSzPct val="36666"/>
              <a:buFont typeface="Arial"/>
              <a:buNone/>
            </a:pPr>
            <a:r>
              <a:t/>
            </a:r>
            <a:endParaRPr sz="3000"/>
          </a:p>
          <a:p>
            <a:pPr indent="0" lvl="0" marL="0" rtl="0" algn="l">
              <a:spcBef>
                <a:spcPts val="0"/>
              </a:spcBef>
              <a:spcAft>
                <a:spcPts val="0"/>
              </a:spcAft>
              <a:buClr>
                <a:schemeClr val="dk1"/>
              </a:buClr>
              <a:buSzPct val="36666"/>
              <a:buFont typeface="Arial"/>
              <a:buNone/>
            </a:pPr>
            <a:r>
              <a:t/>
            </a:r>
            <a:endParaRPr sz="3000"/>
          </a:p>
          <a:p>
            <a:pPr indent="0" lvl="0" marL="0" rtl="0" algn="l">
              <a:spcBef>
                <a:spcPts val="0"/>
              </a:spcBef>
              <a:spcAft>
                <a:spcPts val="0"/>
              </a:spcAft>
              <a:buClr>
                <a:schemeClr val="dk1"/>
              </a:buClr>
              <a:buSzPct val="36666"/>
              <a:buFont typeface="Arial"/>
              <a:buNone/>
            </a:pPr>
            <a:r>
              <a:t/>
            </a:r>
            <a:endParaRPr sz="3000"/>
          </a:p>
          <a:p>
            <a:pPr indent="0" lvl="0" marL="0" rtl="0" algn="l">
              <a:spcBef>
                <a:spcPts val="0"/>
              </a:spcBef>
              <a:spcAft>
                <a:spcPts val="0"/>
              </a:spcAft>
              <a:buNone/>
            </a:pPr>
            <a:r>
              <a:t/>
            </a:r>
            <a:endParaRPr sz="3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91725" y="93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sz="2900">
                <a:solidFill>
                  <a:schemeClr val="dk2"/>
                </a:solidFill>
                <a:latin typeface="Montserrat"/>
                <a:ea typeface="Montserrat"/>
                <a:cs typeface="Montserrat"/>
                <a:sym typeface="Montserrat"/>
              </a:rPr>
              <a:t>1.2 Linker.ld :</a:t>
            </a:r>
            <a:endParaRPr/>
          </a:p>
        </p:txBody>
      </p:sp>
      <p:sp>
        <p:nvSpPr>
          <p:cNvPr id="94" name="Google Shape;94;p17"/>
          <p:cNvSpPr txBox="1"/>
          <p:nvPr>
            <p:ph idx="1" type="body"/>
          </p:nvPr>
        </p:nvSpPr>
        <p:spPr>
          <a:xfrm>
            <a:off x="495175" y="1462100"/>
            <a:ext cx="79764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US" sz="5347"/>
              <a:t>It is used by the linker (such as GNU ld) to map input sections from object files to the final executable.</a:t>
            </a:r>
            <a:endParaRPr sz="5347"/>
          </a:p>
          <a:p>
            <a:pPr indent="0" lvl="0" marL="0" rtl="0" algn="l">
              <a:spcBef>
                <a:spcPts val="0"/>
              </a:spcBef>
              <a:spcAft>
                <a:spcPts val="0"/>
              </a:spcAft>
              <a:buNone/>
            </a:pPr>
            <a:r>
              <a:rPr lang="en-US" sz="5347"/>
              <a:t>It begins by specifying the entry point of the program as _start. The script then defines several output sections:</a:t>
            </a:r>
            <a:endParaRPr sz="5347"/>
          </a:p>
          <a:p>
            <a:pPr indent="0" lvl="0" marL="0" rtl="0" algn="l">
              <a:spcBef>
                <a:spcPts val="0"/>
              </a:spcBef>
              <a:spcAft>
                <a:spcPts val="0"/>
              </a:spcAft>
              <a:buNone/>
            </a:pPr>
            <a:r>
              <a:t/>
            </a:r>
            <a:endParaRPr sz="5347"/>
          </a:p>
          <a:p>
            <a:pPr indent="-313487" lvl="0" marL="457200" rtl="0" algn="l">
              <a:spcBef>
                <a:spcPts val="0"/>
              </a:spcBef>
              <a:spcAft>
                <a:spcPts val="0"/>
              </a:spcAft>
              <a:buSzPct val="100000"/>
              <a:buAutoNum type="arabicPeriod"/>
            </a:pPr>
            <a:r>
              <a:rPr b="1" lang="en-US" sz="5347"/>
              <a:t>.text:</a:t>
            </a:r>
            <a:r>
              <a:rPr lang="en-US" sz="5347"/>
              <a:t> This section contains executable code. It's aligned and organized into 4KB blocks, with content from input files such as .multiboot and .text sections.</a:t>
            </a:r>
            <a:endParaRPr sz="5347"/>
          </a:p>
          <a:p>
            <a:pPr indent="0" lvl="0" marL="0" rtl="0" algn="l">
              <a:spcBef>
                <a:spcPts val="0"/>
              </a:spcBef>
              <a:spcAft>
                <a:spcPts val="0"/>
              </a:spcAft>
              <a:buNone/>
            </a:pPr>
            <a:r>
              <a:t/>
            </a:r>
            <a:endParaRPr sz="5347"/>
          </a:p>
          <a:p>
            <a:pPr indent="-313487" lvl="0" marL="457200" rtl="0" algn="l">
              <a:spcBef>
                <a:spcPts val="0"/>
              </a:spcBef>
              <a:spcAft>
                <a:spcPts val="0"/>
              </a:spcAft>
              <a:buSzPct val="100000"/>
              <a:buAutoNum type="arabicPeriod"/>
            </a:pPr>
            <a:r>
              <a:rPr b="1" lang="en-US" sz="5347"/>
              <a:t>.rodata:</a:t>
            </a:r>
            <a:r>
              <a:rPr lang="en-US" sz="5347"/>
              <a:t> This section contains read-only data, like constant strings or other immutable values. Similar to .text, it's aligned and organized into 4KB blocks.</a:t>
            </a:r>
            <a:endParaRPr sz="5347"/>
          </a:p>
          <a:p>
            <a:pPr indent="0" lvl="0" marL="0" rtl="0" algn="l">
              <a:spcBef>
                <a:spcPts val="0"/>
              </a:spcBef>
              <a:spcAft>
                <a:spcPts val="0"/>
              </a:spcAft>
              <a:buNone/>
            </a:pPr>
            <a:r>
              <a:t/>
            </a:r>
            <a:endParaRPr sz="5347"/>
          </a:p>
          <a:p>
            <a:pPr indent="-313487" lvl="0" marL="457200" rtl="0" algn="l">
              <a:spcBef>
                <a:spcPts val="0"/>
              </a:spcBef>
              <a:spcAft>
                <a:spcPts val="0"/>
              </a:spcAft>
              <a:buSzPct val="100000"/>
              <a:buAutoNum type="arabicPeriod"/>
            </a:pPr>
            <a:r>
              <a:rPr b="1" lang="en-US" sz="5347"/>
              <a:t>.data:</a:t>
            </a:r>
            <a:r>
              <a:rPr lang="en-US" sz="5347"/>
              <a:t> This section contains initialized data, such as global or static variables with explicit initial values. It's also aligned and organized into 4KB blocks.</a:t>
            </a:r>
            <a:endParaRPr sz="5347"/>
          </a:p>
          <a:p>
            <a:pPr indent="0" lvl="0" marL="0" rtl="0" algn="l">
              <a:spcBef>
                <a:spcPts val="0"/>
              </a:spcBef>
              <a:spcAft>
                <a:spcPts val="0"/>
              </a:spcAft>
              <a:buNone/>
            </a:pPr>
            <a:r>
              <a:t/>
            </a:r>
            <a:endParaRPr sz="5347"/>
          </a:p>
          <a:p>
            <a:pPr indent="-313487" lvl="0" marL="457200" rtl="0" algn="l">
              <a:spcBef>
                <a:spcPts val="0"/>
              </a:spcBef>
              <a:spcAft>
                <a:spcPts val="0"/>
              </a:spcAft>
              <a:buSzPct val="100000"/>
              <a:buAutoNum type="arabicPeriod"/>
            </a:pPr>
            <a:r>
              <a:rPr b="1" lang="en-US" sz="5347"/>
              <a:t>.bss: </a:t>
            </a:r>
            <a:r>
              <a:rPr lang="en-US" sz="5347"/>
              <a:t>This section contains uninitialized data, like global or static variables without explicit initial values. It's aligned and organized into 4KB blocks as well. This section includes both common symbols (variables shared among multiple files) and any remaining .bss sections from input files.</a:t>
            </a:r>
            <a:endParaRPr sz="5347"/>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91725" y="93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sz="2900">
                <a:solidFill>
                  <a:schemeClr val="dk2"/>
                </a:solidFill>
                <a:latin typeface="Montserrat"/>
                <a:ea typeface="Montserrat"/>
                <a:cs typeface="Montserrat"/>
                <a:sym typeface="Montserrat"/>
              </a:rPr>
              <a:t>1.3 Grub.cfg :</a:t>
            </a:r>
            <a:endParaRPr/>
          </a:p>
        </p:txBody>
      </p:sp>
      <p:sp>
        <p:nvSpPr>
          <p:cNvPr id="100" name="Google Shape;100;p18"/>
          <p:cNvSpPr txBox="1"/>
          <p:nvPr>
            <p:ph idx="1" type="body"/>
          </p:nvPr>
        </p:nvSpPr>
        <p:spPr>
          <a:xfrm>
            <a:off x="495175" y="1462100"/>
            <a:ext cx="79764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US" sz="5966"/>
              <a:t>menuentry "os" {</a:t>
            </a:r>
            <a:endParaRPr sz="5966"/>
          </a:p>
          <a:p>
            <a:pPr indent="0" lvl="0" marL="0" rtl="0" algn="l">
              <a:spcBef>
                <a:spcPts val="0"/>
              </a:spcBef>
              <a:spcAft>
                <a:spcPts val="0"/>
              </a:spcAft>
              <a:buNone/>
            </a:pPr>
            <a:r>
              <a:rPr lang="en-US" sz="5966"/>
              <a:t>	multiboot /boot/MyOS.bin</a:t>
            </a:r>
            <a:endParaRPr sz="5966"/>
          </a:p>
          <a:p>
            <a:pPr indent="0" lvl="0" marL="0" rtl="0" algn="l">
              <a:spcBef>
                <a:spcPts val="0"/>
              </a:spcBef>
              <a:spcAft>
                <a:spcPts val="0"/>
              </a:spcAft>
              <a:buNone/>
            </a:pPr>
            <a:r>
              <a:rPr lang="en-US" sz="5966"/>
              <a:t>}</a:t>
            </a:r>
            <a:endParaRPr sz="5966"/>
          </a:p>
          <a:p>
            <a:pPr indent="0" lvl="0" marL="0" rtl="0" algn="l">
              <a:spcBef>
                <a:spcPts val="0"/>
              </a:spcBef>
              <a:spcAft>
                <a:spcPts val="0"/>
              </a:spcAft>
              <a:buNone/>
            </a:pPr>
            <a:r>
              <a:t/>
            </a:r>
            <a:endParaRPr sz="5966"/>
          </a:p>
          <a:p>
            <a:pPr indent="0" lvl="0" marL="0" rtl="0" algn="l">
              <a:spcBef>
                <a:spcPts val="0"/>
              </a:spcBef>
              <a:spcAft>
                <a:spcPts val="0"/>
              </a:spcAft>
              <a:buNone/>
            </a:pPr>
            <a:r>
              <a:rPr lang="en-US" sz="5966"/>
              <a:t>It is a configuration file defines a menu entry for MyOS.bin as os.</a:t>
            </a:r>
            <a:endParaRPr sz="5966"/>
          </a:p>
          <a:p>
            <a:pPr indent="0" lvl="0" marL="0" rtl="0" algn="l">
              <a:spcBef>
                <a:spcPts val="0"/>
              </a:spcBef>
              <a:spcAft>
                <a:spcPts val="0"/>
              </a:spcAft>
              <a:buNone/>
            </a:pPr>
            <a:r>
              <a:t/>
            </a:r>
            <a:endParaRPr sz="7970"/>
          </a:p>
          <a:p>
            <a:pPr indent="0" lvl="0" marL="0" rtl="0" algn="l">
              <a:spcBef>
                <a:spcPts val="0"/>
              </a:spcBef>
              <a:spcAft>
                <a:spcPts val="0"/>
              </a:spcAft>
              <a:buNone/>
            </a:pPr>
            <a:r>
              <a:t/>
            </a:r>
            <a:endParaRPr sz="4123"/>
          </a:p>
          <a:p>
            <a:pPr indent="0" lvl="0" marL="0" rtl="0" algn="l">
              <a:spcBef>
                <a:spcPts val="0"/>
              </a:spcBef>
              <a:spcAft>
                <a:spcPts val="0"/>
              </a:spcAft>
              <a:buNone/>
            </a:pPr>
            <a:r>
              <a:t/>
            </a:r>
            <a:endParaRPr sz="4123"/>
          </a:p>
          <a:p>
            <a:pPr indent="0" lvl="0" marL="0" rtl="0" algn="l">
              <a:spcBef>
                <a:spcPts val="0"/>
              </a:spcBef>
              <a:spcAft>
                <a:spcPts val="0"/>
              </a:spcAft>
              <a:buNone/>
            </a:pPr>
            <a:r>
              <a:t/>
            </a:r>
            <a:endParaRPr sz="4123"/>
          </a:p>
          <a:p>
            <a:pPr indent="0" lvl="0" marL="0" rtl="0" algn="l">
              <a:spcBef>
                <a:spcPts val="0"/>
              </a:spcBef>
              <a:spcAft>
                <a:spcPts val="0"/>
              </a:spcAft>
              <a:buNone/>
            </a:pPr>
            <a:r>
              <a:t/>
            </a:r>
            <a:endParaRPr sz="5623"/>
          </a:p>
          <a:p>
            <a:pPr indent="0" lvl="0" marL="0" rtl="0" algn="l">
              <a:spcBef>
                <a:spcPts val="0"/>
              </a:spcBef>
              <a:spcAft>
                <a:spcPts val="0"/>
              </a:spcAft>
              <a:buClr>
                <a:schemeClr val="dk1"/>
              </a:buClr>
              <a:buSzPts val="275"/>
              <a:buFont typeface="Arial"/>
              <a:buNone/>
            </a:pPr>
            <a:r>
              <a:rPr lang="en-US" sz="5623"/>
              <a:t>It initializes an array DIGIT_ASCII_CODES with ASCII codes for digits 0 to 9.</a:t>
            </a:r>
            <a:endParaRPr sz="5623"/>
          </a:p>
          <a:p>
            <a:pPr indent="0" lvl="0" marL="0" rtl="0" algn="l">
              <a:spcBef>
                <a:spcPts val="0"/>
              </a:spcBef>
              <a:spcAft>
                <a:spcPts val="0"/>
              </a:spcAft>
              <a:buClr>
                <a:schemeClr val="dk1"/>
              </a:buClr>
              <a:buSzPts val="275"/>
              <a:buFont typeface="Arial"/>
              <a:buNone/>
            </a:pPr>
            <a:r>
              <a:rPr lang="en-US" sz="5623"/>
              <a:t>It declares a variable VGA_INDEX to track the current index in VGA memory.</a:t>
            </a:r>
            <a:endParaRPr sz="5623"/>
          </a:p>
          <a:p>
            <a:pPr indent="0" lvl="0" marL="0" rtl="0" algn="l">
              <a:spcBef>
                <a:spcPts val="0"/>
              </a:spcBef>
              <a:spcAft>
                <a:spcPts val="0"/>
              </a:spcAft>
              <a:buClr>
                <a:schemeClr val="dk1"/>
              </a:buClr>
              <a:buSzPts val="275"/>
              <a:buFont typeface="Arial"/>
              <a:buNone/>
            </a:pPr>
            <a:r>
              <a:rPr lang="en-US" sz="5623"/>
              <a:t>It defines an enumeration vga_color for various VGA colors.</a:t>
            </a:r>
            <a:endParaRPr sz="5623"/>
          </a:p>
          <a:p>
            <a:pPr indent="0" lvl="0" marL="0" rtl="0" algn="l">
              <a:spcBef>
                <a:spcPts val="0"/>
              </a:spcBef>
              <a:spcAft>
                <a:spcPts val="0"/>
              </a:spcAft>
              <a:buClr>
                <a:schemeClr val="dk1"/>
              </a:buClr>
              <a:buSzPct val="36666"/>
              <a:buFont typeface="Arial"/>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400"/>
          </a:p>
        </p:txBody>
      </p:sp>
      <p:sp>
        <p:nvSpPr>
          <p:cNvPr id="101" name="Google Shape;101;p18"/>
          <p:cNvSpPr txBox="1"/>
          <p:nvPr>
            <p:ph type="title"/>
          </p:nvPr>
        </p:nvSpPr>
        <p:spPr>
          <a:xfrm>
            <a:off x="495175" y="2792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sz="2900">
                <a:solidFill>
                  <a:schemeClr val="dk2"/>
                </a:solidFill>
                <a:latin typeface="Montserrat"/>
                <a:ea typeface="Montserrat"/>
                <a:cs typeface="Montserrat"/>
                <a:sym typeface="Montserrat"/>
              </a:rPr>
              <a:t>1.4 Kernel.h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91725" y="93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sz="2900">
                <a:solidFill>
                  <a:schemeClr val="dk2"/>
                </a:solidFill>
                <a:latin typeface="Montserrat"/>
                <a:ea typeface="Montserrat"/>
                <a:cs typeface="Montserrat"/>
                <a:sym typeface="Montserrat"/>
              </a:rPr>
              <a:t>1.5 Kernel.c :</a:t>
            </a:r>
            <a:endParaRPr/>
          </a:p>
        </p:txBody>
      </p:sp>
      <p:sp>
        <p:nvSpPr>
          <p:cNvPr id="107" name="Google Shape;107;p19"/>
          <p:cNvSpPr txBox="1"/>
          <p:nvPr>
            <p:ph idx="1" type="body"/>
          </p:nvPr>
        </p:nvSpPr>
        <p:spPr>
          <a:xfrm>
            <a:off x="495175" y="1462100"/>
            <a:ext cx="7976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275"/>
              <a:buNone/>
            </a:pPr>
            <a:r>
              <a:rPr lang="en-US" sz="2000">
                <a:solidFill>
                  <a:schemeClr val="dk1"/>
                </a:solidFill>
              </a:rPr>
              <a:t>The code includes essential functions initialize the terminal, clear the buffer and print characters and strings. Additionally, it contains logic for arithmetic operations like addition, subtraction, multiplication, division, and modulus, as well as string operations such as concatenation and length calculation. </a:t>
            </a:r>
            <a:endParaRPr sz="2000">
              <a:solidFill>
                <a:schemeClr val="dk1"/>
              </a:solidFill>
            </a:endParaRPr>
          </a:p>
          <a:p>
            <a:pPr indent="0" lvl="0" marL="0" rtl="0" algn="l">
              <a:spcBef>
                <a:spcPts val="0"/>
              </a:spcBef>
              <a:spcAft>
                <a:spcPts val="0"/>
              </a:spcAft>
              <a:buSzPts val="275"/>
              <a:buNone/>
            </a:pPr>
            <a:r>
              <a:t/>
            </a:r>
            <a:endParaRPr sz="2000">
              <a:solidFill>
                <a:schemeClr val="dk1"/>
              </a:solidFill>
            </a:endParaRPr>
          </a:p>
          <a:p>
            <a:pPr indent="0" lvl="0" marL="0" rtl="0" algn="l">
              <a:spcBef>
                <a:spcPts val="0"/>
              </a:spcBef>
              <a:spcAft>
                <a:spcPts val="0"/>
              </a:spcAft>
              <a:buSzPts val="275"/>
              <a:buNone/>
            </a:pPr>
            <a:r>
              <a:rPr lang="en-US" sz="2000">
                <a:solidFill>
                  <a:schemeClr val="dk1"/>
                </a:solidFill>
              </a:rPr>
              <a:t>The `KERNEL_MAIN` function serves as the entry point, initializing the terminal, displaying an entry page, and executing arithmetic and string manipulation operations.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91725" y="93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US" sz="2900">
                <a:solidFill>
                  <a:schemeClr val="dk2"/>
                </a:solidFill>
                <a:latin typeface="Montserrat"/>
                <a:ea typeface="Montserrat"/>
                <a:cs typeface="Montserrat"/>
                <a:sym typeface="Montserrat"/>
              </a:rPr>
              <a:t>1.6 Run.sh :</a:t>
            </a:r>
            <a:endParaRPr/>
          </a:p>
        </p:txBody>
      </p:sp>
      <p:sp>
        <p:nvSpPr>
          <p:cNvPr id="113" name="Google Shape;113;p20"/>
          <p:cNvSpPr txBox="1"/>
          <p:nvPr>
            <p:ph idx="1" type="body"/>
          </p:nvPr>
        </p:nvSpPr>
        <p:spPr>
          <a:xfrm>
            <a:off x="495175" y="1462100"/>
            <a:ext cx="7976400" cy="3416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Clr>
                <a:schemeClr val="dk1"/>
              </a:buClr>
              <a:buSzPts val="275"/>
              <a:buFont typeface="Arial"/>
              <a:buNone/>
            </a:pPr>
            <a:r>
              <a:t/>
            </a:r>
            <a:endParaRPr sz="7431"/>
          </a:p>
          <a:p>
            <a:pPr indent="0" lvl="0" marL="0" rtl="0" algn="l">
              <a:spcBef>
                <a:spcPts val="0"/>
              </a:spcBef>
              <a:spcAft>
                <a:spcPts val="0"/>
              </a:spcAft>
              <a:buClr>
                <a:schemeClr val="dk1"/>
              </a:buClr>
              <a:buSzPts val="275"/>
              <a:buFont typeface="Arial"/>
              <a:buNone/>
            </a:pPr>
            <a:r>
              <a:rPr lang="en-US" sz="7431"/>
              <a:t>1. Assemble the bootloader.</a:t>
            </a:r>
            <a:endParaRPr sz="7431"/>
          </a:p>
          <a:p>
            <a:pPr indent="0" lvl="0" marL="0" rtl="0" algn="l">
              <a:spcBef>
                <a:spcPts val="0"/>
              </a:spcBef>
              <a:spcAft>
                <a:spcPts val="0"/>
              </a:spcAft>
              <a:buClr>
                <a:schemeClr val="dk1"/>
              </a:buClr>
              <a:buSzPts val="275"/>
              <a:buFont typeface="Arial"/>
              <a:buNone/>
            </a:pPr>
            <a:r>
              <a:rPr lang="en-US" sz="7431"/>
              <a:t>2. Compile the kernel source code.</a:t>
            </a:r>
            <a:endParaRPr sz="7431"/>
          </a:p>
          <a:p>
            <a:pPr indent="0" lvl="0" marL="0" rtl="0" algn="l">
              <a:spcBef>
                <a:spcPts val="0"/>
              </a:spcBef>
              <a:spcAft>
                <a:spcPts val="0"/>
              </a:spcAft>
              <a:buClr>
                <a:schemeClr val="dk1"/>
              </a:buClr>
              <a:buSzPts val="275"/>
              <a:buFont typeface="Arial"/>
              <a:buNone/>
            </a:pPr>
            <a:r>
              <a:rPr lang="en-US" sz="7431"/>
              <a:t>3. Link the object files to create the kernel binary.</a:t>
            </a:r>
            <a:endParaRPr sz="7431"/>
          </a:p>
          <a:p>
            <a:pPr indent="0" lvl="0" marL="0" rtl="0" algn="l">
              <a:spcBef>
                <a:spcPts val="0"/>
              </a:spcBef>
              <a:spcAft>
                <a:spcPts val="0"/>
              </a:spcAft>
              <a:buClr>
                <a:schemeClr val="dk1"/>
              </a:buClr>
              <a:buSzPts val="275"/>
              <a:buFont typeface="Arial"/>
              <a:buNone/>
            </a:pPr>
            <a:r>
              <a:rPr lang="en-US" sz="7431"/>
              <a:t>4. Create directory structure for ISO.</a:t>
            </a:r>
            <a:endParaRPr sz="7431"/>
          </a:p>
          <a:p>
            <a:pPr indent="0" lvl="0" marL="0" rtl="0" algn="l">
              <a:spcBef>
                <a:spcPts val="0"/>
              </a:spcBef>
              <a:spcAft>
                <a:spcPts val="0"/>
              </a:spcAft>
              <a:buClr>
                <a:schemeClr val="dk1"/>
              </a:buClr>
              <a:buSzPts val="275"/>
              <a:buFont typeface="Arial"/>
              <a:buNone/>
            </a:pPr>
            <a:r>
              <a:rPr lang="en-US" sz="7431"/>
              <a:t>5. Copy kernel binary and </a:t>
            </a:r>
            <a:r>
              <a:rPr lang="en-US" sz="7431"/>
              <a:t>GRUB configuration file</a:t>
            </a:r>
            <a:r>
              <a:rPr lang="en-US" sz="7431"/>
              <a:t> to ISO directory.</a:t>
            </a:r>
            <a:endParaRPr sz="7431"/>
          </a:p>
          <a:p>
            <a:pPr indent="0" lvl="0" marL="0" rtl="0" algn="l">
              <a:spcBef>
                <a:spcPts val="0"/>
              </a:spcBef>
              <a:spcAft>
                <a:spcPts val="0"/>
              </a:spcAft>
              <a:buClr>
                <a:schemeClr val="dk1"/>
              </a:buClr>
              <a:buSzPts val="275"/>
              <a:buFont typeface="Arial"/>
              <a:buNone/>
            </a:pPr>
            <a:r>
              <a:rPr lang="en-US" sz="7431"/>
              <a:t>6. Create bootable ISO image.</a:t>
            </a:r>
            <a:endParaRPr sz="7431"/>
          </a:p>
          <a:p>
            <a:pPr indent="0" lvl="0" marL="0" rtl="0" algn="l">
              <a:spcBef>
                <a:spcPts val="0"/>
              </a:spcBef>
              <a:spcAft>
                <a:spcPts val="0"/>
              </a:spcAft>
              <a:buClr>
                <a:schemeClr val="dk1"/>
              </a:buClr>
              <a:buSzPts val="275"/>
              <a:buFont typeface="Arial"/>
              <a:buNone/>
            </a:pPr>
            <a:r>
              <a:rPr lang="en-US" sz="7431"/>
              <a:t>7. Run ISO image in QEMU virtual machine.</a:t>
            </a:r>
            <a:endParaRPr sz="7431"/>
          </a:p>
          <a:p>
            <a:pPr indent="0" lvl="0" marL="0" rtl="0" algn="l">
              <a:spcBef>
                <a:spcPts val="0"/>
              </a:spcBef>
              <a:spcAft>
                <a:spcPts val="0"/>
              </a:spcAft>
              <a:buNone/>
            </a:pPr>
            <a:r>
              <a:t/>
            </a:r>
            <a:endParaRPr sz="15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