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776"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153182B-0EDB-4F89-A287-A3281572A17B}" type="datetimeFigureOut">
              <a:rPr lang="en-US" smtClean="0"/>
              <a:t>6/19/2021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239BBF5-9951-49D9-8396-2A31DAEE548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53182B-0EDB-4F89-A287-A3281572A17B}"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9BBF5-9951-49D9-8396-2A31DAEE548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53182B-0EDB-4F89-A287-A3281572A17B}"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9BBF5-9951-49D9-8396-2A31DAEE5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53182B-0EDB-4F89-A287-A3281572A17B}"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9BBF5-9951-49D9-8396-2A31DAEE5488}"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153182B-0EDB-4F89-A287-A3281572A17B}"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39BBF5-9951-49D9-8396-2A31DAEE5488}"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53182B-0EDB-4F89-A287-A3281572A17B}" type="datetimeFigureOut">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39BBF5-9951-49D9-8396-2A31DAEE5488}"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153182B-0EDB-4F89-A287-A3281572A17B}" type="datetimeFigureOut">
              <a:rPr lang="en-US" smtClean="0"/>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39BBF5-9951-49D9-8396-2A31DAEE548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53182B-0EDB-4F89-A287-A3281572A17B}" type="datetimeFigureOut">
              <a:rPr lang="en-US" smtClean="0"/>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39BBF5-9951-49D9-8396-2A31DAEE5488}" type="slidenum">
              <a:rPr lang="en-US" smtClean="0"/>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3182B-0EDB-4F89-A287-A3281572A17B}" type="datetimeFigureOut">
              <a:rPr lang="en-US" smtClean="0"/>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39BBF5-9951-49D9-8396-2A31DAEE5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153182B-0EDB-4F89-A287-A3281572A17B}" type="datetimeFigureOut">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39BBF5-9951-49D9-8396-2A31DAEE548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5153182B-0EDB-4F89-A287-A3281572A17B}" type="datetimeFigureOut">
              <a:rPr lang="en-US" smtClean="0"/>
              <a:t>6/19/2021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239BBF5-9951-49D9-8396-2A31DAEE5488}"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153182B-0EDB-4F89-A287-A3281572A17B}" type="datetimeFigureOut">
              <a:rPr lang="en-US" smtClean="0"/>
              <a:t>6/19/2021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239BBF5-9951-49D9-8396-2A31DAEE5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jax.googleapis.com/ajax/libs/jquery/1.8.2/jquery.min.js" TargetMode="External"/><Relationship Id="rId2" Type="http://schemas.openxmlformats.org/officeDocument/2006/relationships/hyperlink" Target="http://docs.jquery.com/Main_P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w3schools.com/cssref/css_selectors.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Jquery </a:t>
            </a:r>
          </a:p>
        </p:txBody>
      </p:sp>
      <p:sp>
        <p:nvSpPr>
          <p:cNvPr id="3" name="Subtitle 2"/>
          <p:cNvSpPr>
            <a:spLocks noGrp="1"/>
          </p:cNvSpPr>
          <p:nvPr>
            <p:ph type="subTitle" idx="1"/>
          </p:nvPr>
        </p:nvSpPr>
        <p:spPr/>
        <p:txBody>
          <a:bodyPr/>
          <a:lstStyle/>
          <a:p>
            <a:r>
              <a:rPr lang="en-US" dirty="0"/>
              <a:t>- A JavaScript Library</a:t>
            </a:r>
          </a:p>
        </p:txBody>
      </p:sp>
    </p:spTree>
    <p:extLst>
      <p:ext uri="{BB962C8B-B14F-4D97-AF65-F5344CB8AC3E}">
        <p14:creationId xmlns:p14="http://schemas.microsoft.com/office/powerpoint/2010/main" val="252194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The jQuery element selector selects elements based on their tag names.</a:t>
            </a:r>
          </a:p>
          <a:p>
            <a:r>
              <a:rPr lang="en-US" sz="1800" dirty="0"/>
              <a:t>Example :</a:t>
            </a:r>
          </a:p>
          <a:p>
            <a:endParaRPr lang="en-US" sz="1800" dirty="0"/>
          </a:p>
          <a:p>
            <a:pPr marL="109728" indent="0">
              <a:buNone/>
            </a:pPr>
            <a:r>
              <a:rPr lang="en-US" sz="1800" dirty="0"/>
              <a:t>          $(document).ready(function(){</a:t>
            </a:r>
            <a:br>
              <a:rPr lang="en-US" sz="1800" dirty="0"/>
            </a:br>
            <a:r>
              <a:rPr lang="en-US" sz="1800" dirty="0"/>
              <a:t>            $(“#button").click(function(){</a:t>
            </a:r>
            <a:br>
              <a:rPr lang="en-US" sz="1800" dirty="0"/>
            </a:br>
            <a:r>
              <a:rPr lang="en-US" sz="1800" dirty="0"/>
              <a:t>                 $("p").hide();</a:t>
            </a:r>
            <a:br>
              <a:rPr lang="en-US" sz="1800" dirty="0"/>
            </a:br>
            <a:r>
              <a:rPr lang="en-US" sz="1800" dirty="0"/>
              <a:t>              });</a:t>
            </a:r>
            <a:br>
              <a:rPr lang="en-US" sz="1800" dirty="0"/>
            </a:br>
            <a:r>
              <a:rPr lang="en-US" sz="1800" dirty="0"/>
              <a:t>         });</a:t>
            </a:r>
          </a:p>
          <a:p>
            <a:pPr marL="109728" indent="0">
              <a:buNone/>
            </a:pPr>
            <a:endParaRPr lang="en-US" sz="1800" dirty="0"/>
          </a:p>
          <a:p>
            <a:pPr marL="109728" indent="0">
              <a:buNone/>
            </a:pPr>
            <a:r>
              <a:rPr lang="en-US" sz="1800" dirty="0"/>
              <a:t>Ex: program1</a:t>
            </a:r>
            <a:br>
              <a:rPr lang="en-US" sz="1800" dirty="0"/>
            </a:br>
            <a:endParaRPr lang="en-US" sz="1800" dirty="0"/>
          </a:p>
        </p:txBody>
      </p:sp>
      <p:sp>
        <p:nvSpPr>
          <p:cNvPr id="3" name="Title 2"/>
          <p:cNvSpPr>
            <a:spLocks noGrp="1"/>
          </p:cNvSpPr>
          <p:nvPr>
            <p:ph type="title"/>
          </p:nvPr>
        </p:nvSpPr>
        <p:spPr/>
        <p:txBody>
          <a:bodyPr/>
          <a:lstStyle/>
          <a:p>
            <a:r>
              <a:rPr lang="en-US" dirty="0"/>
              <a:t>          Element Selector</a:t>
            </a:r>
          </a:p>
        </p:txBody>
      </p:sp>
    </p:spTree>
    <p:extLst>
      <p:ext uri="{BB962C8B-B14F-4D97-AF65-F5344CB8AC3E}">
        <p14:creationId xmlns:p14="http://schemas.microsoft.com/office/powerpoint/2010/main" val="1468985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The jQuery #id selector uses the id attribute of an HTML tag to find the specific element.</a:t>
            </a:r>
          </a:p>
          <a:p>
            <a:r>
              <a:rPr lang="en-US" sz="1800" dirty="0"/>
              <a:t>Example :</a:t>
            </a:r>
          </a:p>
          <a:p>
            <a:pPr marL="109728" indent="0">
              <a:buNone/>
            </a:pPr>
            <a:r>
              <a:rPr lang="en-US" sz="1800" dirty="0"/>
              <a:t>     </a:t>
            </a:r>
          </a:p>
          <a:p>
            <a:pPr marL="109728" indent="0">
              <a:buNone/>
            </a:pPr>
            <a:r>
              <a:rPr lang="en-US" sz="1800" dirty="0"/>
              <a:t>          $(document).ready(function(){</a:t>
            </a:r>
            <a:br>
              <a:rPr lang="en-US" sz="1800" dirty="0"/>
            </a:br>
            <a:r>
              <a:rPr lang="en-US" sz="1800" dirty="0"/>
              <a:t>              $(“#button").click(function(){</a:t>
            </a:r>
            <a:br>
              <a:rPr lang="en-US" sz="1800" dirty="0"/>
            </a:br>
            <a:r>
              <a:rPr lang="en-US" sz="1800" dirty="0"/>
              <a:t>               $("#test").hide();</a:t>
            </a:r>
            <a:br>
              <a:rPr lang="en-US" sz="1800" dirty="0"/>
            </a:br>
            <a:r>
              <a:rPr lang="en-US" sz="1800" dirty="0"/>
              <a:t>               });</a:t>
            </a:r>
            <a:br>
              <a:rPr lang="en-US" sz="1800" dirty="0"/>
            </a:br>
            <a:r>
              <a:rPr lang="en-US" sz="1800" dirty="0"/>
              <a:t>            });</a:t>
            </a:r>
          </a:p>
          <a:p>
            <a:pPr marL="109728" indent="0">
              <a:buNone/>
            </a:pPr>
            <a:r>
              <a:rPr lang="en-US" sz="1800" dirty="0"/>
              <a:t>EX: idselector.html</a:t>
            </a:r>
          </a:p>
        </p:txBody>
      </p:sp>
      <p:sp>
        <p:nvSpPr>
          <p:cNvPr id="3" name="Title 2"/>
          <p:cNvSpPr>
            <a:spLocks noGrp="1"/>
          </p:cNvSpPr>
          <p:nvPr>
            <p:ph type="title"/>
          </p:nvPr>
        </p:nvSpPr>
        <p:spPr/>
        <p:txBody>
          <a:bodyPr/>
          <a:lstStyle/>
          <a:p>
            <a:r>
              <a:rPr lang="en-US" dirty="0"/>
              <a:t>            Id (#) Selector</a:t>
            </a:r>
          </a:p>
        </p:txBody>
      </p:sp>
    </p:spTree>
    <p:extLst>
      <p:ext uri="{BB962C8B-B14F-4D97-AF65-F5344CB8AC3E}">
        <p14:creationId xmlns:p14="http://schemas.microsoft.com/office/powerpoint/2010/main" val="210018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The jQuery class selector finds elements with a specific class.</a:t>
            </a:r>
          </a:p>
          <a:p>
            <a:r>
              <a:rPr lang="en-US" sz="1800" dirty="0"/>
              <a:t>Example :</a:t>
            </a:r>
          </a:p>
          <a:p>
            <a:pPr marL="109728" indent="0">
              <a:buNone/>
            </a:pPr>
            <a:r>
              <a:rPr lang="en-US" sz="1800" dirty="0"/>
              <a:t>     </a:t>
            </a:r>
          </a:p>
          <a:p>
            <a:pPr marL="109728" indent="0">
              <a:buNone/>
            </a:pPr>
            <a:r>
              <a:rPr lang="en-US" sz="1800" dirty="0"/>
              <a:t>           $(document).ready(function(){</a:t>
            </a:r>
            <a:br>
              <a:rPr lang="en-US" sz="1800" dirty="0"/>
            </a:br>
            <a:r>
              <a:rPr lang="en-US" sz="1800" dirty="0"/>
              <a:t>               $(“#button").click(function(){</a:t>
            </a:r>
            <a:br>
              <a:rPr lang="en-US" sz="1800" dirty="0"/>
            </a:br>
            <a:r>
              <a:rPr lang="en-US" sz="1800" dirty="0"/>
              <a:t>                  $(".test").hide();</a:t>
            </a:r>
            <a:br>
              <a:rPr lang="en-US" sz="1800" dirty="0"/>
            </a:br>
            <a:r>
              <a:rPr lang="en-US" sz="1800" dirty="0"/>
              <a:t>                   });</a:t>
            </a:r>
            <a:br>
              <a:rPr lang="en-US" sz="1800" dirty="0"/>
            </a:br>
            <a:r>
              <a:rPr lang="en-US" sz="1800" dirty="0"/>
              <a:t>               });</a:t>
            </a:r>
          </a:p>
          <a:p>
            <a:pPr marL="109728" indent="0">
              <a:buNone/>
            </a:pPr>
            <a:endParaRPr lang="en-US" sz="1800" dirty="0"/>
          </a:p>
          <a:p>
            <a:pPr marL="109728" indent="0">
              <a:buNone/>
            </a:pPr>
            <a:r>
              <a:rPr lang="en-US" sz="1800" dirty="0"/>
              <a:t>Ex : classselector.html</a:t>
            </a:r>
          </a:p>
        </p:txBody>
      </p:sp>
      <p:sp>
        <p:nvSpPr>
          <p:cNvPr id="3" name="Title 2"/>
          <p:cNvSpPr>
            <a:spLocks noGrp="1"/>
          </p:cNvSpPr>
          <p:nvPr>
            <p:ph type="title"/>
          </p:nvPr>
        </p:nvSpPr>
        <p:spPr/>
        <p:txBody>
          <a:bodyPr/>
          <a:lstStyle/>
          <a:p>
            <a:r>
              <a:rPr lang="en-US" dirty="0"/>
              <a:t>            Class (.) Selector</a:t>
            </a:r>
          </a:p>
        </p:txBody>
      </p:sp>
    </p:spTree>
    <p:extLst>
      <p:ext uri="{BB962C8B-B14F-4D97-AF65-F5344CB8AC3E}">
        <p14:creationId xmlns:p14="http://schemas.microsoft.com/office/powerpoint/2010/main" val="71262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8989906"/>
              </p:ext>
            </p:extLst>
          </p:nvPr>
        </p:nvGraphicFramePr>
        <p:xfrm>
          <a:off x="457200" y="1481138"/>
          <a:ext cx="8001000" cy="422656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US" dirty="0"/>
                        <a:t>        Syntax</a:t>
                      </a:r>
                    </a:p>
                  </a:txBody>
                  <a:tcPr/>
                </a:tc>
                <a:tc>
                  <a:txBody>
                    <a:bodyPr/>
                    <a:lstStyle/>
                    <a:p>
                      <a:r>
                        <a:rPr lang="en-US" dirty="0"/>
                        <a:t>     Description</a:t>
                      </a:r>
                    </a:p>
                  </a:txBody>
                  <a:tcPr/>
                </a:tc>
                <a:extLst>
                  <a:ext uri="{0D108BD9-81ED-4DB2-BD59-A6C34878D82A}">
                    <a16:rowId xmlns:a16="http://schemas.microsoft.com/office/drawing/2014/main" val="10000"/>
                  </a:ext>
                </a:extLst>
              </a:tr>
              <a:tr h="370840">
                <a:tc>
                  <a:txBody>
                    <a:bodyPr/>
                    <a:lstStyle/>
                    <a:p>
                      <a:r>
                        <a:rPr kumimoji="0" lang="en-US" sz="1600" b="0" i="0" kern="1200" dirty="0">
                          <a:solidFill>
                            <a:schemeClr val="dk1"/>
                          </a:solidFill>
                          <a:effectLst/>
                          <a:latin typeface="+mn-lt"/>
                          <a:ea typeface="+mn-ea"/>
                          <a:cs typeface="+mn-cs"/>
                        </a:rPr>
                        <a:t>$("*")</a:t>
                      </a:r>
                      <a:endParaRPr lang="en-US" sz="1600" dirty="0"/>
                    </a:p>
                  </a:txBody>
                  <a:tcPr/>
                </a:tc>
                <a:tc>
                  <a:txBody>
                    <a:bodyPr/>
                    <a:lstStyle/>
                    <a:p>
                      <a:r>
                        <a:rPr kumimoji="0" lang="en-US" sz="1400" b="0" i="0" kern="1200" dirty="0">
                          <a:solidFill>
                            <a:schemeClr val="dk1"/>
                          </a:solidFill>
                          <a:effectLst/>
                          <a:latin typeface="+mn-lt"/>
                          <a:ea typeface="+mn-ea"/>
                          <a:cs typeface="+mn-cs"/>
                        </a:rPr>
                        <a:t>Selects all elements</a:t>
                      </a:r>
                      <a:endParaRPr lang="en-US" sz="1400" dirty="0"/>
                    </a:p>
                  </a:txBody>
                  <a:tcPr/>
                </a:tc>
                <a:extLst>
                  <a:ext uri="{0D108BD9-81ED-4DB2-BD59-A6C34878D82A}">
                    <a16:rowId xmlns:a16="http://schemas.microsoft.com/office/drawing/2014/main" val="10001"/>
                  </a:ext>
                </a:extLst>
              </a:tr>
              <a:tr h="370840">
                <a:tc>
                  <a:txBody>
                    <a:bodyPr/>
                    <a:lstStyle/>
                    <a:p>
                      <a:r>
                        <a:rPr kumimoji="0" lang="en-US" sz="1400" b="0" i="0" kern="1200" dirty="0">
                          <a:solidFill>
                            <a:schemeClr val="dk1"/>
                          </a:solidFill>
                          <a:effectLst/>
                          <a:latin typeface="+mn-lt"/>
                          <a:ea typeface="+mn-ea"/>
                          <a:cs typeface="+mn-cs"/>
                        </a:rPr>
                        <a:t>$(this)</a:t>
                      </a:r>
                      <a:endParaRPr lang="en-US" sz="1400" dirty="0"/>
                    </a:p>
                  </a:txBody>
                  <a:tcPr/>
                </a:tc>
                <a:tc>
                  <a:txBody>
                    <a:bodyPr/>
                    <a:lstStyle/>
                    <a:p>
                      <a:r>
                        <a:rPr kumimoji="0" lang="en-US" sz="1400" b="0" i="0" kern="1200" dirty="0">
                          <a:solidFill>
                            <a:schemeClr val="dk1"/>
                          </a:solidFill>
                          <a:effectLst/>
                          <a:latin typeface="+mn-lt"/>
                          <a:ea typeface="+mn-ea"/>
                          <a:cs typeface="+mn-cs"/>
                        </a:rPr>
                        <a:t>Selects the current HTML element</a:t>
                      </a:r>
                      <a:endParaRPr lang="en-US" sz="1400" dirty="0"/>
                    </a:p>
                  </a:txBody>
                  <a:tcPr/>
                </a:tc>
                <a:extLst>
                  <a:ext uri="{0D108BD9-81ED-4DB2-BD59-A6C34878D82A}">
                    <a16:rowId xmlns:a16="http://schemas.microsoft.com/office/drawing/2014/main" val="10002"/>
                  </a:ext>
                </a:extLst>
              </a:tr>
              <a:tr h="370840">
                <a:tc>
                  <a:txBody>
                    <a:bodyPr/>
                    <a:lstStyle/>
                    <a:p>
                      <a:r>
                        <a:rPr kumimoji="0" lang="en-US" sz="1400" b="0" i="0" kern="1200" dirty="0">
                          <a:solidFill>
                            <a:schemeClr val="dk1"/>
                          </a:solidFill>
                          <a:effectLst/>
                          <a:latin typeface="+mn-lt"/>
                          <a:ea typeface="+mn-ea"/>
                          <a:cs typeface="+mn-cs"/>
                        </a:rPr>
                        <a:t>$("p.intro")</a:t>
                      </a:r>
                      <a:endParaRPr lang="en-US" sz="1400" dirty="0"/>
                    </a:p>
                  </a:txBody>
                  <a:tcPr/>
                </a:tc>
                <a:tc>
                  <a:txBody>
                    <a:bodyPr/>
                    <a:lstStyle/>
                    <a:p>
                      <a:r>
                        <a:rPr kumimoji="0" lang="en-US" sz="1400" b="0" i="0" kern="1200" dirty="0">
                          <a:solidFill>
                            <a:schemeClr val="dk1"/>
                          </a:solidFill>
                          <a:effectLst/>
                          <a:latin typeface="+mn-lt"/>
                          <a:ea typeface="+mn-ea"/>
                          <a:cs typeface="+mn-cs"/>
                        </a:rPr>
                        <a:t>Selects all &lt;p&gt; elements with class="intro"</a:t>
                      </a:r>
                      <a:endParaRPr lang="en-US" sz="1400" dirty="0"/>
                    </a:p>
                  </a:txBody>
                  <a:tcPr/>
                </a:tc>
                <a:extLst>
                  <a:ext uri="{0D108BD9-81ED-4DB2-BD59-A6C34878D82A}">
                    <a16:rowId xmlns:a16="http://schemas.microsoft.com/office/drawing/2014/main" val="10003"/>
                  </a:ext>
                </a:extLst>
              </a:tr>
              <a:tr h="370840">
                <a:tc>
                  <a:txBody>
                    <a:bodyPr/>
                    <a:lstStyle/>
                    <a:p>
                      <a:r>
                        <a:rPr kumimoji="0" lang="en-US" sz="1400" b="0" i="0" kern="1200" dirty="0">
                          <a:solidFill>
                            <a:schemeClr val="dk1"/>
                          </a:solidFill>
                          <a:effectLst/>
                          <a:latin typeface="+mn-lt"/>
                          <a:ea typeface="+mn-ea"/>
                          <a:cs typeface="+mn-cs"/>
                        </a:rPr>
                        <a:t>$("p:first")</a:t>
                      </a:r>
                      <a:endParaRPr lang="en-US" sz="1400" dirty="0"/>
                    </a:p>
                  </a:txBody>
                  <a:tcPr/>
                </a:tc>
                <a:tc>
                  <a:txBody>
                    <a:bodyPr/>
                    <a:lstStyle/>
                    <a:p>
                      <a:r>
                        <a:rPr kumimoji="0" lang="en-US" sz="1400" b="0" i="0" kern="1200" dirty="0">
                          <a:solidFill>
                            <a:schemeClr val="dk1"/>
                          </a:solidFill>
                          <a:effectLst/>
                          <a:latin typeface="+mn-lt"/>
                          <a:ea typeface="+mn-ea"/>
                          <a:cs typeface="+mn-cs"/>
                        </a:rPr>
                        <a:t>Selects the first &lt;p&gt; element</a:t>
                      </a:r>
                      <a:endParaRPr lang="en-US" sz="1400" dirty="0"/>
                    </a:p>
                  </a:txBody>
                  <a:tcPr/>
                </a:tc>
                <a:extLst>
                  <a:ext uri="{0D108BD9-81ED-4DB2-BD59-A6C34878D82A}">
                    <a16:rowId xmlns:a16="http://schemas.microsoft.com/office/drawing/2014/main" val="10004"/>
                  </a:ext>
                </a:extLst>
              </a:tr>
              <a:tr h="370840">
                <a:tc>
                  <a:txBody>
                    <a:bodyPr/>
                    <a:lstStyle/>
                    <a:p>
                      <a:r>
                        <a:rPr kumimoji="0" lang="en-US" sz="1400" b="0" i="0" kern="1200" dirty="0">
                          <a:solidFill>
                            <a:schemeClr val="dk1"/>
                          </a:solidFill>
                          <a:effectLst/>
                          <a:latin typeface="+mn-lt"/>
                          <a:ea typeface="+mn-ea"/>
                          <a:cs typeface="+mn-cs"/>
                        </a:rPr>
                        <a:t>$("ul li:first")</a:t>
                      </a:r>
                      <a:endParaRPr lang="en-US" sz="1400" dirty="0"/>
                    </a:p>
                  </a:txBody>
                  <a:tcPr/>
                </a:tc>
                <a:tc>
                  <a:txBody>
                    <a:bodyPr/>
                    <a:lstStyle/>
                    <a:p>
                      <a:r>
                        <a:rPr kumimoji="0" lang="en-US" sz="1400" b="0" i="0" kern="1200" dirty="0">
                          <a:solidFill>
                            <a:schemeClr val="dk1"/>
                          </a:solidFill>
                          <a:effectLst/>
                          <a:latin typeface="+mn-lt"/>
                          <a:ea typeface="+mn-ea"/>
                          <a:cs typeface="+mn-cs"/>
                        </a:rPr>
                        <a:t>Selects the first &lt;li&gt; element of the first &lt;ul&gt;</a:t>
                      </a:r>
                      <a:endParaRPr lang="en-US" sz="1400" dirty="0"/>
                    </a:p>
                  </a:txBody>
                  <a:tcPr/>
                </a:tc>
                <a:extLst>
                  <a:ext uri="{0D108BD9-81ED-4DB2-BD59-A6C34878D82A}">
                    <a16:rowId xmlns:a16="http://schemas.microsoft.com/office/drawing/2014/main" val="10005"/>
                  </a:ext>
                </a:extLst>
              </a:tr>
              <a:tr h="370840">
                <a:tc>
                  <a:txBody>
                    <a:bodyPr/>
                    <a:lstStyle/>
                    <a:p>
                      <a:r>
                        <a:rPr kumimoji="0" lang="en-US" sz="1400" b="0" i="0" kern="1200" dirty="0">
                          <a:solidFill>
                            <a:schemeClr val="dk1"/>
                          </a:solidFill>
                          <a:effectLst/>
                          <a:latin typeface="+mn-lt"/>
                          <a:ea typeface="+mn-ea"/>
                          <a:cs typeface="+mn-cs"/>
                        </a:rPr>
                        <a:t>$("ul li:first-child")</a:t>
                      </a:r>
                      <a:endParaRPr lang="en-US" sz="1400" dirty="0"/>
                    </a:p>
                  </a:txBody>
                  <a:tcPr/>
                </a:tc>
                <a:tc>
                  <a:txBody>
                    <a:bodyPr/>
                    <a:lstStyle/>
                    <a:p>
                      <a:r>
                        <a:rPr kumimoji="0" lang="en-US" sz="1400" b="0" i="0" kern="1200" dirty="0">
                          <a:solidFill>
                            <a:schemeClr val="dk1"/>
                          </a:solidFill>
                          <a:effectLst/>
                          <a:latin typeface="+mn-lt"/>
                          <a:ea typeface="+mn-ea"/>
                          <a:cs typeface="+mn-cs"/>
                        </a:rPr>
                        <a:t>Selects the first &lt;li&gt; element of every &lt;ul&gt;</a:t>
                      </a:r>
                      <a:endParaRPr lang="en-US" sz="1400" dirty="0"/>
                    </a:p>
                  </a:txBody>
                  <a:tcPr/>
                </a:tc>
                <a:extLst>
                  <a:ext uri="{0D108BD9-81ED-4DB2-BD59-A6C34878D82A}">
                    <a16:rowId xmlns:a16="http://schemas.microsoft.com/office/drawing/2014/main" val="10006"/>
                  </a:ext>
                </a:extLst>
              </a:tr>
              <a:tr h="370840">
                <a:tc>
                  <a:txBody>
                    <a:bodyPr/>
                    <a:lstStyle/>
                    <a:p>
                      <a:r>
                        <a:rPr kumimoji="0" lang="en-US" sz="1400" b="0" i="0" kern="1200" dirty="0">
                          <a:solidFill>
                            <a:schemeClr val="dk1"/>
                          </a:solidFill>
                          <a:effectLst/>
                          <a:latin typeface="+mn-lt"/>
                          <a:ea typeface="+mn-ea"/>
                          <a:cs typeface="+mn-cs"/>
                        </a:rPr>
                        <a:t>$("[href]")</a:t>
                      </a:r>
                      <a:endParaRPr lang="en-US" sz="1400" dirty="0"/>
                    </a:p>
                  </a:txBody>
                  <a:tcPr/>
                </a:tc>
                <a:tc>
                  <a:txBody>
                    <a:bodyPr/>
                    <a:lstStyle/>
                    <a:p>
                      <a:r>
                        <a:rPr kumimoji="0" lang="en-US" sz="1400" b="0" i="0" kern="1200" dirty="0">
                          <a:solidFill>
                            <a:schemeClr val="dk1"/>
                          </a:solidFill>
                          <a:effectLst/>
                          <a:latin typeface="+mn-lt"/>
                          <a:ea typeface="+mn-ea"/>
                          <a:cs typeface="+mn-cs"/>
                        </a:rPr>
                        <a:t>Selects all elements with an href attribute</a:t>
                      </a:r>
                      <a:endParaRPr lang="en-US" sz="1400" dirty="0"/>
                    </a:p>
                  </a:txBody>
                  <a:tcPr/>
                </a:tc>
                <a:extLst>
                  <a:ext uri="{0D108BD9-81ED-4DB2-BD59-A6C34878D82A}">
                    <a16:rowId xmlns:a16="http://schemas.microsoft.com/office/drawing/2014/main" val="10007"/>
                  </a:ext>
                </a:extLst>
              </a:tr>
              <a:tr h="370840">
                <a:tc>
                  <a:txBody>
                    <a:bodyPr/>
                    <a:lstStyle/>
                    <a:p>
                      <a:r>
                        <a:rPr kumimoji="0" lang="en-US" sz="1400" b="0" i="0" kern="1200" dirty="0">
                          <a:solidFill>
                            <a:schemeClr val="dk1"/>
                          </a:solidFill>
                          <a:effectLst/>
                          <a:latin typeface="+mn-lt"/>
                          <a:ea typeface="+mn-ea"/>
                          <a:cs typeface="+mn-cs"/>
                        </a:rPr>
                        <a:t>$("a[target='_blank']")</a:t>
                      </a:r>
                      <a:endParaRPr lang="en-US" sz="1400" dirty="0"/>
                    </a:p>
                  </a:txBody>
                  <a:tcPr/>
                </a:tc>
                <a:tc>
                  <a:txBody>
                    <a:bodyPr/>
                    <a:lstStyle/>
                    <a:p>
                      <a:r>
                        <a:rPr kumimoji="0" lang="en-US" sz="1400" b="0" i="0" kern="1200" dirty="0">
                          <a:solidFill>
                            <a:schemeClr val="dk1"/>
                          </a:solidFill>
                          <a:effectLst/>
                          <a:latin typeface="+mn-lt"/>
                          <a:ea typeface="+mn-ea"/>
                          <a:cs typeface="+mn-cs"/>
                        </a:rPr>
                        <a:t>Selects all &lt;a&gt; elements with a target attribute value equal to "_blank"</a:t>
                      </a:r>
                      <a:endParaRPr lang="en-US" sz="1400" dirty="0"/>
                    </a:p>
                  </a:txBody>
                  <a:tcPr/>
                </a:tc>
                <a:extLst>
                  <a:ext uri="{0D108BD9-81ED-4DB2-BD59-A6C34878D82A}">
                    <a16:rowId xmlns:a16="http://schemas.microsoft.com/office/drawing/2014/main" val="10008"/>
                  </a:ext>
                </a:extLst>
              </a:tr>
              <a:tr h="370840">
                <a:tc>
                  <a:txBody>
                    <a:bodyPr/>
                    <a:lstStyle/>
                    <a:p>
                      <a:r>
                        <a:rPr kumimoji="0" lang="en-US" sz="1400" b="0" i="0" kern="1200" dirty="0">
                          <a:solidFill>
                            <a:schemeClr val="dk1"/>
                          </a:solidFill>
                          <a:effectLst/>
                          <a:latin typeface="+mn-lt"/>
                          <a:ea typeface="+mn-ea"/>
                          <a:cs typeface="+mn-cs"/>
                        </a:rPr>
                        <a:t>$("tr:even")</a:t>
                      </a:r>
                      <a:endParaRPr lang="en-US" sz="1400" dirty="0"/>
                    </a:p>
                  </a:txBody>
                  <a:tcPr/>
                </a:tc>
                <a:tc>
                  <a:txBody>
                    <a:bodyPr/>
                    <a:lstStyle/>
                    <a:p>
                      <a:r>
                        <a:rPr kumimoji="0" lang="en-US" sz="1400" b="0" i="0" kern="1200" dirty="0">
                          <a:solidFill>
                            <a:schemeClr val="dk1"/>
                          </a:solidFill>
                          <a:effectLst/>
                          <a:latin typeface="+mn-lt"/>
                          <a:ea typeface="+mn-ea"/>
                          <a:cs typeface="+mn-cs"/>
                        </a:rPr>
                        <a:t>Selects all even &lt;tr&gt; elements</a:t>
                      </a:r>
                      <a:endParaRPr lang="en-US" sz="1400" dirty="0"/>
                    </a:p>
                  </a:txBody>
                  <a:tcPr/>
                </a:tc>
                <a:extLst>
                  <a:ext uri="{0D108BD9-81ED-4DB2-BD59-A6C34878D82A}">
                    <a16:rowId xmlns:a16="http://schemas.microsoft.com/office/drawing/2014/main" val="10009"/>
                  </a:ext>
                </a:extLst>
              </a:tr>
              <a:tr h="370840">
                <a:tc>
                  <a:txBody>
                    <a:bodyPr/>
                    <a:lstStyle/>
                    <a:p>
                      <a:r>
                        <a:rPr kumimoji="0" lang="en-US" sz="1400" b="0" i="0" kern="1200" dirty="0">
                          <a:solidFill>
                            <a:schemeClr val="dk1"/>
                          </a:solidFill>
                          <a:effectLst/>
                          <a:latin typeface="+mn-lt"/>
                          <a:ea typeface="+mn-ea"/>
                          <a:cs typeface="+mn-cs"/>
                        </a:rPr>
                        <a:t>$("tr:odd")</a:t>
                      </a:r>
                      <a:endParaRPr lang="en-US" sz="1400" dirty="0"/>
                    </a:p>
                  </a:txBody>
                  <a:tcPr/>
                </a:tc>
                <a:tc>
                  <a:txBody>
                    <a:bodyPr/>
                    <a:lstStyle/>
                    <a:p>
                      <a:r>
                        <a:rPr kumimoji="0" lang="en-US" sz="1400" b="0" i="0" kern="1200" dirty="0">
                          <a:solidFill>
                            <a:schemeClr val="dk1"/>
                          </a:solidFill>
                          <a:effectLst/>
                          <a:latin typeface="+mn-lt"/>
                          <a:ea typeface="+mn-ea"/>
                          <a:cs typeface="+mn-cs"/>
                        </a:rPr>
                        <a:t>Selects all odd &lt;tr&gt; elements</a:t>
                      </a:r>
                      <a:endParaRPr lang="en-US" sz="1400" dirty="0"/>
                    </a:p>
                  </a:txBody>
                  <a:tcPr/>
                </a:tc>
                <a:extLst>
                  <a:ext uri="{0D108BD9-81ED-4DB2-BD59-A6C34878D82A}">
                    <a16:rowId xmlns:a16="http://schemas.microsoft.com/office/drawing/2014/main" val="10010"/>
                  </a:ext>
                </a:extLst>
              </a:tr>
            </a:tbl>
          </a:graphicData>
        </a:graphic>
      </p:graphicFrame>
      <p:sp>
        <p:nvSpPr>
          <p:cNvPr id="3" name="Title 2"/>
          <p:cNvSpPr>
            <a:spLocks noGrp="1"/>
          </p:cNvSpPr>
          <p:nvPr>
            <p:ph type="title"/>
          </p:nvPr>
        </p:nvSpPr>
        <p:spPr/>
        <p:txBody>
          <a:bodyPr/>
          <a:lstStyle/>
          <a:p>
            <a:r>
              <a:rPr lang="en-US" dirty="0"/>
              <a:t>       More Jquery Selectors</a:t>
            </a:r>
          </a:p>
        </p:txBody>
      </p:sp>
    </p:spTree>
    <p:extLst>
      <p:ext uri="{BB962C8B-B14F-4D97-AF65-F5344CB8AC3E}">
        <p14:creationId xmlns:p14="http://schemas.microsoft.com/office/powerpoint/2010/main" val="221584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jQuery hide() , show(), toggle()</a:t>
            </a:r>
          </a:p>
          <a:p>
            <a:r>
              <a:rPr lang="en-US" sz="1800" dirty="0"/>
              <a:t>Syntax:</a:t>
            </a:r>
          </a:p>
          <a:p>
            <a:pPr marL="109728" indent="0">
              <a:buNone/>
            </a:pPr>
            <a:r>
              <a:rPr lang="en-US" sz="1800" dirty="0"/>
              <a:t>    </a:t>
            </a:r>
          </a:p>
          <a:p>
            <a:pPr marL="109728" indent="0">
              <a:buNone/>
            </a:pPr>
            <a:r>
              <a:rPr lang="en-US" sz="1800" dirty="0"/>
              <a:t>      $(</a:t>
            </a:r>
            <a:r>
              <a:rPr lang="en-US" sz="1800" i="1" dirty="0"/>
              <a:t>selector</a:t>
            </a:r>
            <a:r>
              <a:rPr lang="en-US" sz="1800" dirty="0"/>
              <a:t>).hide(</a:t>
            </a:r>
            <a:r>
              <a:rPr lang="en-US" sz="1800" i="1" dirty="0"/>
              <a:t>speed, callback</a:t>
            </a:r>
            <a:r>
              <a:rPr lang="en-US" sz="1800" dirty="0"/>
              <a:t>);</a:t>
            </a:r>
            <a:br>
              <a:rPr lang="en-US" sz="1800" dirty="0"/>
            </a:br>
            <a:br>
              <a:rPr lang="en-US" sz="1800" dirty="0"/>
            </a:br>
            <a:r>
              <a:rPr lang="en-US" sz="1800" dirty="0"/>
              <a:t>      $(</a:t>
            </a:r>
            <a:r>
              <a:rPr lang="en-US" sz="1800" i="1" dirty="0"/>
              <a:t>selector</a:t>
            </a:r>
            <a:r>
              <a:rPr lang="en-US" sz="1800" dirty="0"/>
              <a:t>).show(</a:t>
            </a:r>
            <a:r>
              <a:rPr lang="en-US" sz="1800" i="1" dirty="0"/>
              <a:t>speed, callback</a:t>
            </a:r>
            <a:r>
              <a:rPr lang="en-US" sz="1800" dirty="0"/>
              <a:t>);</a:t>
            </a:r>
          </a:p>
          <a:p>
            <a:pPr marL="109728" indent="0">
              <a:buNone/>
            </a:pPr>
            <a:endParaRPr lang="en-US" sz="1800" dirty="0"/>
          </a:p>
          <a:p>
            <a:pPr marL="109728" indent="0">
              <a:buNone/>
            </a:pPr>
            <a:r>
              <a:rPr lang="en-US" sz="1800" dirty="0"/>
              <a:t>      $(</a:t>
            </a:r>
            <a:r>
              <a:rPr lang="en-US" sz="1800" i="1" dirty="0"/>
              <a:t>selector</a:t>
            </a:r>
            <a:r>
              <a:rPr lang="en-US" sz="1800" dirty="0"/>
              <a:t>).toggle(</a:t>
            </a:r>
            <a:r>
              <a:rPr lang="en-US" sz="1800" i="1" dirty="0"/>
              <a:t>speed, callback</a:t>
            </a:r>
            <a:r>
              <a:rPr lang="en-US" sz="1800" dirty="0"/>
              <a:t>);</a:t>
            </a:r>
          </a:p>
          <a:p>
            <a:pPr marL="109728" indent="0">
              <a:buNone/>
            </a:pPr>
            <a:endParaRPr lang="en-US" sz="1800" dirty="0"/>
          </a:p>
          <a:p>
            <a:pPr marL="109728" indent="0">
              <a:buNone/>
            </a:pPr>
            <a:endParaRPr lang="en-US" sz="1800" dirty="0"/>
          </a:p>
          <a:p>
            <a:r>
              <a:rPr lang="en-US" sz="1800" dirty="0"/>
              <a:t>Speed and callback are optional parameters.</a:t>
            </a:r>
          </a:p>
          <a:p>
            <a:pPr marL="109728" indent="0">
              <a:buNone/>
            </a:pPr>
            <a:endParaRPr lang="en-US" sz="1800" dirty="0"/>
          </a:p>
          <a:p>
            <a:pPr marL="109728" indent="0">
              <a:buNone/>
            </a:pPr>
            <a:r>
              <a:rPr lang="en-US" sz="1800" dirty="0"/>
              <a:t>Example : showhidetoggle.html</a:t>
            </a:r>
          </a:p>
        </p:txBody>
      </p:sp>
      <p:sp>
        <p:nvSpPr>
          <p:cNvPr id="3" name="Title 2"/>
          <p:cNvSpPr>
            <a:spLocks noGrp="1"/>
          </p:cNvSpPr>
          <p:nvPr>
            <p:ph type="title"/>
          </p:nvPr>
        </p:nvSpPr>
        <p:spPr/>
        <p:txBody>
          <a:bodyPr/>
          <a:lstStyle/>
          <a:p>
            <a:r>
              <a:rPr lang="en-US" dirty="0"/>
              <a:t>              Jquery Effects</a:t>
            </a:r>
          </a:p>
        </p:txBody>
      </p:sp>
    </p:spTree>
    <p:extLst>
      <p:ext uri="{BB962C8B-B14F-4D97-AF65-F5344CB8AC3E}">
        <p14:creationId xmlns:p14="http://schemas.microsoft.com/office/powerpoint/2010/main" val="193646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800" dirty="0"/>
              <a:t>With jQuery  you can fade an element in and out of visibility.</a:t>
            </a:r>
          </a:p>
          <a:p>
            <a:r>
              <a:rPr lang="en-US" sz="1800" dirty="0"/>
              <a:t>jQuery has the following fade methods:</a:t>
            </a:r>
          </a:p>
          <a:p>
            <a:pPr marL="109728" indent="0">
              <a:buNone/>
            </a:pPr>
            <a:endParaRPr lang="en-US" sz="1800" dirty="0"/>
          </a:p>
          <a:p>
            <a:r>
              <a:rPr lang="en-US" sz="1800" dirty="0"/>
              <a:t>     fadeIn() : used to fade in a hidden element</a:t>
            </a:r>
          </a:p>
          <a:p>
            <a:r>
              <a:rPr lang="en-US" sz="1800" dirty="0"/>
              <a:t>     fadeOut() : used to fade out a visible element</a:t>
            </a:r>
          </a:p>
          <a:p>
            <a:r>
              <a:rPr lang="en-US" sz="1800" dirty="0"/>
              <a:t>     fadeToggle() : toggle between fade in and fade out</a:t>
            </a:r>
          </a:p>
          <a:p>
            <a:r>
              <a:rPr lang="en-US" sz="1800" dirty="0"/>
              <a:t>     fadeTo() :  used to fade element to opacity value (0 and 1)</a:t>
            </a:r>
          </a:p>
          <a:p>
            <a:pPr marL="109728" indent="0">
              <a:buNone/>
            </a:pPr>
            <a:endParaRPr lang="en-US" sz="1800" dirty="0"/>
          </a:p>
          <a:p>
            <a:r>
              <a:rPr lang="en-US" sz="1800" dirty="0"/>
              <a:t>Syntax :</a:t>
            </a:r>
          </a:p>
          <a:p>
            <a:pPr marL="109728" indent="0">
              <a:buNone/>
            </a:pPr>
            <a:r>
              <a:rPr lang="en-US" sz="1800" dirty="0"/>
              <a:t>            $(</a:t>
            </a:r>
            <a:r>
              <a:rPr lang="en-US" sz="1800" i="1" dirty="0"/>
              <a:t>selector</a:t>
            </a:r>
            <a:r>
              <a:rPr lang="en-US" sz="1800" dirty="0"/>
              <a:t>).fadeIn(</a:t>
            </a:r>
            <a:r>
              <a:rPr lang="en-US" sz="1800" i="1" dirty="0"/>
              <a:t>speed, callback</a:t>
            </a:r>
            <a:r>
              <a:rPr lang="en-US" sz="1800" dirty="0"/>
              <a:t>);</a:t>
            </a:r>
          </a:p>
          <a:p>
            <a:pPr marL="109728" indent="0">
              <a:buNone/>
            </a:pPr>
            <a:r>
              <a:rPr lang="en-US" sz="1800" dirty="0"/>
              <a:t>            $(</a:t>
            </a:r>
            <a:r>
              <a:rPr lang="en-US" sz="1800" i="1" dirty="0"/>
              <a:t>selector</a:t>
            </a:r>
            <a:r>
              <a:rPr lang="en-US" sz="1800" dirty="0"/>
              <a:t>).fadeOut(</a:t>
            </a:r>
            <a:r>
              <a:rPr lang="en-US" sz="1800" i="1" dirty="0"/>
              <a:t>speed, callback</a:t>
            </a:r>
            <a:r>
              <a:rPr lang="en-US" sz="1800" dirty="0"/>
              <a:t>);</a:t>
            </a:r>
          </a:p>
          <a:p>
            <a:pPr marL="109728" indent="0">
              <a:buNone/>
            </a:pPr>
            <a:r>
              <a:rPr lang="en-US" sz="1800" dirty="0"/>
              <a:t>            $(</a:t>
            </a:r>
            <a:r>
              <a:rPr lang="en-US" sz="1800" i="1" dirty="0"/>
              <a:t>selector</a:t>
            </a:r>
            <a:r>
              <a:rPr lang="en-US" sz="1800" dirty="0"/>
              <a:t>).fadeToggle(</a:t>
            </a:r>
            <a:r>
              <a:rPr lang="en-US" sz="1800" i="1" dirty="0"/>
              <a:t>speed, callback</a:t>
            </a:r>
            <a:r>
              <a:rPr lang="en-US" sz="1800" dirty="0"/>
              <a:t>);</a:t>
            </a:r>
          </a:p>
          <a:p>
            <a:pPr marL="109728" indent="0">
              <a:buNone/>
            </a:pPr>
            <a:r>
              <a:rPr lang="en-US" sz="1800" dirty="0"/>
              <a:t>            $(</a:t>
            </a:r>
            <a:r>
              <a:rPr lang="en-US" sz="1800" i="1" dirty="0"/>
              <a:t>selector</a:t>
            </a:r>
            <a:r>
              <a:rPr lang="en-US" sz="1800" dirty="0"/>
              <a:t>).fadeTo(</a:t>
            </a:r>
            <a:r>
              <a:rPr lang="en-US" sz="1800" i="1" dirty="0"/>
              <a:t>speed, callback</a:t>
            </a:r>
            <a:r>
              <a:rPr lang="en-US" sz="1800" dirty="0"/>
              <a:t>);</a:t>
            </a:r>
          </a:p>
          <a:p>
            <a:pPr marL="109728" indent="0">
              <a:buNone/>
            </a:pPr>
            <a:endParaRPr lang="en-US" sz="1800" dirty="0"/>
          </a:p>
          <a:p>
            <a:pPr marL="109728" indent="0">
              <a:buNone/>
            </a:pPr>
            <a:r>
              <a:rPr lang="en-US" sz="1800" dirty="0"/>
              <a:t>Example : fadein.html</a:t>
            </a:r>
          </a:p>
          <a:p>
            <a:pPr marL="109728" indent="0">
              <a:buNone/>
            </a:pPr>
            <a:endParaRPr lang="en-US" sz="1800" dirty="0"/>
          </a:p>
          <a:p>
            <a:pPr marL="109728" indent="0">
              <a:buNone/>
            </a:pPr>
            <a:endParaRPr lang="en-US" sz="1800" dirty="0"/>
          </a:p>
          <a:p>
            <a:endParaRPr lang="en-US" sz="1800" dirty="0"/>
          </a:p>
          <a:p>
            <a:endParaRPr lang="en-US" sz="1800" dirty="0"/>
          </a:p>
          <a:p>
            <a:endParaRPr lang="en-US" sz="1800" dirty="0"/>
          </a:p>
          <a:p>
            <a:endParaRPr lang="en-US" sz="1800" dirty="0"/>
          </a:p>
          <a:p>
            <a:endParaRPr lang="en-US" sz="1800" dirty="0"/>
          </a:p>
        </p:txBody>
      </p:sp>
      <p:sp>
        <p:nvSpPr>
          <p:cNvPr id="3" name="Title 2"/>
          <p:cNvSpPr>
            <a:spLocks noGrp="1"/>
          </p:cNvSpPr>
          <p:nvPr>
            <p:ph type="title"/>
          </p:nvPr>
        </p:nvSpPr>
        <p:spPr/>
        <p:txBody>
          <a:bodyPr/>
          <a:lstStyle/>
          <a:p>
            <a:r>
              <a:rPr lang="en-US" dirty="0"/>
              <a:t>         Jquery Fading Methods</a:t>
            </a:r>
          </a:p>
        </p:txBody>
      </p:sp>
    </p:spTree>
    <p:extLst>
      <p:ext uri="{BB962C8B-B14F-4D97-AF65-F5344CB8AC3E}">
        <p14:creationId xmlns:p14="http://schemas.microsoft.com/office/powerpoint/2010/main" val="305308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1800" dirty="0"/>
              <a:t>With jQuery you can create a sliding effect on elements.</a:t>
            </a:r>
          </a:p>
          <a:p>
            <a:r>
              <a:rPr lang="en-US" sz="1800" dirty="0"/>
              <a:t>jQuery has the following slide methods :</a:t>
            </a:r>
          </a:p>
          <a:p>
            <a:pPr marL="109728" indent="0">
              <a:buNone/>
            </a:pPr>
            <a:endParaRPr lang="en-US" sz="1800" dirty="0"/>
          </a:p>
          <a:p>
            <a:pPr marL="109728" indent="0">
              <a:buNone/>
            </a:pPr>
            <a:r>
              <a:rPr lang="en-US" sz="1800" dirty="0"/>
              <a:t>    slideDown() :  used to slide down an element</a:t>
            </a:r>
          </a:p>
          <a:p>
            <a:pPr marL="109728" indent="0">
              <a:buNone/>
            </a:pPr>
            <a:r>
              <a:rPr lang="en-US" sz="1800" dirty="0"/>
              <a:t>    slideUp() :  used to slide up an element</a:t>
            </a:r>
          </a:p>
          <a:p>
            <a:pPr marL="109728" indent="0">
              <a:buNone/>
            </a:pPr>
            <a:r>
              <a:rPr lang="en-US" sz="1800" dirty="0"/>
              <a:t>    slideToggle()  : toggles between the slideDown() and slideUp() </a:t>
            </a:r>
          </a:p>
          <a:p>
            <a:pPr marL="109728" indent="0">
              <a:buNone/>
            </a:pPr>
            <a:endParaRPr lang="en-US" sz="1800" dirty="0"/>
          </a:p>
          <a:p>
            <a:r>
              <a:rPr lang="en-US" sz="1800" dirty="0"/>
              <a:t>Syntax :</a:t>
            </a:r>
          </a:p>
          <a:p>
            <a:pPr marL="109728" indent="0">
              <a:buNone/>
            </a:pPr>
            <a:endParaRPr lang="en-US" sz="1800" dirty="0"/>
          </a:p>
          <a:p>
            <a:pPr marL="109728" indent="0">
              <a:buNone/>
            </a:pPr>
            <a:r>
              <a:rPr lang="en-US" sz="1800" dirty="0"/>
              <a:t>            $(</a:t>
            </a:r>
            <a:r>
              <a:rPr lang="en-US" sz="1800" i="1" dirty="0"/>
              <a:t>selector</a:t>
            </a:r>
            <a:r>
              <a:rPr lang="en-US" sz="1800" dirty="0"/>
              <a:t>).slideDown(</a:t>
            </a:r>
            <a:r>
              <a:rPr lang="en-US" sz="1800" i="1" dirty="0"/>
              <a:t>speed, callback</a:t>
            </a:r>
            <a:r>
              <a:rPr lang="en-US" sz="1800" dirty="0"/>
              <a:t>);</a:t>
            </a:r>
          </a:p>
          <a:p>
            <a:pPr marL="109728" indent="0">
              <a:buNone/>
            </a:pPr>
            <a:r>
              <a:rPr lang="en-US" sz="1800" dirty="0"/>
              <a:t>            $(</a:t>
            </a:r>
            <a:r>
              <a:rPr lang="en-US" sz="1800" i="1" dirty="0"/>
              <a:t>selector</a:t>
            </a:r>
            <a:r>
              <a:rPr lang="en-US" sz="1800" dirty="0"/>
              <a:t>). slideUp(</a:t>
            </a:r>
            <a:r>
              <a:rPr lang="en-US" sz="1800" i="1" dirty="0"/>
              <a:t>speed, callback</a:t>
            </a:r>
            <a:r>
              <a:rPr lang="en-US" sz="1800" dirty="0"/>
              <a:t>);</a:t>
            </a:r>
          </a:p>
          <a:p>
            <a:pPr marL="109728" indent="0">
              <a:buNone/>
            </a:pPr>
            <a:r>
              <a:rPr lang="en-US" sz="1800" dirty="0"/>
              <a:t>            $(</a:t>
            </a:r>
            <a:r>
              <a:rPr lang="en-US" sz="1800" i="1" dirty="0"/>
              <a:t>selector</a:t>
            </a:r>
            <a:r>
              <a:rPr lang="en-US" sz="1800" dirty="0"/>
              <a:t>).slideToggle(</a:t>
            </a:r>
            <a:r>
              <a:rPr lang="en-US" sz="1800" i="1" dirty="0"/>
              <a:t>speed, callback</a:t>
            </a:r>
            <a:r>
              <a:rPr lang="en-US" sz="1800" dirty="0"/>
              <a:t>);</a:t>
            </a:r>
          </a:p>
          <a:p>
            <a:pPr marL="109728" indent="0">
              <a:buNone/>
            </a:pPr>
            <a:r>
              <a:rPr lang="en-US" sz="1800" dirty="0"/>
              <a:t>            </a:t>
            </a:r>
          </a:p>
          <a:p>
            <a:pPr>
              <a:buFont typeface="Wingdings" pitchFamily="2" charset="2"/>
              <a:buChar char="Ø"/>
            </a:pPr>
            <a:r>
              <a:rPr lang="en-US" sz="1800" dirty="0"/>
              <a:t>Example : slide.html</a:t>
            </a:r>
          </a:p>
          <a:p>
            <a:pPr marL="109728" indent="0">
              <a:buNone/>
            </a:pPr>
            <a:endParaRPr lang="en-US" sz="1800" dirty="0"/>
          </a:p>
          <a:p>
            <a:pPr marL="109728" indent="0">
              <a:buNone/>
            </a:pPr>
            <a:endParaRPr lang="en-US" sz="1800" dirty="0"/>
          </a:p>
          <a:p>
            <a:pPr marL="109728" indent="0">
              <a:buNone/>
            </a:pPr>
            <a:r>
              <a:rPr lang="en-US" sz="1800" dirty="0"/>
              <a:t>    </a:t>
            </a:r>
          </a:p>
        </p:txBody>
      </p:sp>
      <p:sp>
        <p:nvSpPr>
          <p:cNvPr id="3" name="Title 2"/>
          <p:cNvSpPr>
            <a:spLocks noGrp="1"/>
          </p:cNvSpPr>
          <p:nvPr>
            <p:ph type="title"/>
          </p:nvPr>
        </p:nvSpPr>
        <p:spPr/>
        <p:txBody>
          <a:bodyPr/>
          <a:lstStyle/>
          <a:p>
            <a:r>
              <a:rPr lang="en-US" dirty="0"/>
              <a:t>       Jquery Effects : Sliding</a:t>
            </a:r>
          </a:p>
        </p:txBody>
      </p:sp>
    </p:spTree>
    <p:extLst>
      <p:ext uri="{BB962C8B-B14F-4D97-AF65-F5344CB8AC3E}">
        <p14:creationId xmlns:p14="http://schemas.microsoft.com/office/powerpoint/2010/main" val="1573804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800" dirty="0"/>
              <a:t>The jQuery animate() method lets you create custom animations.</a:t>
            </a:r>
          </a:p>
          <a:p>
            <a:r>
              <a:rPr lang="en-US" sz="1800" dirty="0"/>
              <a:t>Syntax : </a:t>
            </a:r>
          </a:p>
          <a:p>
            <a:endParaRPr lang="en-US" sz="1800" dirty="0"/>
          </a:p>
          <a:p>
            <a:pPr marL="109728" indent="0">
              <a:buNone/>
            </a:pPr>
            <a:r>
              <a:rPr lang="en-US" sz="1800" dirty="0"/>
              <a:t>        $(</a:t>
            </a:r>
            <a:r>
              <a:rPr lang="en-US" sz="1800" i="1" dirty="0"/>
              <a:t>selector</a:t>
            </a:r>
            <a:r>
              <a:rPr lang="en-US" sz="1800" dirty="0"/>
              <a:t>).animate( { </a:t>
            </a:r>
            <a:r>
              <a:rPr lang="en-US" sz="1800" i="1" dirty="0"/>
              <a:t>params </a:t>
            </a:r>
            <a:r>
              <a:rPr lang="en-US" sz="1800" dirty="0"/>
              <a:t>}</a:t>
            </a:r>
            <a:r>
              <a:rPr lang="en-US" sz="1800" i="1" dirty="0"/>
              <a:t>, speed, callback</a:t>
            </a:r>
            <a:r>
              <a:rPr lang="en-US" sz="1800" dirty="0"/>
              <a:t>);</a:t>
            </a:r>
          </a:p>
          <a:p>
            <a:pPr marL="109728" indent="0">
              <a:buNone/>
            </a:pPr>
            <a:endParaRPr lang="en-US" sz="1800" dirty="0"/>
          </a:p>
          <a:p>
            <a:r>
              <a:rPr lang="en-US" sz="1800" dirty="0"/>
              <a:t>The required params parameter defines the CSS properties to be animated.</a:t>
            </a:r>
          </a:p>
          <a:p>
            <a:r>
              <a:rPr lang="en-US" sz="1800" dirty="0"/>
              <a:t>The optional speed parameter specifies the duration of the effect. It can take the following values: "slow", "fast", or milliseconds.</a:t>
            </a:r>
          </a:p>
          <a:p>
            <a:r>
              <a:rPr lang="en-US" sz="1800" dirty="0"/>
              <a:t>The optional callback parameter is the name of a function to be executed after the animation completes.</a:t>
            </a:r>
          </a:p>
          <a:p>
            <a:r>
              <a:rPr lang="en-US" sz="1800" dirty="0"/>
              <a:t>By default, all HTML elements have a static position, and cannot be moved. To manipulate the position, remember to first set the CSS position property of the element to relative, fixed, or absolute!</a:t>
            </a:r>
          </a:p>
          <a:p>
            <a:r>
              <a:rPr lang="en-US" sz="1800" dirty="0"/>
              <a:t>Example : animate.html, animate1.html</a:t>
            </a:r>
          </a:p>
        </p:txBody>
      </p:sp>
      <p:sp>
        <p:nvSpPr>
          <p:cNvPr id="3" name="Title 2"/>
          <p:cNvSpPr>
            <a:spLocks noGrp="1"/>
          </p:cNvSpPr>
          <p:nvPr>
            <p:ph type="title"/>
          </p:nvPr>
        </p:nvSpPr>
        <p:spPr/>
        <p:txBody>
          <a:bodyPr/>
          <a:lstStyle/>
          <a:p>
            <a:r>
              <a:rPr lang="en-US" dirty="0"/>
              <a:t>   Jquery Effects : Animation</a:t>
            </a:r>
          </a:p>
        </p:txBody>
      </p:sp>
    </p:spTree>
    <p:extLst>
      <p:ext uri="{BB962C8B-B14F-4D97-AF65-F5344CB8AC3E}">
        <p14:creationId xmlns:p14="http://schemas.microsoft.com/office/powerpoint/2010/main" val="160980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1800" dirty="0"/>
              <a:t>The jQuery stop() method is used to stop an animation or effect before it is finished.</a:t>
            </a:r>
          </a:p>
          <a:p>
            <a:r>
              <a:rPr lang="en-US" sz="1800" dirty="0"/>
              <a:t>The stop() method works for all jQuery effect functions, including sliding, fading and custom animations.</a:t>
            </a:r>
          </a:p>
          <a:p>
            <a:r>
              <a:rPr lang="en-US" sz="1800" dirty="0"/>
              <a:t>Syntax :</a:t>
            </a:r>
          </a:p>
          <a:p>
            <a:pPr marL="109728" indent="0">
              <a:buNone/>
            </a:pPr>
            <a:r>
              <a:rPr lang="en-US" sz="1800" dirty="0"/>
              <a:t>          </a:t>
            </a:r>
          </a:p>
          <a:p>
            <a:pPr marL="109728" indent="0">
              <a:buNone/>
            </a:pPr>
            <a:r>
              <a:rPr lang="en-US" sz="1800" dirty="0"/>
              <a:t>              $(</a:t>
            </a:r>
            <a:r>
              <a:rPr lang="en-US" sz="1800" i="1" dirty="0"/>
              <a:t>selector</a:t>
            </a:r>
            <a:r>
              <a:rPr lang="en-US" sz="1800" dirty="0"/>
              <a:t>).stop(</a:t>
            </a:r>
            <a:r>
              <a:rPr lang="en-US" sz="1800" i="1" dirty="0" err="1"/>
              <a:t>stopAll</a:t>
            </a:r>
            <a:r>
              <a:rPr lang="en-US" sz="1800" i="1" dirty="0"/>
              <a:t> , goToEnd </a:t>
            </a:r>
            <a:r>
              <a:rPr lang="en-US" sz="1800" dirty="0"/>
              <a:t>);</a:t>
            </a:r>
          </a:p>
          <a:p>
            <a:pPr marL="109728" indent="0">
              <a:buNone/>
            </a:pPr>
            <a:endParaRPr lang="en-US" sz="1800" dirty="0"/>
          </a:p>
          <a:p>
            <a:r>
              <a:rPr lang="en-US" sz="1800" dirty="0"/>
              <a:t>The optional stopAll parameter specifies whether also the animation queue should be cleared or not. Default is false, which means that only the active animation will be stopped, allowing any queued animations to be performed afterwards.</a:t>
            </a:r>
          </a:p>
          <a:p>
            <a:r>
              <a:rPr lang="en-US" sz="1800" dirty="0"/>
              <a:t>The optional goToEnd parameter specifies whether or not to complete the current animation immediately. Default is false.</a:t>
            </a:r>
          </a:p>
          <a:p>
            <a:r>
              <a:rPr lang="en-US" sz="1800" dirty="0"/>
              <a:t>So, by default, the stop() method kills the current animation being performed on the selected element.</a:t>
            </a:r>
          </a:p>
          <a:p>
            <a:pPr>
              <a:buFont typeface="Wingdings" pitchFamily="2" charset="2"/>
              <a:buChar char="Ø"/>
            </a:pPr>
            <a:r>
              <a:rPr lang="en-US" sz="1800" dirty="0"/>
              <a:t>Example : stop.html</a:t>
            </a:r>
          </a:p>
        </p:txBody>
      </p:sp>
      <p:sp>
        <p:nvSpPr>
          <p:cNvPr id="3" name="Title 2"/>
          <p:cNvSpPr>
            <a:spLocks noGrp="1"/>
          </p:cNvSpPr>
          <p:nvPr>
            <p:ph type="title"/>
          </p:nvPr>
        </p:nvSpPr>
        <p:spPr/>
        <p:txBody>
          <a:bodyPr/>
          <a:lstStyle/>
          <a:p>
            <a:r>
              <a:rPr lang="en-US" dirty="0"/>
              <a:t>     Jquery Effects :Stop</a:t>
            </a:r>
          </a:p>
        </p:txBody>
      </p:sp>
    </p:spTree>
    <p:extLst>
      <p:ext uri="{BB962C8B-B14F-4D97-AF65-F5344CB8AC3E}">
        <p14:creationId xmlns:p14="http://schemas.microsoft.com/office/powerpoint/2010/main" val="2911352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A callback function is executed after the current effect is 100% finished.</a:t>
            </a:r>
          </a:p>
          <a:p>
            <a:r>
              <a:rPr lang="en-US" sz="1800" dirty="0"/>
              <a:t>JavaScript statements are executed line by line. However, with effects, the next line of code can be run even though the effect is not finished. This can create errors.</a:t>
            </a:r>
          </a:p>
          <a:p>
            <a:r>
              <a:rPr lang="en-US" sz="1800" dirty="0"/>
              <a:t>To prevent this, you can create a callback function.</a:t>
            </a:r>
          </a:p>
          <a:p>
            <a:r>
              <a:rPr lang="en-US" sz="1800" dirty="0"/>
              <a:t>Syntax :</a:t>
            </a:r>
          </a:p>
          <a:p>
            <a:endParaRPr lang="en-US" sz="1800" dirty="0"/>
          </a:p>
          <a:p>
            <a:pPr marL="109728" indent="0">
              <a:buNone/>
            </a:pPr>
            <a:r>
              <a:rPr lang="en-US" sz="1800" dirty="0"/>
              <a:t>          </a:t>
            </a:r>
            <a:r>
              <a:rPr lang="en-US" sz="1800" b="1" dirty="0"/>
              <a:t>$(</a:t>
            </a:r>
            <a:r>
              <a:rPr lang="en-US" sz="1800" b="1" i="1" dirty="0"/>
              <a:t>selector</a:t>
            </a:r>
            <a:r>
              <a:rPr lang="en-US" sz="1800" b="1" dirty="0"/>
              <a:t>).hide(</a:t>
            </a:r>
            <a:r>
              <a:rPr lang="en-US" sz="1800" b="1" i="1" dirty="0"/>
              <a:t>speed, callback</a:t>
            </a:r>
            <a:r>
              <a:rPr lang="en-US" sz="1800" b="1" dirty="0"/>
              <a:t>);</a:t>
            </a:r>
          </a:p>
          <a:p>
            <a:pPr marL="109728" indent="0">
              <a:buNone/>
            </a:pPr>
            <a:endParaRPr lang="en-US" sz="1800" b="1" dirty="0"/>
          </a:p>
          <a:p>
            <a:pPr>
              <a:buFont typeface="Wingdings" pitchFamily="2" charset="2"/>
              <a:buChar char="Ø"/>
            </a:pPr>
            <a:r>
              <a:rPr lang="en-US" sz="1800" dirty="0"/>
              <a:t>Example : callback1.html</a:t>
            </a:r>
          </a:p>
        </p:txBody>
      </p:sp>
      <p:sp>
        <p:nvSpPr>
          <p:cNvPr id="3" name="Title 2"/>
          <p:cNvSpPr>
            <a:spLocks noGrp="1"/>
          </p:cNvSpPr>
          <p:nvPr>
            <p:ph type="title"/>
          </p:nvPr>
        </p:nvSpPr>
        <p:spPr/>
        <p:txBody>
          <a:bodyPr/>
          <a:lstStyle/>
          <a:p>
            <a:r>
              <a:rPr lang="en-US" dirty="0"/>
              <a:t>            Jquery : Callback</a:t>
            </a:r>
          </a:p>
        </p:txBody>
      </p:sp>
    </p:spTree>
    <p:extLst>
      <p:ext uri="{BB962C8B-B14F-4D97-AF65-F5344CB8AC3E}">
        <p14:creationId xmlns:p14="http://schemas.microsoft.com/office/powerpoint/2010/main" val="301035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JQuery is a lightweight, "write less, do more",  JavaScript library</a:t>
            </a:r>
            <a:r>
              <a:rPr lang="en-US" dirty="0"/>
              <a:t>.</a:t>
            </a:r>
          </a:p>
          <a:p>
            <a:pPr marL="109728" indent="0">
              <a:buNone/>
            </a:pPr>
            <a:endParaRPr lang="en-US" dirty="0"/>
          </a:p>
          <a:p>
            <a:r>
              <a:rPr lang="en-US" sz="1800" dirty="0"/>
              <a:t>An open source JavaScript library that simplifies the interaction between HTML and JavaScript.</a:t>
            </a:r>
          </a:p>
          <a:p>
            <a:endParaRPr lang="en-US" sz="1800" dirty="0"/>
          </a:p>
          <a:p>
            <a:r>
              <a:rPr lang="en-US" sz="1800" dirty="0"/>
              <a:t>Jquery is easy to learn and master.</a:t>
            </a:r>
          </a:p>
          <a:p>
            <a:endParaRPr lang="en-US" dirty="0"/>
          </a:p>
        </p:txBody>
      </p:sp>
      <p:sp>
        <p:nvSpPr>
          <p:cNvPr id="3" name="Title 2"/>
          <p:cNvSpPr>
            <a:spLocks noGrp="1"/>
          </p:cNvSpPr>
          <p:nvPr>
            <p:ph type="title"/>
          </p:nvPr>
        </p:nvSpPr>
        <p:spPr/>
        <p:txBody>
          <a:bodyPr/>
          <a:lstStyle/>
          <a:p>
            <a:r>
              <a:rPr lang="en-US" dirty="0"/>
              <a:t>              What is Jquery ?</a:t>
            </a:r>
          </a:p>
        </p:txBody>
      </p:sp>
    </p:spTree>
    <p:extLst>
      <p:ext uri="{BB962C8B-B14F-4D97-AF65-F5344CB8AC3E}">
        <p14:creationId xmlns:p14="http://schemas.microsoft.com/office/powerpoint/2010/main" val="246157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800" dirty="0"/>
              <a:t>jQuery contains powerful methods for changing and manipulating HTML elements and attributes.</a:t>
            </a:r>
          </a:p>
          <a:p>
            <a:r>
              <a:rPr lang="en-US" sz="1800" dirty="0"/>
              <a:t>Three simple, but useful, jQuery methods for DOM manipulation is:</a:t>
            </a:r>
          </a:p>
          <a:p>
            <a:r>
              <a:rPr lang="en-US" sz="1800" dirty="0"/>
              <a:t> </a:t>
            </a:r>
            <a:r>
              <a:rPr lang="en-US" sz="1600" b="1" dirty="0"/>
              <a:t>text() </a:t>
            </a:r>
            <a:r>
              <a:rPr lang="en-US" sz="1600" dirty="0"/>
              <a:t>- Sets or returns the text content of selected elements</a:t>
            </a:r>
          </a:p>
          <a:p>
            <a:r>
              <a:rPr lang="en-US" sz="1600" dirty="0"/>
              <a:t> </a:t>
            </a:r>
            <a:r>
              <a:rPr lang="en-US" sz="1600" b="1" dirty="0"/>
              <a:t>html() </a:t>
            </a:r>
            <a:r>
              <a:rPr lang="en-US" sz="1600" dirty="0"/>
              <a:t>- Sets or returns the content of selected elements      (including     HTML markup)</a:t>
            </a:r>
          </a:p>
          <a:p>
            <a:r>
              <a:rPr lang="en-US" sz="1600" dirty="0"/>
              <a:t> </a:t>
            </a:r>
            <a:r>
              <a:rPr lang="en-US" sz="1600" b="1" dirty="0"/>
              <a:t>val() </a:t>
            </a:r>
            <a:r>
              <a:rPr lang="en-US" sz="1600" dirty="0"/>
              <a:t>- Sets or returns the value of form fields</a:t>
            </a:r>
          </a:p>
          <a:p>
            <a:endParaRPr lang="en-US" sz="1600" dirty="0"/>
          </a:p>
          <a:p>
            <a:r>
              <a:rPr lang="en-US" sz="1600" dirty="0"/>
              <a:t>Syntax :</a:t>
            </a:r>
          </a:p>
          <a:p>
            <a:pPr marL="109728" indent="0">
              <a:buNone/>
            </a:pPr>
            <a:r>
              <a:rPr lang="en-US" sz="1600" dirty="0"/>
              <a:t>                  </a:t>
            </a:r>
          </a:p>
          <a:p>
            <a:pPr marL="109728" indent="0">
              <a:buNone/>
            </a:pPr>
            <a:r>
              <a:rPr lang="en-US" sz="1600" dirty="0"/>
              <a:t>                 </a:t>
            </a:r>
            <a:r>
              <a:rPr lang="en-US" sz="1600" b="1" dirty="0"/>
              <a:t>$(</a:t>
            </a:r>
            <a:r>
              <a:rPr lang="en-US" sz="1600" b="1" i="1" dirty="0"/>
              <a:t>selector</a:t>
            </a:r>
            <a:r>
              <a:rPr lang="en-US" sz="1600" b="1" dirty="0"/>
              <a:t>).text( ) ;  </a:t>
            </a:r>
            <a:r>
              <a:rPr lang="en-US" sz="1600" dirty="0"/>
              <a:t>Get the content of selector</a:t>
            </a:r>
          </a:p>
          <a:p>
            <a:pPr marL="109728" indent="0">
              <a:buNone/>
            </a:pPr>
            <a:r>
              <a:rPr lang="en-US" sz="1600" dirty="0"/>
              <a:t>                 </a:t>
            </a:r>
            <a:r>
              <a:rPr lang="en-US" sz="1600" b="1" dirty="0"/>
              <a:t>$(</a:t>
            </a:r>
            <a:r>
              <a:rPr lang="en-US" sz="1600" b="1" i="1" dirty="0"/>
              <a:t>selector</a:t>
            </a:r>
            <a:r>
              <a:rPr lang="en-US" sz="1600" b="1" dirty="0"/>
              <a:t>).html( ) ;  </a:t>
            </a:r>
            <a:r>
              <a:rPr lang="en-US" sz="1600" dirty="0"/>
              <a:t>Get the content with html markup of selector</a:t>
            </a:r>
          </a:p>
          <a:p>
            <a:pPr marL="109728" indent="0">
              <a:buNone/>
            </a:pPr>
            <a:r>
              <a:rPr lang="en-US" sz="1600" dirty="0"/>
              <a:t>                 </a:t>
            </a:r>
            <a:r>
              <a:rPr lang="en-US" sz="1600" b="1" dirty="0"/>
              <a:t>$(</a:t>
            </a:r>
            <a:r>
              <a:rPr lang="en-US" sz="1600" b="1" i="1" dirty="0"/>
              <a:t>selector</a:t>
            </a:r>
            <a:r>
              <a:rPr lang="en-US" sz="1600" b="1" dirty="0"/>
              <a:t>).val( ) ;  </a:t>
            </a:r>
            <a:r>
              <a:rPr lang="en-US" sz="1600" dirty="0"/>
              <a:t> Get  value of form elements</a:t>
            </a:r>
          </a:p>
          <a:p>
            <a:pPr marL="109728" indent="0">
              <a:buNone/>
            </a:pPr>
            <a:r>
              <a:rPr lang="en-US" sz="1600" b="1" dirty="0"/>
              <a:t>                 $(</a:t>
            </a:r>
            <a:r>
              <a:rPr lang="en-US" sz="1600" b="1" i="1" dirty="0"/>
              <a:t>selector</a:t>
            </a:r>
            <a:r>
              <a:rPr lang="en-US" sz="1600" b="1" dirty="0"/>
              <a:t>).attr( attribute name) ;  </a:t>
            </a:r>
            <a:r>
              <a:rPr lang="en-US" sz="1600" dirty="0"/>
              <a:t> Get  value  elements attribute</a:t>
            </a:r>
          </a:p>
          <a:p>
            <a:pPr marL="109728" indent="0">
              <a:buNone/>
            </a:pPr>
            <a:endParaRPr lang="en-US" sz="1600" dirty="0"/>
          </a:p>
          <a:p>
            <a:pPr marL="109728" indent="0">
              <a:buNone/>
            </a:pPr>
            <a:r>
              <a:rPr lang="en-US" sz="1600" dirty="0"/>
              <a:t>Example : contentattributes.html</a:t>
            </a:r>
          </a:p>
          <a:p>
            <a:endParaRPr lang="en-US" sz="1600" dirty="0"/>
          </a:p>
          <a:p>
            <a:endParaRPr lang="en-US" sz="1600" dirty="0"/>
          </a:p>
          <a:p>
            <a:endParaRPr lang="en-US" sz="1600" dirty="0"/>
          </a:p>
          <a:p>
            <a:endParaRPr lang="en-US" sz="1800" dirty="0"/>
          </a:p>
        </p:txBody>
      </p:sp>
      <p:sp>
        <p:nvSpPr>
          <p:cNvPr id="3" name="Title 2"/>
          <p:cNvSpPr>
            <a:spLocks noGrp="1"/>
          </p:cNvSpPr>
          <p:nvPr>
            <p:ph type="title"/>
          </p:nvPr>
        </p:nvSpPr>
        <p:spPr/>
        <p:txBody>
          <a:bodyPr>
            <a:normAutofit fontScale="90000"/>
          </a:bodyPr>
          <a:lstStyle/>
          <a:p>
            <a:r>
              <a:rPr lang="en-US" dirty="0"/>
              <a:t>   Jquery : Get Content &amp; Attributes</a:t>
            </a:r>
          </a:p>
        </p:txBody>
      </p:sp>
    </p:spTree>
    <p:extLst>
      <p:ext uri="{BB962C8B-B14F-4D97-AF65-F5344CB8AC3E}">
        <p14:creationId xmlns:p14="http://schemas.microsoft.com/office/powerpoint/2010/main" val="1906214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Syntax :</a:t>
            </a:r>
          </a:p>
          <a:p>
            <a:pPr marL="109728" indent="0">
              <a:buNone/>
            </a:pPr>
            <a:r>
              <a:rPr lang="en-US" sz="1800" dirty="0"/>
              <a:t>         </a:t>
            </a:r>
          </a:p>
          <a:p>
            <a:pPr marL="109728" indent="0">
              <a:buNone/>
            </a:pPr>
            <a:r>
              <a:rPr lang="en-US" sz="1800" dirty="0"/>
              <a:t>         </a:t>
            </a:r>
            <a:r>
              <a:rPr lang="en-US" sz="1600" b="1" dirty="0"/>
              <a:t>$(</a:t>
            </a:r>
            <a:r>
              <a:rPr lang="en-US" sz="1600" b="1" i="1" dirty="0"/>
              <a:t>selector</a:t>
            </a:r>
            <a:r>
              <a:rPr lang="en-US" sz="1600" b="1" dirty="0"/>
              <a:t>).text( string) ;  </a:t>
            </a:r>
            <a:r>
              <a:rPr lang="en-US" sz="1600" dirty="0"/>
              <a:t>Set the content of selector</a:t>
            </a:r>
          </a:p>
          <a:p>
            <a:pPr marL="109728" indent="0">
              <a:buNone/>
            </a:pPr>
            <a:r>
              <a:rPr lang="en-US" sz="1600" dirty="0"/>
              <a:t>          </a:t>
            </a:r>
            <a:r>
              <a:rPr lang="en-US" sz="1600" b="1" dirty="0"/>
              <a:t>$(</a:t>
            </a:r>
            <a:r>
              <a:rPr lang="en-US" sz="1600" b="1" i="1" dirty="0"/>
              <a:t>selector</a:t>
            </a:r>
            <a:r>
              <a:rPr lang="en-US" sz="1600" b="1" dirty="0"/>
              <a:t>).html( string) ;  </a:t>
            </a:r>
            <a:r>
              <a:rPr lang="en-US" sz="1600" dirty="0"/>
              <a:t>Set the content with html markup of  selector</a:t>
            </a:r>
          </a:p>
          <a:p>
            <a:pPr marL="109728" indent="0">
              <a:buNone/>
            </a:pPr>
            <a:r>
              <a:rPr lang="en-US" sz="1600" dirty="0"/>
              <a:t>          </a:t>
            </a:r>
            <a:r>
              <a:rPr lang="en-US" sz="1600" b="1" dirty="0"/>
              <a:t>$(</a:t>
            </a:r>
            <a:r>
              <a:rPr lang="en-US" sz="1600" b="1" i="1" dirty="0"/>
              <a:t>selector</a:t>
            </a:r>
            <a:r>
              <a:rPr lang="en-US" sz="1600" b="1" dirty="0"/>
              <a:t>).val(string ) ;  </a:t>
            </a:r>
            <a:r>
              <a:rPr lang="en-US" sz="1600" dirty="0"/>
              <a:t> Set  value of form elements</a:t>
            </a:r>
          </a:p>
          <a:p>
            <a:pPr marL="109728" indent="0">
              <a:buNone/>
            </a:pPr>
            <a:r>
              <a:rPr lang="en-US" sz="1600" b="1" dirty="0"/>
              <a:t>          $(</a:t>
            </a:r>
            <a:r>
              <a:rPr lang="en-US" sz="1600" b="1" i="1" dirty="0"/>
              <a:t>selector</a:t>
            </a:r>
            <a:r>
              <a:rPr lang="en-US" sz="1600" b="1" dirty="0"/>
              <a:t>).attr( attribute name, attribute value) ;  </a:t>
            </a:r>
            <a:r>
              <a:rPr lang="en-US" sz="1600" dirty="0"/>
              <a:t> Set value of  elements attribute</a:t>
            </a:r>
          </a:p>
          <a:p>
            <a:pPr marL="109728" indent="0">
              <a:buNone/>
            </a:pPr>
            <a:endParaRPr lang="en-US" sz="1600" dirty="0"/>
          </a:p>
          <a:p>
            <a:pPr marL="109728" indent="0">
              <a:buNone/>
            </a:pPr>
            <a:r>
              <a:rPr lang="en-US" sz="1600" dirty="0"/>
              <a:t>Example : setcontentattributes.html, setcontentattributes1.html</a:t>
            </a:r>
          </a:p>
          <a:p>
            <a:pPr>
              <a:buFont typeface="Wingdings" pitchFamily="2" charset="2"/>
              <a:buChar char="Ø"/>
            </a:pPr>
            <a:endParaRPr lang="en-US" sz="1600" dirty="0"/>
          </a:p>
          <a:p>
            <a:pPr marL="109728" indent="0">
              <a:buNone/>
            </a:pPr>
            <a:endParaRPr lang="en-US" sz="1800" dirty="0"/>
          </a:p>
          <a:p>
            <a:endParaRPr lang="en-US" sz="1800" dirty="0"/>
          </a:p>
        </p:txBody>
      </p:sp>
      <p:sp>
        <p:nvSpPr>
          <p:cNvPr id="3" name="Title 2"/>
          <p:cNvSpPr>
            <a:spLocks noGrp="1"/>
          </p:cNvSpPr>
          <p:nvPr>
            <p:ph type="title"/>
          </p:nvPr>
        </p:nvSpPr>
        <p:spPr/>
        <p:txBody>
          <a:bodyPr>
            <a:normAutofit fontScale="90000"/>
          </a:bodyPr>
          <a:lstStyle/>
          <a:p>
            <a:r>
              <a:rPr lang="en-US" dirty="0"/>
              <a:t>   Jquery : Set Content &amp; Attributes</a:t>
            </a:r>
          </a:p>
        </p:txBody>
      </p:sp>
    </p:spTree>
    <p:extLst>
      <p:ext uri="{BB962C8B-B14F-4D97-AF65-F5344CB8AC3E}">
        <p14:creationId xmlns:p14="http://schemas.microsoft.com/office/powerpoint/2010/main" val="204073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With jQuery, it is easy to add new elements/content.</a:t>
            </a:r>
          </a:p>
          <a:p>
            <a:r>
              <a:rPr lang="en-US" sz="1800" dirty="0"/>
              <a:t>Methods  :</a:t>
            </a:r>
          </a:p>
          <a:p>
            <a:endParaRPr lang="en-US" sz="1800" dirty="0"/>
          </a:p>
          <a:p>
            <a:r>
              <a:rPr lang="en-US" sz="1800" dirty="0"/>
              <a:t> </a:t>
            </a:r>
            <a:r>
              <a:rPr lang="en-US" sz="1600" b="1" dirty="0"/>
              <a:t>append() </a:t>
            </a:r>
            <a:r>
              <a:rPr lang="en-US" sz="1600" dirty="0"/>
              <a:t>- Inserts content at the end of the selected elements</a:t>
            </a:r>
          </a:p>
          <a:p>
            <a:r>
              <a:rPr lang="en-US" sz="1600" dirty="0"/>
              <a:t> </a:t>
            </a:r>
            <a:r>
              <a:rPr lang="en-US" sz="1600" b="1" dirty="0"/>
              <a:t>prepend() </a:t>
            </a:r>
            <a:r>
              <a:rPr lang="en-US" sz="1600" dirty="0"/>
              <a:t>- Inserts content at the beginning of the selected    elements</a:t>
            </a:r>
          </a:p>
          <a:p>
            <a:r>
              <a:rPr lang="en-US" sz="1600" dirty="0"/>
              <a:t> </a:t>
            </a:r>
            <a:r>
              <a:rPr lang="en-US" sz="1600" b="1" dirty="0"/>
              <a:t>after() </a:t>
            </a:r>
            <a:r>
              <a:rPr lang="en-US" sz="1600" dirty="0"/>
              <a:t>- Inserts content after the selected elements</a:t>
            </a:r>
          </a:p>
          <a:p>
            <a:r>
              <a:rPr lang="en-US" sz="1600" dirty="0"/>
              <a:t> </a:t>
            </a:r>
            <a:r>
              <a:rPr lang="en-US" sz="1600" b="1" dirty="0"/>
              <a:t>before()</a:t>
            </a:r>
            <a:r>
              <a:rPr lang="en-US" sz="1600" dirty="0"/>
              <a:t> - Inserts content before the selected elements</a:t>
            </a:r>
          </a:p>
          <a:p>
            <a:pPr marL="109728" indent="0">
              <a:buNone/>
            </a:pPr>
            <a:endParaRPr lang="en-US" sz="1600" dirty="0"/>
          </a:p>
          <a:p>
            <a:pPr marL="109728" indent="0">
              <a:buNone/>
            </a:pPr>
            <a:r>
              <a:rPr lang="en-US" sz="1600" dirty="0"/>
              <a:t>Example : append.html</a:t>
            </a:r>
            <a:br>
              <a:rPr lang="en-US" sz="1600" dirty="0"/>
            </a:br>
            <a:endParaRPr lang="en-US" sz="1600" dirty="0"/>
          </a:p>
        </p:txBody>
      </p:sp>
      <p:sp>
        <p:nvSpPr>
          <p:cNvPr id="3" name="Title 2"/>
          <p:cNvSpPr>
            <a:spLocks noGrp="1"/>
          </p:cNvSpPr>
          <p:nvPr>
            <p:ph type="title"/>
          </p:nvPr>
        </p:nvSpPr>
        <p:spPr/>
        <p:txBody>
          <a:bodyPr/>
          <a:lstStyle/>
          <a:p>
            <a:r>
              <a:rPr lang="en-US" dirty="0"/>
              <a:t>Jquery : Add Elements/Content</a:t>
            </a:r>
          </a:p>
        </p:txBody>
      </p:sp>
    </p:spTree>
    <p:extLst>
      <p:ext uri="{BB962C8B-B14F-4D97-AF65-F5344CB8AC3E}">
        <p14:creationId xmlns:p14="http://schemas.microsoft.com/office/powerpoint/2010/main" val="2867158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To remove elements and content, there are mainly two jquery methods:</a:t>
            </a:r>
          </a:p>
          <a:p>
            <a:r>
              <a:rPr lang="en-US" sz="1800" b="1" dirty="0"/>
              <a:t>remove()</a:t>
            </a:r>
            <a:r>
              <a:rPr lang="en-US" sz="1800" dirty="0"/>
              <a:t> - Removes the selected element (and its child elements)</a:t>
            </a:r>
          </a:p>
          <a:p>
            <a:r>
              <a:rPr lang="en-US" sz="1800" b="1" dirty="0"/>
              <a:t>empty()</a:t>
            </a:r>
            <a:r>
              <a:rPr lang="en-US" sz="1800" dirty="0"/>
              <a:t> - Removes the child elements from the selected element</a:t>
            </a:r>
          </a:p>
          <a:p>
            <a:r>
              <a:rPr lang="en-US" sz="1800" dirty="0"/>
              <a:t>Syntax : </a:t>
            </a:r>
          </a:p>
          <a:p>
            <a:endParaRPr lang="en-US" sz="1800" dirty="0"/>
          </a:p>
          <a:p>
            <a:pPr marL="109728" indent="0">
              <a:buNone/>
            </a:pPr>
            <a:r>
              <a:rPr lang="en-US" sz="1800" dirty="0"/>
              <a:t>          </a:t>
            </a:r>
            <a:r>
              <a:rPr lang="en-US" sz="1800" b="1" dirty="0"/>
              <a:t>$(</a:t>
            </a:r>
            <a:r>
              <a:rPr lang="en-US" sz="1800" b="1" i="1" dirty="0"/>
              <a:t>selector</a:t>
            </a:r>
            <a:r>
              <a:rPr lang="en-US" sz="1800" b="1" dirty="0"/>
              <a:t>).remove( ) ;  </a:t>
            </a:r>
            <a:endParaRPr lang="en-US" sz="1800" dirty="0"/>
          </a:p>
          <a:p>
            <a:pPr marL="109728" indent="0">
              <a:buNone/>
            </a:pPr>
            <a:r>
              <a:rPr lang="en-US" sz="1800" dirty="0"/>
              <a:t>          </a:t>
            </a:r>
            <a:r>
              <a:rPr lang="en-US" sz="1800" b="1" dirty="0"/>
              <a:t>$(</a:t>
            </a:r>
            <a:r>
              <a:rPr lang="en-US" sz="1800" b="1" i="1" dirty="0"/>
              <a:t>selector</a:t>
            </a:r>
            <a:r>
              <a:rPr lang="en-US" sz="1800" b="1" dirty="0"/>
              <a:t>).empty( string) ;  </a:t>
            </a:r>
            <a:r>
              <a:rPr lang="en-US" sz="1800" dirty="0"/>
              <a:t>string optional parameter.</a:t>
            </a:r>
          </a:p>
          <a:p>
            <a:pPr marL="109728" indent="0">
              <a:buNone/>
            </a:pPr>
            <a:r>
              <a:rPr lang="en-US" sz="1800" dirty="0"/>
              <a:t>          -- string =&gt; can be class or id</a:t>
            </a:r>
          </a:p>
          <a:p>
            <a:pPr marL="109728" indent="0">
              <a:buNone/>
            </a:pPr>
            <a:r>
              <a:rPr lang="en-US" sz="1800" dirty="0"/>
              <a:t>          -- selector =&gt; can be element, class or id</a:t>
            </a:r>
          </a:p>
          <a:p>
            <a:pPr marL="109728" indent="0">
              <a:buNone/>
            </a:pPr>
            <a:endParaRPr lang="en-US" sz="1800" b="1" dirty="0"/>
          </a:p>
          <a:p>
            <a:pPr marL="109728" indent="0">
              <a:buNone/>
            </a:pPr>
            <a:r>
              <a:rPr lang="en-US" sz="1800" dirty="0"/>
              <a:t>Example : remove.html</a:t>
            </a:r>
          </a:p>
          <a:p>
            <a:pPr marL="109728" indent="0">
              <a:buNone/>
            </a:pPr>
            <a:r>
              <a:rPr lang="en-US" sz="1800" b="1" dirty="0"/>
              <a:t> </a:t>
            </a:r>
            <a:endParaRPr lang="en-US" sz="1800" dirty="0"/>
          </a:p>
          <a:p>
            <a:pPr marL="109728" indent="0">
              <a:buNone/>
            </a:pPr>
            <a:endParaRPr lang="en-US" sz="1800" dirty="0"/>
          </a:p>
          <a:p>
            <a:pPr>
              <a:buFont typeface="Wingdings" pitchFamily="2" charset="2"/>
              <a:buChar char="Ø"/>
            </a:pPr>
            <a:endParaRPr lang="en-US" sz="1800" dirty="0"/>
          </a:p>
          <a:p>
            <a:endParaRPr lang="en-US" sz="1800" dirty="0"/>
          </a:p>
        </p:txBody>
      </p:sp>
      <p:sp>
        <p:nvSpPr>
          <p:cNvPr id="3" name="Title 2"/>
          <p:cNvSpPr>
            <a:spLocks noGrp="1"/>
          </p:cNvSpPr>
          <p:nvPr>
            <p:ph type="title"/>
          </p:nvPr>
        </p:nvSpPr>
        <p:spPr/>
        <p:txBody>
          <a:bodyPr/>
          <a:lstStyle/>
          <a:p>
            <a:r>
              <a:rPr lang="en-US" dirty="0"/>
              <a:t>    Jquery : Remove Elements</a:t>
            </a:r>
          </a:p>
        </p:txBody>
      </p:sp>
    </p:spTree>
    <p:extLst>
      <p:ext uri="{BB962C8B-B14F-4D97-AF65-F5344CB8AC3E}">
        <p14:creationId xmlns:p14="http://schemas.microsoft.com/office/powerpoint/2010/main" val="602241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With jQuery, it is easy to manipulate the CSS of elements. </a:t>
            </a:r>
          </a:p>
          <a:p>
            <a:r>
              <a:rPr lang="en-US" sz="1800" b="1" dirty="0"/>
              <a:t>Methods</a:t>
            </a:r>
            <a:r>
              <a:rPr lang="en-US" sz="1800" dirty="0"/>
              <a:t> :</a:t>
            </a:r>
          </a:p>
          <a:p>
            <a:endParaRPr lang="en-US" sz="1800" dirty="0"/>
          </a:p>
          <a:p>
            <a:pPr marL="109728" indent="0">
              <a:buNone/>
            </a:pPr>
            <a:r>
              <a:rPr lang="en-US" sz="1600" b="1" dirty="0"/>
              <a:t>     addClass() </a:t>
            </a:r>
            <a:r>
              <a:rPr lang="en-US" sz="1600" dirty="0"/>
              <a:t>- Adds one or more classes to the selected elements</a:t>
            </a:r>
          </a:p>
          <a:p>
            <a:pPr marL="109728" indent="0">
              <a:buNone/>
            </a:pPr>
            <a:r>
              <a:rPr lang="en-US" sz="1600" b="1" dirty="0"/>
              <a:t>     removeClass()</a:t>
            </a:r>
            <a:r>
              <a:rPr lang="en-US" sz="1600" dirty="0"/>
              <a:t> - Removes one or more classes from the selected elements</a:t>
            </a:r>
          </a:p>
          <a:p>
            <a:pPr marL="109728" indent="0">
              <a:buNone/>
            </a:pPr>
            <a:r>
              <a:rPr lang="en-US" sz="1600" b="1" dirty="0"/>
              <a:t>     toggleClass(</a:t>
            </a:r>
            <a:r>
              <a:rPr lang="en-US" sz="1600" dirty="0"/>
              <a:t>) - Toggles between adding/removing classes</a:t>
            </a:r>
          </a:p>
          <a:p>
            <a:pPr marL="109728" indent="0">
              <a:buNone/>
            </a:pPr>
            <a:r>
              <a:rPr lang="en-US" sz="1600" dirty="0"/>
              <a:t>     </a:t>
            </a:r>
          </a:p>
          <a:p>
            <a:r>
              <a:rPr lang="en-US" sz="1600" dirty="0"/>
              <a:t>Example : addclass.html</a:t>
            </a:r>
            <a:br>
              <a:rPr lang="en-US" sz="1600" dirty="0"/>
            </a:br>
            <a:br>
              <a:rPr lang="en-US" sz="1600" dirty="0"/>
            </a:br>
            <a:endParaRPr lang="en-US" sz="1600" dirty="0"/>
          </a:p>
        </p:txBody>
      </p:sp>
      <p:sp>
        <p:nvSpPr>
          <p:cNvPr id="3" name="Title 2"/>
          <p:cNvSpPr>
            <a:spLocks noGrp="1"/>
          </p:cNvSpPr>
          <p:nvPr>
            <p:ph type="title"/>
          </p:nvPr>
        </p:nvSpPr>
        <p:spPr/>
        <p:txBody>
          <a:bodyPr>
            <a:normAutofit fontScale="90000"/>
          </a:bodyPr>
          <a:lstStyle/>
          <a:p>
            <a:br>
              <a:rPr lang="en-US" b="0" dirty="0">
                <a:effectLst/>
              </a:rPr>
            </a:br>
            <a:r>
              <a:rPr lang="en-US" b="0" dirty="0">
                <a:effectLst/>
              </a:rPr>
              <a:t>   jquery - Get and Set CSS Classes</a:t>
            </a:r>
            <a:br>
              <a:rPr lang="en-US" b="0" dirty="0">
                <a:effectLst/>
              </a:rPr>
            </a:br>
            <a:endParaRPr lang="en-US" dirty="0"/>
          </a:p>
        </p:txBody>
      </p:sp>
    </p:spTree>
    <p:extLst>
      <p:ext uri="{BB962C8B-B14F-4D97-AF65-F5344CB8AC3E}">
        <p14:creationId xmlns:p14="http://schemas.microsoft.com/office/powerpoint/2010/main" val="340177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The css() method sets or returns one or more style properties for the selected elements.</a:t>
            </a:r>
          </a:p>
          <a:p>
            <a:r>
              <a:rPr lang="en-US" sz="1800" dirty="0"/>
              <a:t>To return the value of a specified CSS property, use the following syntax:</a:t>
            </a:r>
          </a:p>
          <a:p>
            <a:pPr marL="109728" indent="0">
              <a:buNone/>
            </a:pPr>
            <a:r>
              <a:rPr lang="en-US" sz="1800" dirty="0"/>
              <a:t>           </a:t>
            </a:r>
            <a:r>
              <a:rPr lang="en-US" sz="1800" b="1" dirty="0"/>
              <a:t>$(selector).css("</a:t>
            </a:r>
            <a:r>
              <a:rPr lang="en-US" sz="1800" b="1" i="1" dirty="0"/>
              <a:t>property name</a:t>
            </a:r>
            <a:r>
              <a:rPr lang="en-US" sz="1800" b="1" dirty="0"/>
              <a:t>");</a:t>
            </a:r>
          </a:p>
          <a:p>
            <a:pPr>
              <a:buFont typeface="Wingdings" pitchFamily="2" charset="2"/>
              <a:buChar char="Ø"/>
            </a:pPr>
            <a:r>
              <a:rPr lang="en-US" sz="1800" dirty="0"/>
              <a:t>To Set a CSS Property , use the following syntax:</a:t>
            </a:r>
          </a:p>
          <a:p>
            <a:pPr marL="109728" indent="0">
              <a:buNone/>
            </a:pPr>
            <a:r>
              <a:rPr lang="en-US" sz="1800" dirty="0"/>
              <a:t>           </a:t>
            </a:r>
            <a:r>
              <a:rPr lang="en-US" sz="1800" b="1" dirty="0"/>
              <a:t>$(selector).</a:t>
            </a:r>
            <a:r>
              <a:rPr lang="en-US" sz="1800" dirty="0"/>
              <a:t> </a:t>
            </a:r>
            <a:r>
              <a:rPr lang="en-US" sz="1800" b="1" dirty="0"/>
              <a:t>css("</a:t>
            </a:r>
            <a:r>
              <a:rPr lang="en-US" sz="1800" b="1" i="1" dirty="0"/>
              <a:t>propertyname", “value</a:t>
            </a:r>
            <a:r>
              <a:rPr lang="en-US" sz="1800" b="1" dirty="0"/>
              <a:t>");</a:t>
            </a:r>
          </a:p>
          <a:p>
            <a:pPr marL="109728" indent="0">
              <a:buNone/>
            </a:pPr>
            <a:endParaRPr lang="en-US" sz="1800" b="1" dirty="0"/>
          </a:p>
          <a:p>
            <a:pPr>
              <a:buFont typeface="Wingdings" pitchFamily="2" charset="2"/>
              <a:buChar char="Ø"/>
            </a:pPr>
            <a:r>
              <a:rPr lang="en-US" sz="1800" dirty="0"/>
              <a:t>Example : css.html</a:t>
            </a:r>
            <a:br>
              <a:rPr lang="en-US" sz="1800" dirty="0"/>
            </a:br>
            <a:endParaRPr lang="en-US" sz="1800" dirty="0"/>
          </a:p>
        </p:txBody>
      </p:sp>
      <p:sp>
        <p:nvSpPr>
          <p:cNvPr id="3" name="Title 2"/>
          <p:cNvSpPr>
            <a:spLocks noGrp="1"/>
          </p:cNvSpPr>
          <p:nvPr>
            <p:ph type="title"/>
          </p:nvPr>
        </p:nvSpPr>
        <p:spPr/>
        <p:txBody>
          <a:bodyPr/>
          <a:lstStyle/>
          <a:p>
            <a:r>
              <a:rPr lang="en-US" dirty="0"/>
              <a:t>            Jquery : Css</a:t>
            </a:r>
          </a:p>
        </p:txBody>
      </p:sp>
    </p:spTree>
    <p:extLst>
      <p:ext uri="{BB962C8B-B14F-4D97-AF65-F5344CB8AC3E}">
        <p14:creationId xmlns:p14="http://schemas.microsoft.com/office/powerpoint/2010/main" val="186453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HTML</a:t>
            </a:r>
          </a:p>
          <a:p>
            <a:r>
              <a:rPr lang="en-US" dirty="0"/>
              <a:t>CSS</a:t>
            </a:r>
          </a:p>
          <a:p>
            <a:r>
              <a:rPr lang="en-US" dirty="0"/>
              <a:t>JavaScript</a:t>
            </a:r>
          </a:p>
        </p:txBody>
      </p:sp>
      <p:sp>
        <p:nvSpPr>
          <p:cNvPr id="3" name="Title 2"/>
          <p:cNvSpPr>
            <a:spLocks noGrp="1"/>
          </p:cNvSpPr>
          <p:nvPr>
            <p:ph type="title"/>
          </p:nvPr>
        </p:nvSpPr>
        <p:spPr/>
        <p:txBody>
          <a:bodyPr/>
          <a:lstStyle/>
          <a:p>
            <a:r>
              <a:rPr lang="en-US" dirty="0"/>
              <a:t>What you should already know?</a:t>
            </a:r>
          </a:p>
        </p:txBody>
      </p:sp>
    </p:spTree>
    <p:extLst>
      <p:ext uri="{BB962C8B-B14F-4D97-AF65-F5344CB8AC3E}">
        <p14:creationId xmlns:p14="http://schemas.microsoft.com/office/powerpoint/2010/main" val="260854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1800" b="1" dirty="0"/>
              <a:t>Steps for adding Jquery to your web pages :</a:t>
            </a:r>
          </a:p>
          <a:p>
            <a:pPr marL="109728" indent="0">
              <a:buNone/>
            </a:pPr>
            <a:endParaRPr lang="en-US" sz="1800" b="1" dirty="0"/>
          </a:p>
          <a:p>
            <a:pPr>
              <a:buFont typeface="Wingdings" pitchFamily="2" charset="2"/>
              <a:buChar char="Ø"/>
            </a:pPr>
            <a:r>
              <a:rPr lang="en-US" sz="1800" dirty="0"/>
              <a:t>Go to </a:t>
            </a:r>
            <a:r>
              <a:rPr lang="en-US" sz="1800" dirty="0">
                <a:hlinkClick r:id="rId2"/>
              </a:rPr>
              <a:t>http://docs.jquery.com/Main_Page</a:t>
            </a:r>
            <a:r>
              <a:rPr lang="en-US" sz="1800" dirty="0"/>
              <a:t>      OR</a:t>
            </a:r>
          </a:p>
          <a:p>
            <a:pPr>
              <a:buFont typeface="Wingdings" pitchFamily="2" charset="2"/>
              <a:buChar char="Ø"/>
            </a:pPr>
            <a:r>
              <a:rPr lang="en-US" sz="1800" dirty="0"/>
              <a:t>Go to </a:t>
            </a:r>
            <a:r>
              <a:rPr lang="en-US" sz="1800" dirty="0">
                <a:hlinkClick r:id="rId3"/>
              </a:rPr>
              <a:t>https://ajax.googleapis.com/ajax/libs/jquery/1.8.2/jquery.min.js</a:t>
            </a:r>
            <a:endParaRPr lang="en-US" sz="1800" dirty="0"/>
          </a:p>
          <a:p>
            <a:pPr>
              <a:buFont typeface="Wingdings" pitchFamily="2" charset="2"/>
              <a:buChar char="Ø"/>
            </a:pPr>
            <a:r>
              <a:rPr lang="en-US" sz="1800" dirty="0"/>
              <a:t>Use following code snippet</a:t>
            </a:r>
          </a:p>
          <a:p>
            <a:pPr marL="109728" indent="0">
              <a:buNone/>
            </a:pPr>
            <a:endParaRPr lang="en-US" sz="1800" dirty="0"/>
          </a:p>
          <a:p>
            <a:pPr marL="109728" indent="0">
              <a:buNone/>
            </a:pPr>
            <a:r>
              <a:rPr lang="en-US" sz="1800" dirty="0"/>
              <a:t>&lt;html&gt;</a:t>
            </a:r>
          </a:p>
          <a:p>
            <a:pPr marL="109728" indent="0">
              <a:buNone/>
            </a:pPr>
            <a:r>
              <a:rPr lang="en-US" sz="1800" dirty="0"/>
              <a:t>&lt;head&gt;</a:t>
            </a:r>
            <a:br>
              <a:rPr lang="en-US" sz="1800" dirty="0"/>
            </a:br>
            <a:r>
              <a:rPr lang="en-US" sz="1800" dirty="0"/>
              <a:t>&lt;script  src="jquery.js"&gt;&lt;/script&gt;</a:t>
            </a:r>
            <a:br>
              <a:rPr lang="en-US" sz="1800" dirty="0"/>
            </a:br>
            <a:r>
              <a:rPr lang="en-US" sz="1800" dirty="0"/>
              <a:t>&lt;/head&gt;</a:t>
            </a:r>
          </a:p>
          <a:p>
            <a:pPr marL="109728" indent="0">
              <a:buNone/>
            </a:pPr>
            <a:r>
              <a:rPr lang="en-US" sz="1800" dirty="0"/>
              <a:t>&lt;body&gt;</a:t>
            </a:r>
          </a:p>
          <a:p>
            <a:pPr marL="109728" indent="0">
              <a:buNone/>
            </a:pPr>
            <a:r>
              <a:rPr lang="en-US" sz="1800" dirty="0"/>
              <a:t>&lt;/body&gt;</a:t>
            </a:r>
          </a:p>
          <a:p>
            <a:pPr marL="109728" indent="0">
              <a:buNone/>
            </a:pPr>
            <a:r>
              <a:rPr lang="en-US" sz="1800" dirty="0"/>
              <a:t>&lt;/html&gt;                       OR</a:t>
            </a:r>
          </a:p>
          <a:p>
            <a:pPr>
              <a:buFont typeface="Wingdings" pitchFamily="2" charset="2"/>
              <a:buChar char="Ø"/>
            </a:pPr>
            <a:endParaRPr lang="en-US" sz="1800" b="1" dirty="0"/>
          </a:p>
          <a:p>
            <a:pPr marL="109728" indent="0">
              <a:buNone/>
            </a:pPr>
            <a:endParaRPr lang="en-US" dirty="0"/>
          </a:p>
        </p:txBody>
      </p:sp>
      <p:sp>
        <p:nvSpPr>
          <p:cNvPr id="3" name="Title 2"/>
          <p:cNvSpPr>
            <a:spLocks noGrp="1"/>
          </p:cNvSpPr>
          <p:nvPr>
            <p:ph type="title"/>
          </p:nvPr>
        </p:nvSpPr>
        <p:spPr/>
        <p:txBody>
          <a:bodyPr/>
          <a:lstStyle/>
          <a:p>
            <a:r>
              <a:rPr lang="en-US" dirty="0"/>
              <a:t>             Installing JQuery</a:t>
            </a:r>
          </a:p>
        </p:txBody>
      </p:sp>
    </p:spTree>
    <p:extLst>
      <p:ext uri="{BB962C8B-B14F-4D97-AF65-F5344CB8AC3E}">
        <p14:creationId xmlns:p14="http://schemas.microsoft.com/office/powerpoint/2010/main" val="168846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US" sz="1800" dirty="0"/>
          </a:p>
          <a:p>
            <a:pPr marL="109728" indent="0">
              <a:buNone/>
            </a:pPr>
            <a:r>
              <a:rPr lang="en-US" sz="1800" dirty="0"/>
              <a:t>&lt;head&gt;</a:t>
            </a:r>
            <a:br>
              <a:rPr lang="en-US" sz="1800" dirty="0"/>
            </a:br>
            <a:r>
              <a:rPr lang="en-US" sz="1800" dirty="0"/>
              <a:t>&lt;script src="http://ajax.googleapis.com/</a:t>
            </a:r>
            <a:r>
              <a:rPr lang="en-US" sz="1800" dirty="0" err="1"/>
              <a:t>ajax</a:t>
            </a:r>
            <a:r>
              <a:rPr lang="en-US" sz="1800" dirty="0"/>
              <a:t>/libs/</a:t>
            </a:r>
            <a:r>
              <a:rPr lang="en-US" sz="1800" dirty="0" err="1"/>
              <a:t>jquery</a:t>
            </a:r>
            <a:r>
              <a:rPr lang="en-US" sz="1800" dirty="0"/>
              <a:t>/1.8.0/jquery.min.js"&gt;</a:t>
            </a:r>
            <a:br>
              <a:rPr lang="en-US" sz="1800" dirty="0"/>
            </a:br>
            <a:r>
              <a:rPr lang="en-US" sz="1800" dirty="0"/>
              <a:t>&lt;/script&gt;</a:t>
            </a:r>
            <a:br>
              <a:rPr lang="en-US" sz="1800" dirty="0"/>
            </a:br>
            <a:r>
              <a:rPr lang="en-US" sz="1800" dirty="0"/>
              <a:t>&lt;/head&gt;</a:t>
            </a:r>
          </a:p>
          <a:p>
            <a:pPr marL="109728" indent="0">
              <a:buNone/>
            </a:pPr>
            <a:endParaRPr lang="en-US" sz="1800" dirty="0"/>
          </a:p>
          <a:p>
            <a:pPr marL="109728" indent="0">
              <a:buNone/>
            </a:pPr>
            <a:endParaRPr lang="en-US" sz="1800" dirty="0"/>
          </a:p>
        </p:txBody>
      </p:sp>
      <p:sp>
        <p:nvSpPr>
          <p:cNvPr id="3" name="Title 2"/>
          <p:cNvSpPr>
            <a:spLocks noGrp="1"/>
          </p:cNvSpPr>
          <p:nvPr>
            <p:ph type="title"/>
          </p:nvPr>
        </p:nvSpPr>
        <p:spPr/>
        <p:txBody>
          <a:bodyPr>
            <a:normAutofit fontScale="90000"/>
          </a:bodyPr>
          <a:lstStyle/>
          <a:p>
            <a:r>
              <a:rPr lang="en-US" dirty="0"/>
              <a:t> </a:t>
            </a:r>
            <a:br>
              <a:rPr lang="en-US" dirty="0"/>
            </a:br>
            <a:br>
              <a:rPr lang="en-US" dirty="0"/>
            </a:br>
            <a:r>
              <a:rPr lang="en-US" dirty="0"/>
              <a:t>   </a:t>
            </a:r>
            <a:r>
              <a:rPr lang="en-US" sz="4400" b="0" dirty="0">
                <a:effectLst/>
              </a:rPr>
              <a:t>Alternatives</a:t>
            </a:r>
            <a:r>
              <a:rPr lang="en-US" sz="4900" b="0" dirty="0">
                <a:effectLst/>
              </a:rPr>
              <a:t> to Downloading</a:t>
            </a:r>
            <a:br>
              <a:rPr lang="en-US" sz="4900" b="0" dirty="0">
                <a:effectLst/>
              </a:rPr>
            </a:br>
            <a:endParaRPr lang="en-US" sz="4900" dirty="0"/>
          </a:p>
        </p:txBody>
      </p:sp>
    </p:spTree>
    <p:extLst>
      <p:ext uri="{BB962C8B-B14F-4D97-AF65-F5344CB8AC3E}">
        <p14:creationId xmlns:p14="http://schemas.microsoft.com/office/powerpoint/2010/main" val="390818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With jQuery you select (query) HTML elements and perform "actions" on them.</a:t>
            </a:r>
          </a:p>
          <a:p>
            <a:r>
              <a:rPr lang="en-US" sz="1800" dirty="0"/>
              <a:t>Basic syntax is: </a:t>
            </a:r>
            <a:r>
              <a:rPr lang="en-US" sz="1800" b="1" dirty="0"/>
              <a:t>$(</a:t>
            </a:r>
            <a:r>
              <a:rPr lang="en-US" sz="1800" b="1" i="1" dirty="0"/>
              <a:t>selector</a:t>
            </a:r>
            <a:r>
              <a:rPr lang="en-US" sz="1800" b="1" dirty="0"/>
              <a:t>).</a:t>
            </a:r>
            <a:r>
              <a:rPr lang="en-US" sz="1800" b="1" i="1" dirty="0"/>
              <a:t>action</a:t>
            </a:r>
            <a:r>
              <a:rPr lang="en-US" sz="1800" b="1" dirty="0"/>
              <a:t>()</a:t>
            </a:r>
            <a:endParaRPr lang="en-US" sz="1800" dirty="0"/>
          </a:p>
          <a:p>
            <a:r>
              <a:rPr lang="en-US" sz="1800" dirty="0"/>
              <a:t> A $ sign to define/access jQuery</a:t>
            </a:r>
          </a:p>
          <a:p>
            <a:r>
              <a:rPr lang="en-US" sz="1800" dirty="0"/>
              <a:t> A (</a:t>
            </a:r>
            <a:r>
              <a:rPr lang="en-US" sz="1800" i="1" dirty="0"/>
              <a:t>selector</a:t>
            </a:r>
            <a:r>
              <a:rPr lang="en-US" sz="1800" dirty="0"/>
              <a:t>) to "query (or find)" HTML elements</a:t>
            </a:r>
          </a:p>
          <a:p>
            <a:r>
              <a:rPr lang="en-US" sz="1800" dirty="0"/>
              <a:t> A jQuery </a:t>
            </a:r>
            <a:r>
              <a:rPr lang="en-US" sz="1800" i="1" dirty="0"/>
              <a:t>action</a:t>
            </a:r>
            <a:r>
              <a:rPr lang="en-US" sz="1800" dirty="0"/>
              <a:t>() to be performed on the element(s)</a:t>
            </a:r>
          </a:p>
          <a:p>
            <a:pPr marL="109728" indent="0">
              <a:buNone/>
            </a:pPr>
            <a:endParaRPr lang="en-US" sz="1800" dirty="0"/>
          </a:p>
          <a:p>
            <a:r>
              <a:rPr lang="en-US" sz="1800" dirty="0"/>
              <a:t>Examples:</a:t>
            </a:r>
          </a:p>
          <a:p>
            <a:r>
              <a:rPr lang="en-US" sz="1800" dirty="0"/>
              <a:t>$("p").hide() - hides all &lt;p&gt; elements.</a:t>
            </a:r>
          </a:p>
          <a:p>
            <a:r>
              <a:rPr lang="en-US" sz="1800" dirty="0"/>
              <a:t>$("#test").hide() - hides the element with id="test".</a:t>
            </a:r>
          </a:p>
          <a:p>
            <a:r>
              <a:rPr lang="en-US" sz="1800" dirty="0"/>
              <a:t>$(".test").hide() - hides all elements with class="test".</a:t>
            </a:r>
          </a:p>
          <a:p>
            <a:pPr marL="109728" indent="0">
              <a:buNone/>
            </a:pPr>
            <a:r>
              <a:rPr lang="en-US" sz="1800" dirty="0"/>
              <a:t>    </a:t>
            </a:r>
            <a:br>
              <a:rPr lang="en-US" sz="1800" dirty="0"/>
            </a:br>
            <a:endParaRPr lang="en-US" sz="1800" dirty="0"/>
          </a:p>
        </p:txBody>
      </p:sp>
      <p:sp>
        <p:nvSpPr>
          <p:cNvPr id="3" name="Title 2"/>
          <p:cNvSpPr>
            <a:spLocks noGrp="1"/>
          </p:cNvSpPr>
          <p:nvPr>
            <p:ph type="title"/>
          </p:nvPr>
        </p:nvSpPr>
        <p:spPr/>
        <p:txBody>
          <a:bodyPr>
            <a:normAutofit fontScale="90000"/>
          </a:bodyPr>
          <a:lstStyle/>
          <a:p>
            <a:r>
              <a:rPr lang="en-US" b="0" dirty="0">
                <a:effectLst/>
              </a:rPr>
              <a:t>               </a:t>
            </a:r>
            <a:br>
              <a:rPr lang="en-US" b="0" dirty="0">
                <a:effectLst/>
              </a:rPr>
            </a:br>
            <a:r>
              <a:rPr lang="en-US" b="0" dirty="0">
                <a:effectLst/>
              </a:rPr>
              <a:t>                jQuery Syntax</a:t>
            </a:r>
            <a:br>
              <a:rPr lang="en-US" b="0" dirty="0">
                <a:effectLst/>
              </a:rPr>
            </a:br>
            <a:endParaRPr lang="en-US" dirty="0"/>
          </a:p>
        </p:txBody>
      </p:sp>
    </p:spTree>
    <p:extLst>
      <p:ext uri="{BB962C8B-B14F-4D97-AF65-F5344CB8AC3E}">
        <p14:creationId xmlns:p14="http://schemas.microsoft.com/office/powerpoint/2010/main" val="343845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a:p>
          <a:p>
            <a:pPr marL="109728" indent="0">
              <a:buNone/>
            </a:pPr>
            <a:r>
              <a:rPr lang="en-US" sz="1800" dirty="0"/>
              <a:t>$(document).ready(function(){</a:t>
            </a:r>
            <a:br>
              <a:rPr lang="en-US" sz="1800" dirty="0"/>
            </a:br>
            <a:br>
              <a:rPr lang="en-US" sz="1800" dirty="0"/>
            </a:br>
            <a:r>
              <a:rPr lang="en-US" sz="1800" dirty="0"/>
              <a:t>   </a:t>
            </a:r>
            <a:r>
              <a:rPr lang="en-US" sz="1800" i="1" dirty="0"/>
              <a:t>// jQuery methods go here...</a:t>
            </a:r>
            <a:br>
              <a:rPr lang="en-US" sz="1800" dirty="0"/>
            </a:br>
            <a:br>
              <a:rPr lang="en-US" sz="1800" dirty="0"/>
            </a:br>
            <a:r>
              <a:rPr lang="en-US" sz="1800" dirty="0"/>
              <a:t>});</a:t>
            </a:r>
          </a:p>
          <a:p>
            <a:pPr marL="109728" indent="0">
              <a:buNone/>
            </a:pPr>
            <a:endParaRPr lang="en-US" sz="1800" dirty="0"/>
          </a:p>
          <a:p>
            <a:pPr marL="109728" indent="0">
              <a:buNone/>
            </a:pPr>
            <a:r>
              <a:rPr lang="en-US" sz="1800" dirty="0"/>
              <a:t>This is to prevent any jQuery code from running before the document is finished loading (is ready).</a:t>
            </a:r>
          </a:p>
          <a:p>
            <a:r>
              <a:rPr lang="en-US" sz="1800" dirty="0"/>
              <a:t>Trying to hide an element that is not created yet</a:t>
            </a:r>
          </a:p>
          <a:p>
            <a:r>
              <a:rPr lang="en-US" sz="1800" dirty="0"/>
              <a:t>Trying to get the size of an image that is not loaded yet</a:t>
            </a:r>
          </a:p>
          <a:p>
            <a:pPr marL="109728" indent="0">
              <a:buNone/>
            </a:pPr>
            <a:endParaRPr lang="en-US" sz="1800" dirty="0"/>
          </a:p>
        </p:txBody>
      </p:sp>
      <p:sp>
        <p:nvSpPr>
          <p:cNvPr id="3" name="Title 2"/>
          <p:cNvSpPr>
            <a:spLocks noGrp="1"/>
          </p:cNvSpPr>
          <p:nvPr>
            <p:ph type="title"/>
          </p:nvPr>
        </p:nvSpPr>
        <p:spPr/>
        <p:txBody>
          <a:bodyPr>
            <a:normAutofit fontScale="90000"/>
          </a:bodyPr>
          <a:lstStyle/>
          <a:p>
            <a:br>
              <a:rPr lang="en-US" b="0" dirty="0">
                <a:effectLst/>
              </a:rPr>
            </a:br>
            <a:r>
              <a:rPr lang="en-US" b="0" dirty="0">
                <a:effectLst/>
              </a:rPr>
              <a:t>    The Document Ready Event</a:t>
            </a:r>
            <a:br>
              <a:rPr lang="en-US" b="0" dirty="0">
                <a:effectLst/>
              </a:rPr>
            </a:br>
            <a:endParaRPr lang="en-US" dirty="0"/>
          </a:p>
        </p:txBody>
      </p:sp>
    </p:spTree>
    <p:extLst>
      <p:ext uri="{BB962C8B-B14F-4D97-AF65-F5344CB8AC3E}">
        <p14:creationId xmlns:p14="http://schemas.microsoft.com/office/powerpoint/2010/main" val="325401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a:p>
          <a:p>
            <a:pPr marL="109728" indent="0">
              <a:buNone/>
            </a:pPr>
            <a:r>
              <a:rPr lang="en-US" sz="1800" dirty="0"/>
              <a:t>$(function(){</a:t>
            </a:r>
            <a:br>
              <a:rPr lang="en-US" sz="1800" dirty="0"/>
            </a:br>
            <a:br>
              <a:rPr lang="en-US" sz="1800" dirty="0"/>
            </a:br>
            <a:r>
              <a:rPr lang="en-US" sz="1800" dirty="0"/>
              <a:t>   </a:t>
            </a:r>
            <a:r>
              <a:rPr lang="en-US" sz="1800" i="1" dirty="0"/>
              <a:t>// jQuery methods go here...</a:t>
            </a:r>
            <a:br>
              <a:rPr lang="en-US" sz="1800" dirty="0"/>
            </a:br>
            <a:br>
              <a:rPr lang="en-US" sz="1800" dirty="0"/>
            </a:br>
            <a:r>
              <a:rPr lang="en-US" sz="1800" dirty="0"/>
              <a:t>});</a:t>
            </a:r>
          </a:p>
          <a:p>
            <a:pPr marL="109728" indent="0">
              <a:buNone/>
            </a:pPr>
            <a:endParaRPr lang="en-US" sz="1800" dirty="0"/>
          </a:p>
          <a:p>
            <a:pPr marL="109728" indent="0">
              <a:buNone/>
            </a:pPr>
            <a:r>
              <a:rPr lang="en-US" sz="1800" dirty="0"/>
              <a:t>Use the syntax you prefer.</a:t>
            </a:r>
          </a:p>
          <a:p>
            <a:pPr marL="109728" indent="0">
              <a:buNone/>
            </a:pPr>
            <a:endParaRPr lang="en-US" sz="1800" dirty="0"/>
          </a:p>
          <a:p>
            <a:pPr marL="109728" indent="0">
              <a:buNone/>
            </a:pPr>
            <a:r>
              <a:rPr lang="en-US" sz="1800" dirty="0"/>
              <a:t>Ex: Program1</a:t>
            </a:r>
          </a:p>
        </p:txBody>
      </p:sp>
      <p:sp>
        <p:nvSpPr>
          <p:cNvPr id="3" name="Title 2"/>
          <p:cNvSpPr>
            <a:spLocks noGrp="1"/>
          </p:cNvSpPr>
          <p:nvPr>
            <p:ph type="title"/>
          </p:nvPr>
        </p:nvSpPr>
        <p:spPr/>
        <p:txBody>
          <a:bodyPr/>
          <a:lstStyle/>
          <a:p>
            <a:r>
              <a:rPr lang="en-US" dirty="0"/>
              <a:t>         Alternate Syntax</a:t>
            </a:r>
          </a:p>
        </p:txBody>
      </p:sp>
    </p:spTree>
    <p:extLst>
      <p:ext uri="{BB962C8B-B14F-4D97-AF65-F5344CB8AC3E}">
        <p14:creationId xmlns:p14="http://schemas.microsoft.com/office/powerpoint/2010/main" val="7484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jQuery selectors allow you to select and manipulate HTML element(s).</a:t>
            </a:r>
          </a:p>
          <a:p>
            <a:r>
              <a:rPr lang="en-US" sz="1800" dirty="0"/>
              <a:t>With jQuery selectors you can find elements based on their id, classes, types, attributes, values of attributes and much more. It's based on the existing </a:t>
            </a:r>
            <a:r>
              <a:rPr lang="en-US" sz="1800" dirty="0">
                <a:hlinkClick r:id="rId2"/>
              </a:rPr>
              <a:t>CSS Selectors</a:t>
            </a:r>
            <a:r>
              <a:rPr lang="en-US" sz="1800" dirty="0"/>
              <a:t>, and in addition, it has some own custom selectors.</a:t>
            </a:r>
          </a:p>
          <a:p>
            <a:r>
              <a:rPr lang="en-US" sz="1800" dirty="0"/>
              <a:t>All type of selectors in jQuery, start with the dollar sign and parentheses: $().</a:t>
            </a:r>
          </a:p>
          <a:p>
            <a:r>
              <a:rPr lang="en-US" sz="1800" dirty="0"/>
              <a:t>Types of jquery selectors :</a:t>
            </a:r>
          </a:p>
          <a:p>
            <a:r>
              <a:rPr lang="en-US" sz="1800" dirty="0"/>
              <a:t>Element selector</a:t>
            </a:r>
          </a:p>
          <a:p>
            <a:r>
              <a:rPr lang="en-US" sz="1800" dirty="0"/>
              <a:t>Id (#) selector</a:t>
            </a:r>
          </a:p>
          <a:p>
            <a:r>
              <a:rPr lang="en-US" sz="1800" dirty="0"/>
              <a:t>Class (.) selector</a:t>
            </a:r>
          </a:p>
        </p:txBody>
      </p:sp>
      <p:sp>
        <p:nvSpPr>
          <p:cNvPr id="3" name="Title 2"/>
          <p:cNvSpPr>
            <a:spLocks noGrp="1"/>
          </p:cNvSpPr>
          <p:nvPr>
            <p:ph type="title"/>
          </p:nvPr>
        </p:nvSpPr>
        <p:spPr/>
        <p:txBody>
          <a:bodyPr/>
          <a:lstStyle/>
          <a:p>
            <a:r>
              <a:rPr lang="en-US" dirty="0"/>
              <a:t>            Jquery Selectors</a:t>
            </a:r>
          </a:p>
        </p:txBody>
      </p:sp>
    </p:spTree>
    <p:extLst>
      <p:ext uri="{BB962C8B-B14F-4D97-AF65-F5344CB8AC3E}">
        <p14:creationId xmlns:p14="http://schemas.microsoft.com/office/powerpoint/2010/main" val="2214587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1006</TotalTime>
  <Words>2048</Words>
  <Application>Microsoft Office PowerPoint</Application>
  <PresentationFormat>On-screen Show (4:3)</PresentationFormat>
  <Paragraphs>254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Lucida Sans Unicode</vt:lpstr>
      <vt:lpstr>Verdana</vt:lpstr>
      <vt:lpstr>Wingdings</vt:lpstr>
      <vt:lpstr>Wingdings 2</vt:lpstr>
      <vt:lpstr>Wingdings 3</vt:lpstr>
      <vt:lpstr>Concourse</vt:lpstr>
      <vt:lpstr>Jquery </vt:lpstr>
      <vt:lpstr>              What is Jquery ?</vt:lpstr>
      <vt:lpstr>What you should already know?</vt:lpstr>
      <vt:lpstr>             Installing JQuery</vt:lpstr>
      <vt:lpstr>      Alternatives to Downloading </vt:lpstr>
      <vt:lpstr>                                jQuery Syntax </vt:lpstr>
      <vt:lpstr>     The Document Ready Event </vt:lpstr>
      <vt:lpstr>         Alternate Syntax</vt:lpstr>
      <vt:lpstr>            Jquery Selectors</vt:lpstr>
      <vt:lpstr>          Element Selector</vt:lpstr>
      <vt:lpstr>            Id (#) Selector</vt:lpstr>
      <vt:lpstr>            Class (.) Selector</vt:lpstr>
      <vt:lpstr>       More Jquery Selectors</vt:lpstr>
      <vt:lpstr>              Jquery Effects</vt:lpstr>
      <vt:lpstr>         Jquery Fading Methods</vt:lpstr>
      <vt:lpstr>       Jquery Effects : Sliding</vt:lpstr>
      <vt:lpstr>   Jquery Effects : Animation</vt:lpstr>
      <vt:lpstr>     Jquery Effects :Stop</vt:lpstr>
      <vt:lpstr>            Jquery : Callback</vt:lpstr>
      <vt:lpstr>   Jquery : Get Content &amp; Attributes</vt:lpstr>
      <vt:lpstr>   Jquery : Set Content &amp; Attributes</vt:lpstr>
      <vt:lpstr>Jquery : Add Elements/Content</vt:lpstr>
      <vt:lpstr>    Jquery : Remove Elements</vt:lpstr>
      <vt:lpstr>    jquery - Get and Set CSS Classes </vt:lpstr>
      <vt:lpstr>            Jquery : 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Prathamesh</dc:creator>
  <cp:lastModifiedBy>ACER</cp:lastModifiedBy>
  <cp:revision>142</cp:revision>
  <dcterms:created xsi:type="dcterms:W3CDTF">2012-10-02T19:36:57Z</dcterms:created>
  <dcterms:modified xsi:type="dcterms:W3CDTF">2021-06-19T06:09:50Z</dcterms:modified>
</cp:coreProperties>
</file>