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0A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0A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60892" y="213485"/>
            <a:ext cx="318517" cy="43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70A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60892" y="213485"/>
            <a:ext cx="318517" cy="434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75" y="555447"/>
            <a:ext cx="8550048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70A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49" y="1425910"/>
            <a:ext cx="8610500" cy="207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04" y="3005708"/>
            <a:ext cx="3630929" cy="12801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3200" spc="-5" dirty="0">
                <a:solidFill>
                  <a:srgbClr val="084F99"/>
                </a:solidFill>
              </a:rPr>
              <a:t>Cascading</a:t>
            </a:r>
            <a:r>
              <a:rPr sz="3200" spc="-25" dirty="0">
                <a:solidFill>
                  <a:srgbClr val="084F99"/>
                </a:solidFill>
              </a:rPr>
              <a:t> </a:t>
            </a:r>
            <a:r>
              <a:rPr sz="3200" dirty="0">
                <a:solidFill>
                  <a:srgbClr val="084F99"/>
                </a:solidFill>
              </a:rPr>
              <a:t>Style  Sheet</a:t>
            </a:r>
            <a:r>
              <a:rPr sz="3200" spc="-10" dirty="0">
                <a:solidFill>
                  <a:srgbClr val="084F99"/>
                </a:solidFill>
              </a:rPr>
              <a:t> </a:t>
            </a:r>
            <a:r>
              <a:rPr sz="3200" dirty="0">
                <a:solidFill>
                  <a:srgbClr val="084F99"/>
                </a:solidFill>
              </a:rPr>
              <a:t>3.0</a:t>
            </a:r>
            <a:endParaRPr sz="3200"/>
          </a:p>
          <a:p>
            <a:pPr marL="22225">
              <a:lnSpc>
                <a:spcPct val="100000"/>
              </a:lnSpc>
              <a:spcBef>
                <a:spcPts val="700"/>
              </a:spcBef>
            </a:pPr>
            <a:r>
              <a:rPr sz="1200" b="0" spc="-5" dirty="0">
                <a:solidFill>
                  <a:srgbClr val="000000"/>
                </a:solidFill>
                <a:latin typeface="Verdana"/>
                <a:cs typeface="Verdana"/>
              </a:rPr>
              <a:t>Introduction </a:t>
            </a:r>
            <a:r>
              <a:rPr sz="1200" b="0" dirty="0">
                <a:solidFill>
                  <a:srgbClr val="000000"/>
                </a:solidFill>
                <a:latin typeface="Verdana"/>
                <a:cs typeface="Verdana"/>
              </a:rPr>
              <a:t>to </a:t>
            </a:r>
            <a:r>
              <a:rPr sz="1200" b="0" spc="-5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r>
              <a:rPr sz="1200" b="0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200" b="0" dirty="0">
                <a:solidFill>
                  <a:srgbClr val="000000"/>
                </a:solidFill>
                <a:latin typeface="Verdana"/>
                <a:cs typeface="Verdana"/>
              </a:rPr>
              <a:t>3.0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937" y="356361"/>
            <a:ext cx="2568260" cy="9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15" dirty="0">
                <a:latin typeface="Play"/>
                <a:cs typeface="Play"/>
              </a:rPr>
              <a:t>R</a:t>
            </a:r>
            <a:endParaRPr sz="4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030" y="1667966"/>
            <a:ext cx="3973829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&lt;!DOCTYPE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HTML</a:t>
            </a:r>
            <a:r>
              <a:rPr sz="1800" b="1" spc="-5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167640">
              <a:lnSpc>
                <a:spcPts val="2050"/>
              </a:lnSpc>
              <a:spcBef>
                <a:spcPts val="1730"/>
              </a:spcBef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7030A0"/>
                </a:solidFill>
                <a:latin typeface="Verdana"/>
                <a:cs typeface="Verdana"/>
              </a:rPr>
              <a:t>HEAD</a:t>
            </a:r>
            <a:r>
              <a:rPr sz="1800" b="1" spc="-5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009900"/>
                </a:solidFill>
                <a:latin typeface="Verdana"/>
                <a:cs typeface="Verdana"/>
              </a:rPr>
              <a:t>TITLE</a:t>
            </a:r>
            <a:r>
              <a:rPr sz="1800" b="1" spc="-5" dirty="0">
                <a:latin typeface="Verdana"/>
                <a:cs typeface="Verdana"/>
              </a:rPr>
              <a:t>&gt;Title Text&lt;</a:t>
            </a:r>
            <a:r>
              <a:rPr sz="1800" b="1" spc="-5" dirty="0">
                <a:solidFill>
                  <a:srgbClr val="009900"/>
                </a:solidFill>
                <a:latin typeface="Verdana"/>
                <a:cs typeface="Verdana"/>
              </a:rPr>
              <a:t>/TITLE</a:t>
            </a:r>
            <a:r>
              <a:rPr sz="1800" b="1" spc="-5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167640">
              <a:lnSpc>
                <a:spcPts val="2050"/>
              </a:lnSpc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7030A0"/>
                </a:solidFill>
                <a:latin typeface="Verdana"/>
                <a:cs typeface="Verdana"/>
              </a:rPr>
              <a:t>/HEAD</a:t>
            </a:r>
            <a:r>
              <a:rPr sz="1800" b="1" spc="-5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167640">
              <a:lnSpc>
                <a:spcPts val="2050"/>
              </a:lnSpc>
              <a:spcBef>
                <a:spcPts val="1730"/>
              </a:spcBef>
            </a:pPr>
            <a:r>
              <a:rPr sz="1800" b="1" dirty="0">
                <a:latin typeface="Verdana"/>
                <a:cs typeface="Verdana"/>
              </a:rPr>
              <a:t>&lt;</a:t>
            </a:r>
            <a:r>
              <a:rPr sz="1800" b="1" dirty="0">
                <a:solidFill>
                  <a:srgbClr val="3399FF"/>
                </a:solidFill>
                <a:latin typeface="Verdana"/>
                <a:cs typeface="Verdana"/>
              </a:rPr>
              <a:t>BODY</a:t>
            </a:r>
            <a:r>
              <a:rPr sz="1800" b="1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FF9933"/>
                </a:solidFill>
                <a:latin typeface="Verdana"/>
                <a:cs typeface="Verdana"/>
              </a:rPr>
              <a:t>H1</a:t>
            </a:r>
            <a:r>
              <a:rPr sz="1800" b="1" spc="-5" dirty="0">
                <a:latin typeface="Verdana"/>
                <a:cs typeface="Verdana"/>
              </a:rPr>
              <a:t>&gt;H1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Heading&lt;</a:t>
            </a:r>
            <a:r>
              <a:rPr sz="1800" b="1" dirty="0">
                <a:solidFill>
                  <a:srgbClr val="FF9933"/>
                </a:solidFill>
                <a:latin typeface="Verdana"/>
                <a:cs typeface="Verdana"/>
              </a:rPr>
              <a:t>/H1</a:t>
            </a:r>
            <a:r>
              <a:rPr sz="1800" b="1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0000CC"/>
                </a:solidFill>
                <a:latin typeface="Verdana"/>
                <a:cs typeface="Verdana"/>
              </a:rPr>
              <a:t>P</a:t>
            </a:r>
            <a:r>
              <a:rPr sz="1800" b="1" spc="-5" dirty="0">
                <a:latin typeface="Verdana"/>
                <a:cs typeface="Verdana"/>
              </a:rPr>
              <a:t>&gt;Paragraph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1&lt;</a:t>
            </a:r>
            <a:r>
              <a:rPr sz="1800" b="1" dirty="0">
                <a:solidFill>
                  <a:srgbClr val="0000CC"/>
                </a:solidFill>
                <a:latin typeface="Verdana"/>
                <a:cs typeface="Verdana"/>
              </a:rPr>
              <a:t>/P</a:t>
            </a:r>
            <a:r>
              <a:rPr sz="1800" b="1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0000CC"/>
                </a:solidFill>
                <a:latin typeface="Verdana"/>
                <a:cs typeface="Verdana"/>
              </a:rPr>
              <a:t>P</a:t>
            </a:r>
            <a:r>
              <a:rPr sz="1800" b="1" spc="-5" dirty="0">
                <a:latin typeface="Verdana"/>
                <a:cs typeface="Verdana"/>
              </a:rPr>
              <a:t>&gt;Paragraph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2&lt;</a:t>
            </a:r>
            <a:r>
              <a:rPr sz="1800" b="1" dirty="0">
                <a:solidFill>
                  <a:srgbClr val="0000CC"/>
                </a:solidFill>
                <a:latin typeface="Verdana"/>
                <a:cs typeface="Verdana"/>
              </a:rPr>
              <a:t>/P</a:t>
            </a:r>
            <a:r>
              <a:rPr sz="1800" b="1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90170">
              <a:lnSpc>
                <a:spcPts val="2050"/>
              </a:lnSpc>
            </a:pPr>
            <a:r>
              <a:rPr sz="1800" b="1" dirty="0">
                <a:latin typeface="Verdana"/>
                <a:cs typeface="Verdana"/>
              </a:rPr>
              <a:t>&lt;</a:t>
            </a:r>
            <a:r>
              <a:rPr sz="1800" b="1" dirty="0">
                <a:solidFill>
                  <a:srgbClr val="3399FF"/>
                </a:solidFill>
                <a:latin typeface="Verdana"/>
                <a:cs typeface="Verdana"/>
              </a:rPr>
              <a:t>/BODY</a:t>
            </a:r>
            <a:r>
              <a:rPr sz="1800" b="1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800" b="1" spc="-5" dirty="0">
                <a:latin typeface="Verdana"/>
                <a:cs typeface="Verdana"/>
              </a:rPr>
              <a:t>&lt;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/HTML</a:t>
            </a:r>
            <a:r>
              <a:rPr sz="1800" b="1" spc="-5" dirty="0"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1744" y="1338072"/>
            <a:ext cx="2743200" cy="4343400"/>
          </a:xfrm>
          <a:custGeom>
            <a:avLst/>
            <a:gdLst/>
            <a:ahLst/>
            <a:cxnLst/>
            <a:rect l="l" t="t" r="r" b="b"/>
            <a:pathLst>
              <a:path w="2743200" h="4343400">
                <a:moveTo>
                  <a:pt x="2743200" y="0"/>
                </a:moveTo>
                <a:lnTo>
                  <a:pt x="0" y="0"/>
                </a:lnTo>
                <a:lnTo>
                  <a:pt x="0" y="4343401"/>
                </a:lnTo>
                <a:lnTo>
                  <a:pt x="2743200" y="4343401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1744" y="1338072"/>
            <a:ext cx="2743200" cy="434340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solidFill>
                  <a:srgbClr val="B7B7B8"/>
                </a:solidFill>
                <a:latin typeface="Verdana"/>
                <a:cs typeface="Verdana"/>
              </a:rPr>
              <a:t>Document</a:t>
            </a:r>
            <a:r>
              <a:rPr sz="1800" spc="-15" dirty="0">
                <a:solidFill>
                  <a:srgbClr val="B7B7B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B7B7B8"/>
                </a:solidFill>
                <a:latin typeface="Verdana"/>
                <a:cs typeface="Verdana"/>
              </a:rPr>
              <a:t>(HTML)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100" y="1717548"/>
            <a:ext cx="2377440" cy="1144905"/>
          </a:xfrm>
          <a:prstGeom prst="rect">
            <a:avLst/>
          </a:prstGeom>
          <a:solidFill>
            <a:srgbClr val="FFFFFF"/>
          </a:solidFill>
          <a:ln w="9144">
            <a:solidFill>
              <a:srgbClr val="7030A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solidFill>
                  <a:srgbClr val="B7B7B8"/>
                </a:solidFill>
                <a:latin typeface="Verdana"/>
                <a:cs typeface="Verdana"/>
              </a:rPr>
              <a:t>Head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3100" y="3014472"/>
            <a:ext cx="2377440" cy="2590800"/>
          </a:xfrm>
          <a:prstGeom prst="rect">
            <a:avLst/>
          </a:prstGeom>
          <a:ln w="9144">
            <a:solidFill>
              <a:srgbClr val="3399FF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solidFill>
                  <a:srgbClr val="B7B7B8"/>
                </a:solidFill>
                <a:latin typeface="Verdana"/>
                <a:cs typeface="Verdana"/>
              </a:rPr>
              <a:t>Body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4455" y="3471671"/>
            <a:ext cx="2013585" cy="379730"/>
          </a:xfrm>
          <a:prstGeom prst="rect">
            <a:avLst/>
          </a:prstGeom>
          <a:solidFill>
            <a:srgbClr val="FFFFFF"/>
          </a:solidFill>
          <a:ln w="9144">
            <a:solidFill>
              <a:srgbClr val="FF99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H1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Heading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8859" y="4157471"/>
            <a:ext cx="1644650" cy="37846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spc="-20" dirty="0">
                <a:latin typeface="Verdana"/>
                <a:cs typeface="Verdana"/>
              </a:rPr>
              <a:t>Paragraph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8859" y="4882896"/>
            <a:ext cx="1644650" cy="37973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800" spc="-20" dirty="0">
                <a:latin typeface="Verdana"/>
                <a:cs typeface="Verdana"/>
              </a:rPr>
              <a:t>Paragraph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4455" y="2176272"/>
            <a:ext cx="2013585" cy="379730"/>
          </a:xfrm>
          <a:prstGeom prst="rect">
            <a:avLst/>
          </a:prstGeom>
          <a:solidFill>
            <a:srgbClr val="FFFFFF"/>
          </a:solidFill>
          <a:ln w="9144">
            <a:solidFill>
              <a:srgbClr val="0099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Title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5692" y="519430"/>
            <a:ext cx="6309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HTML </a:t>
            </a:r>
            <a:r>
              <a:rPr sz="3200" b="0" spc="-20" dirty="0">
                <a:solidFill>
                  <a:srgbClr val="000000"/>
                </a:solidFill>
                <a:latin typeface="Verdana"/>
                <a:cs typeface="Verdana"/>
              </a:rPr>
              <a:t>Page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Structure with</a:t>
            </a:r>
            <a:r>
              <a:rPr sz="3200" b="0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6672" y="3261359"/>
            <a:ext cx="6891655" cy="570230"/>
          </a:xfrm>
          <a:custGeom>
            <a:avLst/>
            <a:gdLst/>
            <a:ahLst/>
            <a:cxnLst/>
            <a:rect l="l" t="t" r="r" b="b"/>
            <a:pathLst>
              <a:path w="6891655" h="570229">
                <a:moveTo>
                  <a:pt x="0" y="94995"/>
                </a:moveTo>
                <a:lnTo>
                  <a:pt x="8521" y="58025"/>
                </a:lnTo>
                <a:lnTo>
                  <a:pt x="31756" y="27828"/>
                </a:lnTo>
                <a:lnTo>
                  <a:pt x="66211" y="7467"/>
                </a:lnTo>
                <a:lnTo>
                  <a:pt x="108394" y="0"/>
                </a:lnTo>
                <a:lnTo>
                  <a:pt x="6783133" y="0"/>
                </a:lnTo>
                <a:lnTo>
                  <a:pt x="6825321" y="7467"/>
                </a:lnTo>
                <a:lnTo>
                  <a:pt x="6859776" y="27828"/>
                </a:lnTo>
                <a:lnTo>
                  <a:pt x="6883008" y="58025"/>
                </a:lnTo>
                <a:lnTo>
                  <a:pt x="6891528" y="94995"/>
                </a:lnTo>
                <a:lnTo>
                  <a:pt x="6891528" y="474979"/>
                </a:lnTo>
                <a:lnTo>
                  <a:pt x="6883008" y="511950"/>
                </a:lnTo>
                <a:lnTo>
                  <a:pt x="6859776" y="542147"/>
                </a:lnTo>
                <a:lnTo>
                  <a:pt x="6825321" y="562508"/>
                </a:lnTo>
                <a:lnTo>
                  <a:pt x="6783133" y="569976"/>
                </a:lnTo>
                <a:lnTo>
                  <a:pt x="108394" y="569976"/>
                </a:lnTo>
                <a:lnTo>
                  <a:pt x="66211" y="562508"/>
                </a:lnTo>
                <a:lnTo>
                  <a:pt x="31756" y="542147"/>
                </a:lnTo>
                <a:lnTo>
                  <a:pt x="8521" y="511950"/>
                </a:lnTo>
                <a:lnTo>
                  <a:pt x="0" y="474979"/>
                </a:lnTo>
                <a:lnTo>
                  <a:pt x="0" y="9499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33955" y="5513832"/>
            <a:ext cx="4909185" cy="749935"/>
          </a:xfrm>
          <a:custGeom>
            <a:avLst/>
            <a:gdLst/>
            <a:ahLst/>
            <a:cxnLst/>
            <a:rect l="l" t="t" r="r" b="b"/>
            <a:pathLst>
              <a:path w="4909184" h="749935">
                <a:moveTo>
                  <a:pt x="0" y="124966"/>
                </a:moveTo>
                <a:lnTo>
                  <a:pt x="9828" y="76348"/>
                </a:lnTo>
                <a:lnTo>
                  <a:pt x="36623" y="36623"/>
                </a:lnTo>
                <a:lnTo>
                  <a:pt x="76348" y="9828"/>
                </a:lnTo>
                <a:lnTo>
                  <a:pt x="124968" y="0"/>
                </a:lnTo>
                <a:lnTo>
                  <a:pt x="4783836" y="0"/>
                </a:lnTo>
                <a:lnTo>
                  <a:pt x="4832455" y="9828"/>
                </a:lnTo>
                <a:lnTo>
                  <a:pt x="4872180" y="36623"/>
                </a:lnTo>
                <a:lnTo>
                  <a:pt x="4898975" y="76348"/>
                </a:lnTo>
                <a:lnTo>
                  <a:pt x="4908804" y="124966"/>
                </a:lnTo>
                <a:lnTo>
                  <a:pt x="4908804" y="624841"/>
                </a:lnTo>
                <a:lnTo>
                  <a:pt x="4898975" y="673481"/>
                </a:lnTo>
                <a:lnTo>
                  <a:pt x="4872180" y="713204"/>
                </a:lnTo>
                <a:lnTo>
                  <a:pt x="4832455" y="739986"/>
                </a:lnTo>
                <a:lnTo>
                  <a:pt x="4783836" y="749808"/>
                </a:lnTo>
                <a:lnTo>
                  <a:pt x="124968" y="749808"/>
                </a:lnTo>
                <a:lnTo>
                  <a:pt x="76348" y="739986"/>
                </a:lnTo>
                <a:lnTo>
                  <a:pt x="36623" y="713204"/>
                </a:lnTo>
                <a:lnTo>
                  <a:pt x="9828" y="673481"/>
                </a:lnTo>
                <a:lnTo>
                  <a:pt x="0" y="624841"/>
                </a:lnTo>
                <a:lnTo>
                  <a:pt x="0" y="12496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3093" y="5705042"/>
            <a:ext cx="367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&lt;p&gt;&lt;b&gt;This is bold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text&lt;/b&gt;&lt;/p&gt;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3955" y="4451603"/>
            <a:ext cx="5610225" cy="749935"/>
          </a:xfrm>
          <a:custGeom>
            <a:avLst/>
            <a:gdLst/>
            <a:ahLst/>
            <a:cxnLst/>
            <a:rect l="l" t="t" r="r" b="b"/>
            <a:pathLst>
              <a:path w="5610225" h="749935">
                <a:moveTo>
                  <a:pt x="0" y="124968"/>
                </a:moveTo>
                <a:lnTo>
                  <a:pt x="7287" y="85490"/>
                </a:lnTo>
                <a:lnTo>
                  <a:pt x="27574" y="51188"/>
                </a:lnTo>
                <a:lnTo>
                  <a:pt x="58498" y="24127"/>
                </a:lnTo>
                <a:lnTo>
                  <a:pt x="97698" y="6376"/>
                </a:lnTo>
                <a:lnTo>
                  <a:pt x="142811" y="0"/>
                </a:lnTo>
                <a:lnTo>
                  <a:pt x="5467019" y="0"/>
                </a:lnTo>
                <a:lnTo>
                  <a:pt x="5512138" y="6376"/>
                </a:lnTo>
                <a:lnTo>
                  <a:pt x="5551342" y="24127"/>
                </a:lnTo>
                <a:lnTo>
                  <a:pt x="5582268" y="51188"/>
                </a:lnTo>
                <a:lnTo>
                  <a:pt x="5602556" y="85490"/>
                </a:lnTo>
                <a:lnTo>
                  <a:pt x="5609844" y="124968"/>
                </a:lnTo>
                <a:lnTo>
                  <a:pt x="5609844" y="624840"/>
                </a:lnTo>
                <a:lnTo>
                  <a:pt x="5602556" y="664317"/>
                </a:lnTo>
                <a:lnTo>
                  <a:pt x="5582268" y="698619"/>
                </a:lnTo>
                <a:lnTo>
                  <a:pt x="5551342" y="725680"/>
                </a:lnTo>
                <a:lnTo>
                  <a:pt x="5512138" y="743431"/>
                </a:lnTo>
                <a:lnTo>
                  <a:pt x="5467019" y="749808"/>
                </a:lnTo>
                <a:lnTo>
                  <a:pt x="142811" y="749808"/>
                </a:lnTo>
                <a:lnTo>
                  <a:pt x="97698" y="743431"/>
                </a:lnTo>
                <a:lnTo>
                  <a:pt x="58498" y="725680"/>
                </a:lnTo>
                <a:lnTo>
                  <a:pt x="27574" y="698619"/>
                </a:lnTo>
                <a:lnTo>
                  <a:pt x="7287" y="664317"/>
                </a:lnTo>
                <a:lnTo>
                  <a:pt x="0" y="624840"/>
                </a:lnTo>
                <a:lnTo>
                  <a:pt x="0" y="1249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609" y="1262624"/>
            <a:ext cx="8731885" cy="36487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Verdana"/>
                <a:cs typeface="Verdana"/>
              </a:rPr>
              <a:t>Inline Style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Sheets:</a:t>
            </a:r>
            <a:endParaRPr sz="1800">
              <a:latin typeface="Verdana"/>
              <a:cs typeface="Verdana"/>
            </a:endParaRPr>
          </a:p>
          <a:p>
            <a:pPr marL="748665" indent="-337185">
              <a:lnSpc>
                <a:spcPct val="100000"/>
              </a:lnSpc>
              <a:spcBef>
                <a:spcPts val="200"/>
              </a:spcBef>
              <a:buClr>
                <a:srgbClr val="2B0A3D"/>
              </a:buClr>
              <a:buFont typeface="Wingdings"/>
              <a:buChar char=""/>
              <a:tabLst>
                <a:tab pos="748665" algn="l"/>
                <a:tab pos="749300" algn="l"/>
              </a:tabLst>
            </a:pPr>
            <a:r>
              <a:rPr sz="1600" spc="-5" dirty="0">
                <a:latin typeface="Verdana"/>
                <a:cs typeface="Verdana"/>
              </a:rPr>
              <a:t>All </a:t>
            </a:r>
            <a:r>
              <a:rPr sz="1600" spc="-10" dirty="0">
                <a:latin typeface="Verdana"/>
                <a:cs typeface="Verdana"/>
              </a:rPr>
              <a:t>style </a:t>
            </a:r>
            <a:r>
              <a:rPr sz="1600" spc="-5" dirty="0">
                <a:latin typeface="Verdana"/>
                <a:cs typeface="Verdana"/>
              </a:rPr>
              <a:t>attribute are speciﬁed in the tag it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self.</a:t>
            </a:r>
            <a:endParaRPr sz="1600">
              <a:latin typeface="Verdana"/>
              <a:cs typeface="Verdana"/>
            </a:endParaRPr>
          </a:p>
          <a:p>
            <a:pPr marL="748665" indent="-337185">
              <a:lnSpc>
                <a:spcPct val="100000"/>
              </a:lnSpc>
              <a:spcBef>
                <a:spcPts val="190"/>
              </a:spcBef>
              <a:buClr>
                <a:srgbClr val="2B0A3D"/>
              </a:buClr>
              <a:buFont typeface="Wingdings"/>
              <a:buChar char=""/>
              <a:tabLst>
                <a:tab pos="748665" algn="l"/>
                <a:tab pos="749300" algn="l"/>
              </a:tabLst>
            </a:pPr>
            <a:r>
              <a:rPr sz="1600" spc="5" dirty="0">
                <a:latin typeface="Verdana"/>
                <a:cs typeface="Verdana"/>
              </a:rPr>
              <a:t>It </a:t>
            </a:r>
            <a:r>
              <a:rPr sz="1600" spc="-10" dirty="0">
                <a:latin typeface="Verdana"/>
                <a:cs typeface="Verdana"/>
              </a:rPr>
              <a:t>gives </a:t>
            </a:r>
            <a:r>
              <a:rPr sz="1600" spc="-5" dirty="0">
                <a:latin typeface="Verdana"/>
                <a:cs typeface="Verdana"/>
              </a:rPr>
              <a:t>desired </a:t>
            </a:r>
            <a:r>
              <a:rPr sz="1600" spc="-100" dirty="0">
                <a:latin typeface="Verdana"/>
                <a:cs typeface="Verdana"/>
              </a:rPr>
              <a:t>eﬀect </a:t>
            </a:r>
            <a:r>
              <a:rPr sz="1600" spc="-5" dirty="0">
                <a:latin typeface="Verdana"/>
                <a:cs typeface="Verdana"/>
              </a:rPr>
              <a:t>on that tag </a:t>
            </a:r>
            <a:r>
              <a:rPr sz="1600" spc="-35" dirty="0">
                <a:latin typeface="Verdana"/>
                <a:cs typeface="Verdana"/>
              </a:rPr>
              <a:t>only. </a:t>
            </a:r>
            <a:r>
              <a:rPr sz="160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does not </a:t>
            </a:r>
            <a:r>
              <a:rPr sz="1600" spc="-100" dirty="0">
                <a:latin typeface="Verdana"/>
                <a:cs typeface="Verdana"/>
              </a:rPr>
              <a:t>aﬀect </a:t>
            </a:r>
            <a:r>
              <a:rPr sz="1600" spc="-5" dirty="0">
                <a:latin typeface="Verdana"/>
                <a:cs typeface="Verdana"/>
              </a:rPr>
              <a:t>any </a:t>
            </a:r>
            <a:r>
              <a:rPr sz="1600" spc="-10" dirty="0">
                <a:latin typeface="Verdana"/>
                <a:cs typeface="Verdana"/>
              </a:rPr>
              <a:t>other </a:t>
            </a:r>
            <a:r>
              <a:rPr sz="1600" spc="-5" dirty="0">
                <a:latin typeface="Verdana"/>
                <a:cs typeface="Verdana"/>
              </a:rPr>
              <a:t>HTML</a:t>
            </a:r>
            <a:r>
              <a:rPr sz="1600" spc="3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Syntax: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689985" algn="l"/>
              </a:tabLst>
            </a:pP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example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STYLE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	</a:t>
            </a:r>
            <a:r>
              <a:rPr sz="1800" dirty="0">
                <a:latin typeface="Verdana"/>
                <a:cs typeface="Verdana"/>
              </a:rPr>
              <a:t>usage:</a:t>
            </a:r>
            <a:endParaRPr sz="1800">
              <a:latin typeface="Verdana"/>
              <a:cs typeface="Verdana"/>
            </a:endParaRPr>
          </a:p>
          <a:p>
            <a:pPr marL="1323975">
              <a:lnSpc>
                <a:spcPct val="100000"/>
              </a:lnSpc>
              <a:spcBef>
                <a:spcPts val="2100"/>
              </a:spcBef>
            </a:pPr>
            <a:r>
              <a:rPr sz="1600" spc="-5" dirty="0">
                <a:latin typeface="Verdana"/>
                <a:cs typeface="Verdana"/>
              </a:rPr>
              <a:t>&lt;element style=“propertyname : </a:t>
            </a:r>
            <a:r>
              <a:rPr sz="1600" spc="-15" dirty="0">
                <a:latin typeface="Verdana"/>
                <a:cs typeface="Verdana"/>
              </a:rPr>
              <a:t>value; </a:t>
            </a:r>
            <a:r>
              <a:rPr sz="1600" spc="-5" dirty="0">
                <a:latin typeface="Verdana"/>
                <a:cs typeface="Verdana"/>
              </a:rPr>
              <a:t>propertyname :</a:t>
            </a:r>
            <a:r>
              <a:rPr sz="1600" spc="1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value"&gt;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Verdana"/>
              <a:cs typeface="Verdana"/>
            </a:endParaRPr>
          </a:p>
          <a:p>
            <a:pPr marL="2002789">
              <a:lnSpc>
                <a:spcPct val="100000"/>
              </a:lnSpc>
            </a:pP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equivalent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50">
              <a:latin typeface="Verdana"/>
              <a:cs typeface="Verdana"/>
            </a:endParaRPr>
          </a:p>
          <a:p>
            <a:pPr marR="1714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&lt;p </a:t>
            </a:r>
            <a:r>
              <a:rPr sz="1600" spc="-10" dirty="0">
                <a:latin typeface="Verdana"/>
                <a:cs typeface="Verdana"/>
              </a:rPr>
              <a:t>style=“font-weight: </a:t>
            </a:r>
            <a:r>
              <a:rPr sz="1600" spc="-5" dirty="0">
                <a:latin typeface="Verdana"/>
                <a:cs typeface="Verdana"/>
              </a:rPr>
              <a:t>bold”&gt;This is bold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text&lt;/p&gt;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5692" y="519430"/>
            <a:ext cx="2157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Inline</a:t>
            </a:r>
            <a:r>
              <a:rPr sz="3200" b="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5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00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9144000" y="0"/>
                </a:moveTo>
                <a:lnTo>
                  <a:pt x="0" y="0"/>
                </a:lnTo>
                <a:lnTo>
                  <a:pt x="0" y="6832600"/>
                </a:lnTo>
                <a:lnTo>
                  <a:pt x="9144000" y="6832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5604" y="4631435"/>
            <a:ext cx="5607050" cy="1652270"/>
          </a:xfrm>
          <a:custGeom>
            <a:avLst/>
            <a:gdLst/>
            <a:ahLst/>
            <a:cxnLst/>
            <a:rect l="l" t="t" r="r" b="b"/>
            <a:pathLst>
              <a:path w="5607050" h="1652270">
                <a:moveTo>
                  <a:pt x="0" y="275336"/>
                </a:moveTo>
                <a:lnTo>
                  <a:pt x="4117" y="230685"/>
                </a:lnTo>
                <a:lnTo>
                  <a:pt x="16038" y="188325"/>
                </a:lnTo>
                <a:lnTo>
                  <a:pt x="35112" y="148823"/>
                </a:lnTo>
                <a:lnTo>
                  <a:pt x="60693" y="112745"/>
                </a:lnTo>
                <a:lnTo>
                  <a:pt x="92132" y="80660"/>
                </a:lnTo>
                <a:lnTo>
                  <a:pt x="128779" y="53136"/>
                </a:lnTo>
                <a:lnTo>
                  <a:pt x="169987" y="30740"/>
                </a:lnTo>
                <a:lnTo>
                  <a:pt x="215107" y="14041"/>
                </a:lnTo>
                <a:lnTo>
                  <a:pt x="263491" y="3604"/>
                </a:lnTo>
                <a:lnTo>
                  <a:pt x="314490" y="0"/>
                </a:lnTo>
                <a:lnTo>
                  <a:pt x="5292305" y="0"/>
                </a:lnTo>
                <a:lnTo>
                  <a:pt x="5343304" y="3604"/>
                </a:lnTo>
                <a:lnTo>
                  <a:pt x="5391688" y="14041"/>
                </a:lnTo>
                <a:lnTo>
                  <a:pt x="5436808" y="30740"/>
                </a:lnTo>
                <a:lnTo>
                  <a:pt x="5478016" y="53136"/>
                </a:lnTo>
                <a:lnTo>
                  <a:pt x="5514663" y="80660"/>
                </a:lnTo>
                <a:lnTo>
                  <a:pt x="5546102" y="112745"/>
                </a:lnTo>
                <a:lnTo>
                  <a:pt x="5571683" y="148823"/>
                </a:lnTo>
                <a:lnTo>
                  <a:pt x="5590757" y="188325"/>
                </a:lnTo>
                <a:lnTo>
                  <a:pt x="5602678" y="230685"/>
                </a:lnTo>
                <a:lnTo>
                  <a:pt x="5606796" y="275336"/>
                </a:lnTo>
                <a:lnTo>
                  <a:pt x="5606796" y="1376668"/>
                </a:lnTo>
                <a:lnTo>
                  <a:pt x="5602678" y="1421330"/>
                </a:lnTo>
                <a:lnTo>
                  <a:pt x="5590757" y="1463698"/>
                </a:lnTo>
                <a:lnTo>
                  <a:pt x="5571683" y="1503205"/>
                </a:lnTo>
                <a:lnTo>
                  <a:pt x="5546102" y="1539283"/>
                </a:lnTo>
                <a:lnTo>
                  <a:pt x="5514663" y="1571366"/>
                </a:lnTo>
                <a:lnTo>
                  <a:pt x="5478016" y="1598888"/>
                </a:lnTo>
                <a:lnTo>
                  <a:pt x="5436808" y="1621280"/>
                </a:lnTo>
                <a:lnTo>
                  <a:pt x="5391688" y="1637977"/>
                </a:lnTo>
                <a:lnTo>
                  <a:pt x="5343304" y="1648410"/>
                </a:lnTo>
                <a:lnTo>
                  <a:pt x="5292305" y="1652014"/>
                </a:lnTo>
                <a:lnTo>
                  <a:pt x="314490" y="1652014"/>
                </a:lnTo>
                <a:lnTo>
                  <a:pt x="263491" y="1648410"/>
                </a:lnTo>
                <a:lnTo>
                  <a:pt x="215107" y="1637977"/>
                </a:lnTo>
                <a:lnTo>
                  <a:pt x="169987" y="1621280"/>
                </a:lnTo>
                <a:lnTo>
                  <a:pt x="128779" y="1598888"/>
                </a:lnTo>
                <a:lnTo>
                  <a:pt x="92132" y="1571366"/>
                </a:lnTo>
                <a:lnTo>
                  <a:pt x="60693" y="1539283"/>
                </a:lnTo>
                <a:lnTo>
                  <a:pt x="35112" y="1503205"/>
                </a:lnTo>
                <a:lnTo>
                  <a:pt x="16038" y="1463698"/>
                </a:lnTo>
                <a:lnTo>
                  <a:pt x="4117" y="1421330"/>
                </a:lnTo>
                <a:lnTo>
                  <a:pt x="0" y="1376668"/>
                </a:lnTo>
                <a:lnTo>
                  <a:pt x="0" y="2753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5604" y="2743200"/>
            <a:ext cx="5133340" cy="1233170"/>
          </a:xfrm>
          <a:custGeom>
            <a:avLst/>
            <a:gdLst/>
            <a:ahLst/>
            <a:cxnLst/>
            <a:rect l="l" t="t" r="r" b="b"/>
            <a:pathLst>
              <a:path w="5133340" h="1233170">
                <a:moveTo>
                  <a:pt x="0" y="205486"/>
                </a:moveTo>
                <a:lnTo>
                  <a:pt x="5671" y="158353"/>
                </a:lnTo>
                <a:lnTo>
                  <a:pt x="21828" y="115096"/>
                </a:lnTo>
                <a:lnTo>
                  <a:pt x="47184" y="76943"/>
                </a:lnTo>
                <a:lnTo>
                  <a:pt x="80451" y="45126"/>
                </a:lnTo>
                <a:lnTo>
                  <a:pt x="120344" y="20876"/>
                </a:lnTo>
                <a:lnTo>
                  <a:pt x="165575" y="5424"/>
                </a:lnTo>
                <a:lnTo>
                  <a:pt x="214858" y="0"/>
                </a:lnTo>
                <a:lnTo>
                  <a:pt x="4917859" y="0"/>
                </a:lnTo>
                <a:lnTo>
                  <a:pt x="4967141" y="5424"/>
                </a:lnTo>
                <a:lnTo>
                  <a:pt x="5012373" y="20876"/>
                </a:lnTo>
                <a:lnTo>
                  <a:pt x="5052265" y="45126"/>
                </a:lnTo>
                <a:lnTo>
                  <a:pt x="5085533" y="76943"/>
                </a:lnTo>
                <a:lnTo>
                  <a:pt x="5110889" y="115096"/>
                </a:lnTo>
                <a:lnTo>
                  <a:pt x="5127046" y="158353"/>
                </a:lnTo>
                <a:lnTo>
                  <a:pt x="5132717" y="205486"/>
                </a:lnTo>
                <a:lnTo>
                  <a:pt x="5132717" y="1027430"/>
                </a:lnTo>
                <a:lnTo>
                  <a:pt x="5127046" y="1074562"/>
                </a:lnTo>
                <a:lnTo>
                  <a:pt x="5110889" y="1117819"/>
                </a:lnTo>
                <a:lnTo>
                  <a:pt x="5085533" y="1155972"/>
                </a:lnTo>
                <a:lnTo>
                  <a:pt x="5052265" y="1187789"/>
                </a:lnTo>
                <a:lnTo>
                  <a:pt x="5012373" y="1212039"/>
                </a:lnTo>
                <a:lnTo>
                  <a:pt x="4967141" y="1227491"/>
                </a:lnTo>
                <a:lnTo>
                  <a:pt x="4917859" y="1232916"/>
                </a:lnTo>
                <a:lnTo>
                  <a:pt x="214858" y="1232916"/>
                </a:lnTo>
                <a:lnTo>
                  <a:pt x="165575" y="1227491"/>
                </a:lnTo>
                <a:lnTo>
                  <a:pt x="120344" y="1212039"/>
                </a:lnTo>
                <a:lnTo>
                  <a:pt x="80451" y="1187789"/>
                </a:lnTo>
                <a:lnTo>
                  <a:pt x="47184" y="1155972"/>
                </a:lnTo>
                <a:lnTo>
                  <a:pt x="21828" y="1117819"/>
                </a:lnTo>
                <a:lnTo>
                  <a:pt x="5671" y="1074562"/>
                </a:lnTo>
                <a:lnTo>
                  <a:pt x="0" y="1027430"/>
                </a:lnTo>
                <a:lnTo>
                  <a:pt x="0" y="2054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700" y="1323566"/>
            <a:ext cx="7263765" cy="48285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Verdana"/>
                <a:cs typeface="Verdana"/>
              </a:rPr>
              <a:t>Embedded </a:t>
            </a:r>
            <a:r>
              <a:rPr sz="1800" dirty="0">
                <a:latin typeface="Verdana"/>
                <a:cs typeface="Verdana"/>
              </a:rPr>
              <a:t>Style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Sheet: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69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Set of style deﬁnitions </a:t>
            </a:r>
            <a:r>
              <a:rPr sz="1600" spc="-10" dirty="0">
                <a:latin typeface="Verdana"/>
                <a:cs typeface="Verdana"/>
              </a:rPr>
              <a:t>placed </a:t>
            </a:r>
            <a:r>
              <a:rPr sz="1600" spc="-5" dirty="0">
                <a:latin typeface="Verdana"/>
                <a:cs typeface="Verdana"/>
              </a:rPr>
              <a:t>within &lt;STYLE&gt;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tags.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710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Added </a:t>
            </a:r>
            <a:r>
              <a:rPr sz="1600" spc="-1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&lt;HEAD&gt; area of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ﬁle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Verdana"/>
                <a:cs typeface="Verdana"/>
              </a:rPr>
              <a:t>Syntax:</a:t>
            </a:r>
            <a:endParaRPr sz="1800">
              <a:latin typeface="Verdana"/>
              <a:cs typeface="Verdana"/>
            </a:endParaRPr>
          </a:p>
          <a:p>
            <a:pPr marL="2012950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Verdana"/>
                <a:cs typeface="Verdana"/>
              </a:rPr>
              <a:t>&lt;HEAD&gt;</a:t>
            </a:r>
            <a:endParaRPr sz="1600">
              <a:latin typeface="Verdana"/>
              <a:cs typeface="Verdana"/>
            </a:endParaRPr>
          </a:p>
          <a:p>
            <a:pPr marL="292735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Verdana"/>
                <a:cs typeface="Verdana"/>
              </a:rPr>
              <a:t>&lt;STYLE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TYPE=“text/css”&gt;..&lt;/STYLE&gt;</a:t>
            </a:r>
            <a:endParaRPr sz="1600">
              <a:latin typeface="Verdana"/>
              <a:cs typeface="Verdana"/>
            </a:endParaRPr>
          </a:p>
          <a:p>
            <a:pPr marL="201295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&lt;/HEAD&gt;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example </a:t>
            </a:r>
            <a:r>
              <a:rPr sz="1800" dirty="0">
                <a:latin typeface="Verdana"/>
                <a:cs typeface="Verdana"/>
              </a:rPr>
              <a:t>of &lt;STYLE&gt; tag</a:t>
            </a:r>
            <a:r>
              <a:rPr sz="1800" spc="-5" dirty="0">
                <a:latin typeface="Verdana"/>
                <a:cs typeface="Verdana"/>
              </a:rPr>
              <a:t> usage: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Verdana"/>
              <a:cs typeface="Verdana"/>
            </a:endParaRPr>
          </a:p>
          <a:p>
            <a:pPr marL="203327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&lt;HEAD&gt;</a:t>
            </a:r>
            <a:endParaRPr sz="1600">
              <a:latin typeface="Verdana"/>
              <a:cs typeface="Verdana"/>
            </a:endParaRPr>
          </a:p>
          <a:p>
            <a:pPr marL="294767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&lt;TITLE&gt;New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Topic1&lt;/TITLE&gt;</a:t>
            </a:r>
            <a:endParaRPr sz="1600">
              <a:latin typeface="Verdana"/>
              <a:cs typeface="Verdana"/>
            </a:endParaRPr>
          </a:p>
          <a:p>
            <a:pPr marL="294767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&lt;STYLE&gt;P </a:t>
            </a:r>
            <a:r>
              <a:rPr sz="1600" spc="-10" dirty="0">
                <a:latin typeface="Verdana"/>
                <a:cs typeface="Verdana"/>
              </a:rPr>
              <a:t>{font-weight 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bold}&lt;/STYLE&gt;</a:t>
            </a:r>
            <a:endParaRPr sz="1600">
              <a:latin typeface="Verdana"/>
              <a:cs typeface="Verdana"/>
            </a:endParaRPr>
          </a:p>
          <a:p>
            <a:pPr marL="203327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&lt;/HEAD&gt;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2" y="519430"/>
            <a:ext cx="31565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Embedded</a:t>
            </a:r>
            <a:r>
              <a:rPr sz="3200" b="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00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9144000" y="0"/>
                </a:moveTo>
                <a:lnTo>
                  <a:pt x="0" y="0"/>
                </a:lnTo>
                <a:lnTo>
                  <a:pt x="0" y="6832600"/>
                </a:lnTo>
                <a:lnTo>
                  <a:pt x="9144000" y="6832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3332" y="4658867"/>
            <a:ext cx="6716395" cy="1653539"/>
          </a:xfrm>
          <a:custGeom>
            <a:avLst/>
            <a:gdLst/>
            <a:ahLst/>
            <a:cxnLst/>
            <a:rect l="l" t="t" r="r" b="b"/>
            <a:pathLst>
              <a:path w="6716395" h="1653539">
                <a:moveTo>
                  <a:pt x="0" y="275589"/>
                </a:moveTo>
                <a:lnTo>
                  <a:pt x="3930" y="230902"/>
                </a:lnTo>
                <a:lnTo>
                  <a:pt x="15309" y="188504"/>
                </a:lnTo>
                <a:lnTo>
                  <a:pt x="33516" y="148966"/>
                </a:lnTo>
                <a:lnTo>
                  <a:pt x="57934" y="112855"/>
                </a:lnTo>
                <a:lnTo>
                  <a:pt x="87942" y="80740"/>
                </a:lnTo>
                <a:lnTo>
                  <a:pt x="122922" y="53189"/>
                </a:lnTo>
                <a:lnTo>
                  <a:pt x="162255" y="30771"/>
                </a:lnTo>
                <a:lnTo>
                  <a:pt x="205321" y="14055"/>
                </a:lnTo>
                <a:lnTo>
                  <a:pt x="251501" y="3608"/>
                </a:lnTo>
                <a:lnTo>
                  <a:pt x="300177" y="0"/>
                </a:lnTo>
                <a:lnTo>
                  <a:pt x="6416090" y="0"/>
                </a:lnTo>
                <a:lnTo>
                  <a:pt x="6464766" y="3608"/>
                </a:lnTo>
                <a:lnTo>
                  <a:pt x="6510946" y="14055"/>
                </a:lnTo>
                <a:lnTo>
                  <a:pt x="6554012" y="30771"/>
                </a:lnTo>
                <a:lnTo>
                  <a:pt x="6593345" y="53189"/>
                </a:lnTo>
                <a:lnTo>
                  <a:pt x="6628325" y="80740"/>
                </a:lnTo>
                <a:lnTo>
                  <a:pt x="6658333" y="112855"/>
                </a:lnTo>
                <a:lnTo>
                  <a:pt x="6682751" y="148966"/>
                </a:lnTo>
                <a:lnTo>
                  <a:pt x="6700958" y="188504"/>
                </a:lnTo>
                <a:lnTo>
                  <a:pt x="6712337" y="230902"/>
                </a:lnTo>
                <a:lnTo>
                  <a:pt x="6716268" y="275589"/>
                </a:lnTo>
                <a:lnTo>
                  <a:pt x="6716268" y="1377949"/>
                </a:lnTo>
                <a:lnTo>
                  <a:pt x="6712337" y="1422650"/>
                </a:lnTo>
                <a:lnTo>
                  <a:pt x="6700958" y="1465055"/>
                </a:lnTo>
                <a:lnTo>
                  <a:pt x="6682751" y="1504597"/>
                </a:lnTo>
                <a:lnTo>
                  <a:pt x="6658333" y="1540707"/>
                </a:lnTo>
                <a:lnTo>
                  <a:pt x="6628325" y="1572819"/>
                </a:lnTo>
                <a:lnTo>
                  <a:pt x="6593345" y="1600366"/>
                </a:lnTo>
                <a:lnTo>
                  <a:pt x="6554012" y="1622778"/>
                </a:lnTo>
                <a:lnTo>
                  <a:pt x="6510946" y="1639490"/>
                </a:lnTo>
                <a:lnTo>
                  <a:pt x="6464766" y="1649934"/>
                </a:lnTo>
                <a:lnTo>
                  <a:pt x="6416090" y="1653541"/>
                </a:lnTo>
                <a:lnTo>
                  <a:pt x="300177" y="1653541"/>
                </a:lnTo>
                <a:lnTo>
                  <a:pt x="251501" y="1649934"/>
                </a:lnTo>
                <a:lnTo>
                  <a:pt x="205321" y="1639490"/>
                </a:lnTo>
                <a:lnTo>
                  <a:pt x="162255" y="1622778"/>
                </a:lnTo>
                <a:lnTo>
                  <a:pt x="122922" y="1600366"/>
                </a:lnTo>
                <a:lnTo>
                  <a:pt x="87942" y="1572819"/>
                </a:lnTo>
                <a:lnTo>
                  <a:pt x="57934" y="1540707"/>
                </a:lnTo>
                <a:lnTo>
                  <a:pt x="33516" y="1504597"/>
                </a:lnTo>
                <a:lnTo>
                  <a:pt x="15309" y="1465055"/>
                </a:lnTo>
                <a:lnTo>
                  <a:pt x="3930" y="1422650"/>
                </a:lnTo>
                <a:lnTo>
                  <a:pt x="0" y="1377949"/>
                </a:lnTo>
                <a:lnTo>
                  <a:pt x="0" y="27558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3332" y="3683508"/>
            <a:ext cx="6166485" cy="464820"/>
          </a:xfrm>
          <a:custGeom>
            <a:avLst/>
            <a:gdLst/>
            <a:ahLst/>
            <a:cxnLst/>
            <a:rect l="l" t="t" r="r" b="b"/>
            <a:pathLst>
              <a:path w="6166484" h="464820">
                <a:moveTo>
                  <a:pt x="0" y="77470"/>
                </a:moveTo>
                <a:lnTo>
                  <a:pt x="6086" y="47309"/>
                </a:lnTo>
                <a:lnTo>
                  <a:pt x="22685" y="22685"/>
                </a:lnTo>
                <a:lnTo>
                  <a:pt x="47309" y="6086"/>
                </a:lnTo>
                <a:lnTo>
                  <a:pt x="77470" y="0"/>
                </a:lnTo>
                <a:lnTo>
                  <a:pt x="6088634" y="0"/>
                </a:lnTo>
                <a:lnTo>
                  <a:pt x="6118794" y="6086"/>
                </a:lnTo>
                <a:lnTo>
                  <a:pt x="6143418" y="22685"/>
                </a:lnTo>
                <a:lnTo>
                  <a:pt x="6160017" y="47309"/>
                </a:lnTo>
                <a:lnTo>
                  <a:pt x="6166104" y="77470"/>
                </a:lnTo>
                <a:lnTo>
                  <a:pt x="6166104" y="387350"/>
                </a:lnTo>
                <a:lnTo>
                  <a:pt x="6160017" y="417510"/>
                </a:lnTo>
                <a:lnTo>
                  <a:pt x="6143418" y="442134"/>
                </a:lnTo>
                <a:lnTo>
                  <a:pt x="6118794" y="458733"/>
                </a:lnTo>
                <a:lnTo>
                  <a:pt x="6088634" y="464820"/>
                </a:lnTo>
                <a:lnTo>
                  <a:pt x="77470" y="464820"/>
                </a:lnTo>
                <a:lnTo>
                  <a:pt x="47309" y="458733"/>
                </a:lnTo>
                <a:lnTo>
                  <a:pt x="22685" y="442134"/>
                </a:lnTo>
                <a:lnTo>
                  <a:pt x="6086" y="417510"/>
                </a:lnTo>
                <a:lnTo>
                  <a:pt x="0" y="387350"/>
                </a:lnTo>
                <a:lnTo>
                  <a:pt x="0" y="774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700" y="1117565"/>
            <a:ext cx="8289290" cy="48564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The &lt;LINK&gt;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dirty="0">
                <a:latin typeface="Verdana"/>
                <a:cs typeface="Verdana"/>
              </a:rPr>
              <a:t>is used to attach an external </a:t>
            </a:r>
            <a:r>
              <a:rPr sz="1800" spc="-10" dirty="0">
                <a:latin typeface="Verdana"/>
                <a:cs typeface="Verdana"/>
              </a:rPr>
              <a:t>CSS </a:t>
            </a:r>
            <a:r>
              <a:rPr sz="1800" spc="-5" dirty="0">
                <a:latin typeface="Verdana"/>
                <a:cs typeface="Verdana"/>
              </a:rPr>
              <a:t>document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endParaRPr sz="1800">
              <a:latin typeface="Verdana"/>
              <a:cs typeface="Verdana"/>
            </a:endParaRPr>
          </a:p>
          <a:p>
            <a:pPr marL="36004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</a:t>
            </a:r>
            <a:endParaRPr sz="18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200"/>
              </a:spcBef>
              <a:buClr>
                <a:srgbClr val="2B0A3D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Verdana"/>
                <a:cs typeface="Verdana"/>
              </a:rPr>
              <a:t>All </a:t>
            </a:r>
            <a:r>
              <a:rPr sz="1600" spc="-10" dirty="0">
                <a:latin typeface="Verdana"/>
                <a:cs typeface="Verdana"/>
              </a:rPr>
              <a:t>style </a:t>
            </a:r>
            <a:r>
              <a:rPr sz="1600" spc="-5" dirty="0">
                <a:latin typeface="Verdana"/>
                <a:cs typeface="Verdana"/>
              </a:rPr>
              <a:t>deﬁnition are store in one ﬁle </a:t>
            </a:r>
            <a:r>
              <a:rPr sz="1600" spc="-10" dirty="0">
                <a:latin typeface="Verdana"/>
                <a:cs typeface="Verdana"/>
              </a:rPr>
              <a:t>(.css</a:t>
            </a:r>
            <a:r>
              <a:rPr sz="1600" spc="1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ﬁle)</a:t>
            </a:r>
            <a:endParaRPr sz="16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890"/>
              </a:spcBef>
              <a:buClr>
                <a:srgbClr val="2B0A3D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latin typeface="Verdana"/>
                <a:cs typeface="Verdana"/>
              </a:rPr>
              <a:t>This ﬁle gets called by the HTML ﬁle during page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loading</a:t>
            </a:r>
            <a:endParaRPr sz="160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875"/>
              </a:spcBef>
              <a:buClr>
                <a:srgbClr val="2B0A3D"/>
              </a:buClr>
              <a:buFont typeface="Wingdings"/>
              <a:buChar char=""/>
              <a:tabLst>
                <a:tab pos="756285" algn="l"/>
                <a:tab pos="756920" algn="l"/>
                <a:tab pos="1838325" algn="l"/>
              </a:tabLst>
            </a:pPr>
            <a:r>
              <a:rPr sz="1600" b="1" spc="-5" dirty="0">
                <a:latin typeface="Verdana"/>
                <a:cs typeface="Verdana"/>
              </a:rPr>
              <a:t>Syntax:	</a:t>
            </a:r>
            <a:r>
              <a:rPr sz="1600" spc="-5" dirty="0">
                <a:latin typeface="Verdana"/>
                <a:cs typeface="Verdana"/>
              </a:rPr>
              <a:t>&lt;link rel=“stylesheet” href=“ﬁlename.css”</a:t>
            </a:r>
            <a:r>
              <a:rPr sz="1600" spc="1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type=“text/css”&gt;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200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Content 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ﬁrst.css: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B0A3D"/>
              </a:buClr>
              <a:buFont typeface="Wingdings"/>
              <a:buChar char=""/>
            </a:pPr>
            <a:endParaRPr sz="2000">
              <a:latin typeface="Verdana"/>
              <a:cs typeface="Verdana"/>
            </a:endParaRPr>
          </a:p>
          <a:p>
            <a:pPr marL="132334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 </a:t>
            </a:r>
            <a:r>
              <a:rPr sz="1600" spc="-10" dirty="0">
                <a:latin typeface="Verdana"/>
                <a:cs typeface="Verdana"/>
              </a:rPr>
              <a:t>{font-weight </a:t>
            </a:r>
            <a:r>
              <a:rPr sz="1600" spc="-5" dirty="0">
                <a:latin typeface="Verdana"/>
                <a:cs typeface="Verdana"/>
              </a:rPr>
              <a:t>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bold}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Content in ﬁrst.html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ﬁle: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138112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&lt;HEAD&gt;</a:t>
            </a:r>
            <a:endParaRPr sz="1400">
              <a:latin typeface="Verdana"/>
              <a:cs typeface="Verdana"/>
            </a:endParaRPr>
          </a:p>
          <a:p>
            <a:pPr marL="169037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Verdana"/>
                <a:cs typeface="Verdana"/>
              </a:rPr>
              <a:t>&lt;TITLE&gt;Demo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CSS&lt;/TITLE&gt;</a:t>
            </a:r>
            <a:endParaRPr sz="1400">
              <a:latin typeface="Verdana"/>
              <a:cs typeface="Verdana"/>
            </a:endParaRPr>
          </a:p>
          <a:p>
            <a:pPr marL="169037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Verdana"/>
                <a:cs typeface="Verdana"/>
              </a:rPr>
              <a:t>&lt; LINK </a:t>
            </a:r>
            <a:r>
              <a:rPr sz="1400" spc="-10" dirty="0">
                <a:latin typeface="Verdana"/>
                <a:cs typeface="Verdana"/>
              </a:rPr>
              <a:t>HREF=“FIRST.CSS" </a:t>
            </a:r>
            <a:r>
              <a:rPr sz="1400" dirty="0">
                <a:latin typeface="Verdana"/>
                <a:cs typeface="Verdana"/>
              </a:rPr>
              <a:t>REL="STYLESHEET"</a:t>
            </a:r>
            <a:r>
              <a:rPr sz="1400" spc="3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TYPE=“TEXT/CSS”&gt;</a:t>
            </a:r>
            <a:endParaRPr sz="1400">
              <a:latin typeface="Verdana"/>
              <a:cs typeface="Verdana"/>
            </a:endParaRPr>
          </a:p>
          <a:p>
            <a:pPr marL="138112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Verdana"/>
                <a:cs typeface="Verdana"/>
              </a:rPr>
              <a:t>&lt;/HEAD&gt;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692" y="336550"/>
            <a:ext cx="26930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External</a:t>
            </a:r>
            <a:r>
              <a:rPr sz="3200" b="0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5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45300"/>
          </a:xfrm>
          <a:custGeom>
            <a:avLst/>
            <a:gdLst/>
            <a:ahLst/>
            <a:cxnLst/>
            <a:rect l="l" t="t" r="r" b="b"/>
            <a:pathLst>
              <a:path w="9144000" h="6845300">
                <a:moveTo>
                  <a:pt x="9144000" y="0"/>
                </a:moveTo>
                <a:lnTo>
                  <a:pt x="0" y="0"/>
                </a:lnTo>
                <a:lnTo>
                  <a:pt x="0" y="6845298"/>
                </a:lnTo>
                <a:lnTo>
                  <a:pt x="9144000" y="68452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700" y="1327277"/>
            <a:ext cx="8158480" cy="18897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dirty="0">
                <a:latin typeface="Verdana"/>
                <a:cs typeface="Verdana"/>
              </a:rPr>
              <a:t>Browser </a:t>
            </a:r>
            <a:r>
              <a:rPr sz="1800" spc="-5" dirty="0">
                <a:latin typeface="Verdana"/>
                <a:cs typeface="Verdana"/>
              </a:rPr>
              <a:t>determines </a:t>
            </a:r>
            <a:r>
              <a:rPr sz="1800" dirty="0">
                <a:latin typeface="Verdana"/>
                <a:cs typeface="Verdana"/>
              </a:rPr>
              <a:t>default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format.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12200"/>
              </a:lnSpc>
              <a:spcBef>
                <a:spcPts val="495"/>
              </a:spcBef>
            </a:pPr>
            <a:r>
              <a:rPr sz="1800" dirty="0">
                <a:latin typeface="Verdana"/>
                <a:cs typeface="Verdana"/>
              </a:rPr>
              <a:t>Order of </a:t>
            </a:r>
            <a:r>
              <a:rPr sz="1800" spc="-5" dirty="0">
                <a:latin typeface="Verdana"/>
                <a:cs typeface="Verdana"/>
              </a:rPr>
              <a:t>precedence </a:t>
            </a:r>
            <a:r>
              <a:rPr sz="1800" dirty="0">
                <a:latin typeface="Verdana"/>
                <a:cs typeface="Verdana"/>
              </a:rPr>
              <a:t>when three </a:t>
            </a:r>
            <a:r>
              <a:rPr sz="1800" spc="-10" dirty="0">
                <a:latin typeface="Verdana"/>
                <a:cs typeface="Verdana"/>
              </a:rPr>
              <a:t>CSS types </a:t>
            </a:r>
            <a:r>
              <a:rPr sz="1800" dirty="0">
                <a:latin typeface="Verdana"/>
                <a:cs typeface="Verdana"/>
              </a:rPr>
              <a:t>combine at run time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the  HTML </a:t>
            </a:r>
            <a:r>
              <a:rPr sz="1800" spc="-10" dirty="0">
                <a:latin typeface="Verdana"/>
                <a:cs typeface="Verdana"/>
              </a:rPr>
              <a:t>page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Inline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styles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Embedded </a:t>
            </a:r>
            <a:r>
              <a:rPr sz="1600" spc="-10" dirty="0">
                <a:latin typeface="Verdana"/>
                <a:cs typeface="Verdana"/>
              </a:rPr>
              <a:t>style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sheets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Linked </a:t>
            </a:r>
            <a:r>
              <a:rPr sz="1600" spc="-5" dirty="0">
                <a:latin typeface="Verdana"/>
                <a:cs typeface="Verdana"/>
              </a:rPr>
              <a:t>(external) </a:t>
            </a:r>
            <a:r>
              <a:rPr sz="1600" spc="-10" dirty="0">
                <a:latin typeface="Verdana"/>
                <a:cs typeface="Verdana"/>
              </a:rPr>
              <a:t>style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sheets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2" y="427989"/>
            <a:ext cx="33286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r>
              <a:rPr sz="3200" b="0" spc="-7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Precedence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8796" y="1495044"/>
            <a:ext cx="16383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0251" y="1140686"/>
            <a:ext cx="4361180" cy="206375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Verdana"/>
                <a:cs typeface="Verdana"/>
              </a:rPr>
              <a:t>In this lesson, you </a:t>
            </a:r>
            <a:r>
              <a:rPr sz="1800" spc="-5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What 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CSS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CSS </a:t>
            </a:r>
            <a:r>
              <a:rPr sz="1600" spc="-5" dirty="0">
                <a:latin typeface="Verdana"/>
                <a:cs typeface="Verdana"/>
              </a:rPr>
              <a:t>history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What </a:t>
            </a:r>
            <a:r>
              <a:rPr sz="1600" spc="-10" dirty="0">
                <a:latin typeface="Verdana"/>
                <a:cs typeface="Verdana"/>
              </a:rPr>
              <a:t>CSS </a:t>
            </a:r>
            <a:r>
              <a:rPr sz="1600" spc="-5" dirty="0">
                <a:latin typeface="Verdana"/>
                <a:cs typeface="Verdana"/>
              </a:rPr>
              <a:t>can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CSS </a:t>
            </a:r>
            <a:r>
              <a:rPr sz="1600" spc="-5" dirty="0">
                <a:latin typeface="Verdana"/>
                <a:cs typeface="Verdana"/>
              </a:rPr>
              <a:t>Syntax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35" dirty="0">
                <a:latin typeface="Verdana"/>
                <a:cs typeface="Verdana"/>
              </a:rPr>
              <a:t>Types </a:t>
            </a:r>
            <a:r>
              <a:rPr sz="1600" spc="-5" dirty="0">
                <a:latin typeface="Verdana"/>
                <a:cs typeface="Verdana"/>
              </a:rPr>
              <a:t>of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CSS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2" y="354838"/>
            <a:ext cx="3549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Lesson</a:t>
            </a:r>
            <a:r>
              <a:rPr sz="3200" b="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Summary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1004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726" y="383813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>
                <a:moveTo>
                  <a:pt x="0" y="0"/>
                </a:moveTo>
                <a:lnTo>
                  <a:pt x="1451307" y="0"/>
                </a:lnTo>
              </a:path>
              <a:path w="1889760">
                <a:moveTo>
                  <a:pt x="1453140" y="0"/>
                </a:moveTo>
                <a:lnTo>
                  <a:pt x="1889309" y="0"/>
                </a:lnTo>
              </a:path>
            </a:pathLst>
          </a:custGeom>
          <a:ln w="13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026" y="1336360"/>
            <a:ext cx="5819775" cy="386334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Verdana"/>
                <a:cs typeface="Verdana"/>
              </a:rPr>
              <a:t>Question </a:t>
            </a:r>
            <a:r>
              <a:rPr sz="1800" spc="-10" dirty="0">
                <a:latin typeface="Verdana"/>
                <a:cs typeface="Verdana"/>
              </a:rPr>
              <a:t>1: </a:t>
            </a:r>
            <a:r>
              <a:rPr sz="1800" dirty="0">
                <a:latin typeface="Verdana"/>
                <a:cs typeface="Verdana"/>
              </a:rPr>
              <a:t>Which of the following are </a:t>
            </a:r>
            <a:r>
              <a:rPr sz="1800" spc="-10" dirty="0">
                <a:latin typeface="Verdana"/>
                <a:cs typeface="Verdana"/>
              </a:rPr>
              <a:t>CSS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Types.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100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Inline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97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Embedded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98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External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98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All 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above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4498975" algn="l"/>
              </a:tabLst>
            </a:pPr>
            <a:r>
              <a:rPr sz="1800" dirty="0">
                <a:latin typeface="Verdana"/>
                <a:cs typeface="Verdana"/>
              </a:rPr>
              <a:t>Question 2: </a:t>
            </a:r>
            <a:r>
              <a:rPr sz="1800" spc="-10" dirty="0">
                <a:latin typeface="Verdana"/>
                <a:cs typeface="Verdana"/>
              </a:rPr>
              <a:t>CSS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rule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has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Selector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0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Declaration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Element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0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All 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Above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692" y="537718"/>
            <a:ext cx="3633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5" dirty="0">
                <a:solidFill>
                  <a:srgbClr val="000000"/>
                </a:solidFill>
                <a:latin typeface="Verdana"/>
                <a:cs typeface="Verdana"/>
              </a:rPr>
              <a:t>Review</a:t>
            </a:r>
            <a:r>
              <a:rPr sz="3200" b="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Questions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04" y="3005708"/>
            <a:ext cx="4379595" cy="14008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753110">
              <a:lnSpc>
                <a:spcPts val="3660"/>
              </a:lnSpc>
              <a:spcBef>
                <a:spcPts val="375"/>
              </a:spcBef>
            </a:pPr>
            <a:r>
              <a:rPr sz="3200" spc="-5" dirty="0">
                <a:solidFill>
                  <a:srgbClr val="084F99"/>
                </a:solidFill>
              </a:rPr>
              <a:t>Cascading</a:t>
            </a:r>
            <a:r>
              <a:rPr sz="3200" spc="-25" dirty="0">
                <a:solidFill>
                  <a:srgbClr val="084F99"/>
                </a:solidFill>
              </a:rPr>
              <a:t> </a:t>
            </a:r>
            <a:r>
              <a:rPr sz="3200" dirty="0">
                <a:solidFill>
                  <a:srgbClr val="084F99"/>
                </a:solidFill>
              </a:rPr>
              <a:t>Style  Sheet</a:t>
            </a:r>
            <a:r>
              <a:rPr sz="3200" spc="-10" dirty="0">
                <a:solidFill>
                  <a:srgbClr val="084F99"/>
                </a:solidFill>
              </a:rPr>
              <a:t> </a:t>
            </a:r>
            <a:r>
              <a:rPr sz="3200" dirty="0">
                <a:solidFill>
                  <a:srgbClr val="084F99"/>
                </a:solidFill>
              </a:rPr>
              <a:t>3.0</a:t>
            </a:r>
            <a:endParaRPr sz="3200"/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400" b="0" spc="-20" dirty="0">
                <a:solidFill>
                  <a:srgbClr val="000000"/>
                </a:solidFill>
                <a:latin typeface="Verdana"/>
                <a:cs typeface="Verdana"/>
              </a:rPr>
              <a:t>Working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with </a:t>
            </a:r>
            <a:r>
              <a:rPr sz="2400" b="0" spc="-65" dirty="0">
                <a:solidFill>
                  <a:srgbClr val="000000"/>
                </a:solidFill>
                <a:latin typeface="Verdana"/>
                <a:cs typeface="Verdana"/>
              </a:rPr>
              <a:t>Text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Fonts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937" y="356361"/>
            <a:ext cx="2568260" cy="9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15" dirty="0">
                <a:latin typeface="Play"/>
                <a:cs typeface="Play"/>
              </a:rPr>
              <a:t>R</a:t>
            </a:r>
            <a:endParaRPr sz="4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5" y="903477"/>
            <a:ext cx="2323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Text</a:t>
            </a:r>
            <a:r>
              <a:rPr spc="-80" dirty="0"/>
              <a:t> </a:t>
            </a:r>
            <a:r>
              <a:rPr dirty="0"/>
              <a:t>Formatting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40" y="1323566"/>
            <a:ext cx="7105015" cy="27285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Verdana"/>
                <a:cs typeface="Verdana"/>
              </a:rPr>
              <a:t>Following properties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10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speciﬁed with the text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formatting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Alignment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Decoration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Transformation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Indentation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Shadow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5" dirty="0">
                <a:latin typeface="Verdana"/>
                <a:cs typeface="Verdana"/>
              </a:rPr>
              <a:t>Word-wrap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5" y="720597"/>
            <a:ext cx="1485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Text</a:t>
            </a:r>
            <a:r>
              <a:rPr spc="-65" dirty="0"/>
              <a:t> </a:t>
            </a:r>
            <a:r>
              <a:rPr spc="-5" dirty="0"/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020" y="1232126"/>
            <a:ext cx="4921250" cy="300926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Verdana"/>
                <a:cs typeface="Verdana"/>
              </a:rPr>
              <a:t>Color </a:t>
            </a:r>
            <a:r>
              <a:rPr sz="1800" spc="-5" dirty="0">
                <a:latin typeface="Verdana"/>
                <a:cs typeface="Verdana"/>
              </a:rPr>
              <a:t>property </a:t>
            </a:r>
            <a:r>
              <a:rPr sz="1800" dirty="0">
                <a:latin typeface="Verdana"/>
                <a:cs typeface="Verdana"/>
              </a:rPr>
              <a:t>can be speciﬁed as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 HEX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-5" dirty="0">
                <a:latin typeface="Verdana"/>
                <a:cs typeface="Verdana"/>
              </a:rPr>
              <a:t>- </a:t>
            </a:r>
            <a:r>
              <a:rPr sz="1600" spc="-10" dirty="0">
                <a:latin typeface="Verdana"/>
                <a:cs typeface="Verdana"/>
              </a:rPr>
              <a:t>like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"#ﬀ0000"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an RGB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-5" dirty="0">
                <a:latin typeface="Verdana"/>
                <a:cs typeface="Verdana"/>
              </a:rPr>
              <a:t>- </a:t>
            </a:r>
            <a:r>
              <a:rPr sz="1600" spc="-10" dirty="0">
                <a:latin typeface="Verdana"/>
                <a:cs typeface="Verdana"/>
              </a:rPr>
              <a:t>like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"rgb(255,0,0)"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 color </a:t>
            </a:r>
            <a:r>
              <a:rPr sz="1600" spc="-10" dirty="0">
                <a:latin typeface="Verdana"/>
                <a:cs typeface="Verdana"/>
              </a:rPr>
              <a:t>name </a:t>
            </a:r>
            <a:r>
              <a:rPr sz="1600" spc="-5" dirty="0">
                <a:latin typeface="Verdana"/>
                <a:cs typeface="Verdana"/>
              </a:rPr>
              <a:t>- </a:t>
            </a:r>
            <a:r>
              <a:rPr sz="1600" spc="-10" dirty="0">
                <a:latin typeface="Verdana"/>
                <a:cs typeface="Verdana"/>
              </a:rPr>
              <a:t>like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"red“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70AD"/>
              </a:buClr>
              <a:buFont typeface="Wingdings"/>
              <a:buChar char=""/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5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body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{color:blue;}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0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h1 </a:t>
            </a:r>
            <a:r>
              <a:rPr sz="1600" spc="-35" dirty="0">
                <a:latin typeface="Verdana"/>
                <a:cs typeface="Verdana"/>
              </a:rPr>
              <a:t>{color:#00ﬀ00;}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h2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{color:rgb(255,0,0);}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71" y="2063622"/>
            <a:ext cx="8445500" cy="15684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350" algn="just">
              <a:lnSpc>
                <a:spcPct val="101400"/>
              </a:lnSpc>
              <a:spcBef>
                <a:spcPts val="70"/>
              </a:spcBef>
            </a:pPr>
            <a:r>
              <a:rPr sz="1800" spc="-5" dirty="0">
                <a:latin typeface="Verdana"/>
                <a:cs typeface="Verdana"/>
              </a:rPr>
              <a:t>Cascading Style Sheets (CSS)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style sheet </a:t>
            </a:r>
            <a:r>
              <a:rPr sz="1800" dirty="0">
                <a:latin typeface="Verdana"/>
                <a:cs typeface="Verdana"/>
              </a:rPr>
              <a:t>language used to describe  the </a:t>
            </a:r>
            <a:r>
              <a:rPr sz="1800" spc="-5" dirty="0">
                <a:latin typeface="Verdana"/>
                <a:cs typeface="Verdana"/>
              </a:rPr>
              <a:t>presentation </a:t>
            </a:r>
            <a:r>
              <a:rPr sz="1800" dirty="0">
                <a:latin typeface="Verdana"/>
                <a:cs typeface="Verdana"/>
              </a:rPr>
              <a:t>(that is, the </a:t>
            </a:r>
            <a:r>
              <a:rPr sz="1800" spc="5" dirty="0">
                <a:latin typeface="Verdana"/>
                <a:cs typeface="Verdana"/>
              </a:rPr>
              <a:t>look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formatting)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document </a:t>
            </a:r>
            <a:r>
              <a:rPr sz="1800" dirty="0">
                <a:latin typeface="Verdana"/>
                <a:cs typeface="Verdana"/>
              </a:rPr>
              <a:t>written 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a markup </a:t>
            </a:r>
            <a:r>
              <a:rPr sz="1800" spc="-5" dirty="0">
                <a:latin typeface="Verdana"/>
                <a:cs typeface="Verdana"/>
              </a:rPr>
              <a:t>language.</a:t>
            </a:r>
            <a:endParaRPr sz="1800">
              <a:latin typeface="Verdana"/>
              <a:cs typeface="Verdana"/>
            </a:endParaRPr>
          </a:p>
          <a:p>
            <a:pPr marL="19050" marR="27305" algn="just">
              <a:lnSpc>
                <a:spcPct val="101299"/>
              </a:lnSpc>
              <a:spcBef>
                <a:spcPts val="1230"/>
              </a:spcBef>
            </a:pPr>
            <a:r>
              <a:rPr sz="1800" spc="-10" dirty="0">
                <a:latin typeface="Verdana"/>
                <a:cs typeface="Verdana"/>
              </a:rPr>
              <a:t>CSS was </a:t>
            </a:r>
            <a:r>
              <a:rPr sz="1800" spc="-5" dirty="0">
                <a:latin typeface="Verdana"/>
                <a:cs typeface="Verdana"/>
              </a:rPr>
              <a:t>created </a:t>
            </a:r>
            <a:r>
              <a:rPr sz="1800" dirty="0">
                <a:latin typeface="Verdana"/>
                <a:cs typeface="Verdana"/>
              </a:rPr>
              <a:t>by Hakon Wium Lie and Bert Bos and was </a:t>
            </a:r>
            <a:r>
              <a:rPr sz="1800" spc="-5" dirty="0">
                <a:latin typeface="Verdana"/>
                <a:cs typeface="Verdana"/>
              </a:rPr>
              <a:t>adopted </a:t>
            </a:r>
            <a:r>
              <a:rPr sz="1800" dirty="0">
                <a:latin typeface="Verdana"/>
                <a:cs typeface="Verdana"/>
              </a:rPr>
              <a:t>as a  </a:t>
            </a:r>
            <a:r>
              <a:rPr sz="1800" spc="-10" dirty="0">
                <a:latin typeface="Verdana"/>
                <a:cs typeface="Verdana"/>
              </a:rPr>
              <a:t>W3C </a:t>
            </a:r>
            <a:r>
              <a:rPr sz="1800" spc="-5" dirty="0">
                <a:latin typeface="Verdana"/>
                <a:cs typeface="Verdana"/>
              </a:rPr>
              <a:t>Recommendation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late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1996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39" y="1218247"/>
            <a:ext cx="363347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000000"/>
                </a:solidFill>
              </a:rPr>
              <a:t>What is CSS</a:t>
            </a:r>
            <a:r>
              <a:rPr sz="3700" spc="-130" dirty="0">
                <a:solidFill>
                  <a:srgbClr val="000000"/>
                </a:solidFill>
              </a:rPr>
              <a:t> </a:t>
            </a:r>
            <a:r>
              <a:rPr sz="3700" dirty="0">
                <a:solidFill>
                  <a:srgbClr val="000000"/>
                </a:solidFill>
              </a:rPr>
              <a:t>?</a:t>
            </a:r>
            <a:endParaRPr sz="3700"/>
          </a:p>
        </p:txBody>
      </p:sp>
      <p:sp>
        <p:nvSpPr>
          <p:cNvPr id="4" name="object 4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812038"/>
            <a:ext cx="5176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Text </a:t>
            </a:r>
            <a:r>
              <a:rPr spc="-5" dirty="0"/>
              <a:t>Alignment </a:t>
            </a:r>
            <a:r>
              <a:rPr dirty="0"/>
              <a:t>and </a:t>
            </a:r>
            <a:r>
              <a:rPr spc="-5" dirty="0"/>
              <a:t>Text</a:t>
            </a:r>
            <a:r>
              <a:rPr spc="-50" dirty="0"/>
              <a:t> </a:t>
            </a:r>
            <a:r>
              <a:rPr dirty="0"/>
              <a:t>Decoration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367" y="1327277"/>
            <a:ext cx="8554085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9710" indent="1905">
              <a:lnSpc>
                <a:spcPct val="1351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text-align property </a:t>
            </a:r>
            <a:r>
              <a:rPr sz="1800" dirty="0">
                <a:latin typeface="Verdana"/>
                <a:cs typeface="Verdana"/>
              </a:rPr>
              <a:t>is used to set the horizontal alignment of 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text.  Example:</a:t>
            </a:r>
            <a:endParaRPr sz="1800">
              <a:latin typeface="Verdana"/>
              <a:cs typeface="Verdana"/>
            </a:endParaRPr>
          </a:p>
          <a:p>
            <a:pPr marL="189865" indent="-172720">
              <a:lnSpc>
                <a:spcPct val="100000"/>
              </a:lnSpc>
              <a:spcBef>
                <a:spcPts val="700"/>
              </a:spcBef>
              <a:buClr>
                <a:srgbClr val="0070AD"/>
              </a:buClr>
              <a:buFont typeface="Wingdings"/>
              <a:buChar char=""/>
              <a:tabLst>
                <a:tab pos="190500" algn="l"/>
              </a:tabLst>
            </a:pPr>
            <a:r>
              <a:rPr sz="1600" spc="-5" dirty="0">
                <a:latin typeface="Verdana"/>
                <a:cs typeface="Verdana"/>
              </a:rPr>
              <a:t>h1</a:t>
            </a:r>
            <a:r>
              <a:rPr sz="1600" spc="-10" dirty="0">
                <a:latin typeface="Verdana"/>
                <a:cs typeface="Verdana"/>
              </a:rPr>
              <a:t> {text-align:center;}</a:t>
            </a:r>
            <a:endParaRPr sz="1600">
              <a:latin typeface="Verdana"/>
              <a:cs typeface="Verdana"/>
            </a:endParaRPr>
          </a:p>
          <a:p>
            <a:pPr marL="189865" indent="-172720">
              <a:lnSpc>
                <a:spcPct val="100000"/>
              </a:lnSpc>
              <a:spcBef>
                <a:spcPts val="700"/>
              </a:spcBef>
              <a:buClr>
                <a:srgbClr val="0070AD"/>
              </a:buClr>
              <a:buFont typeface="Wingdings"/>
              <a:buChar char=""/>
              <a:tabLst>
                <a:tab pos="190500" algn="l"/>
              </a:tabLst>
            </a:pPr>
            <a:r>
              <a:rPr sz="1600" spc="-10" dirty="0">
                <a:latin typeface="Verdana"/>
                <a:cs typeface="Verdana"/>
              </a:rPr>
              <a:t>p.date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{text-align:right;}</a:t>
            </a:r>
            <a:endParaRPr sz="1600">
              <a:latin typeface="Verdana"/>
              <a:cs typeface="Verdana"/>
            </a:endParaRPr>
          </a:p>
          <a:p>
            <a:pPr marL="189865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90500" algn="l"/>
              </a:tabLst>
            </a:pPr>
            <a:r>
              <a:rPr sz="1600" spc="-10" dirty="0">
                <a:latin typeface="Verdana"/>
                <a:cs typeface="Verdana"/>
              </a:rPr>
              <a:t>p.main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{text-align:justify;}</a:t>
            </a:r>
            <a:endParaRPr sz="1600">
              <a:latin typeface="Verdana"/>
              <a:cs typeface="Verdana"/>
            </a:endParaRPr>
          </a:p>
          <a:p>
            <a:pPr marL="12700" marR="5080" indent="1905">
              <a:lnSpc>
                <a:spcPct val="135600"/>
              </a:lnSpc>
              <a:spcBef>
                <a:spcPts val="710"/>
              </a:spcBef>
            </a:pPr>
            <a:r>
              <a:rPr sz="1800" dirty="0">
                <a:latin typeface="Verdana"/>
                <a:cs typeface="Verdana"/>
              </a:rPr>
              <a:t>The </a:t>
            </a:r>
            <a:r>
              <a:rPr sz="1800" spc="-35" dirty="0">
                <a:latin typeface="Verdana"/>
                <a:cs typeface="Verdana"/>
              </a:rPr>
              <a:t>text-decoration </a:t>
            </a:r>
            <a:r>
              <a:rPr sz="1800" spc="-45" dirty="0">
                <a:latin typeface="Verdana"/>
                <a:cs typeface="Verdana"/>
              </a:rPr>
              <a:t>property </a:t>
            </a:r>
            <a:r>
              <a:rPr sz="1800" spc="-30" dirty="0">
                <a:latin typeface="Verdana"/>
                <a:cs typeface="Verdana"/>
              </a:rPr>
              <a:t>is </a:t>
            </a:r>
            <a:r>
              <a:rPr sz="1800" spc="-45" dirty="0">
                <a:latin typeface="Verdana"/>
                <a:cs typeface="Verdana"/>
              </a:rPr>
              <a:t>used </a:t>
            </a:r>
            <a:r>
              <a:rPr sz="1800" spc="-40" dirty="0">
                <a:latin typeface="Verdana"/>
                <a:cs typeface="Verdana"/>
              </a:rPr>
              <a:t>to set or </a:t>
            </a:r>
            <a:r>
              <a:rPr sz="1800" spc="-55" dirty="0">
                <a:latin typeface="Verdana"/>
                <a:cs typeface="Verdana"/>
              </a:rPr>
              <a:t>remove </a:t>
            </a:r>
            <a:r>
              <a:rPr sz="1800" spc="-45" dirty="0">
                <a:latin typeface="Verdana"/>
                <a:cs typeface="Verdana"/>
              </a:rPr>
              <a:t>decorations from </a:t>
            </a:r>
            <a:r>
              <a:rPr sz="1800" spc="-40" dirty="0">
                <a:latin typeface="Verdana"/>
                <a:cs typeface="Verdana"/>
              </a:rPr>
              <a:t>text.  </a:t>
            </a:r>
            <a:r>
              <a:rPr sz="1800" dirty="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189865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90500" algn="l"/>
              </a:tabLst>
            </a:pPr>
            <a:r>
              <a:rPr sz="1600" spc="-5" dirty="0">
                <a:latin typeface="Verdana"/>
                <a:cs typeface="Verdana"/>
              </a:rPr>
              <a:t>h1 </a:t>
            </a:r>
            <a:r>
              <a:rPr sz="1600" spc="-10" dirty="0">
                <a:latin typeface="Verdana"/>
                <a:cs typeface="Verdana"/>
              </a:rPr>
              <a:t>{text-decoration:overline;}</a:t>
            </a:r>
            <a:endParaRPr sz="1600">
              <a:latin typeface="Verdana"/>
              <a:cs typeface="Verdana"/>
            </a:endParaRPr>
          </a:p>
          <a:p>
            <a:pPr marL="189865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90500" algn="l"/>
              </a:tabLst>
            </a:pPr>
            <a:r>
              <a:rPr sz="1600" spc="-5" dirty="0">
                <a:latin typeface="Verdana"/>
                <a:cs typeface="Verdana"/>
              </a:rPr>
              <a:t>h2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{text-decoration:line-through;}</a:t>
            </a:r>
            <a:endParaRPr sz="1600">
              <a:latin typeface="Verdana"/>
              <a:cs typeface="Verdana"/>
            </a:endParaRPr>
          </a:p>
          <a:p>
            <a:pPr marL="189865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90500" algn="l"/>
              </a:tabLst>
            </a:pPr>
            <a:r>
              <a:rPr sz="1600" spc="-5" dirty="0">
                <a:latin typeface="Verdana"/>
                <a:cs typeface="Verdana"/>
              </a:rPr>
              <a:t>h3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{text-decoration:underline;}</a:t>
            </a:r>
            <a:endParaRPr sz="1600">
              <a:latin typeface="Verdana"/>
              <a:cs typeface="Verdana"/>
            </a:endParaRPr>
          </a:p>
          <a:p>
            <a:pPr marL="189865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90500" algn="l"/>
              </a:tabLst>
            </a:pPr>
            <a:r>
              <a:rPr sz="1600" spc="-5" dirty="0">
                <a:latin typeface="Verdana"/>
                <a:cs typeface="Verdana"/>
              </a:rPr>
              <a:t>h4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{text-decoration:blink;}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5" y="866902"/>
            <a:ext cx="663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Text Transformation </a:t>
            </a:r>
            <a:r>
              <a:rPr sz="1800" spc="-5" dirty="0"/>
              <a:t>and </a:t>
            </a:r>
            <a:r>
              <a:rPr sz="1800" dirty="0"/>
              <a:t>Text </a:t>
            </a:r>
            <a:r>
              <a:rPr sz="1800" spc="-5" dirty="0"/>
              <a:t>Indentation and</a:t>
            </a:r>
            <a:r>
              <a:rPr sz="1800" spc="-15" dirty="0"/>
              <a:t> </a:t>
            </a:r>
            <a:r>
              <a:rPr sz="1800" dirty="0"/>
              <a:t>Cast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30912" y="1423542"/>
            <a:ext cx="8381365" cy="309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text-transform </a:t>
            </a:r>
            <a:r>
              <a:rPr sz="1800" spc="-5" dirty="0">
                <a:latin typeface="Verdana"/>
                <a:cs typeface="Verdana"/>
              </a:rPr>
              <a:t>property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used to </a:t>
            </a:r>
            <a:r>
              <a:rPr sz="1800" spc="-5" dirty="0">
                <a:latin typeface="Verdana"/>
                <a:cs typeface="Verdana"/>
              </a:rPr>
              <a:t>specify uppercase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lowercase</a:t>
            </a:r>
            <a:endParaRPr sz="1800">
              <a:latin typeface="Verdana"/>
              <a:cs typeface="Verdana"/>
            </a:endParaRPr>
          </a:p>
          <a:p>
            <a:pPr marL="58419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letters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58419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233679" indent="-170815">
              <a:lnSpc>
                <a:spcPct val="100000"/>
              </a:lnSpc>
              <a:spcBef>
                <a:spcPts val="200"/>
              </a:spcBef>
              <a:buClr>
                <a:srgbClr val="2B0A3D"/>
              </a:buClr>
              <a:buFont typeface="Wingdings"/>
              <a:buChar char=""/>
              <a:tabLst>
                <a:tab pos="234315" algn="l"/>
              </a:tabLst>
            </a:pPr>
            <a:r>
              <a:rPr sz="1600" spc="-5" dirty="0">
                <a:latin typeface="Verdana"/>
                <a:cs typeface="Verdana"/>
              </a:rPr>
              <a:t>p.uppercase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{text-transform:uppercase;}</a:t>
            </a:r>
            <a:endParaRPr sz="1600">
              <a:latin typeface="Verdana"/>
              <a:cs typeface="Verdana"/>
            </a:endParaRPr>
          </a:p>
          <a:p>
            <a:pPr marL="233679" indent="-170815">
              <a:lnSpc>
                <a:spcPct val="100000"/>
              </a:lnSpc>
              <a:spcBef>
                <a:spcPts val="204"/>
              </a:spcBef>
              <a:buClr>
                <a:srgbClr val="2B0A3D"/>
              </a:buClr>
              <a:buFont typeface="Wingdings"/>
              <a:buChar char=""/>
              <a:tabLst>
                <a:tab pos="234315" algn="l"/>
              </a:tabLst>
            </a:pPr>
            <a:r>
              <a:rPr sz="1600" spc="-5" dirty="0">
                <a:latin typeface="Verdana"/>
                <a:cs typeface="Verdana"/>
              </a:rPr>
              <a:t>p.lowercase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{text</a:t>
            </a:r>
            <a:r>
              <a:rPr sz="2400" spc="-7" baseline="-24305" dirty="0">
                <a:latin typeface="Verdana"/>
                <a:cs typeface="Verdana"/>
              </a:rPr>
              <a:t>-</a:t>
            </a:r>
            <a:r>
              <a:rPr sz="1600" spc="-5" dirty="0">
                <a:latin typeface="Verdana"/>
                <a:cs typeface="Verdana"/>
              </a:rPr>
              <a:t>transform:lowercase;}</a:t>
            </a:r>
            <a:endParaRPr sz="1600">
              <a:latin typeface="Verdana"/>
              <a:cs typeface="Verdana"/>
            </a:endParaRPr>
          </a:p>
          <a:p>
            <a:pPr marL="233679" indent="-170815">
              <a:lnSpc>
                <a:spcPct val="100000"/>
              </a:lnSpc>
              <a:spcBef>
                <a:spcPts val="190"/>
              </a:spcBef>
              <a:buClr>
                <a:srgbClr val="2B0A3D"/>
              </a:buClr>
              <a:buFont typeface="Wingdings"/>
              <a:buChar char=""/>
              <a:tabLst>
                <a:tab pos="234315" algn="l"/>
              </a:tabLst>
            </a:pPr>
            <a:r>
              <a:rPr sz="1600" spc="-10" dirty="0">
                <a:latin typeface="Verdana"/>
                <a:cs typeface="Verdana"/>
              </a:rPr>
              <a:t>p.capitalize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{text-transform:capitalize;}</a:t>
            </a:r>
            <a:endParaRPr sz="1600">
              <a:latin typeface="Verdana"/>
              <a:cs typeface="Verdana"/>
            </a:endParaRPr>
          </a:p>
          <a:p>
            <a:pPr marL="69850" marR="252095" indent="-11430">
              <a:lnSpc>
                <a:spcPct val="101299"/>
              </a:lnSpc>
              <a:spcBef>
                <a:spcPts val="1635"/>
              </a:spcBef>
            </a:pP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text-indentation property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specify </a:t>
            </a:r>
            <a:r>
              <a:rPr sz="1800" dirty="0">
                <a:latin typeface="Verdana"/>
                <a:cs typeface="Verdana"/>
              </a:rPr>
              <a:t>the indentation of the  ﬁrst line of 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224790" indent="-183515">
              <a:lnSpc>
                <a:spcPct val="100000"/>
              </a:lnSpc>
              <a:spcBef>
                <a:spcPts val="265"/>
              </a:spcBef>
              <a:buClr>
                <a:srgbClr val="2B0A3D"/>
              </a:buClr>
              <a:buFont typeface="Wingdings"/>
              <a:buChar char=""/>
              <a:tabLst>
                <a:tab pos="224790" algn="l"/>
              </a:tabLst>
            </a:pPr>
            <a:r>
              <a:rPr sz="1600" spc="-5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 {text-indent:50px;}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720597"/>
            <a:ext cx="1873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Text</a:t>
            </a:r>
            <a:r>
              <a:rPr spc="-60" dirty="0"/>
              <a:t> </a:t>
            </a:r>
            <a:r>
              <a:rPr spc="-5" dirty="0"/>
              <a:t>Shadow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05" y="1423542"/>
            <a:ext cx="8496300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CSS3,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text-shadow </a:t>
            </a:r>
            <a:r>
              <a:rPr sz="1800" spc="-5" dirty="0">
                <a:latin typeface="Verdana"/>
                <a:cs typeface="Verdana"/>
              </a:rPr>
              <a:t>property </a:t>
            </a:r>
            <a:r>
              <a:rPr sz="1800" dirty="0">
                <a:latin typeface="Verdana"/>
                <a:cs typeface="Verdana"/>
              </a:rPr>
              <a:t>applies </a:t>
            </a:r>
            <a:r>
              <a:rPr sz="1800" spc="-5" dirty="0">
                <a:latin typeface="Verdana"/>
                <a:cs typeface="Verdana"/>
              </a:rPr>
              <a:t>shadow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5" dirty="0">
                <a:latin typeface="Verdana"/>
                <a:cs typeface="Verdana"/>
              </a:rPr>
              <a:t>specify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horizontal </a:t>
            </a:r>
            <a:r>
              <a:rPr sz="1800" spc="-15" dirty="0">
                <a:latin typeface="Verdana"/>
                <a:cs typeface="Verdana"/>
              </a:rPr>
              <a:t>shadow,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vertical </a:t>
            </a:r>
            <a:r>
              <a:rPr sz="1800" spc="-15" dirty="0">
                <a:latin typeface="Verdana"/>
                <a:cs typeface="Verdana"/>
              </a:rPr>
              <a:t>shadow, </a:t>
            </a:r>
            <a:r>
              <a:rPr sz="1800" dirty="0">
                <a:latin typeface="Verdana"/>
                <a:cs typeface="Verdana"/>
              </a:rPr>
              <a:t>the blur</a:t>
            </a:r>
            <a:r>
              <a:rPr sz="1800" spc="2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distance,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Verdana"/>
                <a:cs typeface="Verdana"/>
              </a:rPr>
              <a:t>and the color of 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shadow: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800" spc="-5" dirty="0">
                <a:latin typeface="Verdana"/>
                <a:cs typeface="Verdana"/>
              </a:rPr>
              <a:t>Ex: </a:t>
            </a:r>
            <a:r>
              <a:rPr sz="1800" dirty="0">
                <a:latin typeface="Verdana"/>
                <a:cs typeface="Verdana"/>
              </a:rPr>
              <a:t>Add a shadow to 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header: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9791" y="2962654"/>
            <a:ext cx="2915412" cy="304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40635" y="3627119"/>
            <a:ext cx="4860290" cy="1473835"/>
            <a:chOff x="2040635" y="3627119"/>
            <a:chExt cx="4860290" cy="1473835"/>
          </a:xfrm>
        </p:grpSpPr>
        <p:sp>
          <p:nvSpPr>
            <p:cNvPr id="6" name="object 6"/>
            <p:cNvSpPr/>
            <p:nvPr/>
          </p:nvSpPr>
          <p:spPr>
            <a:xfrm>
              <a:off x="2046731" y="3633215"/>
              <a:ext cx="4848225" cy="1461770"/>
            </a:xfrm>
            <a:custGeom>
              <a:avLst/>
              <a:gdLst/>
              <a:ahLst/>
              <a:cxnLst/>
              <a:rect l="l" t="t" r="r" b="b"/>
              <a:pathLst>
                <a:path w="4848225" h="1461770">
                  <a:moveTo>
                    <a:pt x="4604258" y="0"/>
                  </a:moveTo>
                  <a:lnTo>
                    <a:pt x="243586" y="0"/>
                  </a:lnTo>
                  <a:lnTo>
                    <a:pt x="194505" y="4950"/>
                  </a:lnTo>
                  <a:lnTo>
                    <a:pt x="148786" y="19147"/>
                  </a:lnTo>
                  <a:lnTo>
                    <a:pt x="107410" y="41610"/>
                  </a:lnTo>
                  <a:lnTo>
                    <a:pt x="71358" y="71358"/>
                  </a:lnTo>
                  <a:lnTo>
                    <a:pt x="41610" y="107410"/>
                  </a:lnTo>
                  <a:lnTo>
                    <a:pt x="19147" y="148786"/>
                  </a:lnTo>
                  <a:lnTo>
                    <a:pt x="4950" y="194505"/>
                  </a:lnTo>
                  <a:lnTo>
                    <a:pt x="0" y="243585"/>
                  </a:lnTo>
                  <a:lnTo>
                    <a:pt x="0" y="1217929"/>
                  </a:lnTo>
                  <a:lnTo>
                    <a:pt x="4950" y="1267010"/>
                  </a:lnTo>
                  <a:lnTo>
                    <a:pt x="19147" y="1312729"/>
                  </a:lnTo>
                  <a:lnTo>
                    <a:pt x="41610" y="1354105"/>
                  </a:lnTo>
                  <a:lnTo>
                    <a:pt x="71358" y="1390157"/>
                  </a:lnTo>
                  <a:lnTo>
                    <a:pt x="107410" y="1419905"/>
                  </a:lnTo>
                  <a:lnTo>
                    <a:pt x="148786" y="1442368"/>
                  </a:lnTo>
                  <a:lnTo>
                    <a:pt x="194505" y="1456565"/>
                  </a:lnTo>
                  <a:lnTo>
                    <a:pt x="243586" y="1461515"/>
                  </a:lnTo>
                  <a:lnTo>
                    <a:pt x="4604258" y="1461515"/>
                  </a:lnTo>
                  <a:lnTo>
                    <a:pt x="4653338" y="1456565"/>
                  </a:lnTo>
                  <a:lnTo>
                    <a:pt x="4699057" y="1442368"/>
                  </a:lnTo>
                  <a:lnTo>
                    <a:pt x="4740433" y="1419905"/>
                  </a:lnTo>
                  <a:lnTo>
                    <a:pt x="4776485" y="1390157"/>
                  </a:lnTo>
                  <a:lnTo>
                    <a:pt x="4806233" y="1354105"/>
                  </a:lnTo>
                  <a:lnTo>
                    <a:pt x="4828696" y="1312729"/>
                  </a:lnTo>
                  <a:lnTo>
                    <a:pt x="4842893" y="1267010"/>
                  </a:lnTo>
                  <a:lnTo>
                    <a:pt x="4847844" y="1217929"/>
                  </a:lnTo>
                  <a:lnTo>
                    <a:pt x="4847844" y="243585"/>
                  </a:lnTo>
                  <a:lnTo>
                    <a:pt x="4842893" y="194505"/>
                  </a:lnTo>
                  <a:lnTo>
                    <a:pt x="4828696" y="148786"/>
                  </a:lnTo>
                  <a:lnTo>
                    <a:pt x="4806233" y="107410"/>
                  </a:lnTo>
                  <a:lnTo>
                    <a:pt x="4776485" y="71358"/>
                  </a:lnTo>
                  <a:lnTo>
                    <a:pt x="4740433" y="41610"/>
                  </a:lnTo>
                  <a:lnTo>
                    <a:pt x="4699057" y="19147"/>
                  </a:lnTo>
                  <a:lnTo>
                    <a:pt x="4653338" y="4950"/>
                  </a:lnTo>
                  <a:lnTo>
                    <a:pt x="4604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6731" y="3633215"/>
              <a:ext cx="4848225" cy="1461770"/>
            </a:xfrm>
            <a:custGeom>
              <a:avLst/>
              <a:gdLst/>
              <a:ahLst/>
              <a:cxnLst/>
              <a:rect l="l" t="t" r="r" b="b"/>
              <a:pathLst>
                <a:path w="4848225" h="1461770">
                  <a:moveTo>
                    <a:pt x="0" y="243585"/>
                  </a:moveTo>
                  <a:lnTo>
                    <a:pt x="4950" y="194505"/>
                  </a:lnTo>
                  <a:lnTo>
                    <a:pt x="19147" y="148786"/>
                  </a:lnTo>
                  <a:lnTo>
                    <a:pt x="41610" y="107410"/>
                  </a:lnTo>
                  <a:lnTo>
                    <a:pt x="71358" y="71358"/>
                  </a:lnTo>
                  <a:lnTo>
                    <a:pt x="107410" y="41610"/>
                  </a:lnTo>
                  <a:lnTo>
                    <a:pt x="148786" y="19147"/>
                  </a:lnTo>
                  <a:lnTo>
                    <a:pt x="194505" y="4950"/>
                  </a:lnTo>
                  <a:lnTo>
                    <a:pt x="243586" y="0"/>
                  </a:lnTo>
                  <a:lnTo>
                    <a:pt x="4604258" y="0"/>
                  </a:lnTo>
                  <a:lnTo>
                    <a:pt x="4653338" y="4950"/>
                  </a:lnTo>
                  <a:lnTo>
                    <a:pt x="4699057" y="19147"/>
                  </a:lnTo>
                  <a:lnTo>
                    <a:pt x="4740433" y="41610"/>
                  </a:lnTo>
                  <a:lnTo>
                    <a:pt x="4776485" y="71358"/>
                  </a:lnTo>
                  <a:lnTo>
                    <a:pt x="4806233" y="107410"/>
                  </a:lnTo>
                  <a:lnTo>
                    <a:pt x="4828696" y="148786"/>
                  </a:lnTo>
                  <a:lnTo>
                    <a:pt x="4842893" y="194505"/>
                  </a:lnTo>
                  <a:lnTo>
                    <a:pt x="4847844" y="243585"/>
                  </a:lnTo>
                  <a:lnTo>
                    <a:pt x="4847844" y="1217929"/>
                  </a:lnTo>
                  <a:lnTo>
                    <a:pt x="4842893" y="1267010"/>
                  </a:lnTo>
                  <a:lnTo>
                    <a:pt x="4828696" y="1312729"/>
                  </a:lnTo>
                  <a:lnTo>
                    <a:pt x="4806233" y="1354105"/>
                  </a:lnTo>
                  <a:lnTo>
                    <a:pt x="4776485" y="1390157"/>
                  </a:lnTo>
                  <a:lnTo>
                    <a:pt x="4740433" y="1419905"/>
                  </a:lnTo>
                  <a:lnTo>
                    <a:pt x="4699057" y="1442368"/>
                  </a:lnTo>
                  <a:lnTo>
                    <a:pt x="4653338" y="1456565"/>
                  </a:lnTo>
                  <a:lnTo>
                    <a:pt x="4604258" y="1461515"/>
                  </a:lnTo>
                  <a:lnTo>
                    <a:pt x="243586" y="1461515"/>
                  </a:lnTo>
                  <a:lnTo>
                    <a:pt x="194505" y="1456565"/>
                  </a:lnTo>
                  <a:lnTo>
                    <a:pt x="148786" y="1442368"/>
                  </a:lnTo>
                  <a:lnTo>
                    <a:pt x="107410" y="1419905"/>
                  </a:lnTo>
                  <a:lnTo>
                    <a:pt x="71358" y="1390157"/>
                  </a:lnTo>
                  <a:lnTo>
                    <a:pt x="41610" y="1354105"/>
                  </a:lnTo>
                  <a:lnTo>
                    <a:pt x="19147" y="1312729"/>
                  </a:lnTo>
                  <a:lnTo>
                    <a:pt x="4950" y="1267010"/>
                  </a:lnTo>
                  <a:lnTo>
                    <a:pt x="0" y="1217929"/>
                  </a:lnTo>
                  <a:lnTo>
                    <a:pt x="0" y="243585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96845" y="3664711"/>
            <a:ext cx="39763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h1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text-shadow: </a:t>
            </a:r>
            <a:r>
              <a:rPr sz="1800" dirty="0">
                <a:latin typeface="Verdana"/>
                <a:cs typeface="Verdana"/>
              </a:rPr>
              <a:t>5px </a:t>
            </a:r>
            <a:r>
              <a:rPr sz="1800" spc="-5" dirty="0">
                <a:latin typeface="Verdana"/>
                <a:cs typeface="Verdana"/>
              </a:rPr>
              <a:t>5px 5px  #FF0000;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1600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Word</a:t>
            </a:r>
            <a:r>
              <a:rPr spc="-90" dirty="0"/>
              <a:t> </a:t>
            </a:r>
            <a:r>
              <a:rPr dirty="0"/>
              <a:t>wrap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240663"/>
            <a:ext cx="8429625" cy="137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word </a:t>
            </a:r>
            <a:r>
              <a:rPr sz="1800" spc="-10" dirty="0">
                <a:latin typeface="Verdana"/>
                <a:cs typeface="Verdana"/>
              </a:rPr>
              <a:t>wrap </a:t>
            </a:r>
            <a:r>
              <a:rPr sz="1800" spc="-5" dirty="0">
                <a:latin typeface="Verdana"/>
                <a:cs typeface="Verdana"/>
              </a:rPr>
              <a:t>property </a:t>
            </a:r>
            <a:r>
              <a:rPr sz="1800" dirty="0">
                <a:latin typeface="Verdana"/>
                <a:cs typeface="Verdana"/>
              </a:rPr>
              <a:t>allows you to force the </a:t>
            </a: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wrap-even </a:t>
            </a:r>
            <a:r>
              <a:rPr sz="1800" dirty="0">
                <a:latin typeface="Verdana"/>
                <a:cs typeface="Verdana"/>
              </a:rPr>
              <a:t>if </a:t>
            </a:r>
            <a:r>
              <a:rPr sz="1800" spc="5" dirty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means</a:t>
            </a:r>
            <a:endParaRPr sz="18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splitting it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the middle of a word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45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Allow long words to be able </a:t>
            </a:r>
            <a:r>
              <a:rPr sz="1600" spc="-15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break and </a:t>
            </a:r>
            <a:r>
              <a:rPr sz="1600" spc="-10" dirty="0">
                <a:latin typeface="Verdana"/>
                <a:cs typeface="Verdana"/>
              </a:rPr>
              <a:t>wrap </a:t>
            </a:r>
            <a:r>
              <a:rPr sz="1600" spc="-5" dirty="0">
                <a:latin typeface="Verdana"/>
                <a:cs typeface="Verdana"/>
              </a:rPr>
              <a:t>onto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next</a:t>
            </a:r>
            <a:r>
              <a:rPr sz="1600" spc="1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line: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9611" y="3262883"/>
            <a:ext cx="4422775" cy="1679575"/>
            <a:chOff x="2229611" y="3262883"/>
            <a:chExt cx="4422775" cy="1679575"/>
          </a:xfrm>
        </p:grpSpPr>
        <p:sp>
          <p:nvSpPr>
            <p:cNvPr id="5" name="object 5"/>
            <p:cNvSpPr/>
            <p:nvPr/>
          </p:nvSpPr>
          <p:spPr>
            <a:xfrm>
              <a:off x="2235708" y="3268980"/>
              <a:ext cx="4410710" cy="1667510"/>
            </a:xfrm>
            <a:custGeom>
              <a:avLst/>
              <a:gdLst/>
              <a:ahLst/>
              <a:cxnLst/>
              <a:rect l="l" t="t" r="r" b="b"/>
              <a:pathLst>
                <a:path w="4410709" h="1667510">
                  <a:moveTo>
                    <a:pt x="4132579" y="0"/>
                  </a:moveTo>
                  <a:lnTo>
                    <a:pt x="277875" y="0"/>
                  </a:lnTo>
                  <a:lnTo>
                    <a:pt x="232815" y="3638"/>
                  </a:lnTo>
                  <a:lnTo>
                    <a:pt x="190065" y="14171"/>
                  </a:lnTo>
                  <a:lnTo>
                    <a:pt x="150198" y="31025"/>
                  </a:lnTo>
                  <a:lnTo>
                    <a:pt x="113787" y="53628"/>
                  </a:lnTo>
                  <a:lnTo>
                    <a:pt x="81407" y="81407"/>
                  </a:lnTo>
                  <a:lnTo>
                    <a:pt x="53628" y="113787"/>
                  </a:lnTo>
                  <a:lnTo>
                    <a:pt x="31025" y="150198"/>
                  </a:lnTo>
                  <a:lnTo>
                    <a:pt x="14171" y="190065"/>
                  </a:lnTo>
                  <a:lnTo>
                    <a:pt x="3638" y="232815"/>
                  </a:lnTo>
                  <a:lnTo>
                    <a:pt x="0" y="277875"/>
                  </a:lnTo>
                  <a:lnTo>
                    <a:pt x="0" y="1389380"/>
                  </a:lnTo>
                  <a:lnTo>
                    <a:pt x="3638" y="1434440"/>
                  </a:lnTo>
                  <a:lnTo>
                    <a:pt x="14171" y="1477190"/>
                  </a:lnTo>
                  <a:lnTo>
                    <a:pt x="31025" y="1517057"/>
                  </a:lnTo>
                  <a:lnTo>
                    <a:pt x="53628" y="1553468"/>
                  </a:lnTo>
                  <a:lnTo>
                    <a:pt x="81406" y="1585849"/>
                  </a:lnTo>
                  <a:lnTo>
                    <a:pt x="113787" y="1613627"/>
                  </a:lnTo>
                  <a:lnTo>
                    <a:pt x="150198" y="1636230"/>
                  </a:lnTo>
                  <a:lnTo>
                    <a:pt x="190065" y="1653084"/>
                  </a:lnTo>
                  <a:lnTo>
                    <a:pt x="232815" y="1663617"/>
                  </a:lnTo>
                  <a:lnTo>
                    <a:pt x="277875" y="1667256"/>
                  </a:lnTo>
                  <a:lnTo>
                    <a:pt x="4132579" y="1667256"/>
                  </a:lnTo>
                  <a:lnTo>
                    <a:pt x="4177640" y="1663617"/>
                  </a:lnTo>
                  <a:lnTo>
                    <a:pt x="4220390" y="1653084"/>
                  </a:lnTo>
                  <a:lnTo>
                    <a:pt x="4260257" y="1636230"/>
                  </a:lnTo>
                  <a:lnTo>
                    <a:pt x="4296668" y="1613627"/>
                  </a:lnTo>
                  <a:lnTo>
                    <a:pt x="4329049" y="1585849"/>
                  </a:lnTo>
                  <a:lnTo>
                    <a:pt x="4356827" y="1553468"/>
                  </a:lnTo>
                  <a:lnTo>
                    <a:pt x="4379430" y="1517057"/>
                  </a:lnTo>
                  <a:lnTo>
                    <a:pt x="4396284" y="1477190"/>
                  </a:lnTo>
                  <a:lnTo>
                    <a:pt x="4406817" y="1434440"/>
                  </a:lnTo>
                  <a:lnTo>
                    <a:pt x="4410456" y="1389380"/>
                  </a:lnTo>
                  <a:lnTo>
                    <a:pt x="4410456" y="277875"/>
                  </a:lnTo>
                  <a:lnTo>
                    <a:pt x="4406817" y="232815"/>
                  </a:lnTo>
                  <a:lnTo>
                    <a:pt x="4396284" y="190065"/>
                  </a:lnTo>
                  <a:lnTo>
                    <a:pt x="4379430" y="150198"/>
                  </a:lnTo>
                  <a:lnTo>
                    <a:pt x="4356827" y="113787"/>
                  </a:lnTo>
                  <a:lnTo>
                    <a:pt x="4329049" y="81406"/>
                  </a:lnTo>
                  <a:lnTo>
                    <a:pt x="4296668" y="53628"/>
                  </a:lnTo>
                  <a:lnTo>
                    <a:pt x="4260257" y="31025"/>
                  </a:lnTo>
                  <a:lnTo>
                    <a:pt x="4220390" y="14171"/>
                  </a:lnTo>
                  <a:lnTo>
                    <a:pt x="4177640" y="3638"/>
                  </a:lnTo>
                  <a:lnTo>
                    <a:pt x="4132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5708" y="3268980"/>
              <a:ext cx="4410710" cy="1667510"/>
            </a:xfrm>
            <a:custGeom>
              <a:avLst/>
              <a:gdLst/>
              <a:ahLst/>
              <a:cxnLst/>
              <a:rect l="l" t="t" r="r" b="b"/>
              <a:pathLst>
                <a:path w="4410709" h="1667510">
                  <a:moveTo>
                    <a:pt x="0" y="277875"/>
                  </a:moveTo>
                  <a:lnTo>
                    <a:pt x="3638" y="232815"/>
                  </a:lnTo>
                  <a:lnTo>
                    <a:pt x="14171" y="190065"/>
                  </a:lnTo>
                  <a:lnTo>
                    <a:pt x="31025" y="150198"/>
                  </a:lnTo>
                  <a:lnTo>
                    <a:pt x="53628" y="113787"/>
                  </a:lnTo>
                  <a:lnTo>
                    <a:pt x="81407" y="81407"/>
                  </a:lnTo>
                  <a:lnTo>
                    <a:pt x="113787" y="53628"/>
                  </a:lnTo>
                  <a:lnTo>
                    <a:pt x="150198" y="31025"/>
                  </a:lnTo>
                  <a:lnTo>
                    <a:pt x="190065" y="14171"/>
                  </a:lnTo>
                  <a:lnTo>
                    <a:pt x="232815" y="3638"/>
                  </a:lnTo>
                  <a:lnTo>
                    <a:pt x="277875" y="0"/>
                  </a:lnTo>
                  <a:lnTo>
                    <a:pt x="4132579" y="0"/>
                  </a:lnTo>
                  <a:lnTo>
                    <a:pt x="4177640" y="3638"/>
                  </a:lnTo>
                  <a:lnTo>
                    <a:pt x="4220390" y="14171"/>
                  </a:lnTo>
                  <a:lnTo>
                    <a:pt x="4260257" y="31025"/>
                  </a:lnTo>
                  <a:lnTo>
                    <a:pt x="4296668" y="53628"/>
                  </a:lnTo>
                  <a:lnTo>
                    <a:pt x="4329049" y="81406"/>
                  </a:lnTo>
                  <a:lnTo>
                    <a:pt x="4356827" y="113787"/>
                  </a:lnTo>
                  <a:lnTo>
                    <a:pt x="4379430" y="150198"/>
                  </a:lnTo>
                  <a:lnTo>
                    <a:pt x="4396284" y="190065"/>
                  </a:lnTo>
                  <a:lnTo>
                    <a:pt x="4406817" y="232815"/>
                  </a:lnTo>
                  <a:lnTo>
                    <a:pt x="4410456" y="277875"/>
                  </a:lnTo>
                  <a:lnTo>
                    <a:pt x="4410456" y="1389380"/>
                  </a:lnTo>
                  <a:lnTo>
                    <a:pt x="4406817" y="1434440"/>
                  </a:lnTo>
                  <a:lnTo>
                    <a:pt x="4396284" y="1477190"/>
                  </a:lnTo>
                  <a:lnTo>
                    <a:pt x="4379430" y="1517057"/>
                  </a:lnTo>
                  <a:lnTo>
                    <a:pt x="4356827" y="1553468"/>
                  </a:lnTo>
                  <a:lnTo>
                    <a:pt x="4329049" y="1585849"/>
                  </a:lnTo>
                  <a:lnTo>
                    <a:pt x="4296668" y="1613627"/>
                  </a:lnTo>
                  <a:lnTo>
                    <a:pt x="4260257" y="1636230"/>
                  </a:lnTo>
                  <a:lnTo>
                    <a:pt x="4220390" y="1653084"/>
                  </a:lnTo>
                  <a:lnTo>
                    <a:pt x="4177640" y="1663617"/>
                  </a:lnTo>
                  <a:lnTo>
                    <a:pt x="4132579" y="1667256"/>
                  </a:lnTo>
                  <a:lnTo>
                    <a:pt x="277875" y="1667256"/>
                  </a:lnTo>
                  <a:lnTo>
                    <a:pt x="232815" y="1663617"/>
                  </a:lnTo>
                  <a:lnTo>
                    <a:pt x="190065" y="1653084"/>
                  </a:lnTo>
                  <a:lnTo>
                    <a:pt x="150198" y="1636230"/>
                  </a:lnTo>
                  <a:lnTo>
                    <a:pt x="113787" y="1613627"/>
                  </a:lnTo>
                  <a:lnTo>
                    <a:pt x="81406" y="1585849"/>
                  </a:lnTo>
                  <a:lnTo>
                    <a:pt x="53628" y="1553468"/>
                  </a:lnTo>
                  <a:lnTo>
                    <a:pt x="31025" y="1517057"/>
                  </a:lnTo>
                  <a:lnTo>
                    <a:pt x="14171" y="1477190"/>
                  </a:lnTo>
                  <a:lnTo>
                    <a:pt x="3638" y="1434440"/>
                  </a:lnTo>
                  <a:lnTo>
                    <a:pt x="0" y="1389380"/>
                  </a:lnTo>
                  <a:lnTo>
                    <a:pt x="0" y="277875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10254" y="4089272"/>
            <a:ext cx="292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word-wrap </a:t>
            </a:r>
            <a:r>
              <a:rPr sz="1800" spc="-5" dirty="0">
                <a:latin typeface="Verdana"/>
                <a:cs typeface="Verdana"/>
              </a:rPr>
              <a:t>: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break-word;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5854" y="3540074"/>
            <a:ext cx="170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8140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1827" y="2377439"/>
            <a:ext cx="5485130" cy="433070"/>
            <a:chOff x="1671827" y="2377439"/>
            <a:chExt cx="5485130" cy="433070"/>
          </a:xfrm>
        </p:grpSpPr>
        <p:sp>
          <p:nvSpPr>
            <p:cNvPr id="4" name="object 4"/>
            <p:cNvSpPr/>
            <p:nvPr/>
          </p:nvSpPr>
          <p:spPr>
            <a:xfrm>
              <a:off x="1677924" y="2383536"/>
              <a:ext cx="5473065" cy="421005"/>
            </a:xfrm>
            <a:custGeom>
              <a:avLst/>
              <a:gdLst/>
              <a:ahLst/>
              <a:cxnLst/>
              <a:rect l="l" t="t" r="r" b="b"/>
              <a:pathLst>
                <a:path w="5473065" h="421005">
                  <a:moveTo>
                    <a:pt x="5402580" y="0"/>
                  </a:moveTo>
                  <a:lnTo>
                    <a:pt x="70103" y="0"/>
                  </a:lnTo>
                  <a:lnTo>
                    <a:pt x="42808" y="5506"/>
                  </a:lnTo>
                  <a:lnTo>
                    <a:pt x="20526" y="20526"/>
                  </a:lnTo>
                  <a:lnTo>
                    <a:pt x="5506" y="42808"/>
                  </a:lnTo>
                  <a:lnTo>
                    <a:pt x="0" y="70103"/>
                  </a:lnTo>
                  <a:lnTo>
                    <a:pt x="0" y="350519"/>
                  </a:lnTo>
                  <a:lnTo>
                    <a:pt x="5506" y="377815"/>
                  </a:lnTo>
                  <a:lnTo>
                    <a:pt x="20526" y="400097"/>
                  </a:lnTo>
                  <a:lnTo>
                    <a:pt x="42808" y="415117"/>
                  </a:lnTo>
                  <a:lnTo>
                    <a:pt x="70103" y="420624"/>
                  </a:lnTo>
                  <a:lnTo>
                    <a:pt x="5402580" y="420624"/>
                  </a:lnTo>
                  <a:lnTo>
                    <a:pt x="5429875" y="415117"/>
                  </a:lnTo>
                  <a:lnTo>
                    <a:pt x="5452157" y="400097"/>
                  </a:lnTo>
                  <a:lnTo>
                    <a:pt x="5467177" y="377815"/>
                  </a:lnTo>
                  <a:lnTo>
                    <a:pt x="5472683" y="350519"/>
                  </a:lnTo>
                  <a:lnTo>
                    <a:pt x="5472683" y="70103"/>
                  </a:lnTo>
                  <a:lnTo>
                    <a:pt x="5467177" y="42808"/>
                  </a:lnTo>
                  <a:lnTo>
                    <a:pt x="5452157" y="20526"/>
                  </a:lnTo>
                  <a:lnTo>
                    <a:pt x="5429875" y="5506"/>
                  </a:lnTo>
                  <a:lnTo>
                    <a:pt x="5402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7924" y="2383536"/>
              <a:ext cx="5473065" cy="421005"/>
            </a:xfrm>
            <a:custGeom>
              <a:avLst/>
              <a:gdLst/>
              <a:ahLst/>
              <a:cxnLst/>
              <a:rect l="l" t="t" r="r" b="b"/>
              <a:pathLst>
                <a:path w="5473065" h="421005">
                  <a:moveTo>
                    <a:pt x="0" y="70103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3" y="0"/>
                  </a:lnTo>
                  <a:lnTo>
                    <a:pt x="5402580" y="0"/>
                  </a:lnTo>
                  <a:lnTo>
                    <a:pt x="5429875" y="5506"/>
                  </a:lnTo>
                  <a:lnTo>
                    <a:pt x="5452157" y="20526"/>
                  </a:lnTo>
                  <a:lnTo>
                    <a:pt x="5467177" y="42808"/>
                  </a:lnTo>
                  <a:lnTo>
                    <a:pt x="5472683" y="70103"/>
                  </a:lnTo>
                  <a:lnTo>
                    <a:pt x="5472683" y="350519"/>
                  </a:lnTo>
                  <a:lnTo>
                    <a:pt x="5467177" y="377815"/>
                  </a:lnTo>
                  <a:lnTo>
                    <a:pt x="5452157" y="400097"/>
                  </a:lnTo>
                  <a:lnTo>
                    <a:pt x="5429875" y="415117"/>
                  </a:lnTo>
                  <a:lnTo>
                    <a:pt x="5402580" y="420624"/>
                  </a:lnTo>
                  <a:lnTo>
                    <a:pt x="70103" y="420624"/>
                  </a:lnTo>
                  <a:lnTo>
                    <a:pt x="42808" y="415117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3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49551" y="3384803"/>
            <a:ext cx="5558155" cy="942340"/>
            <a:chOff x="1749551" y="3384803"/>
            <a:chExt cx="5558155" cy="942340"/>
          </a:xfrm>
        </p:grpSpPr>
        <p:sp>
          <p:nvSpPr>
            <p:cNvPr id="7" name="object 7"/>
            <p:cNvSpPr/>
            <p:nvPr/>
          </p:nvSpPr>
          <p:spPr>
            <a:xfrm>
              <a:off x="1755647" y="3390900"/>
              <a:ext cx="5546090" cy="929640"/>
            </a:xfrm>
            <a:custGeom>
              <a:avLst/>
              <a:gdLst/>
              <a:ahLst/>
              <a:cxnLst/>
              <a:rect l="l" t="t" r="r" b="b"/>
              <a:pathLst>
                <a:path w="5546090" h="929639">
                  <a:moveTo>
                    <a:pt x="5390896" y="0"/>
                  </a:moveTo>
                  <a:lnTo>
                    <a:pt x="154939" y="0"/>
                  </a:lnTo>
                  <a:lnTo>
                    <a:pt x="105956" y="7896"/>
                  </a:lnTo>
                  <a:lnTo>
                    <a:pt x="63422" y="29886"/>
                  </a:lnTo>
                  <a:lnTo>
                    <a:pt x="29886" y="63422"/>
                  </a:lnTo>
                  <a:lnTo>
                    <a:pt x="7896" y="105956"/>
                  </a:lnTo>
                  <a:lnTo>
                    <a:pt x="0" y="154939"/>
                  </a:lnTo>
                  <a:lnTo>
                    <a:pt x="0" y="774700"/>
                  </a:lnTo>
                  <a:lnTo>
                    <a:pt x="7896" y="823683"/>
                  </a:lnTo>
                  <a:lnTo>
                    <a:pt x="29886" y="866217"/>
                  </a:lnTo>
                  <a:lnTo>
                    <a:pt x="63422" y="899753"/>
                  </a:lnTo>
                  <a:lnTo>
                    <a:pt x="105956" y="921743"/>
                  </a:lnTo>
                  <a:lnTo>
                    <a:pt x="154939" y="929639"/>
                  </a:lnTo>
                  <a:lnTo>
                    <a:pt x="5390896" y="929639"/>
                  </a:lnTo>
                  <a:lnTo>
                    <a:pt x="5439879" y="921743"/>
                  </a:lnTo>
                  <a:lnTo>
                    <a:pt x="5482413" y="899753"/>
                  </a:lnTo>
                  <a:lnTo>
                    <a:pt x="5515949" y="866217"/>
                  </a:lnTo>
                  <a:lnTo>
                    <a:pt x="5537939" y="823683"/>
                  </a:lnTo>
                  <a:lnTo>
                    <a:pt x="5545835" y="774700"/>
                  </a:lnTo>
                  <a:lnTo>
                    <a:pt x="5545835" y="154939"/>
                  </a:lnTo>
                  <a:lnTo>
                    <a:pt x="5537939" y="105956"/>
                  </a:lnTo>
                  <a:lnTo>
                    <a:pt x="5515949" y="63422"/>
                  </a:lnTo>
                  <a:lnTo>
                    <a:pt x="5482413" y="29886"/>
                  </a:lnTo>
                  <a:lnTo>
                    <a:pt x="5439879" y="7896"/>
                  </a:lnTo>
                  <a:lnTo>
                    <a:pt x="5390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5647" y="3390900"/>
              <a:ext cx="5546090" cy="929640"/>
            </a:xfrm>
            <a:custGeom>
              <a:avLst/>
              <a:gdLst/>
              <a:ahLst/>
              <a:cxnLst/>
              <a:rect l="l" t="t" r="r" b="b"/>
              <a:pathLst>
                <a:path w="5546090" h="929639">
                  <a:moveTo>
                    <a:pt x="0" y="154939"/>
                  </a:moveTo>
                  <a:lnTo>
                    <a:pt x="7896" y="105956"/>
                  </a:lnTo>
                  <a:lnTo>
                    <a:pt x="29886" y="63422"/>
                  </a:lnTo>
                  <a:lnTo>
                    <a:pt x="63422" y="29886"/>
                  </a:lnTo>
                  <a:lnTo>
                    <a:pt x="105956" y="7896"/>
                  </a:lnTo>
                  <a:lnTo>
                    <a:pt x="154939" y="0"/>
                  </a:lnTo>
                  <a:lnTo>
                    <a:pt x="5390896" y="0"/>
                  </a:lnTo>
                  <a:lnTo>
                    <a:pt x="5439879" y="7896"/>
                  </a:lnTo>
                  <a:lnTo>
                    <a:pt x="5482413" y="29886"/>
                  </a:lnTo>
                  <a:lnTo>
                    <a:pt x="5515949" y="63422"/>
                  </a:lnTo>
                  <a:lnTo>
                    <a:pt x="5537939" y="105956"/>
                  </a:lnTo>
                  <a:lnTo>
                    <a:pt x="5545835" y="154939"/>
                  </a:lnTo>
                  <a:lnTo>
                    <a:pt x="5545835" y="774700"/>
                  </a:lnTo>
                  <a:lnTo>
                    <a:pt x="5537939" y="823683"/>
                  </a:lnTo>
                  <a:lnTo>
                    <a:pt x="5515949" y="866217"/>
                  </a:lnTo>
                  <a:lnTo>
                    <a:pt x="5482413" y="899753"/>
                  </a:lnTo>
                  <a:lnTo>
                    <a:pt x="5439879" y="921743"/>
                  </a:lnTo>
                  <a:lnTo>
                    <a:pt x="5390896" y="929639"/>
                  </a:lnTo>
                  <a:lnTo>
                    <a:pt x="154939" y="929639"/>
                  </a:lnTo>
                  <a:lnTo>
                    <a:pt x="105956" y="921743"/>
                  </a:lnTo>
                  <a:lnTo>
                    <a:pt x="63422" y="899753"/>
                  </a:lnTo>
                  <a:lnTo>
                    <a:pt x="29886" y="866217"/>
                  </a:lnTo>
                  <a:lnTo>
                    <a:pt x="7896" y="823683"/>
                  </a:lnTo>
                  <a:lnTo>
                    <a:pt x="0" y="774700"/>
                  </a:lnTo>
                  <a:lnTo>
                    <a:pt x="0" y="154939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6002" y="1003464"/>
            <a:ext cx="7727315" cy="32296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5" dirty="0">
                <a:latin typeface="Trebuchet MS"/>
                <a:cs typeface="Trebuchet MS"/>
              </a:rPr>
              <a:t>CSS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font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properties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deﬁne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the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font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family,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boldness,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size,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the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style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of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text.</a:t>
            </a:r>
            <a:endParaRPr sz="1800">
              <a:latin typeface="Trebuchet MS"/>
              <a:cs typeface="Trebuchet MS"/>
            </a:endParaRPr>
          </a:p>
          <a:p>
            <a:pPr marL="187960" indent="-170815">
              <a:lnSpc>
                <a:spcPct val="100000"/>
              </a:lnSpc>
              <a:spcBef>
                <a:spcPts val="95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b="1" spc="-90" dirty="0">
                <a:latin typeface="Trebuchet MS"/>
                <a:cs typeface="Trebuchet MS"/>
              </a:rPr>
              <a:t>Font-Family </a:t>
            </a:r>
            <a:r>
              <a:rPr sz="1600" b="1" spc="-190" dirty="0">
                <a:latin typeface="Trebuchet MS"/>
                <a:cs typeface="Trebuchet MS"/>
              </a:rPr>
              <a:t>:</a:t>
            </a:r>
            <a:r>
              <a:rPr sz="1600" b="1" spc="-145" dirty="0">
                <a:latin typeface="Trebuchet MS"/>
                <a:cs typeface="Trebuchet MS"/>
              </a:rPr>
              <a:t> </a:t>
            </a:r>
            <a:r>
              <a:rPr sz="1600" b="1" spc="-70" dirty="0">
                <a:latin typeface="Trebuchet MS"/>
                <a:cs typeface="Trebuchet MS"/>
              </a:rPr>
              <a:t>Ex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B0A3D"/>
              </a:buClr>
              <a:buFont typeface="Wingdings"/>
              <a:buChar char=""/>
            </a:pPr>
            <a:endParaRPr sz="1900">
              <a:latin typeface="Trebuchet MS"/>
              <a:cs typeface="Trebuchet MS"/>
            </a:endParaRPr>
          </a:p>
          <a:p>
            <a:pPr marL="187960" indent="-170815">
              <a:lnSpc>
                <a:spcPct val="10000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b="1" spc="-75" dirty="0">
                <a:latin typeface="Trebuchet MS"/>
                <a:cs typeface="Trebuchet MS"/>
              </a:rPr>
              <a:t>Font </a:t>
            </a:r>
            <a:r>
              <a:rPr sz="1600" b="1" spc="-60" dirty="0">
                <a:latin typeface="Trebuchet MS"/>
                <a:cs typeface="Trebuchet MS"/>
              </a:rPr>
              <a:t>Style </a:t>
            </a:r>
            <a:r>
              <a:rPr sz="1600" b="1" spc="-190" dirty="0">
                <a:latin typeface="Trebuchet MS"/>
                <a:cs typeface="Trebuchet MS"/>
              </a:rPr>
              <a:t>:</a:t>
            </a:r>
            <a:r>
              <a:rPr sz="1600" b="1" spc="-254" dirty="0">
                <a:latin typeface="Trebuchet MS"/>
                <a:cs typeface="Trebuchet MS"/>
              </a:rPr>
              <a:t> </a:t>
            </a:r>
            <a:r>
              <a:rPr sz="1600" b="1" spc="-70" dirty="0">
                <a:latin typeface="Trebuchet MS"/>
                <a:cs typeface="Trebuchet MS"/>
              </a:rPr>
              <a:t>Ex</a:t>
            </a:r>
            <a:endParaRPr sz="1600">
              <a:latin typeface="Trebuchet MS"/>
              <a:cs typeface="Trebuchet MS"/>
            </a:endParaRPr>
          </a:p>
          <a:p>
            <a:pPr marL="529590" algn="ctr">
              <a:lnSpc>
                <a:spcPct val="100000"/>
              </a:lnSpc>
              <a:spcBef>
                <a:spcPts val="1175"/>
              </a:spcBef>
            </a:pPr>
            <a:r>
              <a:rPr sz="1600" spc="-5" dirty="0">
                <a:latin typeface="Verdana"/>
                <a:cs typeface="Verdana"/>
              </a:rPr>
              <a:t>p{font-family:"Times New </a:t>
            </a:r>
            <a:r>
              <a:rPr sz="1600" spc="-15" dirty="0">
                <a:latin typeface="Verdana"/>
                <a:cs typeface="Verdana"/>
              </a:rPr>
              <a:t>Roman", </a:t>
            </a:r>
            <a:r>
              <a:rPr sz="1600" spc="-10" dirty="0">
                <a:latin typeface="Verdana"/>
                <a:cs typeface="Verdana"/>
              </a:rPr>
              <a:t>Times,</a:t>
            </a:r>
            <a:r>
              <a:rPr sz="1600" spc="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serif;}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"/>
              </a:spcBef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b="1" spc="-80" dirty="0">
                <a:latin typeface="Trebuchet MS"/>
                <a:cs typeface="Trebuchet MS"/>
              </a:rPr>
              <a:t>Font Size </a:t>
            </a:r>
            <a:r>
              <a:rPr sz="1600" b="1" spc="-185" dirty="0">
                <a:latin typeface="Trebuchet MS"/>
                <a:cs typeface="Trebuchet MS"/>
              </a:rPr>
              <a:t>:</a:t>
            </a:r>
            <a:r>
              <a:rPr sz="1600" b="1" spc="-225" dirty="0">
                <a:latin typeface="Trebuchet MS"/>
                <a:cs typeface="Trebuchet MS"/>
              </a:rPr>
              <a:t> </a:t>
            </a:r>
            <a:r>
              <a:rPr sz="1600" b="1" spc="-65" dirty="0">
                <a:latin typeface="Trebuchet MS"/>
                <a:cs typeface="Trebuchet MS"/>
              </a:rPr>
              <a:t>Ex</a:t>
            </a:r>
            <a:endParaRPr sz="1600">
              <a:latin typeface="Trebuchet MS"/>
              <a:cs typeface="Trebuchet MS"/>
            </a:endParaRPr>
          </a:p>
          <a:p>
            <a:pPr marL="2978150" marR="1584960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latin typeface="Verdana"/>
                <a:cs typeface="Verdana"/>
              </a:rPr>
              <a:t>p.normal </a:t>
            </a:r>
            <a:r>
              <a:rPr sz="1600" spc="-10" dirty="0">
                <a:latin typeface="Verdana"/>
                <a:cs typeface="Verdana"/>
              </a:rPr>
              <a:t>{font-style:normal;}  </a:t>
            </a:r>
            <a:r>
              <a:rPr sz="1600" spc="-5" dirty="0">
                <a:latin typeface="Verdana"/>
                <a:cs typeface="Verdana"/>
              </a:rPr>
              <a:t>p.italic </a:t>
            </a:r>
            <a:r>
              <a:rPr sz="1600" spc="-10" dirty="0">
                <a:latin typeface="Verdana"/>
                <a:cs typeface="Verdana"/>
              </a:rPr>
              <a:t>{font-style:italic;}  </a:t>
            </a:r>
            <a:r>
              <a:rPr sz="1600" spc="-5" dirty="0">
                <a:latin typeface="Verdana"/>
                <a:cs typeface="Verdana"/>
              </a:rPr>
              <a:t>p.oblique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{font-style:oblique;}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49551" y="4971287"/>
            <a:ext cx="5659120" cy="853440"/>
            <a:chOff x="1749551" y="4971287"/>
            <a:chExt cx="5659120" cy="853440"/>
          </a:xfrm>
        </p:grpSpPr>
        <p:sp>
          <p:nvSpPr>
            <p:cNvPr id="11" name="object 11"/>
            <p:cNvSpPr/>
            <p:nvPr/>
          </p:nvSpPr>
          <p:spPr>
            <a:xfrm>
              <a:off x="1755647" y="4977383"/>
              <a:ext cx="5646420" cy="841375"/>
            </a:xfrm>
            <a:custGeom>
              <a:avLst/>
              <a:gdLst/>
              <a:ahLst/>
              <a:cxnLst/>
              <a:rect l="l" t="t" r="r" b="b"/>
              <a:pathLst>
                <a:path w="5646420" h="841375">
                  <a:moveTo>
                    <a:pt x="5506211" y="0"/>
                  </a:moveTo>
                  <a:lnTo>
                    <a:pt x="140207" y="0"/>
                  </a:ln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0" y="701040"/>
                  </a:lnTo>
                  <a:lnTo>
                    <a:pt x="7144" y="745355"/>
                  </a:lnTo>
                  <a:lnTo>
                    <a:pt x="27041" y="783844"/>
                  </a:lnTo>
                  <a:lnTo>
                    <a:pt x="57387" y="814195"/>
                  </a:lnTo>
                  <a:lnTo>
                    <a:pt x="95877" y="834100"/>
                  </a:lnTo>
                  <a:lnTo>
                    <a:pt x="140207" y="841249"/>
                  </a:lnTo>
                  <a:lnTo>
                    <a:pt x="5506211" y="841249"/>
                  </a:lnTo>
                  <a:lnTo>
                    <a:pt x="5550542" y="834100"/>
                  </a:lnTo>
                  <a:lnTo>
                    <a:pt x="5589032" y="814195"/>
                  </a:lnTo>
                  <a:lnTo>
                    <a:pt x="5619378" y="783844"/>
                  </a:lnTo>
                  <a:lnTo>
                    <a:pt x="5639275" y="745355"/>
                  </a:lnTo>
                  <a:lnTo>
                    <a:pt x="5646420" y="701040"/>
                  </a:lnTo>
                  <a:lnTo>
                    <a:pt x="5646420" y="140208"/>
                  </a:lnTo>
                  <a:lnTo>
                    <a:pt x="5639275" y="95877"/>
                  </a:lnTo>
                  <a:lnTo>
                    <a:pt x="5619378" y="57387"/>
                  </a:lnTo>
                  <a:lnTo>
                    <a:pt x="5589032" y="27041"/>
                  </a:lnTo>
                  <a:lnTo>
                    <a:pt x="5550542" y="7144"/>
                  </a:lnTo>
                  <a:lnTo>
                    <a:pt x="5506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5647" y="4977383"/>
              <a:ext cx="5646420" cy="841375"/>
            </a:xfrm>
            <a:custGeom>
              <a:avLst/>
              <a:gdLst/>
              <a:ahLst/>
              <a:cxnLst/>
              <a:rect l="l" t="t" r="r" b="b"/>
              <a:pathLst>
                <a:path w="5646420" h="841375">
                  <a:moveTo>
                    <a:pt x="0" y="140208"/>
                  </a:moveTo>
                  <a:lnTo>
                    <a:pt x="7144" y="95877"/>
                  </a:lnTo>
                  <a:lnTo>
                    <a:pt x="27041" y="57387"/>
                  </a:lnTo>
                  <a:lnTo>
                    <a:pt x="57387" y="27041"/>
                  </a:lnTo>
                  <a:lnTo>
                    <a:pt x="95877" y="7144"/>
                  </a:lnTo>
                  <a:lnTo>
                    <a:pt x="140207" y="0"/>
                  </a:lnTo>
                  <a:lnTo>
                    <a:pt x="5506211" y="0"/>
                  </a:lnTo>
                  <a:lnTo>
                    <a:pt x="5550542" y="7144"/>
                  </a:lnTo>
                  <a:lnTo>
                    <a:pt x="5589032" y="27041"/>
                  </a:lnTo>
                  <a:lnTo>
                    <a:pt x="5619378" y="57387"/>
                  </a:lnTo>
                  <a:lnTo>
                    <a:pt x="5639275" y="95877"/>
                  </a:lnTo>
                  <a:lnTo>
                    <a:pt x="5646420" y="140208"/>
                  </a:lnTo>
                  <a:lnTo>
                    <a:pt x="5646420" y="701040"/>
                  </a:lnTo>
                  <a:lnTo>
                    <a:pt x="5639275" y="745355"/>
                  </a:lnTo>
                  <a:lnTo>
                    <a:pt x="5619378" y="783844"/>
                  </a:lnTo>
                  <a:lnTo>
                    <a:pt x="5589032" y="814195"/>
                  </a:lnTo>
                  <a:lnTo>
                    <a:pt x="5550542" y="834100"/>
                  </a:lnTo>
                  <a:lnTo>
                    <a:pt x="5506211" y="841249"/>
                  </a:lnTo>
                  <a:lnTo>
                    <a:pt x="140207" y="841249"/>
                  </a:lnTo>
                  <a:lnTo>
                    <a:pt x="95877" y="834100"/>
                  </a:lnTo>
                  <a:lnTo>
                    <a:pt x="57387" y="814195"/>
                  </a:lnTo>
                  <a:lnTo>
                    <a:pt x="27041" y="783844"/>
                  </a:lnTo>
                  <a:lnTo>
                    <a:pt x="7144" y="745355"/>
                  </a:lnTo>
                  <a:lnTo>
                    <a:pt x="0" y="701040"/>
                  </a:lnTo>
                  <a:lnTo>
                    <a:pt x="0" y="14020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47770" y="5156453"/>
            <a:ext cx="21761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h1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{font-size:40px;}  </a:t>
            </a:r>
            <a:r>
              <a:rPr sz="1600" spc="-5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{font-size:14px;}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4556" y="1495044"/>
            <a:ext cx="16383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55" y="829767"/>
            <a:ext cx="2457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spc="-114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236" y="1506446"/>
            <a:ext cx="4257040" cy="13976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Verdana"/>
                <a:cs typeface="Verdana"/>
              </a:rPr>
              <a:t>In this lesson, you </a:t>
            </a:r>
            <a:r>
              <a:rPr sz="1800" spc="-5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Formatting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0" dirty="0">
                <a:latin typeface="Verdana"/>
                <a:cs typeface="Verdana"/>
              </a:rPr>
              <a:t>Text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Eﬀects</a:t>
            </a:r>
            <a:endParaRPr sz="1600">
              <a:latin typeface="Verdana"/>
              <a:cs typeface="Verdana"/>
            </a:endParaRPr>
          </a:p>
          <a:p>
            <a:pPr marL="259079" indent="-244475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-10" dirty="0">
                <a:latin typeface="Verdana"/>
                <a:cs typeface="Verdana"/>
              </a:rPr>
              <a:t>Fonts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1004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295" y="555447"/>
            <a:ext cx="2574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Review</a:t>
            </a:r>
            <a:r>
              <a:rPr spc="-100" dirty="0"/>
              <a:t> </a:t>
            </a:r>
            <a:r>
              <a:rPr dirty="0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020" y="1075397"/>
            <a:ext cx="6151880" cy="49644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Verdana"/>
                <a:cs typeface="Verdana"/>
              </a:rPr>
              <a:t>Question </a:t>
            </a:r>
            <a:r>
              <a:rPr sz="1800" spc="-5" dirty="0">
                <a:latin typeface="Verdana"/>
                <a:cs typeface="Verdana"/>
              </a:rPr>
              <a:t>1:Given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latin typeface="Verdana"/>
                <a:cs typeface="Verdana"/>
              </a:rPr>
              <a:t>h1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latin typeface="Verdana"/>
                <a:cs typeface="Verdana"/>
              </a:rPr>
              <a:t>text-shadow: </a:t>
            </a:r>
            <a:r>
              <a:rPr sz="1800" dirty="0">
                <a:latin typeface="Verdana"/>
                <a:cs typeface="Verdana"/>
              </a:rPr>
              <a:t>A ,B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,C,D;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1040"/>
              </a:spcBef>
            </a:pPr>
            <a:r>
              <a:rPr sz="1800" dirty="0">
                <a:latin typeface="Verdana"/>
                <a:cs typeface="Verdana"/>
              </a:rPr>
              <a:t>What </a:t>
            </a:r>
            <a:r>
              <a:rPr sz="1800" spc="-5" dirty="0">
                <a:latin typeface="Verdana"/>
                <a:cs typeface="Verdana"/>
              </a:rPr>
              <a:t>property does 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represents?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10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 </a:t>
            </a:r>
            <a:r>
              <a:rPr sz="1600" spc="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98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 </a:t>
            </a:r>
            <a:r>
              <a:rPr sz="1600" spc="5" dirty="0">
                <a:latin typeface="Verdana"/>
                <a:cs typeface="Verdana"/>
              </a:rPr>
              <a:t>2: </a:t>
            </a:r>
            <a:r>
              <a:rPr sz="1600" spc="-15" dirty="0">
                <a:latin typeface="Verdana"/>
                <a:cs typeface="Verdana"/>
              </a:rPr>
              <a:t>Vertical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Shadow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969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 </a:t>
            </a:r>
            <a:r>
              <a:rPr sz="1600" spc="5" dirty="0">
                <a:latin typeface="Verdana"/>
                <a:cs typeface="Verdana"/>
              </a:rPr>
              <a:t>3:</a:t>
            </a:r>
            <a:r>
              <a:rPr sz="1600" spc="-10" dirty="0">
                <a:latin typeface="Verdana"/>
                <a:cs typeface="Verdana"/>
              </a:rPr>
              <a:t> Blur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98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 4: Horizontal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Shadow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70AD"/>
              </a:buClr>
              <a:buFont typeface="Wingdings"/>
              <a:buChar char=""/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Question 2: Color can be </a:t>
            </a:r>
            <a:r>
              <a:rPr sz="1800" spc="-5" dirty="0">
                <a:latin typeface="Verdana"/>
                <a:cs typeface="Verdana"/>
              </a:rPr>
              <a:t>applied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Fonts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10" dirty="0">
                <a:latin typeface="Verdana"/>
                <a:cs typeface="Verdana"/>
              </a:rPr>
              <a:t>CSS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0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 </a:t>
            </a:r>
            <a:r>
              <a:rPr sz="1600" spc="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TRUE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0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Option </a:t>
            </a:r>
            <a:r>
              <a:rPr sz="1600" spc="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095" y="3349193"/>
            <a:ext cx="476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5" dirty="0">
                <a:solidFill>
                  <a:srgbClr val="084F99"/>
                </a:solidFill>
                <a:latin typeface="Verdana"/>
                <a:cs typeface="Verdana"/>
              </a:rPr>
              <a:t>Cascading </a:t>
            </a:r>
            <a:r>
              <a:rPr sz="2800" b="1" spc="-135" dirty="0">
                <a:solidFill>
                  <a:srgbClr val="084F99"/>
                </a:solidFill>
                <a:latin typeface="Verdana"/>
                <a:cs typeface="Verdana"/>
              </a:rPr>
              <a:t>Style </a:t>
            </a:r>
            <a:r>
              <a:rPr sz="2800" b="1" spc="-150" dirty="0">
                <a:solidFill>
                  <a:srgbClr val="084F99"/>
                </a:solidFill>
                <a:latin typeface="Verdana"/>
                <a:cs typeface="Verdana"/>
              </a:rPr>
              <a:t>Sheet</a:t>
            </a:r>
            <a:r>
              <a:rPr sz="2800" b="1" spc="55" dirty="0">
                <a:solidFill>
                  <a:srgbClr val="084F99"/>
                </a:solidFill>
                <a:latin typeface="Verdana"/>
                <a:cs typeface="Verdana"/>
              </a:rPr>
              <a:t> </a:t>
            </a:r>
            <a:r>
              <a:rPr sz="2800" b="1" spc="-140" dirty="0">
                <a:solidFill>
                  <a:srgbClr val="084F99"/>
                </a:solidFill>
                <a:latin typeface="Verdana"/>
                <a:cs typeface="Verdana"/>
              </a:rPr>
              <a:t>3.0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50" y="3887914"/>
            <a:ext cx="150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CSS </a:t>
            </a:r>
            <a:r>
              <a:rPr sz="1800" spc="-80" dirty="0">
                <a:latin typeface="Verdana"/>
                <a:cs typeface="Verdana"/>
              </a:rPr>
              <a:t>Selectors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937" y="356361"/>
            <a:ext cx="2568260" cy="9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15" dirty="0">
                <a:latin typeface="Play"/>
                <a:cs typeface="Play"/>
              </a:rPr>
              <a:t>R</a:t>
            </a:r>
            <a:endParaRPr sz="4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22" y="720597"/>
            <a:ext cx="1346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40" y="1232126"/>
            <a:ext cx="8161020" cy="287147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Verdana"/>
                <a:cs typeface="Verdana"/>
              </a:rPr>
              <a:t>Introduction:</a:t>
            </a:r>
            <a:endParaRPr sz="1800">
              <a:latin typeface="Verdana"/>
              <a:cs typeface="Verdana"/>
            </a:endParaRPr>
          </a:p>
          <a:p>
            <a:pPr marL="187960" marR="217170" indent="-187960">
              <a:lnSpc>
                <a:spcPct val="101000"/>
              </a:lnSpc>
              <a:spcBef>
                <a:spcPts val="67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Selectors are one of the </a:t>
            </a:r>
            <a:r>
              <a:rPr sz="1600" spc="-10" dirty="0">
                <a:latin typeface="Verdana"/>
                <a:cs typeface="Verdana"/>
              </a:rPr>
              <a:t>most </a:t>
            </a:r>
            <a:r>
              <a:rPr sz="1600" spc="-5" dirty="0">
                <a:latin typeface="Verdana"/>
                <a:cs typeface="Verdana"/>
              </a:rPr>
              <a:t>important aspects of CSS as </a:t>
            </a:r>
            <a:r>
              <a:rPr sz="1600" spc="-10" dirty="0">
                <a:latin typeface="Verdana"/>
                <a:cs typeface="Verdana"/>
              </a:rPr>
              <a:t>they </a:t>
            </a:r>
            <a:r>
              <a:rPr sz="1600" spc="-5" dirty="0">
                <a:latin typeface="Verdana"/>
                <a:cs typeface="Verdana"/>
              </a:rPr>
              <a:t>are used to  "select" elements on an HTML page so that they can be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styled.</a:t>
            </a:r>
            <a:endParaRPr sz="1600">
              <a:latin typeface="Verdana"/>
              <a:cs typeface="Verdana"/>
            </a:endParaRPr>
          </a:p>
          <a:p>
            <a:pPr marL="201930" marR="27305" indent="-186690">
              <a:lnSpc>
                <a:spcPct val="101000"/>
              </a:lnSpc>
              <a:spcBef>
                <a:spcPts val="86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selector </a:t>
            </a:r>
            <a:r>
              <a:rPr sz="1600" spc="-5" dirty="0">
                <a:latin typeface="Verdana"/>
                <a:cs typeface="Verdana"/>
              </a:rPr>
              <a:t>"selects" the </a:t>
            </a:r>
            <a:r>
              <a:rPr sz="1600" spc="-10" dirty="0">
                <a:latin typeface="Verdana"/>
                <a:cs typeface="Verdana"/>
              </a:rPr>
              <a:t>elements </a:t>
            </a:r>
            <a:r>
              <a:rPr sz="1600" spc="-5" dirty="0">
                <a:latin typeface="Verdana"/>
                <a:cs typeface="Verdana"/>
              </a:rPr>
              <a:t>on an HTML page that are </a:t>
            </a:r>
            <a:r>
              <a:rPr sz="1600" spc="-70" dirty="0">
                <a:latin typeface="Verdana"/>
                <a:cs typeface="Verdana"/>
              </a:rPr>
              <a:t>aﬀected </a:t>
            </a:r>
            <a:r>
              <a:rPr sz="1600" spc="-5" dirty="0">
                <a:latin typeface="Verdana"/>
                <a:cs typeface="Verdana"/>
              </a:rPr>
              <a:t>by </a:t>
            </a:r>
            <a:r>
              <a:rPr sz="1600" spc="-10" dirty="0">
                <a:latin typeface="Verdana"/>
                <a:cs typeface="Verdana"/>
              </a:rPr>
              <a:t>the  </a:t>
            </a:r>
            <a:r>
              <a:rPr sz="1600" spc="-5" dirty="0">
                <a:latin typeface="Verdana"/>
                <a:cs typeface="Verdana"/>
              </a:rPr>
              <a:t>rule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set.</a:t>
            </a:r>
            <a:endParaRPr sz="1600">
              <a:latin typeface="Verdana"/>
              <a:cs typeface="Verdana"/>
            </a:endParaRPr>
          </a:p>
          <a:p>
            <a:pPr marL="187325" marR="5080" indent="-172720">
              <a:lnSpc>
                <a:spcPct val="101000"/>
              </a:lnSpc>
              <a:spcBef>
                <a:spcPts val="86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 rule or "rule </a:t>
            </a:r>
            <a:r>
              <a:rPr sz="1600" spc="-10" dirty="0">
                <a:latin typeface="Verdana"/>
                <a:cs typeface="Verdana"/>
              </a:rPr>
              <a:t>set" </a:t>
            </a:r>
            <a:r>
              <a:rPr sz="1600" spc="-5" dirty="0">
                <a:latin typeface="Verdana"/>
                <a:cs typeface="Verdana"/>
              </a:rPr>
              <a:t>is a statement that </a:t>
            </a:r>
            <a:r>
              <a:rPr sz="1600" spc="-10" dirty="0">
                <a:latin typeface="Verdana"/>
                <a:cs typeface="Verdana"/>
              </a:rPr>
              <a:t>tells </a:t>
            </a:r>
            <a:r>
              <a:rPr sz="1600" spc="-5" dirty="0">
                <a:latin typeface="Verdana"/>
                <a:cs typeface="Verdana"/>
              </a:rPr>
              <a:t>browsers how to render particular  elements on an HTML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88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 rule set consists of a selector followed by a </a:t>
            </a:r>
            <a:r>
              <a:rPr sz="1600" spc="-10" dirty="0">
                <a:latin typeface="Verdana"/>
                <a:cs typeface="Verdana"/>
              </a:rPr>
              <a:t>declaration</a:t>
            </a:r>
            <a:r>
              <a:rPr sz="1600" spc="1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block.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0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5" dirty="0">
                <a:latin typeface="Verdana"/>
                <a:cs typeface="Verdana"/>
              </a:rPr>
              <a:t>Rule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structure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6127" y="4495798"/>
            <a:ext cx="4860290" cy="1560830"/>
            <a:chOff x="1786127" y="4495798"/>
            <a:chExt cx="4860290" cy="1560830"/>
          </a:xfrm>
        </p:grpSpPr>
        <p:sp>
          <p:nvSpPr>
            <p:cNvPr id="5" name="object 5"/>
            <p:cNvSpPr/>
            <p:nvPr/>
          </p:nvSpPr>
          <p:spPr>
            <a:xfrm>
              <a:off x="1786127" y="4495798"/>
              <a:ext cx="4835652" cy="1536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9843" y="4509517"/>
              <a:ext cx="4846319" cy="15468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5" y="903477"/>
            <a:ext cx="1346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020" y="1415006"/>
            <a:ext cx="4029710" cy="13976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h1 { color: blue; margin-top: </a:t>
            </a:r>
            <a:r>
              <a:rPr sz="1600" spc="-10" dirty="0">
                <a:latin typeface="Verdana"/>
                <a:cs typeface="Verdana"/>
              </a:rPr>
              <a:t>1em;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p { padding: </a:t>
            </a:r>
            <a:r>
              <a:rPr sz="1600" dirty="0">
                <a:latin typeface="Verdana"/>
                <a:cs typeface="Verdana"/>
              </a:rPr>
              <a:t>5px;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td { background-color: </a:t>
            </a:r>
            <a:r>
              <a:rPr sz="1600" dirty="0">
                <a:latin typeface="Verdana"/>
                <a:cs typeface="Verdana"/>
              </a:rPr>
              <a:t>#ddd;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38563"/>
              </p:ext>
            </p:extLst>
          </p:nvPr>
        </p:nvGraphicFramePr>
        <p:xfrm>
          <a:off x="473075" y="1172590"/>
          <a:ext cx="8301354" cy="4808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573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Version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Description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Features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533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The ﬁrst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CSS speciﬁcation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 an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oﬃcial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W3C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Recommendation, published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in  December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1996</a:t>
                      </a: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735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typeface,</a:t>
                      </a:r>
                      <a:r>
                        <a:rPr lang="en-US" sz="12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backgrounds,</a:t>
                      </a:r>
                      <a:r>
                        <a:rPr lang="en-US" sz="12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spacing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between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words,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letters,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and lines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text.  Alignment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of text,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images, tables and other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elements Margin,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border,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padding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etc</a:t>
                      </a: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90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CSS level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speciﬁcation was developed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by the W3C and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published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as a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recommendation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May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1998.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9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includes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number 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new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capabilities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like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absolute, relative,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ﬁxed positioning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of  elements and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z-index, the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concept of media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types, support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aural style sheets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and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bidirectional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text,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new font properties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such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shadows</a:t>
                      </a: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CSS2.1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835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2.1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was published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as a W3C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Recommendation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on 7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June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2011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22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CSS level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revision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1, often referred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as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"CSS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2.1",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ﬁxes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errors in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removes poorly  supported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or not fully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interoperable features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adds already-implemented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browser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extensions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speciﬁcation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6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Current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version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28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3 is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divided into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several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separate  documents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called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"modules". Each module adds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new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capabilities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or extends features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deﬁned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in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CSS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2.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As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June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2012,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there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are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over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ﬁfty  CSS modules published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from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the CSS 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Working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Group</a:t>
                      </a: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2" y="519430"/>
            <a:ext cx="2456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r>
              <a:rPr sz="3200" b="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History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5" y="720597"/>
            <a:ext cx="2624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Universal</a:t>
            </a:r>
            <a:r>
              <a:rPr spc="-55" dirty="0"/>
              <a:t> </a:t>
            </a:r>
            <a:r>
              <a:rPr spc="-5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80" y="1423542"/>
            <a:ext cx="7039609" cy="1138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276350">
              <a:lnSpc>
                <a:spcPct val="1018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The universal </a:t>
            </a:r>
            <a:r>
              <a:rPr sz="1800" spc="-5" dirty="0">
                <a:latin typeface="Verdana"/>
                <a:cs typeface="Verdana"/>
              </a:rPr>
              <a:t>selector matches </a:t>
            </a:r>
            <a:r>
              <a:rPr sz="1800" spc="-10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element type.  </a:t>
            </a:r>
            <a:r>
              <a:rPr sz="1800" dirty="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This rule set </a:t>
            </a:r>
            <a:r>
              <a:rPr sz="1800" spc="5" dirty="0">
                <a:latin typeface="Verdana"/>
                <a:cs typeface="Verdana"/>
              </a:rPr>
              <a:t>will </a:t>
            </a:r>
            <a:r>
              <a:rPr sz="1800" dirty="0">
                <a:latin typeface="Verdana"/>
                <a:cs typeface="Verdana"/>
              </a:rPr>
              <a:t>be applied to </a:t>
            </a:r>
            <a:r>
              <a:rPr sz="1800" spc="-5" dirty="0">
                <a:latin typeface="Verdana"/>
                <a:cs typeface="Verdana"/>
              </a:rPr>
              <a:t>every </a:t>
            </a:r>
            <a:r>
              <a:rPr sz="1800" dirty="0">
                <a:latin typeface="Verdana"/>
                <a:cs typeface="Verdana"/>
              </a:rPr>
              <a:t>element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82139" y="3064763"/>
            <a:ext cx="4133215" cy="1826260"/>
            <a:chOff x="1882139" y="3064763"/>
            <a:chExt cx="4133215" cy="1826260"/>
          </a:xfrm>
        </p:grpSpPr>
        <p:sp>
          <p:nvSpPr>
            <p:cNvPr id="5" name="object 5"/>
            <p:cNvSpPr/>
            <p:nvPr/>
          </p:nvSpPr>
          <p:spPr>
            <a:xfrm>
              <a:off x="1888236" y="3070859"/>
              <a:ext cx="4121150" cy="1813560"/>
            </a:xfrm>
            <a:custGeom>
              <a:avLst/>
              <a:gdLst/>
              <a:ahLst/>
              <a:cxnLst/>
              <a:rect l="l" t="t" r="r" b="b"/>
              <a:pathLst>
                <a:path w="4121150" h="1813560">
                  <a:moveTo>
                    <a:pt x="3818636" y="0"/>
                  </a:moveTo>
                  <a:lnTo>
                    <a:pt x="302259" y="0"/>
                  </a:lnTo>
                  <a:lnTo>
                    <a:pt x="253245" y="3957"/>
                  </a:lnTo>
                  <a:lnTo>
                    <a:pt x="206743" y="15414"/>
                  </a:lnTo>
                  <a:lnTo>
                    <a:pt x="163378" y="33748"/>
                  </a:lnTo>
                  <a:lnTo>
                    <a:pt x="123773" y="58334"/>
                  </a:lnTo>
                  <a:lnTo>
                    <a:pt x="88550" y="88550"/>
                  </a:lnTo>
                  <a:lnTo>
                    <a:pt x="58334" y="123773"/>
                  </a:lnTo>
                  <a:lnTo>
                    <a:pt x="33748" y="163378"/>
                  </a:lnTo>
                  <a:lnTo>
                    <a:pt x="15414" y="206743"/>
                  </a:lnTo>
                  <a:lnTo>
                    <a:pt x="3957" y="253245"/>
                  </a:lnTo>
                  <a:lnTo>
                    <a:pt x="0" y="302260"/>
                  </a:lnTo>
                  <a:lnTo>
                    <a:pt x="0" y="1511300"/>
                  </a:lnTo>
                  <a:lnTo>
                    <a:pt x="3957" y="1560314"/>
                  </a:lnTo>
                  <a:lnTo>
                    <a:pt x="15414" y="1606816"/>
                  </a:lnTo>
                  <a:lnTo>
                    <a:pt x="33748" y="1650181"/>
                  </a:lnTo>
                  <a:lnTo>
                    <a:pt x="58334" y="1689786"/>
                  </a:lnTo>
                  <a:lnTo>
                    <a:pt x="88550" y="1725009"/>
                  </a:lnTo>
                  <a:lnTo>
                    <a:pt x="123773" y="1755225"/>
                  </a:lnTo>
                  <a:lnTo>
                    <a:pt x="163378" y="1779811"/>
                  </a:lnTo>
                  <a:lnTo>
                    <a:pt x="206743" y="1798145"/>
                  </a:lnTo>
                  <a:lnTo>
                    <a:pt x="253245" y="1809602"/>
                  </a:lnTo>
                  <a:lnTo>
                    <a:pt x="302259" y="1813559"/>
                  </a:lnTo>
                  <a:lnTo>
                    <a:pt x="3818636" y="1813559"/>
                  </a:lnTo>
                  <a:lnTo>
                    <a:pt x="3867650" y="1809602"/>
                  </a:lnTo>
                  <a:lnTo>
                    <a:pt x="3914152" y="1798145"/>
                  </a:lnTo>
                  <a:lnTo>
                    <a:pt x="3957517" y="1779811"/>
                  </a:lnTo>
                  <a:lnTo>
                    <a:pt x="3997122" y="1755225"/>
                  </a:lnTo>
                  <a:lnTo>
                    <a:pt x="4032345" y="1725009"/>
                  </a:lnTo>
                  <a:lnTo>
                    <a:pt x="4062561" y="1689786"/>
                  </a:lnTo>
                  <a:lnTo>
                    <a:pt x="4087147" y="1650181"/>
                  </a:lnTo>
                  <a:lnTo>
                    <a:pt x="4105481" y="1606816"/>
                  </a:lnTo>
                  <a:lnTo>
                    <a:pt x="4116938" y="1560314"/>
                  </a:lnTo>
                  <a:lnTo>
                    <a:pt x="4120896" y="1511300"/>
                  </a:lnTo>
                  <a:lnTo>
                    <a:pt x="4120896" y="302260"/>
                  </a:lnTo>
                  <a:lnTo>
                    <a:pt x="4116938" y="253245"/>
                  </a:lnTo>
                  <a:lnTo>
                    <a:pt x="4105481" y="206743"/>
                  </a:lnTo>
                  <a:lnTo>
                    <a:pt x="4087147" y="163378"/>
                  </a:lnTo>
                  <a:lnTo>
                    <a:pt x="4062561" y="123773"/>
                  </a:lnTo>
                  <a:lnTo>
                    <a:pt x="4032345" y="88550"/>
                  </a:lnTo>
                  <a:lnTo>
                    <a:pt x="3997122" y="58334"/>
                  </a:lnTo>
                  <a:lnTo>
                    <a:pt x="3957517" y="33748"/>
                  </a:lnTo>
                  <a:lnTo>
                    <a:pt x="3914152" y="15414"/>
                  </a:lnTo>
                  <a:lnTo>
                    <a:pt x="3867650" y="3957"/>
                  </a:lnTo>
                  <a:lnTo>
                    <a:pt x="3818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8236" y="3070859"/>
              <a:ext cx="4121150" cy="1813560"/>
            </a:xfrm>
            <a:custGeom>
              <a:avLst/>
              <a:gdLst/>
              <a:ahLst/>
              <a:cxnLst/>
              <a:rect l="l" t="t" r="r" b="b"/>
              <a:pathLst>
                <a:path w="4121150" h="1813560">
                  <a:moveTo>
                    <a:pt x="0" y="302260"/>
                  </a:moveTo>
                  <a:lnTo>
                    <a:pt x="3957" y="253245"/>
                  </a:lnTo>
                  <a:lnTo>
                    <a:pt x="15414" y="206743"/>
                  </a:lnTo>
                  <a:lnTo>
                    <a:pt x="33748" y="163378"/>
                  </a:lnTo>
                  <a:lnTo>
                    <a:pt x="58334" y="123773"/>
                  </a:lnTo>
                  <a:lnTo>
                    <a:pt x="88550" y="88550"/>
                  </a:lnTo>
                  <a:lnTo>
                    <a:pt x="123773" y="58334"/>
                  </a:lnTo>
                  <a:lnTo>
                    <a:pt x="163378" y="33748"/>
                  </a:lnTo>
                  <a:lnTo>
                    <a:pt x="206743" y="15414"/>
                  </a:lnTo>
                  <a:lnTo>
                    <a:pt x="253245" y="3957"/>
                  </a:lnTo>
                  <a:lnTo>
                    <a:pt x="302259" y="0"/>
                  </a:lnTo>
                  <a:lnTo>
                    <a:pt x="3818636" y="0"/>
                  </a:lnTo>
                  <a:lnTo>
                    <a:pt x="3867650" y="3957"/>
                  </a:lnTo>
                  <a:lnTo>
                    <a:pt x="3914152" y="15414"/>
                  </a:lnTo>
                  <a:lnTo>
                    <a:pt x="3957517" y="33748"/>
                  </a:lnTo>
                  <a:lnTo>
                    <a:pt x="3997122" y="58334"/>
                  </a:lnTo>
                  <a:lnTo>
                    <a:pt x="4032345" y="88550"/>
                  </a:lnTo>
                  <a:lnTo>
                    <a:pt x="4062561" y="123773"/>
                  </a:lnTo>
                  <a:lnTo>
                    <a:pt x="4087147" y="163378"/>
                  </a:lnTo>
                  <a:lnTo>
                    <a:pt x="4105481" y="206743"/>
                  </a:lnTo>
                  <a:lnTo>
                    <a:pt x="4116938" y="253245"/>
                  </a:lnTo>
                  <a:lnTo>
                    <a:pt x="4120896" y="302260"/>
                  </a:lnTo>
                  <a:lnTo>
                    <a:pt x="4120896" y="1511300"/>
                  </a:lnTo>
                  <a:lnTo>
                    <a:pt x="4116938" y="1560314"/>
                  </a:lnTo>
                  <a:lnTo>
                    <a:pt x="4105481" y="1606816"/>
                  </a:lnTo>
                  <a:lnTo>
                    <a:pt x="4087147" y="1650181"/>
                  </a:lnTo>
                  <a:lnTo>
                    <a:pt x="4062561" y="1689786"/>
                  </a:lnTo>
                  <a:lnTo>
                    <a:pt x="4032345" y="1725009"/>
                  </a:lnTo>
                  <a:lnTo>
                    <a:pt x="3997122" y="1755225"/>
                  </a:lnTo>
                  <a:lnTo>
                    <a:pt x="3957517" y="1779811"/>
                  </a:lnTo>
                  <a:lnTo>
                    <a:pt x="3914152" y="1798145"/>
                  </a:lnTo>
                  <a:lnTo>
                    <a:pt x="3867650" y="1809602"/>
                  </a:lnTo>
                  <a:lnTo>
                    <a:pt x="3818636" y="1813559"/>
                  </a:lnTo>
                  <a:lnTo>
                    <a:pt x="302259" y="1813559"/>
                  </a:lnTo>
                  <a:lnTo>
                    <a:pt x="253245" y="1809602"/>
                  </a:lnTo>
                  <a:lnTo>
                    <a:pt x="206743" y="1798145"/>
                  </a:lnTo>
                  <a:lnTo>
                    <a:pt x="163378" y="1779811"/>
                  </a:lnTo>
                  <a:lnTo>
                    <a:pt x="123773" y="1755225"/>
                  </a:lnTo>
                  <a:lnTo>
                    <a:pt x="88550" y="1725009"/>
                  </a:lnTo>
                  <a:lnTo>
                    <a:pt x="58334" y="1689786"/>
                  </a:lnTo>
                  <a:lnTo>
                    <a:pt x="33748" y="1650181"/>
                  </a:lnTo>
                  <a:lnTo>
                    <a:pt x="15414" y="1606816"/>
                  </a:lnTo>
                  <a:lnTo>
                    <a:pt x="3957" y="1560314"/>
                  </a:lnTo>
                  <a:lnTo>
                    <a:pt x="0" y="1511300"/>
                  </a:lnTo>
                  <a:lnTo>
                    <a:pt x="0" y="30226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5114" y="3415410"/>
            <a:ext cx="1833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*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tabLst>
                <a:tab pos="1386205" algn="l"/>
              </a:tabLst>
            </a:pPr>
            <a:r>
              <a:rPr sz="1800" dirty="0">
                <a:latin typeface="Verdana"/>
                <a:cs typeface="Verdana"/>
              </a:rPr>
              <a:t>margin	</a:t>
            </a:r>
            <a:r>
              <a:rPr sz="1800" spc="-5" dirty="0">
                <a:latin typeface="Verdana"/>
                <a:cs typeface="Verdana"/>
              </a:rPr>
              <a:t>: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padding: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0;</a:t>
            </a:r>
            <a:endParaRPr sz="1800">
              <a:latin typeface="Verdana"/>
              <a:cs typeface="Verdana"/>
            </a:endParaRPr>
          </a:p>
          <a:p>
            <a:pPr marL="2546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2090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</a:t>
            </a:r>
            <a:r>
              <a:rPr spc="-45" dirty="0"/>
              <a:t> </a:t>
            </a:r>
            <a:r>
              <a:rPr spc="-5" dirty="0"/>
              <a:t>selectors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77667" y="3000044"/>
            <a:ext cx="2597150" cy="1202690"/>
            <a:chOff x="2677667" y="3000044"/>
            <a:chExt cx="2597150" cy="1202690"/>
          </a:xfrm>
        </p:grpSpPr>
        <p:sp>
          <p:nvSpPr>
            <p:cNvPr id="4" name="object 4"/>
            <p:cNvSpPr/>
            <p:nvPr/>
          </p:nvSpPr>
          <p:spPr>
            <a:xfrm>
              <a:off x="2683764" y="3006140"/>
              <a:ext cx="2585085" cy="1190625"/>
            </a:xfrm>
            <a:custGeom>
              <a:avLst/>
              <a:gdLst/>
              <a:ahLst/>
              <a:cxnLst/>
              <a:rect l="l" t="t" r="r" b="b"/>
              <a:pathLst>
                <a:path w="2585085" h="1190625">
                  <a:moveTo>
                    <a:pt x="2386330" y="0"/>
                  </a:moveTo>
                  <a:lnTo>
                    <a:pt x="198374" y="0"/>
                  </a:lnTo>
                  <a:lnTo>
                    <a:pt x="152875" y="5236"/>
                  </a:lnTo>
                  <a:lnTo>
                    <a:pt x="111115" y="20155"/>
                  </a:lnTo>
                  <a:lnTo>
                    <a:pt x="74283" y="43567"/>
                  </a:lnTo>
                  <a:lnTo>
                    <a:pt x="43567" y="74283"/>
                  </a:lnTo>
                  <a:lnTo>
                    <a:pt x="20155" y="111115"/>
                  </a:lnTo>
                  <a:lnTo>
                    <a:pt x="5236" y="152875"/>
                  </a:lnTo>
                  <a:lnTo>
                    <a:pt x="0" y="198374"/>
                  </a:lnTo>
                  <a:lnTo>
                    <a:pt x="0" y="991869"/>
                  </a:lnTo>
                  <a:lnTo>
                    <a:pt x="5236" y="1037368"/>
                  </a:lnTo>
                  <a:lnTo>
                    <a:pt x="20155" y="1079128"/>
                  </a:lnTo>
                  <a:lnTo>
                    <a:pt x="43567" y="1115960"/>
                  </a:lnTo>
                  <a:lnTo>
                    <a:pt x="74283" y="1146676"/>
                  </a:lnTo>
                  <a:lnTo>
                    <a:pt x="111115" y="1170088"/>
                  </a:lnTo>
                  <a:lnTo>
                    <a:pt x="152875" y="1185007"/>
                  </a:lnTo>
                  <a:lnTo>
                    <a:pt x="198374" y="1190244"/>
                  </a:lnTo>
                  <a:lnTo>
                    <a:pt x="2386330" y="1190244"/>
                  </a:lnTo>
                  <a:lnTo>
                    <a:pt x="2431828" y="1185007"/>
                  </a:lnTo>
                  <a:lnTo>
                    <a:pt x="2473588" y="1170088"/>
                  </a:lnTo>
                  <a:lnTo>
                    <a:pt x="2510420" y="1146676"/>
                  </a:lnTo>
                  <a:lnTo>
                    <a:pt x="2541136" y="1115960"/>
                  </a:lnTo>
                  <a:lnTo>
                    <a:pt x="2564548" y="1079128"/>
                  </a:lnTo>
                  <a:lnTo>
                    <a:pt x="2579467" y="1037368"/>
                  </a:lnTo>
                  <a:lnTo>
                    <a:pt x="2584704" y="991869"/>
                  </a:lnTo>
                  <a:lnTo>
                    <a:pt x="2584704" y="198374"/>
                  </a:lnTo>
                  <a:lnTo>
                    <a:pt x="2579467" y="152875"/>
                  </a:lnTo>
                  <a:lnTo>
                    <a:pt x="2564548" y="111115"/>
                  </a:lnTo>
                  <a:lnTo>
                    <a:pt x="2541136" y="74283"/>
                  </a:lnTo>
                  <a:lnTo>
                    <a:pt x="2510420" y="43567"/>
                  </a:lnTo>
                  <a:lnTo>
                    <a:pt x="2473588" y="20155"/>
                  </a:lnTo>
                  <a:lnTo>
                    <a:pt x="2431828" y="5236"/>
                  </a:lnTo>
                  <a:lnTo>
                    <a:pt x="2386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3764" y="3006140"/>
              <a:ext cx="2585085" cy="1190625"/>
            </a:xfrm>
            <a:custGeom>
              <a:avLst/>
              <a:gdLst/>
              <a:ahLst/>
              <a:cxnLst/>
              <a:rect l="l" t="t" r="r" b="b"/>
              <a:pathLst>
                <a:path w="2585085" h="1190625">
                  <a:moveTo>
                    <a:pt x="0" y="198374"/>
                  </a:moveTo>
                  <a:lnTo>
                    <a:pt x="5236" y="152875"/>
                  </a:lnTo>
                  <a:lnTo>
                    <a:pt x="20155" y="111115"/>
                  </a:lnTo>
                  <a:lnTo>
                    <a:pt x="43567" y="74283"/>
                  </a:lnTo>
                  <a:lnTo>
                    <a:pt x="74283" y="43567"/>
                  </a:lnTo>
                  <a:lnTo>
                    <a:pt x="111115" y="20155"/>
                  </a:lnTo>
                  <a:lnTo>
                    <a:pt x="152875" y="5236"/>
                  </a:lnTo>
                  <a:lnTo>
                    <a:pt x="198374" y="0"/>
                  </a:lnTo>
                  <a:lnTo>
                    <a:pt x="2386330" y="0"/>
                  </a:lnTo>
                  <a:lnTo>
                    <a:pt x="2431828" y="5236"/>
                  </a:lnTo>
                  <a:lnTo>
                    <a:pt x="2473588" y="20155"/>
                  </a:lnTo>
                  <a:lnTo>
                    <a:pt x="2510420" y="43567"/>
                  </a:lnTo>
                  <a:lnTo>
                    <a:pt x="2541136" y="74283"/>
                  </a:lnTo>
                  <a:lnTo>
                    <a:pt x="2564548" y="111115"/>
                  </a:lnTo>
                  <a:lnTo>
                    <a:pt x="2579467" y="152875"/>
                  </a:lnTo>
                  <a:lnTo>
                    <a:pt x="2584704" y="198374"/>
                  </a:lnTo>
                  <a:lnTo>
                    <a:pt x="2584704" y="991869"/>
                  </a:lnTo>
                  <a:lnTo>
                    <a:pt x="2579467" y="1037368"/>
                  </a:lnTo>
                  <a:lnTo>
                    <a:pt x="2564548" y="1079128"/>
                  </a:lnTo>
                  <a:lnTo>
                    <a:pt x="2541136" y="1115960"/>
                  </a:lnTo>
                  <a:lnTo>
                    <a:pt x="2510420" y="1146676"/>
                  </a:lnTo>
                  <a:lnTo>
                    <a:pt x="2473588" y="1170088"/>
                  </a:lnTo>
                  <a:lnTo>
                    <a:pt x="2431828" y="1185007"/>
                  </a:lnTo>
                  <a:lnTo>
                    <a:pt x="2386330" y="1190244"/>
                  </a:lnTo>
                  <a:lnTo>
                    <a:pt x="198374" y="1190244"/>
                  </a:lnTo>
                  <a:lnTo>
                    <a:pt x="152875" y="1185007"/>
                  </a:lnTo>
                  <a:lnTo>
                    <a:pt x="111115" y="1170088"/>
                  </a:lnTo>
                  <a:lnTo>
                    <a:pt x="74283" y="1146676"/>
                  </a:lnTo>
                  <a:lnTo>
                    <a:pt x="43567" y="1115960"/>
                  </a:lnTo>
                  <a:lnTo>
                    <a:pt x="20155" y="1079128"/>
                  </a:lnTo>
                  <a:lnTo>
                    <a:pt x="5236" y="1037368"/>
                  </a:lnTo>
                  <a:lnTo>
                    <a:pt x="0" y="991869"/>
                  </a:lnTo>
                  <a:lnTo>
                    <a:pt x="0" y="19837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657" y="1332103"/>
            <a:ext cx="8732520" cy="39141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050" marR="506730" indent="-6985">
              <a:lnSpc>
                <a:spcPct val="101400"/>
              </a:lnSpc>
              <a:spcBef>
                <a:spcPts val="70"/>
              </a:spcBef>
            </a:pPr>
            <a:r>
              <a:rPr sz="1800" dirty="0">
                <a:latin typeface="Verdana"/>
                <a:cs typeface="Verdana"/>
              </a:rPr>
              <a:t>While the </a:t>
            </a:r>
            <a:r>
              <a:rPr sz="1800" spc="-5" dirty="0">
                <a:latin typeface="Verdana"/>
                <a:cs typeface="Verdana"/>
              </a:rPr>
              <a:t>universal selector matches </a:t>
            </a:r>
            <a:r>
              <a:rPr sz="1800" spc="-10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element, </a:t>
            </a:r>
            <a:r>
              <a:rPr sz="1800" dirty="0">
                <a:latin typeface="Verdana"/>
                <a:cs typeface="Verdana"/>
              </a:rPr>
              <a:t>an element </a:t>
            </a:r>
            <a:r>
              <a:rPr sz="1800" spc="-5" dirty="0">
                <a:latin typeface="Verdana"/>
                <a:cs typeface="Verdana"/>
              </a:rPr>
              <a:t>type  selector matches </a:t>
            </a:r>
            <a:r>
              <a:rPr sz="1800" dirty="0">
                <a:latin typeface="Verdana"/>
                <a:cs typeface="Verdana"/>
              </a:rPr>
              <a:t>elements with the </a:t>
            </a:r>
            <a:r>
              <a:rPr sz="1800" spc="-5" dirty="0">
                <a:latin typeface="Verdana"/>
                <a:cs typeface="Verdana"/>
              </a:rPr>
              <a:t>corresponding element </a:t>
            </a:r>
            <a:r>
              <a:rPr sz="1800" spc="-10" dirty="0">
                <a:latin typeface="Verdana"/>
                <a:cs typeface="Verdana"/>
              </a:rPr>
              <a:t>type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1299"/>
              </a:lnSpc>
              <a:spcBef>
                <a:spcPts val="960"/>
              </a:spcBef>
            </a:pPr>
            <a:r>
              <a:rPr sz="1800" spc="-50" dirty="0">
                <a:latin typeface="Verdana"/>
                <a:cs typeface="Verdana"/>
              </a:rPr>
              <a:t>Type </a:t>
            </a:r>
            <a:r>
              <a:rPr sz="1800" spc="-5" dirty="0">
                <a:latin typeface="Verdana"/>
                <a:cs typeface="Verdana"/>
              </a:rPr>
              <a:t>selectors </a:t>
            </a:r>
            <a:r>
              <a:rPr sz="1800" dirty="0">
                <a:latin typeface="Verdana"/>
                <a:cs typeface="Verdana"/>
              </a:rPr>
              <a:t>are case insensitive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10" dirty="0">
                <a:latin typeface="Verdana"/>
                <a:cs typeface="Verdana"/>
              </a:rPr>
              <a:t>HTML </a:t>
            </a:r>
            <a:r>
              <a:rPr sz="1800" dirty="0">
                <a:latin typeface="Verdana"/>
                <a:cs typeface="Verdana"/>
              </a:rPr>
              <a:t>(including XHTML </a:t>
            </a:r>
            <a:r>
              <a:rPr sz="1800" spc="-5" dirty="0">
                <a:latin typeface="Verdana"/>
                <a:cs typeface="Verdana"/>
              </a:rPr>
              <a:t>served </a:t>
            </a:r>
            <a:r>
              <a:rPr sz="1800" dirty="0">
                <a:latin typeface="Verdana"/>
                <a:cs typeface="Verdana"/>
              </a:rPr>
              <a:t>as  text/html), but are case sensitive in XML (including XHTML </a:t>
            </a:r>
            <a:r>
              <a:rPr sz="1800" spc="-5" dirty="0">
                <a:latin typeface="Verdana"/>
                <a:cs typeface="Verdana"/>
              </a:rPr>
              <a:t>served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XML).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  <a:p>
            <a:pPr marL="2548255">
              <a:lnSpc>
                <a:spcPts val="2140"/>
              </a:lnSpc>
              <a:spcBef>
                <a:spcPts val="1680"/>
              </a:spcBef>
            </a:pPr>
            <a:r>
              <a:rPr sz="1800" dirty="0">
                <a:latin typeface="Verdana"/>
                <a:cs typeface="Verdana"/>
              </a:rPr>
              <a:t>ul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710180">
              <a:lnSpc>
                <a:spcPts val="2140"/>
              </a:lnSpc>
            </a:pPr>
            <a:r>
              <a:rPr sz="1800" spc="130" dirty="0">
                <a:latin typeface="BABEL Unicode"/>
                <a:cs typeface="BABEL Unicode"/>
              </a:rPr>
              <a:t>⋮</a:t>
            </a:r>
            <a:r>
              <a:rPr sz="1800" spc="150" dirty="0">
                <a:latin typeface="BABEL Unicode"/>
                <a:cs typeface="BABEL Unicode"/>
              </a:rPr>
              <a:t> </a:t>
            </a:r>
            <a:r>
              <a:rPr sz="1800" spc="-5" dirty="0">
                <a:latin typeface="Verdana"/>
                <a:cs typeface="Verdana"/>
              </a:rPr>
              <a:t>declarations</a:t>
            </a:r>
            <a:endParaRPr sz="1800">
              <a:latin typeface="Verdana"/>
              <a:cs typeface="Verdana"/>
            </a:endParaRPr>
          </a:p>
          <a:p>
            <a:pPr marL="2548255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Verdana"/>
              <a:cs typeface="Verdana"/>
            </a:endParaRPr>
          </a:p>
          <a:p>
            <a:pPr marL="26034" marR="892175" indent="-13970">
              <a:lnSpc>
                <a:spcPct val="101299"/>
              </a:lnSpc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10" dirty="0">
                <a:latin typeface="Verdana"/>
                <a:cs typeface="Verdana"/>
              </a:rPr>
              <a:t>type </a:t>
            </a:r>
            <a:r>
              <a:rPr sz="1800" spc="-5" dirty="0">
                <a:latin typeface="Verdana"/>
                <a:cs typeface="Verdana"/>
              </a:rPr>
              <a:t>selector </a:t>
            </a:r>
            <a:r>
              <a:rPr sz="1800" dirty="0">
                <a:latin typeface="Verdana"/>
                <a:cs typeface="Verdana"/>
              </a:rPr>
              <a:t>like the </a:t>
            </a:r>
            <a:r>
              <a:rPr sz="1800" spc="-10" dirty="0">
                <a:latin typeface="Verdana"/>
                <a:cs typeface="Verdana"/>
              </a:rPr>
              <a:t>above </a:t>
            </a:r>
            <a:r>
              <a:rPr sz="1800" dirty="0">
                <a:latin typeface="Verdana"/>
                <a:cs typeface="Verdana"/>
              </a:rPr>
              <a:t>ul matches all the </a:t>
            </a:r>
            <a:r>
              <a:rPr sz="1800" spc="-5" dirty="0">
                <a:latin typeface="Verdana"/>
                <a:cs typeface="Verdana"/>
              </a:rPr>
              <a:t>elements </a:t>
            </a:r>
            <a:r>
              <a:rPr sz="1800" spc="5" dirty="0">
                <a:latin typeface="Verdana"/>
                <a:cs typeface="Verdana"/>
              </a:rPr>
              <a:t>within </a:t>
            </a:r>
            <a:r>
              <a:rPr sz="1800" dirty="0">
                <a:latin typeface="Verdana"/>
                <a:cs typeface="Verdana"/>
              </a:rPr>
              <a:t>an  </a:t>
            </a:r>
            <a:r>
              <a:rPr sz="1800" spc="-5" dirty="0">
                <a:latin typeface="Verdana"/>
                <a:cs typeface="Verdana"/>
              </a:rPr>
              <a:t>HTML </a:t>
            </a:r>
            <a:r>
              <a:rPr sz="1800" dirty="0">
                <a:latin typeface="Verdana"/>
                <a:cs typeface="Verdana"/>
              </a:rPr>
              <a:t>or XML document that are marked up as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Verdana"/>
                <a:cs typeface="Verdana"/>
              </a:rPr>
              <a:t>&lt;ul&gt; </a:t>
            </a:r>
            <a:r>
              <a:rPr sz="1800" spc="-5" dirty="0">
                <a:latin typeface="Verdana"/>
                <a:cs typeface="Verdana"/>
              </a:rPr>
              <a:t>… </a:t>
            </a:r>
            <a:r>
              <a:rPr sz="1800" dirty="0">
                <a:latin typeface="Verdana"/>
                <a:cs typeface="Verdana"/>
              </a:rPr>
              <a:t>&lt;/ul&gt;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2174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60" dirty="0"/>
              <a:t> </a:t>
            </a:r>
            <a:r>
              <a:rPr spc="-5" dirty="0"/>
              <a:t>Selectors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7047" y="2950463"/>
            <a:ext cx="5876925" cy="2072639"/>
            <a:chOff x="1527047" y="2950463"/>
            <a:chExt cx="5876925" cy="2072639"/>
          </a:xfrm>
        </p:grpSpPr>
        <p:sp>
          <p:nvSpPr>
            <p:cNvPr id="4" name="object 4"/>
            <p:cNvSpPr/>
            <p:nvPr/>
          </p:nvSpPr>
          <p:spPr>
            <a:xfrm>
              <a:off x="1533144" y="2956559"/>
              <a:ext cx="5864860" cy="2060575"/>
            </a:xfrm>
            <a:custGeom>
              <a:avLst/>
              <a:gdLst/>
              <a:ahLst/>
              <a:cxnLst/>
              <a:rect l="l" t="t" r="r" b="b"/>
              <a:pathLst>
                <a:path w="5864859" h="2060575">
                  <a:moveTo>
                    <a:pt x="5520944" y="0"/>
                  </a:moveTo>
                  <a:lnTo>
                    <a:pt x="343407" y="0"/>
                  </a:lnTo>
                  <a:lnTo>
                    <a:pt x="296819" y="3135"/>
                  </a:lnTo>
                  <a:lnTo>
                    <a:pt x="252133" y="12270"/>
                  </a:lnTo>
                  <a:lnTo>
                    <a:pt x="209758" y="26993"/>
                  </a:lnTo>
                  <a:lnTo>
                    <a:pt x="170104" y="46895"/>
                  </a:lnTo>
                  <a:lnTo>
                    <a:pt x="133582" y="71567"/>
                  </a:lnTo>
                  <a:lnTo>
                    <a:pt x="100599" y="100599"/>
                  </a:lnTo>
                  <a:lnTo>
                    <a:pt x="71567" y="133582"/>
                  </a:lnTo>
                  <a:lnTo>
                    <a:pt x="46895" y="170104"/>
                  </a:lnTo>
                  <a:lnTo>
                    <a:pt x="26993" y="209758"/>
                  </a:lnTo>
                  <a:lnTo>
                    <a:pt x="12270" y="252133"/>
                  </a:lnTo>
                  <a:lnTo>
                    <a:pt x="3135" y="296819"/>
                  </a:lnTo>
                  <a:lnTo>
                    <a:pt x="0" y="343407"/>
                  </a:lnTo>
                  <a:lnTo>
                    <a:pt x="0" y="1717039"/>
                  </a:lnTo>
                  <a:lnTo>
                    <a:pt x="3135" y="1763628"/>
                  </a:lnTo>
                  <a:lnTo>
                    <a:pt x="12270" y="1808314"/>
                  </a:lnTo>
                  <a:lnTo>
                    <a:pt x="26993" y="1850689"/>
                  </a:lnTo>
                  <a:lnTo>
                    <a:pt x="46895" y="1890343"/>
                  </a:lnTo>
                  <a:lnTo>
                    <a:pt x="71567" y="1926865"/>
                  </a:lnTo>
                  <a:lnTo>
                    <a:pt x="100599" y="1959848"/>
                  </a:lnTo>
                  <a:lnTo>
                    <a:pt x="133582" y="1988880"/>
                  </a:lnTo>
                  <a:lnTo>
                    <a:pt x="170104" y="2013552"/>
                  </a:lnTo>
                  <a:lnTo>
                    <a:pt x="209758" y="2033454"/>
                  </a:lnTo>
                  <a:lnTo>
                    <a:pt x="252133" y="2048177"/>
                  </a:lnTo>
                  <a:lnTo>
                    <a:pt x="296819" y="2057312"/>
                  </a:lnTo>
                  <a:lnTo>
                    <a:pt x="343407" y="2060447"/>
                  </a:lnTo>
                  <a:lnTo>
                    <a:pt x="5520944" y="2060447"/>
                  </a:lnTo>
                  <a:lnTo>
                    <a:pt x="5567532" y="2057312"/>
                  </a:lnTo>
                  <a:lnTo>
                    <a:pt x="5612218" y="2048177"/>
                  </a:lnTo>
                  <a:lnTo>
                    <a:pt x="5654593" y="2033454"/>
                  </a:lnTo>
                  <a:lnTo>
                    <a:pt x="5694247" y="2013552"/>
                  </a:lnTo>
                  <a:lnTo>
                    <a:pt x="5730769" y="1988880"/>
                  </a:lnTo>
                  <a:lnTo>
                    <a:pt x="5763752" y="1959848"/>
                  </a:lnTo>
                  <a:lnTo>
                    <a:pt x="5792784" y="1926865"/>
                  </a:lnTo>
                  <a:lnTo>
                    <a:pt x="5817456" y="1890343"/>
                  </a:lnTo>
                  <a:lnTo>
                    <a:pt x="5837358" y="1850689"/>
                  </a:lnTo>
                  <a:lnTo>
                    <a:pt x="5852081" y="1808314"/>
                  </a:lnTo>
                  <a:lnTo>
                    <a:pt x="5861216" y="1763628"/>
                  </a:lnTo>
                  <a:lnTo>
                    <a:pt x="5864352" y="1717039"/>
                  </a:lnTo>
                  <a:lnTo>
                    <a:pt x="5864352" y="343407"/>
                  </a:lnTo>
                  <a:lnTo>
                    <a:pt x="5861216" y="296819"/>
                  </a:lnTo>
                  <a:lnTo>
                    <a:pt x="5852081" y="252133"/>
                  </a:lnTo>
                  <a:lnTo>
                    <a:pt x="5837358" y="209758"/>
                  </a:lnTo>
                  <a:lnTo>
                    <a:pt x="5817456" y="170104"/>
                  </a:lnTo>
                  <a:lnTo>
                    <a:pt x="5792784" y="133582"/>
                  </a:lnTo>
                  <a:lnTo>
                    <a:pt x="5763752" y="100599"/>
                  </a:lnTo>
                  <a:lnTo>
                    <a:pt x="5730769" y="71567"/>
                  </a:lnTo>
                  <a:lnTo>
                    <a:pt x="5694247" y="46895"/>
                  </a:lnTo>
                  <a:lnTo>
                    <a:pt x="5654593" y="26993"/>
                  </a:lnTo>
                  <a:lnTo>
                    <a:pt x="5612218" y="12270"/>
                  </a:lnTo>
                  <a:lnTo>
                    <a:pt x="5567532" y="3135"/>
                  </a:lnTo>
                  <a:lnTo>
                    <a:pt x="5520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3144" y="2956559"/>
              <a:ext cx="5864860" cy="2060575"/>
            </a:xfrm>
            <a:custGeom>
              <a:avLst/>
              <a:gdLst/>
              <a:ahLst/>
              <a:cxnLst/>
              <a:rect l="l" t="t" r="r" b="b"/>
              <a:pathLst>
                <a:path w="5864859" h="2060575">
                  <a:moveTo>
                    <a:pt x="0" y="343407"/>
                  </a:moveTo>
                  <a:lnTo>
                    <a:pt x="3135" y="296819"/>
                  </a:lnTo>
                  <a:lnTo>
                    <a:pt x="12270" y="252133"/>
                  </a:lnTo>
                  <a:lnTo>
                    <a:pt x="26993" y="209758"/>
                  </a:lnTo>
                  <a:lnTo>
                    <a:pt x="46895" y="170104"/>
                  </a:lnTo>
                  <a:lnTo>
                    <a:pt x="71567" y="133582"/>
                  </a:lnTo>
                  <a:lnTo>
                    <a:pt x="100599" y="100599"/>
                  </a:lnTo>
                  <a:lnTo>
                    <a:pt x="133582" y="71567"/>
                  </a:lnTo>
                  <a:lnTo>
                    <a:pt x="170104" y="46895"/>
                  </a:lnTo>
                  <a:lnTo>
                    <a:pt x="209758" y="26993"/>
                  </a:lnTo>
                  <a:lnTo>
                    <a:pt x="252133" y="12270"/>
                  </a:lnTo>
                  <a:lnTo>
                    <a:pt x="296819" y="3135"/>
                  </a:lnTo>
                  <a:lnTo>
                    <a:pt x="343407" y="0"/>
                  </a:lnTo>
                  <a:lnTo>
                    <a:pt x="5520944" y="0"/>
                  </a:lnTo>
                  <a:lnTo>
                    <a:pt x="5567532" y="3135"/>
                  </a:lnTo>
                  <a:lnTo>
                    <a:pt x="5612218" y="12270"/>
                  </a:lnTo>
                  <a:lnTo>
                    <a:pt x="5654593" y="26993"/>
                  </a:lnTo>
                  <a:lnTo>
                    <a:pt x="5694247" y="46895"/>
                  </a:lnTo>
                  <a:lnTo>
                    <a:pt x="5730769" y="71567"/>
                  </a:lnTo>
                  <a:lnTo>
                    <a:pt x="5763752" y="100599"/>
                  </a:lnTo>
                  <a:lnTo>
                    <a:pt x="5792784" y="133582"/>
                  </a:lnTo>
                  <a:lnTo>
                    <a:pt x="5817456" y="170104"/>
                  </a:lnTo>
                  <a:lnTo>
                    <a:pt x="5837358" y="209758"/>
                  </a:lnTo>
                  <a:lnTo>
                    <a:pt x="5852081" y="252133"/>
                  </a:lnTo>
                  <a:lnTo>
                    <a:pt x="5861216" y="296819"/>
                  </a:lnTo>
                  <a:lnTo>
                    <a:pt x="5864352" y="343407"/>
                  </a:lnTo>
                  <a:lnTo>
                    <a:pt x="5864352" y="1717039"/>
                  </a:lnTo>
                  <a:lnTo>
                    <a:pt x="5861216" y="1763628"/>
                  </a:lnTo>
                  <a:lnTo>
                    <a:pt x="5852081" y="1808314"/>
                  </a:lnTo>
                  <a:lnTo>
                    <a:pt x="5837358" y="1850689"/>
                  </a:lnTo>
                  <a:lnTo>
                    <a:pt x="5817456" y="1890343"/>
                  </a:lnTo>
                  <a:lnTo>
                    <a:pt x="5792784" y="1926865"/>
                  </a:lnTo>
                  <a:lnTo>
                    <a:pt x="5763752" y="1959848"/>
                  </a:lnTo>
                  <a:lnTo>
                    <a:pt x="5730769" y="1988880"/>
                  </a:lnTo>
                  <a:lnTo>
                    <a:pt x="5694247" y="2013552"/>
                  </a:lnTo>
                  <a:lnTo>
                    <a:pt x="5654593" y="2033454"/>
                  </a:lnTo>
                  <a:lnTo>
                    <a:pt x="5612218" y="2048177"/>
                  </a:lnTo>
                  <a:lnTo>
                    <a:pt x="5567532" y="2057312"/>
                  </a:lnTo>
                  <a:lnTo>
                    <a:pt x="5520944" y="2060447"/>
                  </a:lnTo>
                  <a:lnTo>
                    <a:pt x="343407" y="2060447"/>
                  </a:lnTo>
                  <a:lnTo>
                    <a:pt x="296819" y="2057312"/>
                  </a:lnTo>
                  <a:lnTo>
                    <a:pt x="252133" y="2048177"/>
                  </a:lnTo>
                  <a:lnTo>
                    <a:pt x="209758" y="2033454"/>
                  </a:lnTo>
                  <a:lnTo>
                    <a:pt x="170104" y="2013552"/>
                  </a:lnTo>
                  <a:lnTo>
                    <a:pt x="133582" y="1988880"/>
                  </a:lnTo>
                  <a:lnTo>
                    <a:pt x="100599" y="1959848"/>
                  </a:lnTo>
                  <a:lnTo>
                    <a:pt x="71567" y="1926865"/>
                  </a:lnTo>
                  <a:lnTo>
                    <a:pt x="46895" y="1890343"/>
                  </a:lnTo>
                  <a:lnTo>
                    <a:pt x="26993" y="1850689"/>
                  </a:lnTo>
                  <a:lnTo>
                    <a:pt x="12270" y="1808314"/>
                  </a:lnTo>
                  <a:lnTo>
                    <a:pt x="3135" y="1763628"/>
                  </a:lnTo>
                  <a:lnTo>
                    <a:pt x="0" y="1717039"/>
                  </a:lnTo>
                  <a:lnTo>
                    <a:pt x="0" y="343407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678" y="1149222"/>
            <a:ext cx="8359775" cy="500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Selecting </a:t>
            </a:r>
            <a:r>
              <a:rPr sz="1800" spc="-5" dirty="0">
                <a:latin typeface="Verdana"/>
                <a:cs typeface="Verdana"/>
              </a:rPr>
              <a:t>elements </a:t>
            </a:r>
            <a:r>
              <a:rPr sz="1800" dirty="0">
                <a:latin typeface="Verdana"/>
                <a:cs typeface="Verdana"/>
              </a:rPr>
              <a:t>on the basis of their class names is a </a:t>
            </a:r>
            <a:r>
              <a:rPr sz="1800" spc="-10" dirty="0">
                <a:latin typeface="Verdana"/>
                <a:cs typeface="Verdana"/>
              </a:rPr>
              <a:t>very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common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Verdana"/>
                <a:cs typeface="Verdana"/>
              </a:rPr>
              <a:t>technique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CSS</a:t>
            </a:r>
            <a:endParaRPr sz="1800">
              <a:latin typeface="Verdana"/>
              <a:cs typeface="Verdana"/>
            </a:endParaRPr>
          </a:p>
          <a:p>
            <a:pPr marL="17145" marR="5080" indent="-5080">
              <a:lnSpc>
                <a:spcPct val="101299"/>
              </a:lnSpc>
              <a:spcBef>
                <a:spcPts val="260"/>
              </a:spcBef>
            </a:pPr>
            <a:r>
              <a:rPr sz="1800" dirty="0">
                <a:latin typeface="Verdana"/>
                <a:cs typeface="Verdana"/>
              </a:rPr>
              <a:t>While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dirty="0">
                <a:latin typeface="Verdana"/>
                <a:cs typeface="Verdana"/>
              </a:rPr>
              <a:t>selectors target </a:t>
            </a:r>
            <a:r>
              <a:rPr sz="1800" spc="-5" dirty="0">
                <a:latin typeface="Verdana"/>
                <a:cs typeface="Verdana"/>
              </a:rPr>
              <a:t>every instance </a:t>
            </a:r>
            <a:r>
              <a:rPr sz="1800" dirty="0">
                <a:latin typeface="Verdana"/>
                <a:cs typeface="Verdana"/>
              </a:rPr>
              <a:t>of an element, class </a:t>
            </a:r>
            <a:r>
              <a:rPr sz="1800" spc="-5" dirty="0">
                <a:latin typeface="Verdana"/>
                <a:cs typeface="Verdana"/>
              </a:rPr>
              <a:t>selectors  </a:t>
            </a:r>
            <a:r>
              <a:rPr sz="1800" dirty="0">
                <a:latin typeface="Verdana"/>
                <a:cs typeface="Verdana"/>
              </a:rPr>
              <a:t>can be used to select </a:t>
            </a:r>
            <a:r>
              <a:rPr sz="1800" spc="-10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HTML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dirty="0">
                <a:latin typeface="Verdana"/>
                <a:cs typeface="Verdana"/>
              </a:rPr>
              <a:t>that has a class </a:t>
            </a:r>
            <a:r>
              <a:rPr sz="1800" spc="-5" dirty="0">
                <a:latin typeface="Verdana"/>
                <a:cs typeface="Verdana"/>
              </a:rPr>
              <a:t>attribute,  regardless </a:t>
            </a:r>
            <a:r>
              <a:rPr sz="1800" dirty="0">
                <a:latin typeface="Verdana"/>
                <a:cs typeface="Verdana"/>
              </a:rPr>
              <a:t>of their position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the document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tree.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143954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Verdana"/>
                <a:cs typeface="Verdana"/>
              </a:rPr>
              <a:t>&lt;body&gt;</a:t>
            </a:r>
            <a:endParaRPr sz="1600">
              <a:latin typeface="Verdana"/>
              <a:cs typeface="Verdana"/>
            </a:endParaRPr>
          </a:p>
          <a:p>
            <a:pPr marL="143954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&lt;p class="big"&gt;This is </a:t>
            </a:r>
            <a:r>
              <a:rPr sz="1600" spc="-10" dirty="0">
                <a:latin typeface="Verdana"/>
                <a:cs typeface="Verdana"/>
              </a:rPr>
              <a:t>some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&lt;em&gt;text&lt;/em&gt;&lt;/p&gt;</a:t>
            </a:r>
            <a:endParaRPr sz="1600">
              <a:latin typeface="Verdana"/>
              <a:cs typeface="Verdana"/>
            </a:endParaRPr>
          </a:p>
          <a:p>
            <a:pPr marL="23545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&lt;p&gt;This is </a:t>
            </a:r>
            <a:r>
              <a:rPr sz="1600" spc="-10" dirty="0">
                <a:latin typeface="Verdana"/>
                <a:cs typeface="Verdana"/>
              </a:rPr>
              <a:t>some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text&lt;/p&gt;</a:t>
            </a:r>
            <a:endParaRPr sz="1600">
              <a:latin typeface="Verdana"/>
              <a:cs typeface="Verdana"/>
            </a:endParaRPr>
          </a:p>
          <a:p>
            <a:pPr marL="23545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&lt;ul&gt;</a:t>
            </a:r>
            <a:endParaRPr sz="1600">
              <a:latin typeface="Verdana"/>
              <a:cs typeface="Verdana"/>
            </a:endParaRPr>
          </a:p>
          <a:p>
            <a:pPr marL="23545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&lt;li class="big"&gt;List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item&lt;/li&gt;</a:t>
            </a:r>
            <a:endParaRPr sz="1600">
              <a:latin typeface="Verdana"/>
              <a:cs typeface="Verdana"/>
            </a:endParaRPr>
          </a:p>
          <a:p>
            <a:pPr marL="23545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&lt;li&gt;List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item&lt;/li&gt;</a:t>
            </a:r>
            <a:endParaRPr sz="1600">
              <a:latin typeface="Verdana"/>
              <a:cs typeface="Verdana"/>
            </a:endParaRPr>
          </a:p>
          <a:p>
            <a:pPr marL="23545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&lt;li&gt;List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&lt;em&gt;item&lt;/em&gt;&lt;/li&gt;&lt;/ul&gt;</a:t>
            </a:r>
            <a:endParaRPr sz="1600">
              <a:latin typeface="Verdana"/>
              <a:cs typeface="Verdana"/>
            </a:endParaRPr>
          </a:p>
          <a:p>
            <a:pPr marL="143954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&lt;/body&gt;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Verdana"/>
              <a:cs typeface="Verdana"/>
            </a:endParaRPr>
          </a:p>
          <a:p>
            <a:pPr marL="304165" algn="ctr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.big { </a:t>
            </a:r>
            <a:r>
              <a:rPr sz="1600" spc="-10" dirty="0">
                <a:latin typeface="Verdana"/>
                <a:cs typeface="Verdana"/>
              </a:rPr>
              <a:t>font-size: </a:t>
            </a:r>
            <a:r>
              <a:rPr sz="1600" dirty="0">
                <a:latin typeface="Verdana"/>
                <a:cs typeface="Verdana"/>
              </a:rPr>
              <a:t>110%; </a:t>
            </a:r>
            <a:r>
              <a:rPr sz="1600" spc="-10" dirty="0">
                <a:latin typeface="Verdana"/>
                <a:cs typeface="Verdana"/>
              </a:rPr>
              <a:t>font-weight: </a:t>
            </a:r>
            <a:r>
              <a:rPr sz="1600" dirty="0">
                <a:latin typeface="Verdana"/>
                <a:cs typeface="Verdana"/>
              </a:rPr>
              <a:t>bold;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36830" marR="474980" indent="-24765">
              <a:lnSpc>
                <a:spcPct val="101000"/>
              </a:lnSpc>
              <a:spcBef>
                <a:spcPts val="980"/>
              </a:spcBef>
            </a:pPr>
            <a:r>
              <a:rPr sz="1600" spc="-10" dirty="0">
                <a:latin typeface="Verdana"/>
                <a:cs typeface="Verdana"/>
              </a:rPr>
              <a:t>Above </a:t>
            </a:r>
            <a:r>
              <a:rPr sz="1600" spc="-5" dirty="0">
                <a:latin typeface="Verdana"/>
                <a:cs typeface="Verdana"/>
              </a:rPr>
              <a:t>code </a:t>
            </a:r>
            <a:r>
              <a:rPr sz="1600" spc="-10" dirty="0">
                <a:latin typeface="Verdana"/>
                <a:cs typeface="Verdana"/>
              </a:rPr>
              <a:t>targets </a:t>
            </a:r>
            <a:r>
              <a:rPr sz="1600" spc="-5" dirty="0">
                <a:latin typeface="Verdana"/>
                <a:cs typeface="Verdana"/>
              </a:rPr>
              <a:t>the ﬁrst </a:t>
            </a:r>
            <a:r>
              <a:rPr sz="1600" spc="-10" dirty="0">
                <a:latin typeface="Verdana"/>
                <a:cs typeface="Verdana"/>
              </a:rPr>
              <a:t>paragraph </a:t>
            </a:r>
            <a:r>
              <a:rPr sz="1600" spc="-5" dirty="0">
                <a:latin typeface="Verdana"/>
                <a:cs typeface="Verdana"/>
              </a:rPr>
              <a:t>and ﬁrst list </a:t>
            </a:r>
            <a:r>
              <a:rPr sz="1600" spc="-10" dirty="0">
                <a:latin typeface="Verdana"/>
                <a:cs typeface="Verdana"/>
              </a:rPr>
              <a:t>items </a:t>
            </a:r>
            <a:r>
              <a:rPr sz="1600" spc="-5" dirty="0">
                <a:latin typeface="Verdana"/>
                <a:cs typeface="Verdana"/>
              </a:rPr>
              <a:t>on a page to </a:t>
            </a:r>
            <a:r>
              <a:rPr sz="1600" spc="-10" dirty="0">
                <a:latin typeface="Verdana"/>
                <a:cs typeface="Verdana"/>
              </a:rPr>
              <a:t>make  them </a:t>
            </a:r>
            <a:r>
              <a:rPr sz="1600" spc="-5" dirty="0">
                <a:latin typeface="Verdana"/>
                <a:cs typeface="Verdana"/>
              </a:rPr>
              <a:t>stand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56" y="720597"/>
            <a:ext cx="1543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ID</a:t>
            </a:r>
            <a:r>
              <a:rPr spc="-120" dirty="0"/>
              <a:t> </a:t>
            </a:r>
            <a:r>
              <a:rPr spc="-65" dirty="0"/>
              <a:t>Selector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87395" y="4821935"/>
            <a:ext cx="3481070" cy="1275715"/>
            <a:chOff x="2787395" y="4821935"/>
            <a:chExt cx="3481070" cy="1275715"/>
          </a:xfrm>
        </p:grpSpPr>
        <p:sp>
          <p:nvSpPr>
            <p:cNvPr id="4" name="object 4"/>
            <p:cNvSpPr/>
            <p:nvPr/>
          </p:nvSpPr>
          <p:spPr>
            <a:xfrm>
              <a:off x="2793491" y="4828032"/>
              <a:ext cx="3469004" cy="1263650"/>
            </a:xfrm>
            <a:custGeom>
              <a:avLst/>
              <a:gdLst/>
              <a:ahLst/>
              <a:cxnLst/>
              <a:rect l="l" t="t" r="r" b="b"/>
              <a:pathLst>
                <a:path w="3469004" h="1263650">
                  <a:moveTo>
                    <a:pt x="3258057" y="0"/>
                  </a:moveTo>
                  <a:lnTo>
                    <a:pt x="210565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6"/>
                  </a:lnTo>
                  <a:lnTo>
                    <a:pt x="0" y="1052831"/>
                  </a:lnTo>
                  <a:lnTo>
                    <a:pt x="5559" y="1101112"/>
                  </a:lnTo>
                  <a:lnTo>
                    <a:pt x="21395" y="1145433"/>
                  </a:lnTo>
                  <a:lnTo>
                    <a:pt x="46246" y="1184529"/>
                  </a:lnTo>
                  <a:lnTo>
                    <a:pt x="78851" y="1217137"/>
                  </a:lnTo>
                  <a:lnTo>
                    <a:pt x="117947" y="1241993"/>
                  </a:lnTo>
                  <a:lnTo>
                    <a:pt x="162272" y="1257833"/>
                  </a:lnTo>
                  <a:lnTo>
                    <a:pt x="210565" y="1263394"/>
                  </a:lnTo>
                  <a:lnTo>
                    <a:pt x="3258057" y="1263394"/>
                  </a:lnTo>
                  <a:lnTo>
                    <a:pt x="3306351" y="1257833"/>
                  </a:lnTo>
                  <a:lnTo>
                    <a:pt x="3350676" y="1241993"/>
                  </a:lnTo>
                  <a:lnTo>
                    <a:pt x="3389772" y="1217137"/>
                  </a:lnTo>
                  <a:lnTo>
                    <a:pt x="3422377" y="1184529"/>
                  </a:lnTo>
                  <a:lnTo>
                    <a:pt x="3447228" y="1145433"/>
                  </a:lnTo>
                  <a:lnTo>
                    <a:pt x="3463064" y="1101112"/>
                  </a:lnTo>
                  <a:lnTo>
                    <a:pt x="3468624" y="1052831"/>
                  </a:lnTo>
                  <a:lnTo>
                    <a:pt x="3468624" y="210566"/>
                  </a:lnTo>
                  <a:lnTo>
                    <a:pt x="3463064" y="162272"/>
                  </a:lnTo>
                  <a:lnTo>
                    <a:pt x="3447228" y="117947"/>
                  </a:lnTo>
                  <a:lnTo>
                    <a:pt x="3422377" y="78851"/>
                  </a:lnTo>
                  <a:lnTo>
                    <a:pt x="3389772" y="46246"/>
                  </a:lnTo>
                  <a:lnTo>
                    <a:pt x="3350676" y="21395"/>
                  </a:lnTo>
                  <a:lnTo>
                    <a:pt x="3306351" y="5559"/>
                  </a:lnTo>
                  <a:lnTo>
                    <a:pt x="3258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3491" y="4828032"/>
              <a:ext cx="3469004" cy="1263650"/>
            </a:xfrm>
            <a:custGeom>
              <a:avLst/>
              <a:gdLst/>
              <a:ahLst/>
              <a:cxnLst/>
              <a:rect l="l" t="t" r="r" b="b"/>
              <a:pathLst>
                <a:path w="3469004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3258057" y="0"/>
                  </a:lnTo>
                  <a:lnTo>
                    <a:pt x="3306351" y="5559"/>
                  </a:lnTo>
                  <a:lnTo>
                    <a:pt x="3350676" y="21395"/>
                  </a:lnTo>
                  <a:lnTo>
                    <a:pt x="3389772" y="46246"/>
                  </a:lnTo>
                  <a:lnTo>
                    <a:pt x="3422377" y="78851"/>
                  </a:lnTo>
                  <a:lnTo>
                    <a:pt x="3447228" y="117947"/>
                  </a:lnTo>
                  <a:lnTo>
                    <a:pt x="3463064" y="162272"/>
                  </a:lnTo>
                  <a:lnTo>
                    <a:pt x="3468624" y="210566"/>
                  </a:lnTo>
                  <a:lnTo>
                    <a:pt x="3468624" y="1052831"/>
                  </a:lnTo>
                  <a:lnTo>
                    <a:pt x="3463064" y="1101112"/>
                  </a:lnTo>
                  <a:lnTo>
                    <a:pt x="3447228" y="1145433"/>
                  </a:lnTo>
                  <a:lnTo>
                    <a:pt x="3422377" y="1184529"/>
                  </a:lnTo>
                  <a:lnTo>
                    <a:pt x="3389772" y="1217137"/>
                  </a:lnTo>
                  <a:lnTo>
                    <a:pt x="3350676" y="1241993"/>
                  </a:lnTo>
                  <a:lnTo>
                    <a:pt x="3306351" y="1257833"/>
                  </a:lnTo>
                  <a:lnTo>
                    <a:pt x="3258057" y="1263394"/>
                  </a:lnTo>
                  <a:lnTo>
                    <a:pt x="210565" y="1263394"/>
                  </a:lnTo>
                  <a:lnTo>
                    <a:pt x="162272" y="1257833"/>
                  </a:lnTo>
                  <a:lnTo>
                    <a:pt x="117947" y="1241993"/>
                  </a:lnTo>
                  <a:lnTo>
                    <a:pt x="78851" y="1217137"/>
                  </a:lnTo>
                  <a:lnTo>
                    <a:pt x="46246" y="1184529"/>
                  </a:lnTo>
                  <a:lnTo>
                    <a:pt x="21395" y="1145433"/>
                  </a:lnTo>
                  <a:lnTo>
                    <a:pt x="5559" y="1101112"/>
                  </a:lnTo>
                  <a:lnTo>
                    <a:pt x="0" y="1052831"/>
                  </a:lnTo>
                  <a:lnTo>
                    <a:pt x="0" y="210566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87395" y="2822447"/>
            <a:ext cx="3444240" cy="1274445"/>
            <a:chOff x="2787395" y="2822447"/>
            <a:chExt cx="3444240" cy="1274445"/>
          </a:xfrm>
        </p:grpSpPr>
        <p:sp>
          <p:nvSpPr>
            <p:cNvPr id="7" name="object 7"/>
            <p:cNvSpPr/>
            <p:nvPr/>
          </p:nvSpPr>
          <p:spPr>
            <a:xfrm>
              <a:off x="2793491" y="2828543"/>
              <a:ext cx="3432175" cy="1262380"/>
            </a:xfrm>
            <a:custGeom>
              <a:avLst/>
              <a:gdLst/>
              <a:ahLst/>
              <a:cxnLst/>
              <a:rect l="l" t="t" r="r" b="b"/>
              <a:pathLst>
                <a:path w="3432175" h="1262379">
                  <a:moveTo>
                    <a:pt x="3221735" y="0"/>
                  </a:moveTo>
                  <a:lnTo>
                    <a:pt x="210312" y="0"/>
                  </a:lnTo>
                  <a:lnTo>
                    <a:pt x="162072" y="5551"/>
                  </a:lnTo>
                  <a:lnTo>
                    <a:pt x="117798" y="21367"/>
                  </a:lnTo>
                  <a:lnTo>
                    <a:pt x="78750" y="46186"/>
                  </a:lnTo>
                  <a:lnTo>
                    <a:pt x="46186" y="78750"/>
                  </a:lnTo>
                  <a:lnTo>
                    <a:pt x="21367" y="117798"/>
                  </a:lnTo>
                  <a:lnTo>
                    <a:pt x="5551" y="162072"/>
                  </a:lnTo>
                  <a:lnTo>
                    <a:pt x="0" y="210311"/>
                  </a:lnTo>
                  <a:lnTo>
                    <a:pt x="0" y="1051559"/>
                  </a:lnTo>
                  <a:lnTo>
                    <a:pt x="5551" y="1099799"/>
                  </a:lnTo>
                  <a:lnTo>
                    <a:pt x="21367" y="1144073"/>
                  </a:lnTo>
                  <a:lnTo>
                    <a:pt x="46186" y="1183121"/>
                  </a:lnTo>
                  <a:lnTo>
                    <a:pt x="78750" y="1215685"/>
                  </a:lnTo>
                  <a:lnTo>
                    <a:pt x="117798" y="1240504"/>
                  </a:lnTo>
                  <a:lnTo>
                    <a:pt x="162072" y="1256320"/>
                  </a:lnTo>
                  <a:lnTo>
                    <a:pt x="210312" y="1261871"/>
                  </a:lnTo>
                  <a:lnTo>
                    <a:pt x="3221735" y="1261871"/>
                  </a:lnTo>
                  <a:lnTo>
                    <a:pt x="3269975" y="1256320"/>
                  </a:lnTo>
                  <a:lnTo>
                    <a:pt x="3314249" y="1240504"/>
                  </a:lnTo>
                  <a:lnTo>
                    <a:pt x="3353297" y="1215685"/>
                  </a:lnTo>
                  <a:lnTo>
                    <a:pt x="3385861" y="1183121"/>
                  </a:lnTo>
                  <a:lnTo>
                    <a:pt x="3410680" y="1144073"/>
                  </a:lnTo>
                  <a:lnTo>
                    <a:pt x="3426496" y="1099799"/>
                  </a:lnTo>
                  <a:lnTo>
                    <a:pt x="3432048" y="1051559"/>
                  </a:lnTo>
                  <a:lnTo>
                    <a:pt x="3432048" y="210311"/>
                  </a:lnTo>
                  <a:lnTo>
                    <a:pt x="3426496" y="162072"/>
                  </a:lnTo>
                  <a:lnTo>
                    <a:pt x="3410680" y="117798"/>
                  </a:lnTo>
                  <a:lnTo>
                    <a:pt x="3385861" y="78750"/>
                  </a:lnTo>
                  <a:lnTo>
                    <a:pt x="3353297" y="46186"/>
                  </a:lnTo>
                  <a:lnTo>
                    <a:pt x="3314249" y="21367"/>
                  </a:lnTo>
                  <a:lnTo>
                    <a:pt x="3269975" y="5551"/>
                  </a:lnTo>
                  <a:lnTo>
                    <a:pt x="3221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3491" y="2828543"/>
              <a:ext cx="3432175" cy="1262380"/>
            </a:xfrm>
            <a:custGeom>
              <a:avLst/>
              <a:gdLst/>
              <a:ahLst/>
              <a:cxnLst/>
              <a:rect l="l" t="t" r="r" b="b"/>
              <a:pathLst>
                <a:path w="3432175" h="1262379">
                  <a:moveTo>
                    <a:pt x="0" y="210311"/>
                  </a:moveTo>
                  <a:lnTo>
                    <a:pt x="5551" y="162072"/>
                  </a:lnTo>
                  <a:lnTo>
                    <a:pt x="21367" y="117798"/>
                  </a:lnTo>
                  <a:lnTo>
                    <a:pt x="46186" y="78750"/>
                  </a:lnTo>
                  <a:lnTo>
                    <a:pt x="78750" y="46186"/>
                  </a:lnTo>
                  <a:lnTo>
                    <a:pt x="117798" y="21367"/>
                  </a:lnTo>
                  <a:lnTo>
                    <a:pt x="162072" y="5551"/>
                  </a:lnTo>
                  <a:lnTo>
                    <a:pt x="210312" y="0"/>
                  </a:lnTo>
                  <a:lnTo>
                    <a:pt x="3221735" y="0"/>
                  </a:lnTo>
                  <a:lnTo>
                    <a:pt x="3269975" y="5551"/>
                  </a:lnTo>
                  <a:lnTo>
                    <a:pt x="3314249" y="21367"/>
                  </a:lnTo>
                  <a:lnTo>
                    <a:pt x="3353297" y="46186"/>
                  </a:lnTo>
                  <a:lnTo>
                    <a:pt x="3385861" y="78750"/>
                  </a:lnTo>
                  <a:lnTo>
                    <a:pt x="3410680" y="117798"/>
                  </a:lnTo>
                  <a:lnTo>
                    <a:pt x="3426496" y="162072"/>
                  </a:lnTo>
                  <a:lnTo>
                    <a:pt x="3432048" y="210311"/>
                  </a:lnTo>
                  <a:lnTo>
                    <a:pt x="3432048" y="1051559"/>
                  </a:lnTo>
                  <a:lnTo>
                    <a:pt x="3426496" y="1099799"/>
                  </a:lnTo>
                  <a:lnTo>
                    <a:pt x="3410680" y="1144073"/>
                  </a:lnTo>
                  <a:lnTo>
                    <a:pt x="3385861" y="1183121"/>
                  </a:lnTo>
                  <a:lnTo>
                    <a:pt x="3353297" y="1215685"/>
                  </a:lnTo>
                  <a:lnTo>
                    <a:pt x="3314249" y="1240504"/>
                  </a:lnTo>
                  <a:lnTo>
                    <a:pt x="3269975" y="1256320"/>
                  </a:lnTo>
                  <a:lnTo>
                    <a:pt x="3221735" y="1261871"/>
                  </a:lnTo>
                  <a:lnTo>
                    <a:pt x="210312" y="1261871"/>
                  </a:lnTo>
                  <a:lnTo>
                    <a:pt x="162072" y="1256320"/>
                  </a:lnTo>
                  <a:lnTo>
                    <a:pt x="117798" y="1240504"/>
                  </a:lnTo>
                  <a:lnTo>
                    <a:pt x="78750" y="1215685"/>
                  </a:lnTo>
                  <a:lnTo>
                    <a:pt x="46186" y="1183121"/>
                  </a:lnTo>
                  <a:lnTo>
                    <a:pt x="21367" y="1144073"/>
                  </a:lnTo>
                  <a:lnTo>
                    <a:pt x="5551" y="1099799"/>
                  </a:lnTo>
                  <a:lnTo>
                    <a:pt x="0" y="1051559"/>
                  </a:lnTo>
                  <a:lnTo>
                    <a:pt x="0" y="210311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062" y="1332103"/>
            <a:ext cx="8388985" cy="4689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445">
              <a:lnSpc>
                <a:spcPct val="101400"/>
              </a:lnSpc>
              <a:spcBef>
                <a:spcPts val="70"/>
              </a:spcBef>
            </a:pPr>
            <a:r>
              <a:rPr sz="1800" dirty="0">
                <a:latin typeface="Verdana"/>
                <a:cs typeface="Verdana"/>
              </a:rPr>
              <a:t>An ID selector </a:t>
            </a:r>
            <a:r>
              <a:rPr sz="1800" spc="-5" dirty="0">
                <a:latin typeface="Verdana"/>
                <a:cs typeface="Verdana"/>
              </a:rPr>
              <a:t>matches </a:t>
            </a:r>
            <a:r>
              <a:rPr sz="1800" dirty="0">
                <a:latin typeface="Verdana"/>
                <a:cs typeface="Verdana"/>
              </a:rPr>
              <a:t>an element that has a </a:t>
            </a:r>
            <a:r>
              <a:rPr sz="1800" spc="-5" dirty="0">
                <a:latin typeface="Verdana"/>
                <a:cs typeface="Verdana"/>
              </a:rPr>
              <a:t>speciﬁc </a:t>
            </a:r>
            <a:r>
              <a:rPr sz="1800" dirty="0">
                <a:latin typeface="Verdana"/>
                <a:cs typeface="Verdana"/>
              </a:rPr>
              <a:t>id </a:t>
            </a:r>
            <a:r>
              <a:rPr sz="1800" spc="-5" dirty="0">
                <a:latin typeface="Verdana"/>
                <a:cs typeface="Verdana"/>
              </a:rPr>
              <a:t>attribute </a:t>
            </a:r>
            <a:r>
              <a:rPr sz="1800" spc="-10" dirty="0">
                <a:latin typeface="Verdana"/>
                <a:cs typeface="Verdana"/>
              </a:rPr>
              <a:t>value.  </a:t>
            </a:r>
            <a:r>
              <a:rPr sz="1800" dirty="0">
                <a:latin typeface="Verdana"/>
                <a:cs typeface="Verdana"/>
              </a:rPr>
              <a:t>Since id </a:t>
            </a:r>
            <a:r>
              <a:rPr sz="1800" spc="-5" dirty="0">
                <a:latin typeface="Verdana"/>
                <a:cs typeface="Verdana"/>
              </a:rPr>
              <a:t>attributes </a:t>
            </a:r>
            <a:r>
              <a:rPr sz="1800" dirty="0">
                <a:latin typeface="Verdana"/>
                <a:cs typeface="Verdana"/>
              </a:rPr>
              <a:t>must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unique </a:t>
            </a:r>
            <a:r>
              <a:rPr sz="1800" spc="-5" dirty="0">
                <a:latin typeface="Verdana"/>
                <a:cs typeface="Verdana"/>
              </a:rPr>
              <a:t>values, </a:t>
            </a:r>
            <a:r>
              <a:rPr sz="1800" dirty="0">
                <a:latin typeface="Verdana"/>
                <a:cs typeface="Verdana"/>
              </a:rPr>
              <a:t>an ID selector </a:t>
            </a:r>
            <a:r>
              <a:rPr sz="1800" spc="-1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never  </a:t>
            </a:r>
            <a:r>
              <a:rPr sz="1800" dirty="0">
                <a:latin typeface="Verdana"/>
                <a:cs typeface="Verdana"/>
              </a:rPr>
              <a:t>match more than one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document.</a:t>
            </a:r>
            <a:endParaRPr sz="18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5" dirty="0">
                <a:latin typeface="Verdana"/>
                <a:cs typeface="Verdana"/>
              </a:rPr>
              <a:t>its </a:t>
            </a:r>
            <a:r>
              <a:rPr sz="1800" dirty="0">
                <a:latin typeface="Verdana"/>
                <a:cs typeface="Verdana"/>
              </a:rPr>
              <a:t>simplest form, an ID </a:t>
            </a:r>
            <a:r>
              <a:rPr sz="1800" spc="-5" dirty="0">
                <a:latin typeface="Verdana"/>
                <a:cs typeface="Verdana"/>
              </a:rPr>
              <a:t>selector </a:t>
            </a:r>
            <a:r>
              <a:rPr sz="1800" dirty="0">
                <a:latin typeface="Verdana"/>
                <a:cs typeface="Verdana"/>
              </a:rPr>
              <a:t>looks like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this: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Verdana"/>
              <a:cs typeface="Verdana"/>
            </a:endParaRPr>
          </a:p>
          <a:p>
            <a:pPr marL="266573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#navigation</a:t>
            </a:r>
            <a:endParaRPr sz="1800">
              <a:latin typeface="Verdana"/>
              <a:cs typeface="Verdana"/>
            </a:endParaRPr>
          </a:p>
          <a:p>
            <a:pPr marL="2665730">
              <a:lnSpc>
                <a:spcPts val="214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988945">
              <a:lnSpc>
                <a:spcPts val="2140"/>
              </a:lnSpc>
            </a:pPr>
            <a:r>
              <a:rPr sz="1800" spc="130" dirty="0">
                <a:latin typeface="BABEL Unicode"/>
                <a:cs typeface="BABEL Unicode"/>
              </a:rPr>
              <a:t>⋮</a:t>
            </a:r>
            <a:r>
              <a:rPr sz="1800" spc="150" dirty="0">
                <a:latin typeface="BABEL Unicode"/>
                <a:cs typeface="BABEL Unicode"/>
              </a:rPr>
              <a:t> </a:t>
            </a:r>
            <a:r>
              <a:rPr sz="1800" spc="-5" dirty="0">
                <a:latin typeface="Verdana"/>
                <a:cs typeface="Verdana"/>
              </a:rPr>
              <a:t>declarations</a:t>
            </a:r>
            <a:endParaRPr sz="1800">
              <a:latin typeface="Verdana"/>
              <a:cs typeface="Verdana"/>
            </a:endParaRPr>
          </a:p>
          <a:p>
            <a:pPr marL="2665730">
              <a:lnSpc>
                <a:spcPct val="100000"/>
              </a:lnSpc>
              <a:spcBef>
                <a:spcPts val="635"/>
              </a:spcBef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9050" marR="539750" indent="-2540">
              <a:lnSpc>
                <a:spcPct val="101400"/>
              </a:lnSpc>
              <a:spcBef>
                <a:spcPts val="1970"/>
              </a:spcBef>
            </a:pPr>
            <a:r>
              <a:rPr sz="1800" dirty="0">
                <a:latin typeface="Verdana"/>
                <a:cs typeface="Verdana"/>
              </a:rPr>
              <a:t>This </a:t>
            </a:r>
            <a:r>
              <a:rPr sz="1800" spc="-5" dirty="0">
                <a:latin typeface="Verdana"/>
                <a:cs typeface="Verdana"/>
              </a:rPr>
              <a:t>selector </a:t>
            </a:r>
            <a:r>
              <a:rPr sz="1800" dirty="0">
                <a:latin typeface="Verdana"/>
                <a:cs typeface="Verdana"/>
              </a:rPr>
              <a:t>matches </a:t>
            </a:r>
            <a:r>
              <a:rPr sz="1800" spc="-10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dirty="0">
                <a:latin typeface="Verdana"/>
                <a:cs typeface="Verdana"/>
              </a:rPr>
              <a:t>whose id attribute </a:t>
            </a:r>
            <a:r>
              <a:rPr sz="1800" spc="-10" dirty="0">
                <a:latin typeface="Verdana"/>
                <a:cs typeface="Verdana"/>
              </a:rPr>
              <a:t>value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equal  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"navigation“</a:t>
            </a:r>
            <a:endParaRPr sz="1800">
              <a:latin typeface="Verdana"/>
              <a:cs typeface="Verdana"/>
            </a:endParaRPr>
          </a:p>
          <a:p>
            <a:pPr marL="2666365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Verdana"/>
                <a:cs typeface="Verdana"/>
              </a:rPr>
              <a:t>#ﬁrstname</a:t>
            </a:r>
            <a:endParaRPr sz="1800">
              <a:latin typeface="Verdana"/>
              <a:cs typeface="Verdana"/>
            </a:endParaRPr>
          </a:p>
          <a:p>
            <a:pPr marL="266636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66636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background-color:yellow;</a:t>
            </a:r>
            <a:endParaRPr sz="1800">
              <a:latin typeface="Verdana"/>
              <a:cs typeface="Verdana"/>
            </a:endParaRPr>
          </a:p>
          <a:p>
            <a:pPr marL="266636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66" y="629157"/>
            <a:ext cx="2406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Attribute</a:t>
            </a:r>
            <a:r>
              <a:rPr spc="-140" dirty="0"/>
              <a:t> </a:t>
            </a:r>
            <a:r>
              <a:rPr spc="-75" dirty="0"/>
              <a:t>Selector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3123" y="3422903"/>
            <a:ext cx="5819140" cy="3053080"/>
            <a:chOff x="1373123" y="3422903"/>
            <a:chExt cx="5819140" cy="3053080"/>
          </a:xfrm>
        </p:grpSpPr>
        <p:sp>
          <p:nvSpPr>
            <p:cNvPr id="4" name="object 4"/>
            <p:cNvSpPr/>
            <p:nvPr/>
          </p:nvSpPr>
          <p:spPr>
            <a:xfrm>
              <a:off x="1379219" y="3429000"/>
              <a:ext cx="5806440" cy="3040380"/>
            </a:xfrm>
            <a:custGeom>
              <a:avLst/>
              <a:gdLst/>
              <a:ahLst/>
              <a:cxnLst/>
              <a:rect l="l" t="t" r="r" b="b"/>
              <a:pathLst>
                <a:path w="5806440" h="3040379">
                  <a:moveTo>
                    <a:pt x="5351526" y="0"/>
                  </a:moveTo>
                  <a:lnTo>
                    <a:pt x="454913" y="0"/>
                  </a:lnTo>
                  <a:lnTo>
                    <a:pt x="408407" y="2616"/>
                  </a:lnTo>
                  <a:lnTo>
                    <a:pt x="363243" y="10296"/>
                  </a:lnTo>
                  <a:lnTo>
                    <a:pt x="319649" y="22785"/>
                  </a:lnTo>
                  <a:lnTo>
                    <a:pt x="277856" y="39827"/>
                  </a:lnTo>
                  <a:lnTo>
                    <a:pt x="238090" y="61167"/>
                  </a:lnTo>
                  <a:lnTo>
                    <a:pt x="200583" y="86552"/>
                  </a:lnTo>
                  <a:lnTo>
                    <a:pt x="165561" y="115725"/>
                  </a:lnTo>
                  <a:lnTo>
                    <a:pt x="133254" y="148432"/>
                  </a:lnTo>
                  <a:lnTo>
                    <a:pt x="103891" y="184419"/>
                  </a:lnTo>
                  <a:lnTo>
                    <a:pt x="77701" y="223430"/>
                  </a:lnTo>
                  <a:lnTo>
                    <a:pt x="54912" y="265210"/>
                  </a:lnTo>
                  <a:lnTo>
                    <a:pt x="35754" y="309504"/>
                  </a:lnTo>
                  <a:lnTo>
                    <a:pt x="20455" y="356058"/>
                  </a:lnTo>
                  <a:lnTo>
                    <a:pt x="9243" y="404617"/>
                  </a:lnTo>
                  <a:lnTo>
                    <a:pt x="2349" y="454926"/>
                  </a:lnTo>
                  <a:lnTo>
                    <a:pt x="0" y="506730"/>
                  </a:lnTo>
                  <a:lnTo>
                    <a:pt x="0" y="2533633"/>
                  </a:lnTo>
                  <a:lnTo>
                    <a:pt x="2349" y="2585446"/>
                  </a:lnTo>
                  <a:lnTo>
                    <a:pt x="9243" y="2635763"/>
                  </a:lnTo>
                  <a:lnTo>
                    <a:pt x="20455" y="2684327"/>
                  </a:lnTo>
                  <a:lnTo>
                    <a:pt x="35754" y="2730885"/>
                  </a:lnTo>
                  <a:lnTo>
                    <a:pt x="54912" y="2775183"/>
                  </a:lnTo>
                  <a:lnTo>
                    <a:pt x="77701" y="2816964"/>
                  </a:lnTo>
                  <a:lnTo>
                    <a:pt x="103891" y="2855975"/>
                  </a:lnTo>
                  <a:lnTo>
                    <a:pt x="133254" y="2891960"/>
                  </a:lnTo>
                  <a:lnTo>
                    <a:pt x="165561" y="2924666"/>
                  </a:lnTo>
                  <a:lnTo>
                    <a:pt x="200583" y="2953838"/>
                  </a:lnTo>
                  <a:lnTo>
                    <a:pt x="238090" y="2979220"/>
                  </a:lnTo>
                  <a:lnTo>
                    <a:pt x="277856" y="3000558"/>
                  </a:lnTo>
                  <a:lnTo>
                    <a:pt x="319649" y="3017598"/>
                  </a:lnTo>
                  <a:lnTo>
                    <a:pt x="363243" y="3030085"/>
                  </a:lnTo>
                  <a:lnTo>
                    <a:pt x="408407" y="3037763"/>
                  </a:lnTo>
                  <a:lnTo>
                    <a:pt x="454913" y="3040380"/>
                  </a:lnTo>
                  <a:lnTo>
                    <a:pt x="5351526" y="3040380"/>
                  </a:lnTo>
                  <a:lnTo>
                    <a:pt x="5398032" y="3037763"/>
                  </a:lnTo>
                  <a:lnTo>
                    <a:pt x="5443196" y="3030085"/>
                  </a:lnTo>
                  <a:lnTo>
                    <a:pt x="5486790" y="3017598"/>
                  </a:lnTo>
                  <a:lnTo>
                    <a:pt x="5528583" y="3000558"/>
                  </a:lnTo>
                  <a:lnTo>
                    <a:pt x="5568349" y="2979220"/>
                  </a:lnTo>
                  <a:lnTo>
                    <a:pt x="5605856" y="2953838"/>
                  </a:lnTo>
                  <a:lnTo>
                    <a:pt x="5640878" y="2924666"/>
                  </a:lnTo>
                  <a:lnTo>
                    <a:pt x="5673185" y="2891960"/>
                  </a:lnTo>
                  <a:lnTo>
                    <a:pt x="5702548" y="2855975"/>
                  </a:lnTo>
                  <a:lnTo>
                    <a:pt x="5728738" y="2816964"/>
                  </a:lnTo>
                  <a:lnTo>
                    <a:pt x="5751527" y="2775183"/>
                  </a:lnTo>
                  <a:lnTo>
                    <a:pt x="5770685" y="2730885"/>
                  </a:lnTo>
                  <a:lnTo>
                    <a:pt x="5785984" y="2684327"/>
                  </a:lnTo>
                  <a:lnTo>
                    <a:pt x="5797196" y="2635763"/>
                  </a:lnTo>
                  <a:lnTo>
                    <a:pt x="5804090" y="2585446"/>
                  </a:lnTo>
                  <a:lnTo>
                    <a:pt x="5806439" y="2533633"/>
                  </a:lnTo>
                  <a:lnTo>
                    <a:pt x="5806439" y="506730"/>
                  </a:lnTo>
                  <a:lnTo>
                    <a:pt x="5804090" y="454926"/>
                  </a:lnTo>
                  <a:lnTo>
                    <a:pt x="5797196" y="404617"/>
                  </a:lnTo>
                  <a:lnTo>
                    <a:pt x="5785984" y="356058"/>
                  </a:lnTo>
                  <a:lnTo>
                    <a:pt x="5770685" y="309504"/>
                  </a:lnTo>
                  <a:lnTo>
                    <a:pt x="5751527" y="265210"/>
                  </a:lnTo>
                  <a:lnTo>
                    <a:pt x="5728738" y="223430"/>
                  </a:lnTo>
                  <a:lnTo>
                    <a:pt x="5702548" y="184419"/>
                  </a:lnTo>
                  <a:lnTo>
                    <a:pt x="5673185" y="148432"/>
                  </a:lnTo>
                  <a:lnTo>
                    <a:pt x="5640878" y="115725"/>
                  </a:lnTo>
                  <a:lnTo>
                    <a:pt x="5605856" y="86552"/>
                  </a:lnTo>
                  <a:lnTo>
                    <a:pt x="5568349" y="61167"/>
                  </a:lnTo>
                  <a:lnTo>
                    <a:pt x="5528583" y="39827"/>
                  </a:lnTo>
                  <a:lnTo>
                    <a:pt x="5486790" y="22785"/>
                  </a:lnTo>
                  <a:lnTo>
                    <a:pt x="5443196" y="10296"/>
                  </a:lnTo>
                  <a:lnTo>
                    <a:pt x="5398032" y="2616"/>
                  </a:lnTo>
                  <a:lnTo>
                    <a:pt x="5351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9219" y="3429000"/>
              <a:ext cx="5806440" cy="3040380"/>
            </a:xfrm>
            <a:custGeom>
              <a:avLst/>
              <a:gdLst/>
              <a:ahLst/>
              <a:cxnLst/>
              <a:rect l="l" t="t" r="r" b="b"/>
              <a:pathLst>
                <a:path w="5806440" h="3040379">
                  <a:moveTo>
                    <a:pt x="0" y="506730"/>
                  </a:moveTo>
                  <a:lnTo>
                    <a:pt x="2349" y="454926"/>
                  </a:lnTo>
                  <a:lnTo>
                    <a:pt x="9243" y="404617"/>
                  </a:lnTo>
                  <a:lnTo>
                    <a:pt x="20455" y="356058"/>
                  </a:lnTo>
                  <a:lnTo>
                    <a:pt x="35754" y="309504"/>
                  </a:lnTo>
                  <a:lnTo>
                    <a:pt x="54912" y="265210"/>
                  </a:lnTo>
                  <a:lnTo>
                    <a:pt x="77701" y="223430"/>
                  </a:lnTo>
                  <a:lnTo>
                    <a:pt x="103891" y="184419"/>
                  </a:lnTo>
                  <a:lnTo>
                    <a:pt x="133254" y="148432"/>
                  </a:lnTo>
                  <a:lnTo>
                    <a:pt x="165561" y="115725"/>
                  </a:lnTo>
                  <a:lnTo>
                    <a:pt x="200583" y="86552"/>
                  </a:lnTo>
                  <a:lnTo>
                    <a:pt x="238090" y="61167"/>
                  </a:lnTo>
                  <a:lnTo>
                    <a:pt x="277856" y="39827"/>
                  </a:lnTo>
                  <a:lnTo>
                    <a:pt x="319649" y="22785"/>
                  </a:lnTo>
                  <a:lnTo>
                    <a:pt x="363243" y="10296"/>
                  </a:lnTo>
                  <a:lnTo>
                    <a:pt x="408407" y="2616"/>
                  </a:lnTo>
                  <a:lnTo>
                    <a:pt x="454913" y="0"/>
                  </a:lnTo>
                  <a:lnTo>
                    <a:pt x="5351526" y="0"/>
                  </a:lnTo>
                  <a:lnTo>
                    <a:pt x="5398032" y="2616"/>
                  </a:lnTo>
                  <a:lnTo>
                    <a:pt x="5443196" y="10296"/>
                  </a:lnTo>
                  <a:lnTo>
                    <a:pt x="5486790" y="22785"/>
                  </a:lnTo>
                  <a:lnTo>
                    <a:pt x="5528583" y="39827"/>
                  </a:lnTo>
                  <a:lnTo>
                    <a:pt x="5568349" y="61167"/>
                  </a:lnTo>
                  <a:lnTo>
                    <a:pt x="5605856" y="86552"/>
                  </a:lnTo>
                  <a:lnTo>
                    <a:pt x="5640878" y="115725"/>
                  </a:lnTo>
                  <a:lnTo>
                    <a:pt x="5673185" y="148432"/>
                  </a:lnTo>
                  <a:lnTo>
                    <a:pt x="5702548" y="184419"/>
                  </a:lnTo>
                  <a:lnTo>
                    <a:pt x="5728738" y="223430"/>
                  </a:lnTo>
                  <a:lnTo>
                    <a:pt x="5751527" y="265210"/>
                  </a:lnTo>
                  <a:lnTo>
                    <a:pt x="5770685" y="309504"/>
                  </a:lnTo>
                  <a:lnTo>
                    <a:pt x="5785984" y="356058"/>
                  </a:lnTo>
                  <a:lnTo>
                    <a:pt x="5797196" y="404617"/>
                  </a:lnTo>
                  <a:lnTo>
                    <a:pt x="5804090" y="454926"/>
                  </a:lnTo>
                  <a:lnTo>
                    <a:pt x="5806439" y="506730"/>
                  </a:lnTo>
                  <a:lnTo>
                    <a:pt x="5806439" y="2533633"/>
                  </a:lnTo>
                  <a:lnTo>
                    <a:pt x="5804090" y="2585446"/>
                  </a:lnTo>
                  <a:lnTo>
                    <a:pt x="5797196" y="2635763"/>
                  </a:lnTo>
                  <a:lnTo>
                    <a:pt x="5785984" y="2684327"/>
                  </a:lnTo>
                  <a:lnTo>
                    <a:pt x="5770685" y="2730885"/>
                  </a:lnTo>
                  <a:lnTo>
                    <a:pt x="5751527" y="2775183"/>
                  </a:lnTo>
                  <a:lnTo>
                    <a:pt x="5728738" y="2816964"/>
                  </a:lnTo>
                  <a:lnTo>
                    <a:pt x="5702548" y="2855975"/>
                  </a:lnTo>
                  <a:lnTo>
                    <a:pt x="5673185" y="2891960"/>
                  </a:lnTo>
                  <a:lnTo>
                    <a:pt x="5640878" y="2924666"/>
                  </a:lnTo>
                  <a:lnTo>
                    <a:pt x="5605856" y="2953838"/>
                  </a:lnTo>
                  <a:lnTo>
                    <a:pt x="5568349" y="2979220"/>
                  </a:lnTo>
                  <a:lnTo>
                    <a:pt x="5528583" y="3000558"/>
                  </a:lnTo>
                  <a:lnTo>
                    <a:pt x="5486790" y="3017598"/>
                  </a:lnTo>
                  <a:lnTo>
                    <a:pt x="5443196" y="3030085"/>
                  </a:lnTo>
                  <a:lnTo>
                    <a:pt x="5398032" y="3037763"/>
                  </a:lnTo>
                  <a:lnTo>
                    <a:pt x="5351526" y="3040380"/>
                  </a:lnTo>
                  <a:lnTo>
                    <a:pt x="454913" y="3040380"/>
                  </a:lnTo>
                  <a:lnTo>
                    <a:pt x="408407" y="3037763"/>
                  </a:lnTo>
                  <a:lnTo>
                    <a:pt x="363243" y="3030085"/>
                  </a:lnTo>
                  <a:lnTo>
                    <a:pt x="319649" y="3017598"/>
                  </a:lnTo>
                  <a:lnTo>
                    <a:pt x="277856" y="3000558"/>
                  </a:lnTo>
                  <a:lnTo>
                    <a:pt x="238090" y="2979220"/>
                  </a:lnTo>
                  <a:lnTo>
                    <a:pt x="200583" y="2953838"/>
                  </a:lnTo>
                  <a:lnTo>
                    <a:pt x="165561" y="2924666"/>
                  </a:lnTo>
                  <a:lnTo>
                    <a:pt x="133254" y="2891960"/>
                  </a:lnTo>
                  <a:lnTo>
                    <a:pt x="103891" y="2855975"/>
                  </a:lnTo>
                  <a:lnTo>
                    <a:pt x="77701" y="2816964"/>
                  </a:lnTo>
                  <a:lnTo>
                    <a:pt x="54912" y="2775183"/>
                  </a:lnTo>
                  <a:lnTo>
                    <a:pt x="35754" y="2730885"/>
                  </a:lnTo>
                  <a:lnTo>
                    <a:pt x="20455" y="2684327"/>
                  </a:lnTo>
                  <a:lnTo>
                    <a:pt x="9243" y="2635763"/>
                  </a:lnTo>
                  <a:lnTo>
                    <a:pt x="2349" y="2585446"/>
                  </a:lnTo>
                  <a:lnTo>
                    <a:pt x="0" y="2533633"/>
                  </a:lnTo>
                  <a:lnTo>
                    <a:pt x="0" y="50673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5794" y="1083138"/>
            <a:ext cx="8562975" cy="526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5"/>
              </a:spcBef>
            </a:pPr>
            <a:r>
              <a:rPr sz="1800" spc="-20" dirty="0">
                <a:latin typeface="Verdana"/>
                <a:cs typeface="Verdana"/>
              </a:rPr>
              <a:t>All </a:t>
            </a:r>
            <a:r>
              <a:rPr sz="1800" spc="-45" dirty="0">
                <a:latin typeface="Verdana"/>
                <a:cs typeface="Verdana"/>
              </a:rPr>
              <a:t>HTML </a:t>
            </a:r>
            <a:r>
              <a:rPr sz="1800" spc="-35" dirty="0">
                <a:latin typeface="Verdana"/>
                <a:cs typeface="Verdana"/>
              </a:rPr>
              <a:t>elements </a:t>
            </a:r>
            <a:r>
              <a:rPr sz="1800" spc="-40" dirty="0">
                <a:latin typeface="Verdana"/>
                <a:cs typeface="Verdana"/>
              </a:rPr>
              <a:t>can </a:t>
            </a:r>
            <a:r>
              <a:rPr sz="1800" spc="-45" dirty="0">
                <a:latin typeface="Verdana"/>
                <a:cs typeface="Verdana"/>
              </a:rPr>
              <a:t>have </a:t>
            </a:r>
            <a:r>
              <a:rPr sz="1800" spc="-35" dirty="0">
                <a:latin typeface="Verdana"/>
                <a:cs typeface="Verdana"/>
              </a:rPr>
              <a:t>associated </a:t>
            </a:r>
            <a:r>
              <a:rPr sz="1800" spc="-30" dirty="0">
                <a:latin typeface="Verdana"/>
                <a:cs typeface="Verdana"/>
              </a:rPr>
              <a:t>properties, </a:t>
            </a:r>
            <a:r>
              <a:rPr sz="1800" spc="-25" dirty="0">
                <a:latin typeface="Verdana"/>
                <a:cs typeface="Verdana"/>
              </a:rPr>
              <a:t>called </a:t>
            </a:r>
            <a:r>
              <a:rPr sz="1800" spc="-30" dirty="0">
                <a:latin typeface="Verdana"/>
                <a:cs typeface="Verdana"/>
              </a:rPr>
              <a:t>attributes. </a:t>
            </a:r>
            <a:r>
              <a:rPr sz="1800" spc="-40" dirty="0">
                <a:latin typeface="Verdana"/>
                <a:cs typeface="Verdana"/>
              </a:rPr>
              <a:t>These  </a:t>
            </a:r>
            <a:r>
              <a:rPr sz="1800" spc="-30" dirty="0">
                <a:latin typeface="Verdana"/>
                <a:cs typeface="Verdana"/>
              </a:rPr>
              <a:t>attributes </a:t>
            </a:r>
            <a:r>
              <a:rPr sz="1800" spc="-35" dirty="0">
                <a:latin typeface="Verdana"/>
                <a:cs typeface="Verdana"/>
              </a:rPr>
              <a:t>generally </a:t>
            </a:r>
            <a:r>
              <a:rPr sz="1800" spc="-40" dirty="0">
                <a:latin typeface="Verdana"/>
                <a:cs typeface="Verdana"/>
              </a:rPr>
              <a:t>have </a:t>
            </a:r>
            <a:r>
              <a:rPr sz="1800" spc="-35" dirty="0">
                <a:latin typeface="Verdana"/>
                <a:cs typeface="Verdana"/>
              </a:rPr>
              <a:t>values. </a:t>
            </a:r>
            <a:r>
              <a:rPr sz="1800" spc="-45" dirty="0">
                <a:latin typeface="Verdana"/>
                <a:cs typeface="Verdana"/>
              </a:rPr>
              <a:t>Any </a:t>
            </a:r>
            <a:r>
              <a:rPr sz="1800" spc="-40" dirty="0">
                <a:latin typeface="Verdana"/>
                <a:cs typeface="Verdana"/>
              </a:rPr>
              <a:t>number </a:t>
            </a:r>
            <a:r>
              <a:rPr sz="1800" spc="-30" dirty="0">
                <a:latin typeface="Verdana"/>
                <a:cs typeface="Verdana"/>
              </a:rPr>
              <a:t>of attribute/value pairs </a:t>
            </a:r>
            <a:r>
              <a:rPr sz="1800" spc="-35" dirty="0">
                <a:latin typeface="Verdana"/>
                <a:cs typeface="Verdana"/>
              </a:rPr>
              <a:t>can be  used </a:t>
            </a:r>
            <a:r>
              <a:rPr sz="1800" spc="-20" dirty="0">
                <a:latin typeface="Verdana"/>
                <a:cs typeface="Verdana"/>
              </a:rPr>
              <a:t>in </a:t>
            </a:r>
            <a:r>
              <a:rPr sz="1800" spc="-35" dirty="0">
                <a:latin typeface="Verdana"/>
                <a:cs typeface="Verdana"/>
              </a:rPr>
              <a:t>an element's tag </a:t>
            </a:r>
            <a:r>
              <a:rPr sz="1800" spc="-30" dirty="0">
                <a:latin typeface="Verdana"/>
                <a:cs typeface="Verdana"/>
              </a:rPr>
              <a:t>- </a:t>
            </a:r>
            <a:r>
              <a:rPr sz="1800" spc="-35" dirty="0">
                <a:latin typeface="Verdana"/>
                <a:cs typeface="Verdana"/>
              </a:rPr>
              <a:t>as </a:t>
            </a:r>
            <a:r>
              <a:rPr sz="1800" spc="-30" dirty="0">
                <a:latin typeface="Verdana"/>
                <a:cs typeface="Verdana"/>
              </a:rPr>
              <a:t>long </a:t>
            </a:r>
            <a:r>
              <a:rPr sz="1800" spc="-35" dirty="0">
                <a:latin typeface="Verdana"/>
                <a:cs typeface="Verdana"/>
              </a:rPr>
              <a:t>as they are </a:t>
            </a:r>
            <a:r>
              <a:rPr sz="1800" spc="-40" dirty="0">
                <a:latin typeface="Verdana"/>
                <a:cs typeface="Verdana"/>
              </a:rPr>
              <a:t>separated </a:t>
            </a:r>
            <a:r>
              <a:rPr sz="1800" spc="-35" dirty="0">
                <a:latin typeface="Verdana"/>
                <a:cs typeface="Verdana"/>
              </a:rPr>
              <a:t>by spaces. </a:t>
            </a:r>
            <a:r>
              <a:rPr sz="1800" spc="-45" dirty="0">
                <a:latin typeface="Verdana"/>
                <a:cs typeface="Verdana"/>
              </a:rPr>
              <a:t>They  </a:t>
            </a:r>
            <a:r>
              <a:rPr sz="1800" spc="-50" dirty="0">
                <a:latin typeface="Verdana"/>
                <a:cs typeface="Verdana"/>
              </a:rPr>
              <a:t>may </a:t>
            </a:r>
            <a:r>
              <a:rPr sz="1800" spc="-40" dirty="0">
                <a:latin typeface="Verdana"/>
                <a:cs typeface="Verdana"/>
              </a:rPr>
              <a:t>appear </a:t>
            </a:r>
            <a:r>
              <a:rPr sz="1800" spc="-20" dirty="0">
                <a:latin typeface="Verdana"/>
                <a:cs typeface="Verdana"/>
              </a:rPr>
              <a:t>in </a:t>
            </a:r>
            <a:r>
              <a:rPr sz="1800" spc="-35" dirty="0">
                <a:latin typeface="Verdana"/>
                <a:cs typeface="Verdana"/>
              </a:rPr>
              <a:t>any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order.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spc="-30" dirty="0">
                <a:latin typeface="Verdana"/>
                <a:cs typeface="Verdana"/>
              </a:rPr>
              <a:t>In </a:t>
            </a:r>
            <a:r>
              <a:rPr sz="1800" spc="-35" dirty="0">
                <a:latin typeface="Verdana"/>
                <a:cs typeface="Verdana"/>
              </a:rPr>
              <a:t>the example </a:t>
            </a:r>
            <a:r>
              <a:rPr sz="1800" spc="-45" dirty="0">
                <a:latin typeface="Verdana"/>
                <a:cs typeface="Verdana"/>
              </a:rPr>
              <a:t>below, </a:t>
            </a:r>
            <a:r>
              <a:rPr sz="1800" spc="-35" dirty="0">
                <a:latin typeface="Verdana"/>
                <a:cs typeface="Verdana"/>
              </a:rPr>
              <a:t>the code </a:t>
            </a:r>
            <a:r>
              <a:rPr sz="1800" spc="-40" dirty="0">
                <a:latin typeface="Verdana"/>
                <a:cs typeface="Verdana"/>
              </a:rPr>
              <a:t>segments </a:t>
            </a:r>
            <a:r>
              <a:rPr sz="1800" spc="-30" dirty="0">
                <a:latin typeface="Verdana"/>
                <a:cs typeface="Verdana"/>
              </a:rPr>
              <a:t>highlighted </a:t>
            </a:r>
            <a:r>
              <a:rPr sz="1800" spc="-25" dirty="0">
                <a:latin typeface="Verdana"/>
                <a:cs typeface="Verdana"/>
              </a:rPr>
              <a:t>in </a:t>
            </a:r>
            <a:r>
              <a:rPr sz="1800" spc="-30" dirty="0">
                <a:latin typeface="Verdana"/>
                <a:cs typeface="Verdana"/>
              </a:rPr>
              <a:t>blue </a:t>
            </a:r>
            <a:r>
              <a:rPr sz="1800" spc="-35" dirty="0">
                <a:latin typeface="Verdana"/>
                <a:cs typeface="Verdana"/>
              </a:rPr>
              <a:t>are</a:t>
            </a:r>
            <a:r>
              <a:rPr sz="1800" spc="2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35" dirty="0">
                <a:latin typeface="Verdana"/>
                <a:cs typeface="Verdana"/>
              </a:rPr>
              <a:t>and </a:t>
            </a:r>
            <a:r>
              <a:rPr sz="1800" spc="-30" dirty="0">
                <a:latin typeface="Verdana"/>
                <a:cs typeface="Verdana"/>
              </a:rPr>
              <a:t>the </a:t>
            </a:r>
            <a:r>
              <a:rPr sz="1800" spc="-40" dirty="0">
                <a:latin typeface="Verdana"/>
                <a:cs typeface="Verdana"/>
              </a:rPr>
              <a:t>segments </a:t>
            </a:r>
            <a:r>
              <a:rPr sz="1800" spc="-30" dirty="0">
                <a:latin typeface="Verdana"/>
                <a:cs typeface="Verdana"/>
              </a:rPr>
              <a:t>highlighted </a:t>
            </a:r>
            <a:r>
              <a:rPr sz="1800" spc="-20" dirty="0">
                <a:latin typeface="Verdana"/>
                <a:cs typeface="Verdana"/>
              </a:rPr>
              <a:t>in </a:t>
            </a:r>
            <a:r>
              <a:rPr sz="1800" spc="-40" dirty="0">
                <a:latin typeface="Verdana"/>
                <a:cs typeface="Verdana"/>
              </a:rPr>
              <a:t>red </a:t>
            </a:r>
            <a:r>
              <a:rPr sz="1800" spc="-30" dirty="0">
                <a:latin typeface="Verdana"/>
                <a:cs typeface="Verdana"/>
              </a:rPr>
              <a:t>are attribute</a:t>
            </a:r>
            <a:r>
              <a:rPr sz="1800" spc="9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Verdana"/>
              <a:cs typeface="Verdana"/>
            </a:endParaRPr>
          </a:p>
          <a:p>
            <a:pPr marL="131826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&lt;h1 id="section1“/&gt;</a:t>
            </a:r>
            <a:endParaRPr sz="1800">
              <a:latin typeface="Verdana"/>
              <a:cs typeface="Verdana"/>
            </a:endParaRPr>
          </a:p>
          <a:p>
            <a:pPr marL="1318260" marR="1896110">
              <a:lnSpc>
                <a:spcPct val="150000"/>
              </a:lnSpc>
            </a:pPr>
            <a:r>
              <a:rPr sz="1800" dirty="0">
                <a:latin typeface="Verdana"/>
                <a:cs typeface="Verdana"/>
              </a:rPr>
              <a:t>&lt;img </a:t>
            </a:r>
            <a:r>
              <a:rPr sz="1800" spc="5" dirty="0">
                <a:latin typeface="Verdana"/>
                <a:cs typeface="Verdana"/>
              </a:rPr>
              <a:t>src="small.gif" </a:t>
            </a:r>
            <a:r>
              <a:rPr sz="1800" spc="-5" dirty="0">
                <a:latin typeface="Verdana"/>
                <a:cs typeface="Verdana"/>
              </a:rPr>
              <a:t>width="100" height="10  0“/&gt;</a:t>
            </a:r>
            <a:endParaRPr sz="1800">
              <a:latin typeface="Verdana"/>
              <a:cs typeface="Verdana"/>
            </a:endParaRPr>
          </a:p>
          <a:p>
            <a:pPr marL="131826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&lt;img title="mainimage" alt="main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image“/&gt;</a:t>
            </a:r>
            <a:endParaRPr sz="1800">
              <a:latin typeface="Verdana"/>
              <a:cs typeface="Verdana"/>
            </a:endParaRPr>
          </a:p>
          <a:p>
            <a:pPr marL="131826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Verdana"/>
                <a:cs typeface="Verdana"/>
              </a:rPr>
              <a:t>&lt;a </a:t>
            </a:r>
            <a:r>
              <a:rPr sz="1800" spc="-5" dirty="0">
                <a:latin typeface="Verdana"/>
                <a:cs typeface="Verdana"/>
              </a:rPr>
              <a:t>href="foo.htm“/&gt;</a:t>
            </a:r>
            <a:endParaRPr sz="1800">
              <a:latin typeface="Verdana"/>
              <a:cs typeface="Verdana"/>
            </a:endParaRPr>
          </a:p>
          <a:p>
            <a:pPr marL="131826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&lt;p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class="maintext“/&gt;</a:t>
            </a:r>
            <a:endParaRPr sz="1800">
              <a:latin typeface="Verdana"/>
              <a:cs typeface="Verdana"/>
            </a:endParaRPr>
          </a:p>
          <a:p>
            <a:pPr marL="131826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&lt;form </a:t>
            </a:r>
            <a:r>
              <a:rPr sz="1800" spc="-5" dirty="0">
                <a:latin typeface="Verdana"/>
                <a:cs typeface="Verdana"/>
              </a:rPr>
              <a:t>style="padding: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10px“/&gt;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537718"/>
            <a:ext cx="2564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Attribute</a:t>
            </a:r>
            <a:r>
              <a:rPr spc="-85" dirty="0"/>
              <a:t> </a:t>
            </a:r>
            <a:r>
              <a:rPr spc="-5" dirty="0"/>
              <a:t>Selector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7903" y="2856140"/>
            <a:ext cx="4671060" cy="1264920"/>
            <a:chOff x="1517903" y="2856140"/>
            <a:chExt cx="4671060" cy="1264920"/>
          </a:xfrm>
        </p:grpSpPr>
        <p:sp>
          <p:nvSpPr>
            <p:cNvPr id="4" name="object 4"/>
            <p:cNvSpPr/>
            <p:nvPr/>
          </p:nvSpPr>
          <p:spPr>
            <a:xfrm>
              <a:off x="1524000" y="2862237"/>
              <a:ext cx="4658995" cy="1252855"/>
            </a:xfrm>
            <a:custGeom>
              <a:avLst/>
              <a:gdLst/>
              <a:ahLst/>
              <a:cxnLst/>
              <a:rect l="l" t="t" r="r" b="b"/>
              <a:pathLst>
                <a:path w="4658995" h="1252854">
                  <a:moveTo>
                    <a:pt x="4472178" y="0"/>
                  </a:moveTo>
                  <a:lnTo>
                    <a:pt x="186689" y="0"/>
                  </a:lnTo>
                  <a:lnTo>
                    <a:pt x="143878" y="5511"/>
                  </a:lnTo>
                  <a:lnTo>
                    <a:pt x="104580" y="21212"/>
                  </a:lnTo>
                  <a:lnTo>
                    <a:pt x="69917" y="45851"/>
                  </a:lnTo>
                  <a:lnTo>
                    <a:pt x="41008" y="78176"/>
                  </a:lnTo>
                  <a:lnTo>
                    <a:pt x="18972" y="116935"/>
                  </a:lnTo>
                  <a:lnTo>
                    <a:pt x="4929" y="160877"/>
                  </a:lnTo>
                  <a:lnTo>
                    <a:pt x="0" y="208749"/>
                  </a:lnTo>
                  <a:lnTo>
                    <a:pt x="0" y="1043800"/>
                  </a:lnTo>
                  <a:lnTo>
                    <a:pt x="4929" y="1091673"/>
                  </a:lnTo>
                  <a:lnTo>
                    <a:pt x="18972" y="1135617"/>
                  </a:lnTo>
                  <a:lnTo>
                    <a:pt x="41008" y="1174378"/>
                  </a:lnTo>
                  <a:lnTo>
                    <a:pt x="69917" y="1206706"/>
                  </a:lnTo>
                  <a:lnTo>
                    <a:pt x="104580" y="1231347"/>
                  </a:lnTo>
                  <a:lnTo>
                    <a:pt x="143878" y="1247050"/>
                  </a:lnTo>
                  <a:lnTo>
                    <a:pt x="186689" y="1252562"/>
                  </a:lnTo>
                  <a:lnTo>
                    <a:pt x="4472178" y="1252562"/>
                  </a:lnTo>
                  <a:lnTo>
                    <a:pt x="4514989" y="1247050"/>
                  </a:lnTo>
                  <a:lnTo>
                    <a:pt x="4554287" y="1231347"/>
                  </a:lnTo>
                  <a:lnTo>
                    <a:pt x="4588950" y="1206706"/>
                  </a:lnTo>
                  <a:lnTo>
                    <a:pt x="4617859" y="1174378"/>
                  </a:lnTo>
                  <a:lnTo>
                    <a:pt x="4639895" y="1135617"/>
                  </a:lnTo>
                  <a:lnTo>
                    <a:pt x="4653938" y="1091673"/>
                  </a:lnTo>
                  <a:lnTo>
                    <a:pt x="4658868" y="1043800"/>
                  </a:lnTo>
                  <a:lnTo>
                    <a:pt x="4658868" y="208749"/>
                  </a:lnTo>
                  <a:lnTo>
                    <a:pt x="4653938" y="160877"/>
                  </a:lnTo>
                  <a:lnTo>
                    <a:pt x="4639895" y="116935"/>
                  </a:lnTo>
                  <a:lnTo>
                    <a:pt x="4617859" y="78176"/>
                  </a:lnTo>
                  <a:lnTo>
                    <a:pt x="4588950" y="45851"/>
                  </a:lnTo>
                  <a:lnTo>
                    <a:pt x="4554287" y="21212"/>
                  </a:lnTo>
                  <a:lnTo>
                    <a:pt x="4514989" y="5511"/>
                  </a:lnTo>
                  <a:lnTo>
                    <a:pt x="4472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2862237"/>
              <a:ext cx="4658995" cy="1252855"/>
            </a:xfrm>
            <a:custGeom>
              <a:avLst/>
              <a:gdLst/>
              <a:ahLst/>
              <a:cxnLst/>
              <a:rect l="l" t="t" r="r" b="b"/>
              <a:pathLst>
                <a:path w="4658995" h="1252854">
                  <a:moveTo>
                    <a:pt x="0" y="208749"/>
                  </a:moveTo>
                  <a:lnTo>
                    <a:pt x="4929" y="160877"/>
                  </a:lnTo>
                  <a:lnTo>
                    <a:pt x="18972" y="116935"/>
                  </a:lnTo>
                  <a:lnTo>
                    <a:pt x="41008" y="78176"/>
                  </a:lnTo>
                  <a:lnTo>
                    <a:pt x="69917" y="45851"/>
                  </a:lnTo>
                  <a:lnTo>
                    <a:pt x="104580" y="21212"/>
                  </a:lnTo>
                  <a:lnTo>
                    <a:pt x="143878" y="5511"/>
                  </a:lnTo>
                  <a:lnTo>
                    <a:pt x="186689" y="0"/>
                  </a:lnTo>
                  <a:lnTo>
                    <a:pt x="4472178" y="0"/>
                  </a:lnTo>
                  <a:lnTo>
                    <a:pt x="4514989" y="5511"/>
                  </a:lnTo>
                  <a:lnTo>
                    <a:pt x="4554287" y="21212"/>
                  </a:lnTo>
                  <a:lnTo>
                    <a:pt x="4588950" y="45851"/>
                  </a:lnTo>
                  <a:lnTo>
                    <a:pt x="4617859" y="78176"/>
                  </a:lnTo>
                  <a:lnTo>
                    <a:pt x="4639895" y="116935"/>
                  </a:lnTo>
                  <a:lnTo>
                    <a:pt x="4653938" y="160877"/>
                  </a:lnTo>
                  <a:lnTo>
                    <a:pt x="4658868" y="208749"/>
                  </a:lnTo>
                  <a:lnTo>
                    <a:pt x="4658868" y="1043800"/>
                  </a:lnTo>
                  <a:lnTo>
                    <a:pt x="4653938" y="1091673"/>
                  </a:lnTo>
                  <a:lnTo>
                    <a:pt x="4639895" y="1135617"/>
                  </a:lnTo>
                  <a:lnTo>
                    <a:pt x="4617859" y="1174378"/>
                  </a:lnTo>
                  <a:lnTo>
                    <a:pt x="4588950" y="1206706"/>
                  </a:lnTo>
                  <a:lnTo>
                    <a:pt x="4554287" y="1231347"/>
                  </a:lnTo>
                  <a:lnTo>
                    <a:pt x="4514989" y="1247050"/>
                  </a:lnTo>
                  <a:lnTo>
                    <a:pt x="4472178" y="1252562"/>
                  </a:lnTo>
                  <a:lnTo>
                    <a:pt x="186689" y="1252562"/>
                  </a:lnTo>
                  <a:lnTo>
                    <a:pt x="143878" y="1247050"/>
                  </a:lnTo>
                  <a:lnTo>
                    <a:pt x="104580" y="1231347"/>
                  </a:lnTo>
                  <a:lnTo>
                    <a:pt x="69917" y="1206706"/>
                  </a:lnTo>
                  <a:lnTo>
                    <a:pt x="41008" y="1174378"/>
                  </a:lnTo>
                  <a:lnTo>
                    <a:pt x="18972" y="1135617"/>
                  </a:lnTo>
                  <a:lnTo>
                    <a:pt x="4929" y="1091673"/>
                  </a:lnTo>
                  <a:lnTo>
                    <a:pt x="0" y="1043800"/>
                  </a:lnTo>
                  <a:lnTo>
                    <a:pt x="0" y="208749"/>
                  </a:lnTo>
                  <a:close/>
                </a:path>
              </a:pathLst>
            </a:custGeom>
            <a:ln w="12193">
              <a:solidFill>
                <a:srgbClr val="2B0A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17903" y="5047550"/>
            <a:ext cx="4714240" cy="979805"/>
            <a:chOff x="1517903" y="5047550"/>
            <a:chExt cx="4714240" cy="979805"/>
          </a:xfrm>
        </p:grpSpPr>
        <p:sp>
          <p:nvSpPr>
            <p:cNvPr id="7" name="object 7"/>
            <p:cNvSpPr/>
            <p:nvPr/>
          </p:nvSpPr>
          <p:spPr>
            <a:xfrm>
              <a:off x="1524000" y="5053647"/>
              <a:ext cx="4701540" cy="967740"/>
            </a:xfrm>
            <a:custGeom>
              <a:avLst/>
              <a:gdLst/>
              <a:ahLst/>
              <a:cxnLst/>
              <a:rect l="l" t="t" r="r" b="b"/>
              <a:pathLst>
                <a:path w="4701540" h="967739">
                  <a:moveTo>
                    <a:pt x="4557522" y="0"/>
                  </a:moveTo>
                  <a:lnTo>
                    <a:pt x="144018" y="0"/>
                  </a:lnTo>
                  <a:lnTo>
                    <a:pt x="98511" y="8226"/>
                  </a:lnTo>
                  <a:lnTo>
                    <a:pt x="58978" y="31129"/>
                  </a:lnTo>
                  <a:lnTo>
                    <a:pt x="27797" y="66045"/>
                  </a:lnTo>
                  <a:lnTo>
                    <a:pt x="7345" y="110311"/>
                  </a:lnTo>
                  <a:lnTo>
                    <a:pt x="0" y="161264"/>
                  </a:lnTo>
                  <a:lnTo>
                    <a:pt x="0" y="806345"/>
                  </a:lnTo>
                  <a:lnTo>
                    <a:pt x="7345" y="857303"/>
                  </a:lnTo>
                  <a:lnTo>
                    <a:pt x="27797" y="901571"/>
                  </a:lnTo>
                  <a:lnTo>
                    <a:pt x="58978" y="936487"/>
                  </a:lnTo>
                  <a:lnTo>
                    <a:pt x="98511" y="959389"/>
                  </a:lnTo>
                  <a:lnTo>
                    <a:pt x="144018" y="967615"/>
                  </a:lnTo>
                  <a:lnTo>
                    <a:pt x="4557522" y="967615"/>
                  </a:lnTo>
                  <a:lnTo>
                    <a:pt x="4603028" y="959389"/>
                  </a:lnTo>
                  <a:lnTo>
                    <a:pt x="4642561" y="936487"/>
                  </a:lnTo>
                  <a:lnTo>
                    <a:pt x="4673742" y="901571"/>
                  </a:lnTo>
                  <a:lnTo>
                    <a:pt x="4694194" y="857303"/>
                  </a:lnTo>
                  <a:lnTo>
                    <a:pt x="4701540" y="806345"/>
                  </a:lnTo>
                  <a:lnTo>
                    <a:pt x="4701540" y="161264"/>
                  </a:lnTo>
                  <a:lnTo>
                    <a:pt x="4694194" y="110311"/>
                  </a:lnTo>
                  <a:lnTo>
                    <a:pt x="4673742" y="66045"/>
                  </a:lnTo>
                  <a:lnTo>
                    <a:pt x="4642561" y="31129"/>
                  </a:lnTo>
                  <a:lnTo>
                    <a:pt x="4603028" y="8226"/>
                  </a:lnTo>
                  <a:lnTo>
                    <a:pt x="45575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5053647"/>
              <a:ext cx="4701540" cy="967740"/>
            </a:xfrm>
            <a:custGeom>
              <a:avLst/>
              <a:gdLst/>
              <a:ahLst/>
              <a:cxnLst/>
              <a:rect l="l" t="t" r="r" b="b"/>
              <a:pathLst>
                <a:path w="4701540" h="967739">
                  <a:moveTo>
                    <a:pt x="0" y="161264"/>
                  </a:moveTo>
                  <a:lnTo>
                    <a:pt x="7345" y="110311"/>
                  </a:lnTo>
                  <a:lnTo>
                    <a:pt x="27797" y="66045"/>
                  </a:lnTo>
                  <a:lnTo>
                    <a:pt x="58978" y="31129"/>
                  </a:lnTo>
                  <a:lnTo>
                    <a:pt x="98511" y="8226"/>
                  </a:lnTo>
                  <a:lnTo>
                    <a:pt x="144018" y="0"/>
                  </a:lnTo>
                  <a:lnTo>
                    <a:pt x="4557522" y="0"/>
                  </a:lnTo>
                  <a:lnTo>
                    <a:pt x="4603028" y="8226"/>
                  </a:lnTo>
                  <a:lnTo>
                    <a:pt x="4642561" y="31129"/>
                  </a:lnTo>
                  <a:lnTo>
                    <a:pt x="4673742" y="66045"/>
                  </a:lnTo>
                  <a:lnTo>
                    <a:pt x="4694194" y="110311"/>
                  </a:lnTo>
                  <a:lnTo>
                    <a:pt x="4701540" y="161264"/>
                  </a:lnTo>
                  <a:lnTo>
                    <a:pt x="4701540" y="806345"/>
                  </a:lnTo>
                  <a:lnTo>
                    <a:pt x="4694194" y="857303"/>
                  </a:lnTo>
                  <a:lnTo>
                    <a:pt x="4673742" y="901571"/>
                  </a:lnTo>
                  <a:lnTo>
                    <a:pt x="4642561" y="936487"/>
                  </a:lnTo>
                  <a:lnTo>
                    <a:pt x="4603028" y="959389"/>
                  </a:lnTo>
                  <a:lnTo>
                    <a:pt x="4557522" y="967615"/>
                  </a:lnTo>
                  <a:lnTo>
                    <a:pt x="144018" y="967615"/>
                  </a:lnTo>
                  <a:lnTo>
                    <a:pt x="98511" y="959389"/>
                  </a:lnTo>
                  <a:lnTo>
                    <a:pt x="58978" y="936487"/>
                  </a:lnTo>
                  <a:lnTo>
                    <a:pt x="27797" y="901571"/>
                  </a:lnTo>
                  <a:lnTo>
                    <a:pt x="7345" y="857303"/>
                  </a:lnTo>
                  <a:lnTo>
                    <a:pt x="0" y="806345"/>
                  </a:lnTo>
                  <a:lnTo>
                    <a:pt x="0" y="161264"/>
                  </a:lnTo>
                  <a:close/>
                </a:path>
              </a:pathLst>
            </a:custGeom>
            <a:ln w="12193">
              <a:solidFill>
                <a:srgbClr val="2B0A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642" y="966342"/>
            <a:ext cx="8639175" cy="56616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</a:pPr>
            <a:r>
              <a:rPr sz="1800" dirty="0">
                <a:latin typeface="Verdana"/>
                <a:cs typeface="Verdana"/>
              </a:rPr>
              <a:t>Attribute selectors are used to select </a:t>
            </a:r>
            <a:r>
              <a:rPr sz="1800" spc="-5" dirty="0">
                <a:latin typeface="Verdana"/>
                <a:cs typeface="Verdana"/>
              </a:rPr>
              <a:t>elements based </a:t>
            </a:r>
            <a:r>
              <a:rPr sz="1800" dirty="0">
                <a:latin typeface="Verdana"/>
                <a:cs typeface="Verdana"/>
              </a:rPr>
              <a:t>on their </a:t>
            </a:r>
            <a:r>
              <a:rPr sz="1800" spc="-5" dirty="0">
                <a:latin typeface="Verdana"/>
                <a:cs typeface="Verdana"/>
              </a:rPr>
              <a:t>attributes </a:t>
            </a:r>
            <a:r>
              <a:rPr sz="1800" dirty="0">
                <a:latin typeface="Verdana"/>
                <a:cs typeface="Verdana"/>
              </a:rPr>
              <a:t>or  attribute </a:t>
            </a:r>
            <a:r>
              <a:rPr sz="1800" spc="-10" dirty="0">
                <a:latin typeface="Verdana"/>
                <a:cs typeface="Verdana"/>
              </a:rPr>
              <a:t>value.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example, </a:t>
            </a:r>
            <a:r>
              <a:rPr sz="1800" spc="-5" dirty="0">
                <a:latin typeface="Verdana"/>
                <a:cs typeface="Verdana"/>
              </a:rPr>
              <a:t>you may want </a:t>
            </a:r>
            <a:r>
              <a:rPr sz="1800" dirty="0">
                <a:latin typeface="Verdana"/>
                <a:cs typeface="Verdana"/>
              </a:rPr>
              <a:t>to select </a:t>
            </a:r>
            <a:r>
              <a:rPr sz="1800" spc="-10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image on an  HTML </a:t>
            </a:r>
            <a:r>
              <a:rPr sz="1800" spc="-10" dirty="0">
                <a:latin typeface="Verdana"/>
                <a:cs typeface="Verdana"/>
              </a:rPr>
              <a:t>page </a:t>
            </a:r>
            <a:r>
              <a:rPr sz="1800" dirty="0">
                <a:latin typeface="Verdana"/>
                <a:cs typeface="Verdana"/>
              </a:rPr>
              <a:t>that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called </a:t>
            </a:r>
            <a:r>
              <a:rPr sz="1800" spc="5" dirty="0">
                <a:latin typeface="Verdana"/>
                <a:cs typeface="Verdana"/>
              </a:rPr>
              <a:t>"small.gif". </a:t>
            </a:r>
            <a:r>
              <a:rPr sz="1800" dirty="0">
                <a:latin typeface="Verdana"/>
                <a:cs typeface="Verdana"/>
              </a:rPr>
              <a:t>This could be done with the rule  </a:t>
            </a:r>
            <a:r>
              <a:rPr sz="1800" spc="-15" dirty="0">
                <a:latin typeface="Verdana"/>
                <a:cs typeface="Verdana"/>
              </a:rPr>
              <a:t>below, </a:t>
            </a:r>
            <a:r>
              <a:rPr sz="1800" dirty="0">
                <a:latin typeface="Verdana"/>
                <a:cs typeface="Verdana"/>
              </a:rPr>
              <a:t>that will only </a:t>
            </a:r>
            <a:r>
              <a:rPr sz="1800" spc="-5" dirty="0">
                <a:latin typeface="Verdana"/>
                <a:cs typeface="Verdana"/>
              </a:rPr>
              <a:t>target </a:t>
            </a:r>
            <a:r>
              <a:rPr sz="1800" dirty="0">
                <a:latin typeface="Verdana"/>
                <a:cs typeface="Verdana"/>
              </a:rPr>
              <a:t>images with the </a:t>
            </a:r>
            <a:r>
              <a:rPr sz="1800" spc="-5" dirty="0">
                <a:latin typeface="Verdana"/>
                <a:cs typeface="Verdana"/>
              </a:rPr>
              <a:t>chosen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four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attribute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selectors.</a:t>
            </a:r>
            <a:endParaRPr sz="1800">
              <a:latin typeface="Verdana"/>
              <a:cs typeface="Verdana"/>
            </a:endParaRPr>
          </a:p>
          <a:p>
            <a:pPr marL="187960" indent="-171450">
              <a:lnSpc>
                <a:spcPct val="100000"/>
              </a:lnSpc>
              <a:spcBef>
                <a:spcPts val="700"/>
              </a:spcBef>
              <a:buClr>
                <a:srgbClr val="2B0A3D"/>
              </a:buClr>
              <a:buFont typeface="Wingdings"/>
              <a:buChar char=""/>
              <a:tabLst>
                <a:tab pos="188595" algn="l"/>
              </a:tabLst>
            </a:pPr>
            <a:r>
              <a:rPr sz="1600" b="1" spc="-5" dirty="0">
                <a:latin typeface="Verdana"/>
                <a:cs typeface="Verdana"/>
              </a:rPr>
              <a:t>Example </a:t>
            </a:r>
            <a:r>
              <a:rPr sz="1600" b="1" spc="-10" dirty="0">
                <a:latin typeface="Verdana"/>
                <a:cs typeface="Verdana"/>
              </a:rPr>
              <a:t>for Select </a:t>
            </a:r>
            <a:r>
              <a:rPr sz="1600" b="1" spc="-5" dirty="0">
                <a:latin typeface="Verdana"/>
                <a:cs typeface="Verdana"/>
              </a:rPr>
              <a:t>based on</a:t>
            </a:r>
            <a:r>
              <a:rPr sz="1600" b="1" spc="15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attribute</a:t>
            </a:r>
            <a:endParaRPr sz="1600">
              <a:latin typeface="Verdana"/>
              <a:cs typeface="Verdana"/>
            </a:endParaRPr>
          </a:p>
          <a:p>
            <a:pPr marL="1670685" marR="3164840">
              <a:lnSpc>
                <a:spcPct val="100000"/>
              </a:lnSpc>
              <a:spcBef>
                <a:spcPts val="990"/>
              </a:spcBef>
              <a:tabLst>
                <a:tab pos="3269615" algn="l"/>
              </a:tabLst>
            </a:pPr>
            <a:r>
              <a:rPr sz="1800" spc="-5" dirty="0">
                <a:latin typeface="Verdana"/>
                <a:cs typeface="Verdana"/>
              </a:rPr>
              <a:t>img</a:t>
            </a:r>
            <a:r>
              <a:rPr sz="1800" b="1" spc="-5" dirty="0">
                <a:latin typeface="Verdana"/>
                <a:cs typeface="Verdana"/>
              </a:rPr>
              <a:t>[title]	</a:t>
            </a:r>
            <a:r>
              <a:rPr sz="1800" dirty="0">
                <a:latin typeface="Verdana"/>
                <a:cs typeface="Verdana"/>
              </a:rPr>
              <a:t>{ </a:t>
            </a:r>
            <a:r>
              <a:rPr sz="1800" spc="-5" dirty="0">
                <a:latin typeface="Verdana"/>
                <a:cs typeface="Verdana"/>
              </a:rPr>
              <a:t>border: </a:t>
            </a:r>
            <a:r>
              <a:rPr sz="1800" spc="-10" dirty="0">
                <a:latin typeface="Verdana"/>
                <a:cs typeface="Verdana"/>
              </a:rPr>
              <a:t>1px </a:t>
            </a:r>
            <a:r>
              <a:rPr sz="1800" dirty="0">
                <a:latin typeface="Verdana"/>
                <a:cs typeface="Verdana"/>
              </a:rPr>
              <a:t>solid  #000;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670685" marR="3195320">
              <a:lnSpc>
                <a:spcPct val="100000"/>
              </a:lnSpc>
              <a:tabLst>
                <a:tab pos="3239135" algn="l"/>
              </a:tabLst>
            </a:pPr>
            <a:r>
              <a:rPr sz="1800" dirty="0">
                <a:latin typeface="Verdana"/>
                <a:cs typeface="Verdana"/>
              </a:rPr>
              <a:t>img</a:t>
            </a:r>
            <a:r>
              <a:rPr sz="1800" b="1" dirty="0">
                <a:latin typeface="Verdana"/>
                <a:cs typeface="Verdana"/>
              </a:rPr>
              <a:t>[width]	</a:t>
            </a:r>
            <a:r>
              <a:rPr sz="1800" dirty="0">
                <a:latin typeface="Verdana"/>
                <a:cs typeface="Verdana"/>
              </a:rPr>
              <a:t>{ </a:t>
            </a:r>
            <a:r>
              <a:rPr sz="1800" spc="-5" dirty="0">
                <a:latin typeface="Verdana"/>
                <a:cs typeface="Verdana"/>
              </a:rPr>
              <a:t>border: </a:t>
            </a:r>
            <a:r>
              <a:rPr sz="1800" spc="-10" dirty="0">
                <a:latin typeface="Verdana"/>
                <a:cs typeface="Verdana"/>
              </a:rPr>
              <a:t>1px </a:t>
            </a:r>
            <a:r>
              <a:rPr sz="1800" dirty="0">
                <a:latin typeface="Verdana"/>
                <a:cs typeface="Verdana"/>
              </a:rPr>
              <a:t>solid  #000;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Verdana"/>
              <a:cs typeface="Verdana"/>
            </a:endParaRPr>
          </a:p>
          <a:p>
            <a:pPr marL="355600" marR="302895" lvl="1" indent="-171450">
              <a:lnSpc>
                <a:spcPts val="1540"/>
              </a:lnSpc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b="1" dirty="0">
                <a:latin typeface="Verdana"/>
                <a:cs typeface="Verdana"/>
              </a:rPr>
              <a:t>The example above will select an element (in </a:t>
            </a:r>
            <a:r>
              <a:rPr sz="1400" b="1" spc="-5" dirty="0">
                <a:latin typeface="Verdana"/>
                <a:cs typeface="Verdana"/>
              </a:rPr>
              <a:t>this </a:t>
            </a:r>
            <a:r>
              <a:rPr sz="1400" b="1" dirty="0">
                <a:latin typeface="Verdana"/>
                <a:cs typeface="Verdana"/>
              </a:rPr>
              <a:t>case </a:t>
            </a:r>
            <a:r>
              <a:rPr sz="1400" b="1" spc="5" dirty="0">
                <a:latin typeface="Verdana"/>
                <a:cs typeface="Verdana"/>
              </a:rPr>
              <a:t>"img") </a:t>
            </a:r>
            <a:r>
              <a:rPr sz="1400" b="1" dirty="0">
                <a:latin typeface="Verdana"/>
                <a:cs typeface="Verdana"/>
              </a:rPr>
              <a:t>with the</a:t>
            </a:r>
            <a:r>
              <a:rPr sz="1400" b="1" spc="-229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relevant  attribute</a:t>
            </a:r>
            <a:endParaRPr sz="1400">
              <a:latin typeface="Verdana"/>
              <a:cs typeface="Verdana"/>
            </a:endParaRPr>
          </a:p>
          <a:p>
            <a:pPr marL="187960" indent="-171450">
              <a:lnSpc>
                <a:spcPct val="100000"/>
              </a:lnSpc>
              <a:spcBef>
                <a:spcPts val="330"/>
              </a:spcBef>
              <a:buClr>
                <a:srgbClr val="2B0A3D"/>
              </a:buClr>
              <a:buFont typeface="Wingdings"/>
              <a:buChar char=""/>
              <a:tabLst>
                <a:tab pos="188595" algn="l"/>
              </a:tabLst>
            </a:pPr>
            <a:r>
              <a:rPr sz="1600" b="1" spc="-5" dirty="0">
                <a:latin typeface="Verdana"/>
                <a:cs typeface="Verdana"/>
              </a:rPr>
              <a:t>Example </a:t>
            </a:r>
            <a:r>
              <a:rPr sz="1600" b="1" spc="-10" dirty="0">
                <a:latin typeface="Verdana"/>
                <a:cs typeface="Verdana"/>
              </a:rPr>
              <a:t>for Select </a:t>
            </a:r>
            <a:r>
              <a:rPr sz="1600" b="1" spc="-5" dirty="0">
                <a:latin typeface="Verdana"/>
                <a:cs typeface="Verdana"/>
              </a:rPr>
              <a:t>based on</a:t>
            </a:r>
            <a:r>
              <a:rPr sz="1600" b="1" spc="17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  <a:p>
            <a:pPr marL="1408430">
              <a:lnSpc>
                <a:spcPct val="100000"/>
              </a:lnSpc>
              <a:spcBef>
                <a:spcPts val="950"/>
              </a:spcBef>
            </a:pPr>
            <a:r>
              <a:rPr sz="1600" spc="-5" dirty="0">
                <a:latin typeface="Verdana"/>
                <a:cs typeface="Verdana"/>
              </a:rPr>
              <a:t>img</a:t>
            </a:r>
            <a:r>
              <a:rPr sz="1600" b="1" spc="-5" dirty="0">
                <a:latin typeface="Verdana"/>
                <a:cs typeface="Verdana"/>
              </a:rPr>
              <a:t>[src="small.gif"] </a:t>
            </a:r>
            <a:r>
              <a:rPr sz="1600" spc="-5" dirty="0">
                <a:latin typeface="Verdana"/>
                <a:cs typeface="Verdana"/>
              </a:rPr>
              <a:t>{ border: 1px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solid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R="1450975" algn="ctr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#000;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Verdana"/>
              <a:cs typeface="Verdana"/>
            </a:endParaRPr>
          </a:p>
          <a:p>
            <a:pPr marL="355600" marR="812800" lvl="1" indent="-171450">
              <a:lnSpc>
                <a:spcPct val="101600"/>
              </a:lnSpc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b="1" dirty="0">
                <a:latin typeface="Verdana"/>
                <a:cs typeface="Verdana"/>
              </a:rPr>
              <a:t>The </a:t>
            </a:r>
            <a:r>
              <a:rPr sz="1400" b="1" spc="-5" dirty="0">
                <a:latin typeface="Verdana"/>
                <a:cs typeface="Verdana"/>
              </a:rPr>
              <a:t>above </a:t>
            </a:r>
            <a:r>
              <a:rPr sz="1400" b="1" dirty="0">
                <a:latin typeface="Verdana"/>
                <a:cs typeface="Verdana"/>
              </a:rPr>
              <a:t>example selects </a:t>
            </a:r>
            <a:r>
              <a:rPr sz="1400" b="1" spc="-5" dirty="0">
                <a:latin typeface="Verdana"/>
                <a:cs typeface="Verdana"/>
              </a:rPr>
              <a:t>any </a:t>
            </a:r>
            <a:r>
              <a:rPr sz="1400" b="1" dirty="0">
                <a:latin typeface="Verdana"/>
                <a:cs typeface="Verdana"/>
              </a:rPr>
              <a:t>image whose </a:t>
            </a:r>
            <a:r>
              <a:rPr sz="1400" b="1" spc="-5" dirty="0">
                <a:latin typeface="Verdana"/>
                <a:cs typeface="Verdana"/>
              </a:rPr>
              <a:t>attribute </a:t>
            </a:r>
            <a:r>
              <a:rPr sz="1400" b="1" dirty="0">
                <a:latin typeface="Verdana"/>
                <a:cs typeface="Verdana"/>
              </a:rPr>
              <a:t>(in this case "</a:t>
            </a:r>
            <a:r>
              <a:rPr sz="1400" b="1" spc="-36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src")  </a:t>
            </a:r>
            <a:r>
              <a:rPr sz="1400" b="1" spc="-5" dirty="0">
                <a:latin typeface="Verdana"/>
                <a:cs typeface="Verdana"/>
              </a:rPr>
              <a:t>has </a:t>
            </a:r>
            <a:r>
              <a:rPr sz="1400" b="1" dirty="0">
                <a:latin typeface="Verdana"/>
                <a:cs typeface="Verdana"/>
              </a:rPr>
              <a:t>a value of</a:t>
            </a:r>
            <a:r>
              <a:rPr sz="1400" b="1" spc="-3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"small.gif"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720597"/>
            <a:ext cx="2211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Pseudo</a:t>
            </a:r>
            <a:r>
              <a:rPr spc="-100" dirty="0"/>
              <a:t> </a:t>
            </a:r>
            <a:r>
              <a:rPr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149222"/>
            <a:ext cx="8665845" cy="16014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61594">
              <a:lnSpc>
                <a:spcPct val="90200"/>
              </a:lnSpc>
              <a:spcBef>
                <a:spcPts val="310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pseudo-class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similar to a class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HTML, </a:t>
            </a:r>
            <a:r>
              <a:rPr sz="1800" spc="-10" dirty="0">
                <a:latin typeface="Verdana"/>
                <a:cs typeface="Verdana"/>
              </a:rPr>
              <a:t>but </a:t>
            </a:r>
            <a:r>
              <a:rPr sz="1800" spc="-15" dirty="0">
                <a:latin typeface="Verdana"/>
                <a:cs typeface="Verdana"/>
              </a:rPr>
              <a:t>it’s </a:t>
            </a:r>
            <a:r>
              <a:rPr sz="1800" dirty="0">
                <a:latin typeface="Verdana"/>
                <a:cs typeface="Verdana"/>
              </a:rPr>
              <a:t>not speciﬁed explicitly 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markup. </a:t>
            </a:r>
            <a:r>
              <a:rPr sz="1800" dirty="0">
                <a:latin typeface="Verdana"/>
                <a:cs typeface="Verdana"/>
              </a:rPr>
              <a:t>Some pseudo-classes are </a:t>
            </a:r>
            <a:r>
              <a:rPr sz="1800" spc="-5" dirty="0">
                <a:latin typeface="Verdana"/>
                <a:cs typeface="Verdana"/>
              </a:rPr>
              <a:t>dynamic—they’re </a:t>
            </a:r>
            <a:r>
              <a:rPr sz="1800" dirty="0">
                <a:latin typeface="Verdana"/>
                <a:cs typeface="Verdana"/>
              </a:rPr>
              <a:t>applied as a  result of </a:t>
            </a:r>
            <a:r>
              <a:rPr sz="1800" spc="-5" dirty="0">
                <a:latin typeface="Verdana"/>
                <a:cs typeface="Verdana"/>
              </a:rPr>
              <a:t>user interaction </a:t>
            </a:r>
            <a:r>
              <a:rPr sz="1800" dirty="0">
                <a:latin typeface="Verdana"/>
                <a:cs typeface="Verdana"/>
              </a:rPr>
              <a:t>with 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50"/>
              </a:lnSpc>
              <a:spcBef>
                <a:spcPts val="525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pseudo-class </a:t>
            </a:r>
            <a:r>
              <a:rPr sz="1800" dirty="0">
                <a:latin typeface="Verdana"/>
                <a:cs typeface="Verdana"/>
              </a:rPr>
              <a:t>starts with a colon (:). No </a:t>
            </a:r>
            <a:r>
              <a:rPr sz="1800" spc="-5" dirty="0">
                <a:latin typeface="Verdana"/>
                <a:cs typeface="Verdana"/>
              </a:rPr>
              <a:t>whitespace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appear between 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dirty="0">
                <a:latin typeface="Verdana"/>
                <a:cs typeface="Verdana"/>
              </a:rPr>
              <a:t>selector or universal selector and the colon, nor can </a:t>
            </a:r>
            <a:r>
              <a:rPr sz="1800" spc="-5" dirty="0">
                <a:latin typeface="Verdana"/>
                <a:cs typeface="Verdana"/>
              </a:rPr>
              <a:t>whitespace  appear after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3195" y="1495044"/>
            <a:ext cx="16383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295" y="738327"/>
            <a:ext cx="2457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spc="-114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020" y="1323566"/>
            <a:ext cx="4361180" cy="23958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Verdana"/>
                <a:cs typeface="Verdana"/>
              </a:rPr>
              <a:t>In this lesson, you </a:t>
            </a:r>
            <a:r>
              <a:rPr sz="1800" spc="-5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learnt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Universal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Selector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45" dirty="0">
                <a:latin typeface="Verdana"/>
                <a:cs typeface="Verdana"/>
              </a:rPr>
              <a:t>Type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Selector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Class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Selector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5" dirty="0">
                <a:latin typeface="Verdana"/>
                <a:cs typeface="Verdana"/>
              </a:rPr>
              <a:t>ID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Selector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Attribute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Selector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PseudoClasses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6275" y="0"/>
            <a:ext cx="5297805" cy="6858000"/>
          </a:xfrm>
          <a:custGeom>
            <a:avLst/>
            <a:gdLst/>
            <a:ahLst/>
            <a:cxnLst/>
            <a:rect l="l" t="t" r="r" b="b"/>
            <a:pathLst>
              <a:path w="5297805" h="6858000">
                <a:moveTo>
                  <a:pt x="5297724" y="0"/>
                </a:moveTo>
                <a:lnTo>
                  <a:pt x="148966" y="0"/>
                </a:lnTo>
                <a:lnTo>
                  <a:pt x="134045" y="35610"/>
                </a:lnTo>
                <a:lnTo>
                  <a:pt x="115014" y="90349"/>
                </a:lnTo>
                <a:lnTo>
                  <a:pt x="95333" y="152553"/>
                </a:lnTo>
                <a:lnTo>
                  <a:pt x="78463" y="210559"/>
                </a:lnTo>
                <a:lnTo>
                  <a:pt x="67864" y="252704"/>
                </a:lnTo>
                <a:lnTo>
                  <a:pt x="60664" y="286816"/>
                </a:lnTo>
                <a:lnTo>
                  <a:pt x="53038" y="320014"/>
                </a:lnTo>
                <a:lnTo>
                  <a:pt x="39327" y="388772"/>
                </a:lnTo>
                <a:lnTo>
                  <a:pt x="27500" y="459484"/>
                </a:lnTo>
                <a:lnTo>
                  <a:pt x="16797" y="534568"/>
                </a:lnTo>
                <a:lnTo>
                  <a:pt x="11297" y="581769"/>
                </a:lnTo>
                <a:lnTo>
                  <a:pt x="6832" y="630653"/>
                </a:lnTo>
                <a:lnTo>
                  <a:pt x="3437" y="680933"/>
                </a:lnTo>
                <a:lnTo>
                  <a:pt x="1148" y="732323"/>
                </a:lnTo>
                <a:lnTo>
                  <a:pt x="0" y="784535"/>
                </a:lnTo>
                <a:lnTo>
                  <a:pt x="25" y="837283"/>
                </a:lnTo>
                <a:lnTo>
                  <a:pt x="1261" y="890280"/>
                </a:lnTo>
                <a:lnTo>
                  <a:pt x="3741" y="943239"/>
                </a:lnTo>
                <a:lnTo>
                  <a:pt x="7500" y="995874"/>
                </a:lnTo>
                <a:lnTo>
                  <a:pt x="12573" y="1047896"/>
                </a:lnTo>
                <a:lnTo>
                  <a:pt x="18994" y="1099020"/>
                </a:lnTo>
                <a:lnTo>
                  <a:pt x="26798" y="1148959"/>
                </a:lnTo>
                <a:lnTo>
                  <a:pt x="36021" y="1197426"/>
                </a:lnTo>
                <a:lnTo>
                  <a:pt x="46697" y="1244134"/>
                </a:lnTo>
                <a:lnTo>
                  <a:pt x="58860" y="1288796"/>
                </a:lnTo>
                <a:lnTo>
                  <a:pt x="76425" y="1348430"/>
                </a:lnTo>
                <a:lnTo>
                  <a:pt x="90170" y="1392205"/>
                </a:lnTo>
                <a:lnTo>
                  <a:pt x="103842" y="1430849"/>
                </a:lnTo>
                <a:lnTo>
                  <a:pt x="121192" y="1475091"/>
                </a:lnTo>
                <a:lnTo>
                  <a:pt x="145969" y="1535658"/>
                </a:lnTo>
                <a:lnTo>
                  <a:pt x="162371" y="1573065"/>
                </a:lnTo>
                <a:lnTo>
                  <a:pt x="183108" y="1614472"/>
                </a:lnTo>
                <a:lnTo>
                  <a:pt x="207377" y="1658631"/>
                </a:lnTo>
                <a:lnTo>
                  <a:pt x="234377" y="1704295"/>
                </a:lnTo>
                <a:lnTo>
                  <a:pt x="263306" y="1750215"/>
                </a:lnTo>
                <a:lnTo>
                  <a:pt x="293361" y="1795144"/>
                </a:lnTo>
                <a:lnTo>
                  <a:pt x="323741" y="1837833"/>
                </a:lnTo>
                <a:lnTo>
                  <a:pt x="353644" y="1877036"/>
                </a:lnTo>
                <a:lnTo>
                  <a:pt x="382267" y="1911503"/>
                </a:lnTo>
                <a:lnTo>
                  <a:pt x="408808" y="1939988"/>
                </a:lnTo>
                <a:lnTo>
                  <a:pt x="447861" y="1984692"/>
                </a:lnTo>
                <a:lnTo>
                  <a:pt x="469267" y="2006812"/>
                </a:lnTo>
                <a:lnTo>
                  <a:pt x="481658" y="2017232"/>
                </a:lnTo>
                <a:lnTo>
                  <a:pt x="492920" y="2021636"/>
                </a:lnTo>
                <a:lnTo>
                  <a:pt x="514393" y="2049596"/>
                </a:lnTo>
                <a:lnTo>
                  <a:pt x="555837" y="2088099"/>
                </a:lnTo>
                <a:lnTo>
                  <a:pt x="604419" y="2128562"/>
                </a:lnTo>
                <a:lnTo>
                  <a:pt x="647304" y="2162401"/>
                </a:lnTo>
                <a:lnTo>
                  <a:pt x="707551" y="2207110"/>
                </a:lnTo>
                <a:lnTo>
                  <a:pt x="746096" y="2233610"/>
                </a:lnTo>
                <a:lnTo>
                  <a:pt x="786913" y="2260425"/>
                </a:lnTo>
                <a:lnTo>
                  <a:pt x="829623" y="2287444"/>
                </a:lnTo>
                <a:lnTo>
                  <a:pt x="873843" y="2314556"/>
                </a:lnTo>
                <a:lnTo>
                  <a:pt x="919193" y="2341650"/>
                </a:lnTo>
                <a:lnTo>
                  <a:pt x="965292" y="2368618"/>
                </a:lnTo>
                <a:lnTo>
                  <a:pt x="1011759" y="2395347"/>
                </a:lnTo>
                <a:lnTo>
                  <a:pt x="1104273" y="2447649"/>
                </a:lnTo>
                <a:lnTo>
                  <a:pt x="1236280" y="2521553"/>
                </a:lnTo>
                <a:lnTo>
                  <a:pt x="1276955" y="2544533"/>
                </a:lnTo>
                <a:lnTo>
                  <a:pt x="1284461" y="2548420"/>
                </a:lnTo>
                <a:lnTo>
                  <a:pt x="1285959" y="2550363"/>
                </a:lnTo>
                <a:lnTo>
                  <a:pt x="1291966" y="2554249"/>
                </a:lnTo>
                <a:lnTo>
                  <a:pt x="1730548" y="2810852"/>
                </a:lnTo>
                <a:lnTo>
                  <a:pt x="1743596" y="2818169"/>
                </a:lnTo>
                <a:lnTo>
                  <a:pt x="1756081" y="2825669"/>
                </a:lnTo>
                <a:lnTo>
                  <a:pt x="1814970" y="2863380"/>
                </a:lnTo>
                <a:lnTo>
                  <a:pt x="1895949" y="2916300"/>
                </a:lnTo>
                <a:lnTo>
                  <a:pt x="1941320" y="2946486"/>
                </a:lnTo>
                <a:lnTo>
                  <a:pt x="1988444" y="2978291"/>
                </a:lnTo>
                <a:lnTo>
                  <a:pt x="2036194" y="3011068"/>
                </a:lnTo>
                <a:lnTo>
                  <a:pt x="2083444" y="3044169"/>
                </a:lnTo>
                <a:lnTo>
                  <a:pt x="2129067" y="3076946"/>
                </a:lnTo>
                <a:lnTo>
                  <a:pt x="2171937" y="3108750"/>
                </a:lnTo>
                <a:lnTo>
                  <a:pt x="2210927" y="3138935"/>
                </a:lnTo>
                <a:lnTo>
                  <a:pt x="2244911" y="3166852"/>
                </a:lnTo>
                <a:lnTo>
                  <a:pt x="2278602" y="3197894"/>
                </a:lnTo>
                <a:lnTo>
                  <a:pt x="2283460" y="3202297"/>
                </a:lnTo>
                <a:lnTo>
                  <a:pt x="2295292" y="3211283"/>
                </a:lnTo>
                <a:lnTo>
                  <a:pt x="2466513" y="3378454"/>
                </a:lnTo>
                <a:lnTo>
                  <a:pt x="2471907" y="3384837"/>
                </a:lnTo>
                <a:lnTo>
                  <a:pt x="2475895" y="3390123"/>
                </a:lnTo>
                <a:lnTo>
                  <a:pt x="2480451" y="3395407"/>
                </a:lnTo>
                <a:lnTo>
                  <a:pt x="2515419" y="3435952"/>
                </a:lnTo>
                <a:lnTo>
                  <a:pt x="2630229" y="3598113"/>
                </a:lnTo>
                <a:lnTo>
                  <a:pt x="2660644" y="3652788"/>
                </a:lnTo>
                <a:lnTo>
                  <a:pt x="2688801" y="3708920"/>
                </a:lnTo>
                <a:lnTo>
                  <a:pt x="2707959" y="3752849"/>
                </a:lnTo>
                <a:lnTo>
                  <a:pt x="2725763" y="3801950"/>
                </a:lnTo>
                <a:lnTo>
                  <a:pt x="2741842" y="3854651"/>
                </a:lnTo>
                <a:lnTo>
                  <a:pt x="2755827" y="3909380"/>
                </a:lnTo>
                <a:lnTo>
                  <a:pt x="2767348" y="3964565"/>
                </a:lnTo>
                <a:lnTo>
                  <a:pt x="2776035" y="4018634"/>
                </a:lnTo>
                <a:lnTo>
                  <a:pt x="2781519" y="4070015"/>
                </a:lnTo>
                <a:lnTo>
                  <a:pt x="2783429" y="4117136"/>
                </a:lnTo>
                <a:lnTo>
                  <a:pt x="2782656" y="4172376"/>
                </a:lnTo>
                <a:lnTo>
                  <a:pt x="2780996" y="4223904"/>
                </a:lnTo>
                <a:lnTo>
                  <a:pt x="2778314" y="4272463"/>
                </a:lnTo>
                <a:lnTo>
                  <a:pt x="2774473" y="4318794"/>
                </a:lnTo>
                <a:lnTo>
                  <a:pt x="2769339" y="4363640"/>
                </a:lnTo>
                <a:lnTo>
                  <a:pt x="2762775" y="4407744"/>
                </a:lnTo>
                <a:lnTo>
                  <a:pt x="2754647" y="4451848"/>
                </a:lnTo>
                <a:lnTo>
                  <a:pt x="2744819" y="4496694"/>
                </a:lnTo>
                <a:lnTo>
                  <a:pt x="2733155" y="4543025"/>
                </a:lnTo>
                <a:lnTo>
                  <a:pt x="2719519" y="4591584"/>
                </a:lnTo>
                <a:lnTo>
                  <a:pt x="2703776" y="4643112"/>
                </a:lnTo>
                <a:lnTo>
                  <a:pt x="2685791" y="4698352"/>
                </a:lnTo>
                <a:lnTo>
                  <a:pt x="2664584" y="4761285"/>
                </a:lnTo>
                <a:lnTo>
                  <a:pt x="2642243" y="4822761"/>
                </a:lnTo>
                <a:lnTo>
                  <a:pt x="2631379" y="4848179"/>
                </a:lnTo>
                <a:lnTo>
                  <a:pt x="2615021" y="4887633"/>
                </a:lnTo>
                <a:lnTo>
                  <a:pt x="2600634" y="4925267"/>
                </a:lnTo>
                <a:lnTo>
                  <a:pt x="2595685" y="4945227"/>
                </a:lnTo>
                <a:lnTo>
                  <a:pt x="2601692" y="4954943"/>
                </a:lnTo>
                <a:lnTo>
                  <a:pt x="2603190" y="4954943"/>
                </a:lnTo>
                <a:lnTo>
                  <a:pt x="2610696" y="4962715"/>
                </a:lnTo>
                <a:lnTo>
                  <a:pt x="2694808" y="5061851"/>
                </a:lnTo>
                <a:lnTo>
                  <a:pt x="2700138" y="5066807"/>
                </a:lnTo>
                <a:lnTo>
                  <a:pt x="2703636" y="5070849"/>
                </a:lnTo>
                <a:lnTo>
                  <a:pt x="2711331" y="5081295"/>
                </a:lnTo>
                <a:lnTo>
                  <a:pt x="2829987" y="5215420"/>
                </a:lnTo>
                <a:lnTo>
                  <a:pt x="2837493" y="5221249"/>
                </a:lnTo>
                <a:lnTo>
                  <a:pt x="2842001" y="5225135"/>
                </a:lnTo>
                <a:lnTo>
                  <a:pt x="2856270" y="5243364"/>
                </a:lnTo>
                <a:lnTo>
                  <a:pt x="2864531" y="5252351"/>
                </a:lnTo>
                <a:lnTo>
                  <a:pt x="3585472" y="5977421"/>
                </a:lnTo>
                <a:lnTo>
                  <a:pt x="3605678" y="5994917"/>
                </a:lnTo>
                <a:lnTo>
                  <a:pt x="3642715" y="6029907"/>
                </a:lnTo>
                <a:lnTo>
                  <a:pt x="3858839" y="6210687"/>
                </a:lnTo>
                <a:lnTo>
                  <a:pt x="3900831" y="6244214"/>
                </a:lnTo>
                <a:lnTo>
                  <a:pt x="3942343" y="6276689"/>
                </a:lnTo>
                <a:lnTo>
                  <a:pt x="3983536" y="6308236"/>
                </a:lnTo>
                <a:lnTo>
                  <a:pt x="4024568" y="6338975"/>
                </a:lnTo>
                <a:lnTo>
                  <a:pt x="4065601" y="6369030"/>
                </a:lnTo>
                <a:lnTo>
                  <a:pt x="4106794" y="6398522"/>
                </a:lnTo>
                <a:lnTo>
                  <a:pt x="4148307" y="6427573"/>
                </a:lnTo>
                <a:lnTo>
                  <a:pt x="4190300" y="6456305"/>
                </a:lnTo>
                <a:lnTo>
                  <a:pt x="4232933" y="6484841"/>
                </a:lnTo>
                <a:lnTo>
                  <a:pt x="4276366" y="6513303"/>
                </a:lnTo>
                <a:lnTo>
                  <a:pt x="4320760" y="6541812"/>
                </a:lnTo>
                <a:lnTo>
                  <a:pt x="4366274" y="6570491"/>
                </a:lnTo>
                <a:lnTo>
                  <a:pt x="4413067" y="6599462"/>
                </a:lnTo>
                <a:lnTo>
                  <a:pt x="4698436" y="6743311"/>
                </a:lnTo>
                <a:lnTo>
                  <a:pt x="4744223" y="6761716"/>
                </a:lnTo>
                <a:lnTo>
                  <a:pt x="4804512" y="6784131"/>
                </a:lnTo>
                <a:lnTo>
                  <a:pt x="4865084" y="6805088"/>
                </a:lnTo>
                <a:lnTo>
                  <a:pt x="4911720" y="6819120"/>
                </a:lnTo>
                <a:lnTo>
                  <a:pt x="4955136" y="6829842"/>
                </a:lnTo>
                <a:lnTo>
                  <a:pt x="5006718" y="6840747"/>
                </a:lnTo>
                <a:lnTo>
                  <a:pt x="5063370" y="6850558"/>
                </a:lnTo>
                <a:lnTo>
                  <a:pt x="5121994" y="6858000"/>
                </a:lnTo>
                <a:lnTo>
                  <a:pt x="5249667" y="6858000"/>
                </a:lnTo>
                <a:lnTo>
                  <a:pt x="5297724" y="6844391"/>
                </a:lnTo>
                <a:lnTo>
                  <a:pt x="5297724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937" y="356361"/>
            <a:ext cx="2568260" cy="9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4431" y="791730"/>
            <a:ext cx="62230" cy="91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" b="1" spc="15" dirty="0">
                <a:latin typeface="Play"/>
                <a:cs typeface="Play"/>
              </a:rPr>
              <a:t>R</a:t>
            </a:r>
            <a:endParaRPr sz="400">
              <a:latin typeface="Play"/>
              <a:cs typeface="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95" y="3270942"/>
            <a:ext cx="4765675" cy="85534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800" b="1" spc="-155" dirty="0">
                <a:solidFill>
                  <a:srgbClr val="084F99"/>
                </a:solidFill>
                <a:latin typeface="Verdana"/>
                <a:cs typeface="Verdana"/>
              </a:rPr>
              <a:t>Cascading </a:t>
            </a:r>
            <a:r>
              <a:rPr sz="2800" b="1" spc="-135" dirty="0">
                <a:solidFill>
                  <a:srgbClr val="084F99"/>
                </a:solidFill>
                <a:latin typeface="Verdana"/>
                <a:cs typeface="Verdana"/>
              </a:rPr>
              <a:t>Style </a:t>
            </a:r>
            <a:r>
              <a:rPr sz="2800" b="1" spc="-150" dirty="0">
                <a:solidFill>
                  <a:srgbClr val="084F99"/>
                </a:solidFill>
                <a:latin typeface="Verdana"/>
                <a:cs typeface="Verdana"/>
              </a:rPr>
              <a:t>Sheet</a:t>
            </a:r>
            <a:r>
              <a:rPr sz="2800" b="1" spc="55" dirty="0">
                <a:solidFill>
                  <a:srgbClr val="084F99"/>
                </a:solidFill>
                <a:latin typeface="Verdana"/>
                <a:cs typeface="Verdana"/>
              </a:rPr>
              <a:t> </a:t>
            </a:r>
            <a:r>
              <a:rPr sz="2800" b="1" spc="-140" dirty="0">
                <a:solidFill>
                  <a:srgbClr val="084F99"/>
                </a:solidFill>
                <a:latin typeface="Verdana"/>
                <a:cs typeface="Verdana"/>
              </a:rPr>
              <a:t>3.0</a:t>
            </a:r>
            <a:endParaRPr sz="2800">
              <a:latin typeface="Verdana"/>
              <a:cs typeface="Verdana"/>
            </a:endParaRPr>
          </a:p>
          <a:p>
            <a:pPr marL="15875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Verdana"/>
                <a:cs typeface="Verdana"/>
              </a:rPr>
              <a:t>Colors and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54" y="629157"/>
            <a:ext cx="1635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701" y="1380680"/>
            <a:ext cx="8764270" cy="415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ts val="2095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CSS </a:t>
            </a:r>
            <a:r>
              <a:rPr sz="1800" spc="-5" dirty="0">
                <a:latin typeface="Verdana"/>
                <a:cs typeface="Verdana"/>
              </a:rPr>
              <a:t>background properties </a:t>
            </a:r>
            <a:r>
              <a:rPr sz="1800" dirty="0">
                <a:latin typeface="Verdana"/>
                <a:cs typeface="Verdana"/>
              </a:rPr>
              <a:t>are used to deﬁne the </a:t>
            </a:r>
            <a:r>
              <a:rPr sz="1800" spc="-5" dirty="0">
                <a:latin typeface="Verdana"/>
                <a:cs typeface="Verdana"/>
              </a:rPr>
              <a:t>background </a:t>
            </a:r>
            <a:r>
              <a:rPr sz="1800" spc="-90" dirty="0">
                <a:latin typeface="Verdana"/>
                <a:cs typeface="Verdana"/>
              </a:rPr>
              <a:t>eﬀects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endParaRPr sz="1800">
              <a:latin typeface="Verdana"/>
              <a:cs typeface="Verdana"/>
            </a:endParaRPr>
          </a:p>
          <a:p>
            <a:pPr marL="40005">
              <a:lnSpc>
                <a:spcPts val="2095"/>
              </a:lnSpc>
            </a:pPr>
            <a:r>
              <a:rPr sz="1800" dirty="0">
                <a:latin typeface="Verdana"/>
                <a:cs typeface="Verdana"/>
              </a:rPr>
              <a:t>element.</a:t>
            </a:r>
            <a:endParaRPr sz="1800">
              <a:latin typeface="Verdana"/>
              <a:cs typeface="Verdana"/>
            </a:endParaRPr>
          </a:p>
          <a:p>
            <a:pPr marL="3937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Verdana"/>
                <a:cs typeface="Verdana"/>
              </a:rPr>
              <a:t>Following </a:t>
            </a:r>
            <a:r>
              <a:rPr sz="1800" dirty="0">
                <a:latin typeface="Verdana"/>
                <a:cs typeface="Verdana"/>
              </a:rPr>
              <a:t>are some of the </a:t>
            </a:r>
            <a:r>
              <a:rPr sz="1800" spc="-5" dirty="0">
                <a:latin typeface="Verdana"/>
                <a:cs typeface="Verdana"/>
              </a:rPr>
              <a:t>properties used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background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eﬀects</a:t>
            </a:r>
            <a:endParaRPr sz="1800">
              <a:latin typeface="Verdana"/>
              <a:cs typeface="Verdana"/>
            </a:endParaRPr>
          </a:p>
          <a:p>
            <a:pPr marL="214629" indent="-171450">
              <a:lnSpc>
                <a:spcPts val="1914"/>
              </a:lnSpc>
              <a:spcBef>
                <a:spcPts val="690"/>
              </a:spcBef>
              <a:buClr>
                <a:srgbClr val="2B0A3D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>
                <a:latin typeface="Verdana"/>
                <a:cs typeface="Verdana"/>
              </a:rPr>
              <a:t>background-color</a:t>
            </a:r>
            <a:endParaRPr sz="1600">
              <a:latin typeface="Verdana"/>
              <a:cs typeface="Verdana"/>
            </a:endParaRPr>
          </a:p>
          <a:p>
            <a:pPr marL="214629" indent="-171450">
              <a:lnSpc>
                <a:spcPts val="1900"/>
              </a:lnSpc>
              <a:buClr>
                <a:srgbClr val="2B0A3D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>
                <a:latin typeface="Verdana"/>
                <a:cs typeface="Verdana"/>
              </a:rPr>
              <a:t>background-image</a:t>
            </a:r>
            <a:endParaRPr sz="1600">
              <a:latin typeface="Verdana"/>
              <a:cs typeface="Verdana"/>
            </a:endParaRPr>
          </a:p>
          <a:p>
            <a:pPr marL="214629" indent="-171450">
              <a:lnSpc>
                <a:spcPts val="1895"/>
              </a:lnSpc>
              <a:buClr>
                <a:srgbClr val="2B0A3D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>
                <a:latin typeface="Verdana"/>
                <a:cs typeface="Verdana"/>
              </a:rPr>
              <a:t>background-repeat</a:t>
            </a:r>
            <a:endParaRPr sz="1600">
              <a:latin typeface="Verdana"/>
              <a:cs typeface="Verdana"/>
            </a:endParaRPr>
          </a:p>
          <a:p>
            <a:pPr marL="214629" indent="-171450">
              <a:lnSpc>
                <a:spcPts val="1900"/>
              </a:lnSpc>
              <a:buClr>
                <a:srgbClr val="2B0A3D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>
                <a:latin typeface="Verdana"/>
                <a:cs typeface="Verdana"/>
              </a:rPr>
              <a:t>background-attachment</a:t>
            </a:r>
            <a:endParaRPr sz="1600">
              <a:latin typeface="Verdana"/>
              <a:cs typeface="Verdana"/>
            </a:endParaRPr>
          </a:p>
          <a:p>
            <a:pPr marL="214629" indent="-171450">
              <a:lnSpc>
                <a:spcPts val="1914"/>
              </a:lnSpc>
              <a:buClr>
                <a:srgbClr val="2B0A3D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>
                <a:latin typeface="Verdana"/>
                <a:cs typeface="Verdana"/>
              </a:rPr>
              <a:t>background</a:t>
            </a:r>
            <a:r>
              <a:rPr sz="2400" spc="-7" baseline="-24305" dirty="0">
                <a:latin typeface="Verdana"/>
                <a:cs typeface="Verdana"/>
              </a:rPr>
              <a:t>-</a:t>
            </a:r>
            <a:r>
              <a:rPr sz="1600" spc="-5" dirty="0">
                <a:latin typeface="Verdana"/>
                <a:cs typeface="Verdana"/>
              </a:rPr>
              <a:t>position</a:t>
            </a:r>
            <a:endParaRPr sz="1600">
              <a:latin typeface="Verdana"/>
              <a:cs typeface="Verdana"/>
            </a:endParaRPr>
          </a:p>
          <a:p>
            <a:pPr marL="38100" marR="712470" indent="1270">
              <a:lnSpc>
                <a:spcPts val="2100"/>
              </a:lnSpc>
              <a:spcBef>
                <a:spcPts val="2060"/>
              </a:spcBef>
            </a:pP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10" dirty="0">
                <a:latin typeface="Verdana"/>
                <a:cs typeface="Verdana"/>
              </a:rPr>
              <a:t>CSS 3.0 </a:t>
            </a:r>
            <a:r>
              <a:rPr sz="1800" spc="-5" dirty="0">
                <a:latin typeface="Verdana"/>
                <a:cs typeface="Verdana"/>
              </a:rPr>
              <a:t>two </a:t>
            </a:r>
            <a:r>
              <a:rPr sz="1800" dirty="0">
                <a:latin typeface="Verdana"/>
                <a:cs typeface="Verdana"/>
              </a:rPr>
              <a:t>more </a:t>
            </a:r>
            <a:r>
              <a:rPr sz="1800" spc="-5" dirty="0">
                <a:latin typeface="Verdana"/>
                <a:cs typeface="Verdana"/>
              </a:rPr>
              <a:t>properties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available </a:t>
            </a:r>
            <a:r>
              <a:rPr sz="1800" dirty="0">
                <a:latin typeface="Verdana"/>
                <a:cs typeface="Verdana"/>
              </a:rPr>
              <a:t>to deﬁne background  </a:t>
            </a:r>
            <a:r>
              <a:rPr sz="1800" spc="-90" dirty="0">
                <a:latin typeface="Verdana"/>
                <a:cs typeface="Verdana"/>
              </a:rPr>
              <a:t>eﬀects</a:t>
            </a:r>
            <a:endParaRPr sz="1800">
              <a:latin typeface="Verdana"/>
              <a:cs typeface="Verdana"/>
            </a:endParaRPr>
          </a:p>
          <a:p>
            <a:pPr marL="214629" indent="-171450">
              <a:lnSpc>
                <a:spcPts val="1914"/>
              </a:lnSpc>
              <a:spcBef>
                <a:spcPts val="955"/>
              </a:spcBef>
              <a:buClr>
                <a:srgbClr val="2B0A3D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>
                <a:latin typeface="Verdana"/>
                <a:cs typeface="Verdana"/>
              </a:rPr>
              <a:t>background-size</a:t>
            </a:r>
            <a:endParaRPr sz="1600">
              <a:latin typeface="Verdana"/>
              <a:cs typeface="Verdana"/>
            </a:endParaRPr>
          </a:p>
          <a:p>
            <a:pPr marL="214629" indent="-171450">
              <a:lnSpc>
                <a:spcPts val="1914"/>
              </a:lnSpc>
              <a:buClr>
                <a:srgbClr val="2B0A3D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>
                <a:latin typeface="Verdana"/>
                <a:cs typeface="Verdana"/>
              </a:rPr>
              <a:t>background</a:t>
            </a:r>
            <a:r>
              <a:rPr sz="2400" spc="-7" baseline="-24305" dirty="0">
                <a:latin typeface="Verdana"/>
                <a:cs typeface="Verdana"/>
              </a:rPr>
              <a:t>-</a:t>
            </a:r>
            <a:r>
              <a:rPr sz="1600" spc="-5" dirty="0">
                <a:latin typeface="Verdana"/>
                <a:cs typeface="Verdana"/>
              </a:rPr>
              <a:t>origin</a:t>
            </a:r>
            <a:endParaRPr sz="1600">
              <a:latin typeface="Verdana"/>
              <a:cs typeface="Verdana"/>
            </a:endParaRPr>
          </a:p>
          <a:p>
            <a:pPr marL="39370">
              <a:lnSpc>
                <a:spcPct val="100000"/>
              </a:lnSpc>
              <a:spcBef>
                <a:spcPts val="1940"/>
              </a:spcBef>
            </a:pPr>
            <a:r>
              <a:rPr sz="1800" spc="-10" dirty="0">
                <a:latin typeface="Verdana"/>
                <a:cs typeface="Verdana"/>
              </a:rPr>
              <a:t>CSS </a:t>
            </a:r>
            <a:r>
              <a:rPr sz="1800" dirty="0">
                <a:latin typeface="Verdana"/>
                <a:cs typeface="Verdana"/>
              </a:rPr>
              <a:t>3 also supports inclusion of multiple background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00" y="1415006"/>
            <a:ext cx="8722360" cy="16236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Verdana"/>
                <a:cs typeface="Verdana"/>
              </a:rPr>
              <a:t>Solves </a:t>
            </a:r>
            <a:r>
              <a:rPr sz="1800" dirty="0">
                <a:latin typeface="Verdana"/>
                <a:cs typeface="Verdana"/>
              </a:rPr>
              <a:t>common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problem:</a:t>
            </a:r>
            <a:endParaRPr sz="1800" dirty="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Separate </a:t>
            </a:r>
            <a:r>
              <a:rPr sz="1600" spc="-5" dirty="0">
                <a:latin typeface="Verdana"/>
                <a:cs typeface="Verdana"/>
              </a:rPr>
              <a:t>document </a:t>
            </a:r>
            <a:r>
              <a:rPr sz="1600" spc="-10" dirty="0">
                <a:latin typeface="Verdana"/>
                <a:cs typeface="Verdana"/>
              </a:rPr>
              <a:t>presentation </a:t>
            </a:r>
            <a:r>
              <a:rPr sz="1600" dirty="0">
                <a:latin typeface="Verdana"/>
                <a:cs typeface="Verdana"/>
              </a:rPr>
              <a:t>from </a:t>
            </a:r>
            <a:r>
              <a:rPr sz="1600" spc="-5" dirty="0">
                <a:latin typeface="Verdana"/>
                <a:cs typeface="Verdana"/>
              </a:rPr>
              <a:t>the web page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content.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70AD"/>
              </a:buClr>
              <a:buFont typeface="Wingdings"/>
              <a:buChar char=""/>
            </a:pPr>
            <a:endParaRPr sz="1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Save </a:t>
            </a:r>
            <a:r>
              <a:rPr sz="1800" dirty="0">
                <a:latin typeface="Verdana"/>
                <a:cs typeface="Verdana"/>
              </a:rPr>
              <a:t>lots 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work:</a:t>
            </a:r>
          </a:p>
          <a:p>
            <a:pPr marL="187960" indent="-172720">
              <a:lnSpc>
                <a:spcPct val="100000"/>
              </a:lnSpc>
              <a:spcBef>
                <a:spcPts val="69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Allows developers to control the </a:t>
            </a:r>
            <a:r>
              <a:rPr sz="1600" spc="-10" dirty="0">
                <a:latin typeface="Verdana"/>
                <a:cs typeface="Verdana"/>
              </a:rPr>
              <a:t>style </a:t>
            </a:r>
            <a:r>
              <a:rPr sz="1600" spc="-5" dirty="0">
                <a:latin typeface="Verdana"/>
                <a:cs typeface="Verdana"/>
              </a:rPr>
              <a:t>and layout of multiple </a:t>
            </a: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spc="-5" dirty="0">
                <a:latin typeface="Verdana"/>
                <a:cs typeface="Verdana"/>
              </a:rPr>
              <a:t>pages all at</a:t>
            </a:r>
            <a:r>
              <a:rPr sz="1600" spc="2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once.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251" y="885189"/>
            <a:ext cx="2123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Why</a:t>
            </a:r>
            <a:r>
              <a:rPr sz="3200" b="0" spc="-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CSS?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89" y="720597"/>
            <a:ext cx="3077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Background</a:t>
            </a:r>
            <a:r>
              <a:rPr spc="-114" dirty="0"/>
              <a:t> </a:t>
            </a:r>
            <a:r>
              <a:rPr spc="-80" dirty="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2002535" y="2287523"/>
            <a:ext cx="3889375" cy="521334"/>
          </a:xfrm>
          <a:custGeom>
            <a:avLst/>
            <a:gdLst/>
            <a:ahLst/>
            <a:cxnLst/>
            <a:rect l="l" t="t" r="r" b="b"/>
            <a:pathLst>
              <a:path w="3889375" h="521335">
                <a:moveTo>
                  <a:pt x="3802379" y="0"/>
                </a:moveTo>
                <a:lnTo>
                  <a:pt x="86868" y="0"/>
                </a:lnTo>
                <a:lnTo>
                  <a:pt x="53042" y="6822"/>
                </a:lnTo>
                <a:lnTo>
                  <a:pt x="25431" y="25431"/>
                </a:lnTo>
                <a:lnTo>
                  <a:pt x="6822" y="53042"/>
                </a:lnTo>
                <a:lnTo>
                  <a:pt x="0" y="86867"/>
                </a:lnTo>
                <a:lnTo>
                  <a:pt x="0" y="434339"/>
                </a:lnTo>
                <a:lnTo>
                  <a:pt x="6822" y="468165"/>
                </a:lnTo>
                <a:lnTo>
                  <a:pt x="25431" y="495776"/>
                </a:lnTo>
                <a:lnTo>
                  <a:pt x="53042" y="514385"/>
                </a:lnTo>
                <a:lnTo>
                  <a:pt x="86868" y="521208"/>
                </a:lnTo>
                <a:lnTo>
                  <a:pt x="3802379" y="521208"/>
                </a:lnTo>
                <a:lnTo>
                  <a:pt x="3836205" y="514385"/>
                </a:lnTo>
                <a:lnTo>
                  <a:pt x="3863816" y="495776"/>
                </a:lnTo>
                <a:lnTo>
                  <a:pt x="3882425" y="468165"/>
                </a:lnTo>
                <a:lnTo>
                  <a:pt x="3889248" y="434339"/>
                </a:lnTo>
                <a:lnTo>
                  <a:pt x="3889248" y="86867"/>
                </a:lnTo>
                <a:lnTo>
                  <a:pt x="3882425" y="53042"/>
                </a:lnTo>
                <a:lnTo>
                  <a:pt x="3863816" y="25431"/>
                </a:lnTo>
                <a:lnTo>
                  <a:pt x="3836205" y="6822"/>
                </a:lnTo>
                <a:lnTo>
                  <a:pt x="38023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44039" y="3991355"/>
            <a:ext cx="4620895" cy="893444"/>
            <a:chOff x="1844039" y="3991355"/>
            <a:chExt cx="4620895" cy="893444"/>
          </a:xfrm>
        </p:grpSpPr>
        <p:sp>
          <p:nvSpPr>
            <p:cNvPr id="5" name="object 5"/>
            <p:cNvSpPr/>
            <p:nvPr/>
          </p:nvSpPr>
          <p:spPr>
            <a:xfrm>
              <a:off x="1850136" y="3997451"/>
              <a:ext cx="4608830" cy="881380"/>
            </a:xfrm>
            <a:custGeom>
              <a:avLst/>
              <a:gdLst/>
              <a:ahLst/>
              <a:cxnLst/>
              <a:rect l="l" t="t" r="r" b="b"/>
              <a:pathLst>
                <a:path w="4608830" h="881379">
                  <a:moveTo>
                    <a:pt x="4461764" y="0"/>
                  </a:moveTo>
                  <a:lnTo>
                    <a:pt x="146812" y="0"/>
                  </a:lnTo>
                  <a:lnTo>
                    <a:pt x="100429" y="7489"/>
                  </a:lnTo>
                  <a:lnTo>
                    <a:pt x="60130" y="28342"/>
                  </a:lnTo>
                  <a:lnTo>
                    <a:pt x="28342" y="60130"/>
                  </a:lnTo>
                  <a:lnTo>
                    <a:pt x="7489" y="100429"/>
                  </a:lnTo>
                  <a:lnTo>
                    <a:pt x="0" y="146812"/>
                  </a:lnTo>
                  <a:lnTo>
                    <a:pt x="0" y="734060"/>
                  </a:lnTo>
                  <a:lnTo>
                    <a:pt x="7489" y="780442"/>
                  </a:lnTo>
                  <a:lnTo>
                    <a:pt x="28342" y="820741"/>
                  </a:lnTo>
                  <a:lnTo>
                    <a:pt x="60130" y="852529"/>
                  </a:lnTo>
                  <a:lnTo>
                    <a:pt x="100429" y="873382"/>
                  </a:lnTo>
                  <a:lnTo>
                    <a:pt x="146812" y="880872"/>
                  </a:lnTo>
                  <a:lnTo>
                    <a:pt x="4461764" y="880872"/>
                  </a:lnTo>
                  <a:lnTo>
                    <a:pt x="4508146" y="873382"/>
                  </a:lnTo>
                  <a:lnTo>
                    <a:pt x="4548445" y="852529"/>
                  </a:lnTo>
                  <a:lnTo>
                    <a:pt x="4580233" y="820741"/>
                  </a:lnTo>
                  <a:lnTo>
                    <a:pt x="4601086" y="780442"/>
                  </a:lnTo>
                  <a:lnTo>
                    <a:pt x="4608576" y="734060"/>
                  </a:lnTo>
                  <a:lnTo>
                    <a:pt x="4608576" y="146812"/>
                  </a:lnTo>
                  <a:lnTo>
                    <a:pt x="4601086" y="100429"/>
                  </a:lnTo>
                  <a:lnTo>
                    <a:pt x="4580233" y="60130"/>
                  </a:lnTo>
                  <a:lnTo>
                    <a:pt x="4548445" y="28342"/>
                  </a:lnTo>
                  <a:lnTo>
                    <a:pt x="4508146" y="7489"/>
                  </a:lnTo>
                  <a:lnTo>
                    <a:pt x="4461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0136" y="3997451"/>
              <a:ext cx="4608830" cy="881380"/>
            </a:xfrm>
            <a:custGeom>
              <a:avLst/>
              <a:gdLst/>
              <a:ahLst/>
              <a:cxnLst/>
              <a:rect l="l" t="t" r="r" b="b"/>
              <a:pathLst>
                <a:path w="4608830" h="881379">
                  <a:moveTo>
                    <a:pt x="0" y="146812"/>
                  </a:moveTo>
                  <a:lnTo>
                    <a:pt x="7489" y="100429"/>
                  </a:lnTo>
                  <a:lnTo>
                    <a:pt x="28342" y="60130"/>
                  </a:lnTo>
                  <a:lnTo>
                    <a:pt x="60130" y="28342"/>
                  </a:lnTo>
                  <a:lnTo>
                    <a:pt x="100429" y="7489"/>
                  </a:lnTo>
                  <a:lnTo>
                    <a:pt x="146812" y="0"/>
                  </a:lnTo>
                  <a:lnTo>
                    <a:pt x="4461764" y="0"/>
                  </a:lnTo>
                  <a:lnTo>
                    <a:pt x="4508146" y="7489"/>
                  </a:lnTo>
                  <a:lnTo>
                    <a:pt x="4548445" y="28342"/>
                  </a:lnTo>
                  <a:lnTo>
                    <a:pt x="4580233" y="60130"/>
                  </a:lnTo>
                  <a:lnTo>
                    <a:pt x="4601086" y="100429"/>
                  </a:lnTo>
                  <a:lnTo>
                    <a:pt x="4608576" y="146812"/>
                  </a:lnTo>
                  <a:lnTo>
                    <a:pt x="4608576" y="734060"/>
                  </a:lnTo>
                  <a:lnTo>
                    <a:pt x="4601086" y="780442"/>
                  </a:lnTo>
                  <a:lnTo>
                    <a:pt x="4580233" y="820741"/>
                  </a:lnTo>
                  <a:lnTo>
                    <a:pt x="4548445" y="852529"/>
                  </a:lnTo>
                  <a:lnTo>
                    <a:pt x="4508146" y="873382"/>
                  </a:lnTo>
                  <a:lnTo>
                    <a:pt x="4461764" y="880872"/>
                  </a:lnTo>
                  <a:lnTo>
                    <a:pt x="146812" y="880872"/>
                  </a:lnTo>
                  <a:lnTo>
                    <a:pt x="100429" y="873382"/>
                  </a:lnTo>
                  <a:lnTo>
                    <a:pt x="60130" y="852529"/>
                  </a:lnTo>
                  <a:lnTo>
                    <a:pt x="28342" y="820741"/>
                  </a:lnTo>
                  <a:lnTo>
                    <a:pt x="7489" y="780442"/>
                  </a:lnTo>
                  <a:lnTo>
                    <a:pt x="0" y="734060"/>
                  </a:lnTo>
                  <a:lnTo>
                    <a:pt x="0" y="146812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5700" y="1514983"/>
            <a:ext cx="8206740" cy="32086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685165">
              <a:lnSpc>
                <a:spcPct val="1018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Background Color: Speciﬁes the </a:t>
            </a:r>
            <a:r>
              <a:rPr sz="1800" spc="-5" dirty="0">
                <a:latin typeface="Verdana"/>
                <a:cs typeface="Verdana"/>
              </a:rPr>
              <a:t>background </a:t>
            </a:r>
            <a:r>
              <a:rPr sz="1800" dirty="0">
                <a:latin typeface="Verdana"/>
                <a:cs typeface="Verdana"/>
              </a:rPr>
              <a:t>color of an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element.  Ex:</a:t>
            </a:r>
            <a:endParaRPr sz="1800">
              <a:latin typeface="Verdana"/>
              <a:cs typeface="Verdana"/>
            </a:endParaRPr>
          </a:p>
          <a:p>
            <a:pPr marL="1866900">
              <a:lnSpc>
                <a:spcPct val="100000"/>
              </a:lnSpc>
              <a:spcBef>
                <a:spcPts val="1505"/>
              </a:spcBef>
            </a:pPr>
            <a:r>
              <a:rPr sz="1800" spc="-5" dirty="0">
                <a:latin typeface="Verdana"/>
                <a:cs typeface="Verdana"/>
              </a:rPr>
              <a:t>body </a:t>
            </a:r>
            <a:r>
              <a:rPr sz="1800" dirty="0">
                <a:latin typeface="Verdana"/>
                <a:cs typeface="Verdana"/>
              </a:rPr>
              <a:t>{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background-color:grey;</a:t>
            </a:r>
            <a:endParaRPr sz="1800">
              <a:latin typeface="Verdana"/>
              <a:cs typeface="Verdana"/>
            </a:endParaRPr>
          </a:p>
          <a:p>
            <a:pPr marL="1769745">
              <a:lnSpc>
                <a:spcPct val="100000"/>
              </a:lnSpc>
              <a:spcBef>
                <a:spcPts val="5"/>
              </a:spcBef>
              <a:tabLst>
                <a:tab pos="3587750" algn="l"/>
                <a:tab pos="5552440" algn="l"/>
              </a:tabLst>
            </a:pPr>
            <a:r>
              <a:rPr sz="1800" u="sng" spc="11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}	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0"/>
              </a:lnSpc>
              <a:spcBef>
                <a:spcPts val="805"/>
              </a:spcBef>
            </a:pPr>
            <a:r>
              <a:rPr sz="1800" dirty="0">
                <a:latin typeface="Verdana"/>
                <a:cs typeface="Verdana"/>
              </a:rPr>
              <a:t>Background </a:t>
            </a:r>
            <a:r>
              <a:rPr sz="1800" spc="-5" dirty="0">
                <a:latin typeface="Verdana"/>
                <a:cs typeface="Verdana"/>
              </a:rPr>
              <a:t>Image: </a:t>
            </a:r>
            <a:r>
              <a:rPr sz="1800" dirty="0">
                <a:latin typeface="Verdana"/>
                <a:cs typeface="Verdana"/>
              </a:rPr>
              <a:t>Speciﬁes an image to use as the </a:t>
            </a:r>
            <a:r>
              <a:rPr sz="1800" spc="-5" dirty="0">
                <a:latin typeface="Verdana"/>
                <a:cs typeface="Verdana"/>
              </a:rPr>
              <a:t>background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latin typeface="Verdana"/>
                <a:cs typeface="Verdana"/>
              </a:rPr>
              <a:t>element.</a:t>
            </a:r>
            <a:endParaRPr sz="1800">
              <a:latin typeface="Verdana"/>
              <a:cs typeface="Verdana"/>
            </a:endParaRPr>
          </a:p>
          <a:p>
            <a:pPr marL="93345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Verdana"/>
              <a:cs typeface="Verdana"/>
            </a:endParaRPr>
          </a:p>
          <a:p>
            <a:pPr marL="2494280" marR="2952750" indent="25717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body {background-  </a:t>
            </a:r>
            <a:r>
              <a:rPr sz="1800" spc="-15" dirty="0">
                <a:latin typeface="Verdana"/>
                <a:cs typeface="Verdana"/>
              </a:rPr>
              <a:t>image:url(ﬂower.pbg);}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17" y="629157"/>
            <a:ext cx="3115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Background</a:t>
            </a:r>
            <a:r>
              <a:rPr spc="-105" dirty="0"/>
              <a:t> </a:t>
            </a:r>
            <a:r>
              <a:rPr spc="-65" dirty="0"/>
              <a:t>Properties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98547" y="3734802"/>
            <a:ext cx="4599940" cy="2687955"/>
            <a:chOff x="2098547" y="3734802"/>
            <a:chExt cx="4599940" cy="2687955"/>
          </a:xfrm>
        </p:grpSpPr>
        <p:sp>
          <p:nvSpPr>
            <p:cNvPr id="4" name="object 4"/>
            <p:cNvSpPr/>
            <p:nvPr/>
          </p:nvSpPr>
          <p:spPr>
            <a:xfrm>
              <a:off x="2104643" y="3740899"/>
              <a:ext cx="4587240" cy="2675890"/>
            </a:xfrm>
            <a:custGeom>
              <a:avLst/>
              <a:gdLst/>
              <a:ahLst/>
              <a:cxnLst/>
              <a:rect l="l" t="t" r="r" b="b"/>
              <a:pathLst>
                <a:path w="4587240" h="2675890">
                  <a:moveTo>
                    <a:pt x="4255770" y="0"/>
                  </a:moveTo>
                  <a:lnTo>
                    <a:pt x="331469" y="0"/>
                  </a:lnTo>
                  <a:lnTo>
                    <a:pt x="289902" y="3475"/>
                  </a:lnTo>
                  <a:lnTo>
                    <a:pt x="249872" y="13624"/>
                  </a:lnTo>
                  <a:lnTo>
                    <a:pt x="211691" y="30026"/>
                  </a:lnTo>
                  <a:lnTo>
                    <a:pt x="175670" y="52264"/>
                  </a:lnTo>
                  <a:lnTo>
                    <a:pt x="142119" y="79919"/>
                  </a:lnTo>
                  <a:lnTo>
                    <a:pt x="111351" y="112572"/>
                  </a:lnTo>
                  <a:lnTo>
                    <a:pt x="83675" y="149806"/>
                  </a:lnTo>
                  <a:lnTo>
                    <a:pt x="59404" y="191201"/>
                  </a:lnTo>
                  <a:lnTo>
                    <a:pt x="38848" y="236338"/>
                  </a:lnTo>
                  <a:lnTo>
                    <a:pt x="22318" y="284800"/>
                  </a:lnTo>
                  <a:lnTo>
                    <a:pt x="10126" y="336168"/>
                  </a:lnTo>
                  <a:lnTo>
                    <a:pt x="2583" y="390023"/>
                  </a:lnTo>
                  <a:lnTo>
                    <a:pt x="0" y="445947"/>
                  </a:lnTo>
                  <a:lnTo>
                    <a:pt x="0" y="2229700"/>
                  </a:lnTo>
                  <a:lnTo>
                    <a:pt x="2583" y="2285640"/>
                  </a:lnTo>
                  <a:lnTo>
                    <a:pt x="10126" y="2339506"/>
                  </a:lnTo>
                  <a:lnTo>
                    <a:pt x="22318" y="2390881"/>
                  </a:lnTo>
                  <a:lnTo>
                    <a:pt x="38848" y="2439346"/>
                  </a:lnTo>
                  <a:lnTo>
                    <a:pt x="59404" y="2484484"/>
                  </a:lnTo>
                  <a:lnTo>
                    <a:pt x="83675" y="2525877"/>
                  </a:lnTo>
                  <a:lnTo>
                    <a:pt x="111351" y="2563107"/>
                  </a:lnTo>
                  <a:lnTo>
                    <a:pt x="142119" y="2595756"/>
                  </a:lnTo>
                  <a:lnTo>
                    <a:pt x="175670" y="2623406"/>
                  </a:lnTo>
                  <a:lnTo>
                    <a:pt x="211691" y="2645639"/>
                  </a:lnTo>
                  <a:lnTo>
                    <a:pt x="249872" y="2662037"/>
                  </a:lnTo>
                  <a:lnTo>
                    <a:pt x="289902" y="2672182"/>
                  </a:lnTo>
                  <a:lnTo>
                    <a:pt x="331469" y="2675657"/>
                  </a:lnTo>
                  <a:lnTo>
                    <a:pt x="4255770" y="2675657"/>
                  </a:lnTo>
                  <a:lnTo>
                    <a:pt x="4297337" y="2672182"/>
                  </a:lnTo>
                  <a:lnTo>
                    <a:pt x="4337367" y="2662037"/>
                  </a:lnTo>
                  <a:lnTo>
                    <a:pt x="4375548" y="2645639"/>
                  </a:lnTo>
                  <a:lnTo>
                    <a:pt x="4411569" y="2623406"/>
                  </a:lnTo>
                  <a:lnTo>
                    <a:pt x="4445120" y="2595756"/>
                  </a:lnTo>
                  <a:lnTo>
                    <a:pt x="4475888" y="2563107"/>
                  </a:lnTo>
                  <a:lnTo>
                    <a:pt x="4503564" y="2525877"/>
                  </a:lnTo>
                  <a:lnTo>
                    <a:pt x="4527835" y="2484484"/>
                  </a:lnTo>
                  <a:lnTo>
                    <a:pt x="4548391" y="2439346"/>
                  </a:lnTo>
                  <a:lnTo>
                    <a:pt x="4564921" y="2390881"/>
                  </a:lnTo>
                  <a:lnTo>
                    <a:pt x="4577113" y="2339506"/>
                  </a:lnTo>
                  <a:lnTo>
                    <a:pt x="4584656" y="2285640"/>
                  </a:lnTo>
                  <a:lnTo>
                    <a:pt x="4587239" y="2229700"/>
                  </a:lnTo>
                  <a:lnTo>
                    <a:pt x="4587239" y="445947"/>
                  </a:lnTo>
                  <a:lnTo>
                    <a:pt x="4584656" y="390023"/>
                  </a:lnTo>
                  <a:lnTo>
                    <a:pt x="4577113" y="336168"/>
                  </a:lnTo>
                  <a:lnTo>
                    <a:pt x="4564921" y="284800"/>
                  </a:lnTo>
                  <a:lnTo>
                    <a:pt x="4548391" y="236338"/>
                  </a:lnTo>
                  <a:lnTo>
                    <a:pt x="4527835" y="191201"/>
                  </a:lnTo>
                  <a:lnTo>
                    <a:pt x="4503564" y="149806"/>
                  </a:lnTo>
                  <a:lnTo>
                    <a:pt x="4475888" y="112572"/>
                  </a:lnTo>
                  <a:lnTo>
                    <a:pt x="4445120" y="79919"/>
                  </a:lnTo>
                  <a:lnTo>
                    <a:pt x="4411569" y="52264"/>
                  </a:lnTo>
                  <a:lnTo>
                    <a:pt x="4375548" y="30026"/>
                  </a:lnTo>
                  <a:lnTo>
                    <a:pt x="4337367" y="13624"/>
                  </a:lnTo>
                  <a:lnTo>
                    <a:pt x="4297337" y="3475"/>
                  </a:lnTo>
                  <a:lnTo>
                    <a:pt x="4255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04643" y="3740899"/>
              <a:ext cx="4587240" cy="2675890"/>
            </a:xfrm>
            <a:custGeom>
              <a:avLst/>
              <a:gdLst/>
              <a:ahLst/>
              <a:cxnLst/>
              <a:rect l="l" t="t" r="r" b="b"/>
              <a:pathLst>
                <a:path w="4587240" h="2675890">
                  <a:moveTo>
                    <a:pt x="0" y="445947"/>
                  </a:moveTo>
                  <a:lnTo>
                    <a:pt x="2583" y="390023"/>
                  </a:lnTo>
                  <a:lnTo>
                    <a:pt x="10126" y="336168"/>
                  </a:lnTo>
                  <a:lnTo>
                    <a:pt x="22318" y="284800"/>
                  </a:lnTo>
                  <a:lnTo>
                    <a:pt x="38848" y="236338"/>
                  </a:lnTo>
                  <a:lnTo>
                    <a:pt x="59404" y="191201"/>
                  </a:lnTo>
                  <a:lnTo>
                    <a:pt x="83675" y="149806"/>
                  </a:lnTo>
                  <a:lnTo>
                    <a:pt x="111351" y="112572"/>
                  </a:lnTo>
                  <a:lnTo>
                    <a:pt x="142119" y="79919"/>
                  </a:lnTo>
                  <a:lnTo>
                    <a:pt x="175670" y="52264"/>
                  </a:lnTo>
                  <a:lnTo>
                    <a:pt x="211691" y="30026"/>
                  </a:lnTo>
                  <a:lnTo>
                    <a:pt x="249872" y="13624"/>
                  </a:lnTo>
                  <a:lnTo>
                    <a:pt x="289902" y="3475"/>
                  </a:lnTo>
                  <a:lnTo>
                    <a:pt x="331469" y="0"/>
                  </a:lnTo>
                  <a:lnTo>
                    <a:pt x="4255770" y="0"/>
                  </a:lnTo>
                  <a:lnTo>
                    <a:pt x="4297337" y="3475"/>
                  </a:lnTo>
                  <a:lnTo>
                    <a:pt x="4337367" y="13624"/>
                  </a:lnTo>
                  <a:lnTo>
                    <a:pt x="4375548" y="30026"/>
                  </a:lnTo>
                  <a:lnTo>
                    <a:pt x="4411569" y="52264"/>
                  </a:lnTo>
                  <a:lnTo>
                    <a:pt x="4445120" y="79919"/>
                  </a:lnTo>
                  <a:lnTo>
                    <a:pt x="4475888" y="112572"/>
                  </a:lnTo>
                  <a:lnTo>
                    <a:pt x="4503564" y="149806"/>
                  </a:lnTo>
                  <a:lnTo>
                    <a:pt x="4527835" y="191201"/>
                  </a:lnTo>
                  <a:lnTo>
                    <a:pt x="4548391" y="236338"/>
                  </a:lnTo>
                  <a:lnTo>
                    <a:pt x="4564921" y="284800"/>
                  </a:lnTo>
                  <a:lnTo>
                    <a:pt x="4577113" y="336168"/>
                  </a:lnTo>
                  <a:lnTo>
                    <a:pt x="4584656" y="390023"/>
                  </a:lnTo>
                  <a:lnTo>
                    <a:pt x="4587239" y="445947"/>
                  </a:lnTo>
                  <a:lnTo>
                    <a:pt x="4587239" y="2229700"/>
                  </a:lnTo>
                  <a:lnTo>
                    <a:pt x="4584656" y="2285640"/>
                  </a:lnTo>
                  <a:lnTo>
                    <a:pt x="4577113" y="2339506"/>
                  </a:lnTo>
                  <a:lnTo>
                    <a:pt x="4564921" y="2390881"/>
                  </a:lnTo>
                  <a:lnTo>
                    <a:pt x="4548391" y="2439346"/>
                  </a:lnTo>
                  <a:lnTo>
                    <a:pt x="4527835" y="2484484"/>
                  </a:lnTo>
                  <a:lnTo>
                    <a:pt x="4503564" y="2525877"/>
                  </a:lnTo>
                  <a:lnTo>
                    <a:pt x="4475888" y="2563107"/>
                  </a:lnTo>
                  <a:lnTo>
                    <a:pt x="4445120" y="2595756"/>
                  </a:lnTo>
                  <a:lnTo>
                    <a:pt x="4411569" y="2623406"/>
                  </a:lnTo>
                  <a:lnTo>
                    <a:pt x="4375548" y="2645639"/>
                  </a:lnTo>
                  <a:lnTo>
                    <a:pt x="4337367" y="2662037"/>
                  </a:lnTo>
                  <a:lnTo>
                    <a:pt x="4297337" y="2672182"/>
                  </a:lnTo>
                  <a:lnTo>
                    <a:pt x="4255770" y="2675657"/>
                  </a:lnTo>
                  <a:lnTo>
                    <a:pt x="331469" y="2675657"/>
                  </a:lnTo>
                  <a:lnTo>
                    <a:pt x="289902" y="2672182"/>
                  </a:lnTo>
                  <a:lnTo>
                    <a:pt x="249872" y="2662037"/>
                  </a:lnTo>
                  <a:lnTo>
                    <a:pt x="211691" y="2645639"/>
                  </a:lnTo>
                  <a:lnTo>
                    <a:pt x="175670" y="2623406"/>
                  </a:lnTo>
                  <a:lnTo>
                    <a:pt x="142119" y="2595756"/>
                  </a:lnTo>
                  <a:lnTo>
                    <a:pt x="111351" y="2563107"/>
                  </a:lnTo>
                  <a:lnTo>
                    <a:pt x="83675" y="2525877"/>
                  </a:lnTo>
                  <a:lnTo>
                    <a:pt x="59404" y="2484484"/>
                  </a:lnTo>
                  <a:lnTo>
                    <a:pt x="38848" y="2439346"/>
                  </a:lnTo>
                  <a:lnTo>
                    <a:pt x="22318" y="2390881"/>
                  </a:lnTo>
                  <a:lnTo>
                    <a:pt x="10126" y="2339506"/>
                  </a:lnTo>
                  <a:lnTo>
                    <a:pt x="2583" y="2285640"/>
                  </a:lnTo>
                  <a:lnTo>
                    <a:pt x="0" y="2229700"/>
                  </a:lnTo>
                  <a:lnTo>
                    <a:pt x="0" y="445947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300" y="1171702"/>
            <a:ext cx="8766175" cy="49911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 marR="340995">
              <a:lnSpc>
                <a:spcPct val="97700"/>
              </a:lnSpc>
              <a:spcBef>
                <a:spcPts val="150"/>
              </a:spcBef>
            </a:pPr>
            <a:r>
              <a:rPr sz="1800" spc="-5" dirty="0">
                <a:latin typeface="Verdana"/>
                <a:cs typeface="Verdana"/>
              </a:rPr>
              <a:t>Properties background-repeat, background-attachment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background-  </a:t>
            </a:r>
            <a:r>
              <a:rPr sz="1800" dirty="0">
                <a:latin typeface="Verdana"/>
                <a:cs typeface="Verdana"/>
              </a:rPr>
              <a:t>position are related to </a:t>
            </a:r>
            <a:r>
              <a:rPr sz="1800" spc="-5" dirty="0">
                <a:latin typeface="Verdana"/>
                <a:cs typeface="Verdana"/>
              </a:rPr>
              <a:t>background-image </a:t>
            </a:r>
            <a:r>
              <a:rPr sz="1800" spc="-25" dirty="0">
                <a:latin typeface="Verdana"/>
                <a:cs typeface="Verdana"/>
              </a:rPr>
              <a:t>property. </a:t>
            </a:r>
            <a:r>
              <a:rPr sz="1800" dirty="0">
                <a:latin typeface="Verdana"/>
                <a:cs typeface="Verdana"/>
              </a:rPr>
              <a:t>They deﬁne </a:t>
            </a:r>
            <a:r>
              <a:rPr sz="1800" spc="-5" dirty="0">
                <a:latin typeface="Verdana"/>
                <a:cs typeface="Verdana"/>
              </a:rPr>
              <a:t>image  attributes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follows</a:t>
            </a:r>
            <a:endParaRPr sz="1800">
              <a:latin typeface="Verdana"/>
              <a:cs typeface="Verdana"/>
            </a:endParaRPr>
          </a:p>
          <a:p>
            <a:pPr marL="212725" marR="310515" indent="-172720">
              <a:lnSpc>
                <a:spcPts val="1800"/>
              </a:lnSpc>
              <a:spcBef>
                <a:spcPts val="865"/>
              </a:spcBef>
              <a:buClr>
                <a:srgbClr val="0070AD"/>
              </a:buClr>
              <a:buFont typeface="Wingdings"/>
              <a:buChar char=""/>
              <a:tabLst>
                <a:tab pos="213360" algn="l"/>
              </a:tabLst>
            </a:pPr>
            <a:r>
              <a:rPr sz="1600" spc="-5" dirty="0">
                <a:latin typeface="Verdana"/>
                <a:cs typeface="Verdana"/>
              </a:rPr>
              <a:t>The background-attachment sets whether a background </a:t>
            </a:r>
            <a:r>
              <a:rPr sz="1600" spc="-10" dirty="0">
                <a:latin typeface="Verdana"/>
                <a:cs typeface="Verdana"/>
              </a:rPr>
              <a:t>image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-10" dirty="0">
                <a:latin typeface="Verdana"/>
                <a:cs typeface="Verdana"/>
              </a:rPr>
              <a:t>ﬁxed </a:t>
            </a:r>
            <a:r>
              <a:rPr sz="1600" spc="-5" dirty="0">
                <a:latin typeface="Verdana"/>
                <a:cs typeface="Verdana"/>
              </a:rPr>
              <a:t>or scrolls  with the rest of 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  <a:p>
            <a:pPr marL="213360" indent="-172720">
              <a:lnSpc>
                <a:spcPct val="100000"/>
              </a:lnSpc>
              <a:spcBef>
                <a:spcPts val="365"/>
              </a:spcBef>
              <a:buClr>
                <a:srgbClr val="0070AD"/>
              </a:buClr>
              <a:buFont typeface="Wingdings"/>
              <a:buChar char=""/>
              <a:tabLst>
                <a:tab pos="213360" algn="l"/>
              </a:tabLst>
            </a:pPr>
            <a:r>
              <a:rPr sz="1600" spc="-5" dirty="0">
                <a:latin typeface="Verdana"/>
                <a:cs typeface="Verdana"/>
              </a:rPr>
              <a:t>The background-position property </a:t>
            </a:r>
            <a:r>
              <a:rPr sz="1600" spc="-10" dirty="0">
                <a:latin typeface="Verdana"/>
                <a:cs typeface="Verdana"/>
              </a:rPr>
              <a:t>sets </a:t>
            </a:r>
            <a:r>
              <a:rPr sz="1600" spc="-5" dirty="0">
                <a:latin typeface="Verdana"/>
                <a:cs typeface="Verdana"/>
              </a:rPr>
              <a:t>the starting position of a background</a:t>
            </a:r>
            <a:r>
              <a:rPr sz="1600" spc="3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image</a:t>
            </a:r>
            <a:endParaRPr sz="1600">
              <a:latin typeface="Verdana"/>
              <a:cs typeface="Verdana"/>
            </a:endParaRPr>
          </a:p>
          <a:p>
            <a:pPr marL="213360" indent="-172720">
              <a:lnSpc>
                <a:spcPct val="100000"/>
              </a:lnSpc>
              <a:spcBef>
                <a:spcPts val="390"/>
              </a:spcBef>
              <a:buClr>
                <a:srgbClr val="0070AD"/>
              </a:buClr>
              <a:buFont typeface="Wingdings"/>
              <a:buChar char=""/>
              <a:tabLst>
                <a:tab pos="213360" algn="l"/>
              </a:tabLst>
            </a:pPr>
            <a:r>
              <a:rPr sz="1600" spc="-5" dirty="0">
                <a:latin typeface="Verdana"/>
                <a:cs typeface="Verdana"/>
              </a:rPr>
              <a:t>The background</a:t>
            </a:r>
            <a:r>
              <a:rPr sz="2400" spc="-7" baseline="-13888" dirty="0">
                <a:latin typeface="Verdana"/>
                <a:cs typeface="Verdana"/>
              </a:rPr>
              <a:t>-</a:t>
            </a:r>
            <a:r>
              <a:rPr sz="1600" spc="-5" dirty="0">
                <a:latin typeface="Verdana"/>
                <a:cs typeface="Verdana"/>
              </a:rPr>
              <a:t>repeat property </a:t>
            </a:r>
            <a:r>
              <a:rPr sz="1600" spc="-10" dirty="0">
                <a:latin typeface="Verdana"/>
                <a:cs typeface="Verdana"/>
              </a:rPr>
              <a:t>sets if/how </a:t>
            </a:r>
            <a:r>
              <a:rPr sz="1600" spc="-5" dirty="0">
                <a:latin typeface="Verdana"/>
                <a:cs typeface="Verdana"/>
              </a:rPr>
              <a:t>a background </a:t>
            </a:r>
            <a:r>
              <a:rPr sz="1600" spc="-10" dirty="0">
                <a:latin typeface="Verdana"/>
                <a:cs typeface="Verdana"/>
              </a:rPr>
              <a:t>image </a:t>
            </a:r>
            <a:r>
              <a:rPr sz="1600" spc="-5" dirty="0">
                <a:latin typeface="Verdana"/>
                <a:cs typeface="Verdana"/>
              </a:rPr>
              <a:t>will be</a:t>
            </a:r>
            <a:r>
              <a:rPr sz="1600" spc="3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repeated.</a:t>
            </a:r>
            <a:endParaRPr sz="1600">
              <a:latin typeface="Verdana"/>
              <a:cs typeface="Verdana"/>
            </a:endParaRPr>
          </a:p>
          <a:p>
            <a:pPr marL="213360" indent="-172720">
              <a:lnSpc>
                <a:spcPct val="100000"/>
              </a:lnSpc>
              <a:spcBef>
                <a:spcPts val="385"/>
              </a:spcBef>
              <a:buClr>
                <a:srgbClr val="0070AD"/>
              </a:buClr>
              <a:buFont typeface="Wingdings"/>
              <a:buChar char=""/>
              <a:tabLst>
                <a:tab pos="213360" algn="l"/>
              </a:tabLst>
            </a:pPr>
            <a:r>
              <a:rPr sz="1600" spc="-5" dirty="0">
                <a:latin typeface="Verdana"/>
                <a:cs typeface="Verdana"/>
              </a:rPr>
              <a:t>By default, a background-image is repeated both vertically and</a:t>
            </a:r>
            <a:r>
              <a:rPr sz="1600" spc="18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horizontally.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2370455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Verdana"/>
                <a:cs typeface="Verdana"/>
              </a:rPr>
              <a:t>body</a:t>
            </a:r>
            <a:endParaRPr sz="1800">
              <a:latin typeface="Verdana"/>
              <a:cs typeface="Verdana"/>
            </a:endParaRPr>
          </a:p>
          <a:p>
            <a:pPr marL="237045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370455" marR="284226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background-  image:url('img_tree.png');  background-repeat:no-repeat;  background-position:right </a:t>
            </a:r>
            <a:r>
              <a:rPr sz="1800" dirty="0">
                <a:latin typeface="Verdana"/>
                <a:cs typeface="Verdana"/>
              </a:rPr>
              <a:t>top;  </a:t>
            </a:r>
            <a:r>
              <a:rPr sz="1800" spc="-5" dirty="0">
                <a:latin typeface="Verdana"/>
                <a:cs typeface="Verdana"/>
              </a:rPr>
              <a:t>background-attachment:ﬁxed</a:t>
            </a:r>
            <a:endParaRPr sz="1800">
              <a:latin typeface="Verdana"/>
              <a:cs typeface="Verdana"/>
            </a:endParaRPr>
          </a:p>
          <a:p>
            <a:pPr marL="237045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74" y="629157"/>
            <a:ext cx="38373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Background </a:t>
            </a:r>
            <a:r>
              <a:rPr spc="-135" dirty="0"/>
              <a:t>Properties </a:t>
            </a:r>
            <a:r>
              <a:rPr spc="-110" dirty="0"/>
              <a:t>-</a:t>
            </a:r>
            <a:r>
              <a:rPr spc="15" dirty="0"/>
              <a:t> </a:t>
            </a:r>
            <a:r>
              <a:rPr spc="-160" dirty="0"/>
              <a:t>CSS3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245235"/>
            <a:ext cx="8750935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Background-size : The background-size property speciﬁes </a:t>
            </a:r>
            <a:r>
              <a:rPr sz="1600" spc="-10" dirty="0">
                <a:latin typeface="Verdana"/>
                <a:cs typeface="Verdana"/>
              </a:rPr>
              <a:t>the size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background  image.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00" y="1766734"/>
            <a:ext cx="639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Ex :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89631" y="1629155"/>
            <a:ext cx="3436620" cy="1333500"/>
            <a:chOff x="2389631" y="1629155"/>
            <a:chExt cx="3436620" cy="1333500"/>
          </a:xfrm>
        </p:grpSpPr>
        <p:sp>
          <p:nvSpPr>
            <p:cNvPr id="6" name="object 6"/>
            <p:cNvSpPr/>
            <p:nvPr/>
          </p:nvSpPr>
          <p:spPr>
            <a:xfrm>
              <a:off x="2395727" y="1635252"/>
              <a:ext cx="3424554" cy="1321435"/>
            </a:xfrm>
            <a:custGeom>
              <a:avLst/>
              <a:gdLst/>
              <a:ahLst/>
              <a:cxnLst/>
              <a:rect l="l" t="t" r="r" b="b"/>
              <a:pathLst>
                <a:path w="3424554" h="1321435">
                  <a:moveTo>
                    <a:pt x="3204210" y="0"/>
                  </a:moveTo>
                  <a:lnTo>
                    <a:pt x="220218" y="0"/>
                  </a:lnTo>
                  <a:lnTo>
                    <a:pt x="175824" y="4472"/>
                  </a:lnTo>
                  <a:lnTo>
                    <a:pt x="134481" y="17299"/>
                  </a:lnTo>
                  <a:lnTo>
                    <a:pt x="97073" y="37598"/>
                  </a:lnTo>
                  <a:lnTo>
                    <a:pt x="64484" y="64484"/>
                  </a:lnTo>
                  <a:lnTo>
                    <a:pt x="37598" y="97073"/>
                  </a:lnTo>
                  <a:lnTo>
                    <a:pt x="17299" y="134481"/>
                  </a:lnTo>
                  <a:lnTo>
                    <a:pt x="4472" y="175824"/>
                  </a:lnTo>
                  <a:lnTo>
                    <a:pt x="0" y="220218"/>
                  </a:lnTo>
                  <a:lnTo>
                    <a:pt x="0" y="1101089"/>
                  </a:lnTo>
                  <a:lnTo>
                    <a:pt x="4472" y="1145483"/>
                  </a:lnTo>
                  <a:lnTo>
                    <a:pt x="17299" y="1186826"/>
                  </a:lnTo>
                  <a:lnTo>
                    <a:pt x="37598" y="1224234"/>
                  </a:lnTo>
                  <a:lnTo>
                    <a:pt x="64484" y="1256823"/>
                  </a:lnTo>
                  <a:lnTo>
                    <a:pt x="97073" y="1283709"/>
                  </a:lnTo>
                  <a:lnTo>
                    <a:pt x="134481" y="1304008"/>
                  </a:lnTo>
                  <a:lnTo>
                    <a:pt x="175824" y="1316835"/>
                  </a:lnTo>
                  <a:lnTo>
                    <a:pt x="220218" y="1321308"/>
                  </a:lnTo>
                  <a:lnTo>
                    <a:pt x="3204210" y="1321308"/>
                  </a:lnTo>
                  <a:lnTo>
                    <a:pt x="3248603" y="1316835"/>
                  </a:lnTo>
                  <a:lnTo>
                    <a:pt x="3289946" y="1304008"/>
                  </a:lnTo>
                  <a:lnTo>
                    <a:pt x="3327354" y="1283709"/>
                  </a:lnTo>
                  <a:lnTo>
                    <a:pt x="3359943" y="1256823"/>
                  </a:lnTo>
                  <a:lnTo>
                    <a:pt x="3386829" y="1224234"/>
                  </a:lnTo>
                  <a:lnTo>
                    <a:pt x="3407128" y="1186826"/>
                  </a:lnTo>
                  <a:lnTo>
                    <a:pt x="3419955" y="1145483"/>
                  </a:lnTo>
                  <a:lnTo>
                    <a:pt x="3424428" y="1101089"/>
                  </a:lnTo>
                  <a:lnTo>
                    <a:pt x="3424428" y="220218"/>
                  </a:lnTo>
                  <a:lnTo>
                    <a:pt x="3419955" y="175824"/>
                  </a:lnTo>
                  <a:lnTo>
                    <a:pt x="3407128" y="134481"/>
                  </a:lnTo>
                  <a:lnTo>
                    <a:pt x="3386829" y="97073"/>
                  </a:lnTo>
                  <a:lnTo>
                    <a:pt x="3359943" y="64484"/>
                  </a:lnTo>
                  <a:lnTo>
                    <a:pt x="3327354" y="37598"/>
                  </a:lnTo>
                  <a:lnTo>
                    <a:pt x="3289946" y="17299"/>
                  </a:lnTo>
                  <a:lnTo>
                    <a:pt x="3248603" y="4472"/>
                  </a:lnTo>
                  <a:lnTo>
                    <a:pt x="32042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95727" y="1635252"/>
              <a:ext cx="3424554" cy="1321435"/>
            </a:xfrm>
            <a:custGeom>
              <a:avLst/>
              <a:gdLst/>
              <a:ahLst/>
              <a:cxnLst/>
              <a:rect l="l" t="t" r="r" b="b"/>
              <a:pathLst>
                <a:path w="3424554" h="1321435">
                  <a:moveTo>
                    <a:pt x="0" y="220218"/>
                  </a:moveTo>
                  <a:lnTo>
                    <a:pt x="4472" y="175824"/>
                  </a:lnTo>
                  <a:lnTo>
                    <a:pt x="17299" y="134481"/>
                  </a:lnTo>
                  <a:lnTo>
                    <a:pt x="37598" y="97073"/>
                  </a:lnTo>
                  <a:lnTo>
                    <a:pt x="64484" y="64484"/>
                  </a:lnTo>
                  <a:lnTo>
                    <a:pt x="97073" y="37598"/>
                  </a:lnTo>
                  <a:lnTo>
                    <a:pt x="134481" y="17299"/>
                  </a:lnTo>
                  <a:lnTo>
                    <a:pt x="175824" y="4472"/>
                  </a:lnTo>
                  <a:lnTo>
                    <a:pt x="220218" y="0"/>
                  </a:lnTo>
                  <a:lnTo>
                    <a:pt x="3204210" y="0"/>
                  </a:lnTo>
                  <a:lnTo>
                    <a:pt x="3248603" y="4472"/>
                  </a:lnTo>
                  <a:lnTo>
                    <a:pt x="3289946" y="17299"/>
                  </a:lnTo>
                  <a:lnTo>
                    <a:pt x="3327354" y="37598"/>
                  </a:lnTo>
                  <a:lnTo>
                    <a:pt x="3359943" y="64484"/>
                  </a:lnTo>
                  <a:lnTo>
                    <a:pt x="3386829" y="97073"/>
                  </a:lnTo>
                  <a:lnTo>
                    <a:pt x="3407128" y="134481"/>
                  </a:lnTo>
                  <a:lnTo>
                    <a:pt x="3419955" y="175824"/>
                  </a:lnTo>
                  <a:lnTo>
                    <a:pt x="3424428" y="220218"/>
                  </a:lnTo>
                  <a:lnTo>
                    <a:pt x="3424428" y="1101089"/>
                  </a:lnTo>
                  <a:lnTo>
                    <a:pt x="3419955" y="1145483"/>
                  </a:lnTo>
                  <a:lnTo>
                    <a:pt x="3407128" y="1186826"/>
                  </a:lnTo>
                  <a:lnTo>
                    <a:pt x="3386829" y="1224234"/>
                  </a:lnTo>
                  <a:lnTo>
                    <a:pt x="3359943" y="1256823"/>
                  </a:lnTo>
                  <a:lnTo>
                    <a:pt x="3327354" y="1283709"/>
                  </a:lnTo>
                  <a:lnTo>
                    <a:pt x="3289946" y="1304008"/>
                  </a:lnTo>
                  <a:lnTo>
                    <a:pt x="3248603" y="1316835"/>
                  </a:lnTo>
                  <a:lnTo>
                    <a:pt x="3204210" y="1321308"/>
                  </a:lnTo>
                  <a:lnTo>
                    <a:pt x="220218" y="1321308"/>
                  </a:lnTo>
                  <a:lnTo>
                    <a:pt x="175824" y="1316835"/>
                  </a:lnTo>
                  <a:lnTo>
                    <a:pt x="134481" y="1304008"/>
                  </a:lnTo>
                  <a:lnTo>
                    <a:pt x="97073" y="1283709"/>
                  </a:lnTo>
                  <a:lnTo>
                    <a:pt x="64484" y="1256823"/>
                  </a:lnTo>
                  <a:lnTo>
                    <a:pt x="37598" y="1224234"/>
                  </a:lnTo>
                  <a:lnTo>
                    <a:pt x="17299" y="1186826"/>
                  </a:lnTo>
                  <a:lnTo>
                    <a:pt x="4472" y="1145483"/>
                  </a:lnTo>
                  <a:lnTo>
                    <a:pt x="0" y="1101089"/>
                  </a:lnTo>
                  <a:lnTo>
                    <a:pt x="0" y="22021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39110" y="1642363"/>
            <a:ext cx="277368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Verdana"/>
                <a:cs typeface="Verdana"/>
              </a:rPr>
              <a:t>div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Verdana"/>
                <a:cs typeface="Verdana"/>
              </a:rPr>
              <a:t>background:url(ﬂower.png);  </a:t>
            </a:r>
            <a:r>
              <a:rPr sz="1400" dirty="0">
                <a:latin typeface="Verdana"/>
                <a:cs typeface="Verdana"/>
              </a:rPr>
              <a:t>background-size:80px </a:t>
            </a:r>
            <a:r>
              <a:rPr sz="1400" spc="-5" dirty="0">
                <a:latin typeface="Verdana"/>
                <a:cs typeface="Verdana"/>
              </a:rPr>
              <a:t>60px;  </a:t>
            </a:r>
            <a:r>
              <a:rPr sz="1400" dirty="0">
                <a:latin typeface="Verdana"/>
                <a:cs typeface="Verdana"/>
              </a:rPr>
              <a:t>backgroun</a:t>
            </a:r>
            <a:r>
              <a:rPr sz="1400" spc="-5" dirty="0">
                <a:latin typeface="Verdana"/>
                <a:cs typeface="Verdana"/>
              </a:rPr>
              <a:t>d-</a:t>
            </a:r>
            <a:r>
              <a:rPr sz="1400" dirty="0">
                <a:latin typeface="Verdana"/>
                <a:cs typeface="Verdana"/>
              </a:rPr>
              <a:t>repeat:no</a:t>
            </a:r>
            <a:r>
              <a:rPr sz="1400" spc="-5" dirty="0">
                <a:latin typeface="Verdana"/>
                <a:cs typeface="Verdana"/>
              </a:rPr>
              <a:t>-</a:t>
            </a:r>
            <a:r>
              <a:rPr sz="1400" dirty="0">
                <a:latin typeface="Verdana"/>
                <a:cs typeface="Verdana"/>
              </a:rPr>
              <a:t>repeat;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47443" y="4235767"/>
            <a:ext cx="5428615" cy="2059305"/>
            <a:chOff x="1647443" y="4235767"/>
            <a:chExt cx="5428615" cy="2059305"/>
          </a:xfrm>
        </p:grpSpPr>
        <p:sp>
          <p:nvSpPr>
            <p:cNvPr id="10" name="object 10"/>
            <p:cNvSpPr/>
            <p:nvPr/>
          </p:nvSpPr>
          <p:spPr>
            <a:xfrm>
              <a:off x="1653540" y="4241863"/>
              <a:ext cx="5416550" cy="2047239"/>
            </a:xfrm>
            <a:custGeom>
              <a:avLst/>
              <a:gdLst/>
              <a:ahLst/>
              <a:cxnLst/>
              <a:rect l="l" t="t" r="r" b="b"/>
              <a:pathLst>
                <a:path w="5416550" h="2047239">
                  <a:moveTo>
                    <a:pt x="5075174" y="0"/>
                  </a:moveTo>
                  <a:lnTo>
                    <a:pt x="341122" y="0"/>
                  </a:lnTo>
                  <a:lnTo>
                    <a:pt x="294845" y="3115"/>
                  </a:lnTo>
                  <a:lnTo>
                    <a:pt x="250457" y="12189"/>
                  </a:lnTo>
                  <a:lnTo>
                    <a:pt x="208365" y="26814"/>
                  </a:lnTo>
                  <a:lnTo>
                    <a:pt x="168975" y="46585"/>
                  </a:lnTo>
                  <a:lnTo>
                    <a:pt x="132696" y="71093"/>
                  </a:lnTo>
                  <a:lnTo>
                    <a:pt x="99933" y="99933"/>
                  </a:lnTo>
                  <a:lnTo>
                    <a:pt x="71093" y="132696"/>
                  </a:lnTo>
                  <a:lnTo>
                    <a:pt x="46585" y="168975"/>
                  </a:lnTo>
                  <a:lnTo>
                    <a:pt x="26814" y="208365"/>
                  </a:lnTo>
                  <a:lnTo>
                    <a:pt x="12189" y="250457"/>
                  </a:lnTo>
                  <a:lnTo>
                    <a:pt x="3115" y="294845"/>
                  </a:lnTo>
                  <a:lnTo>
                    <a:pt x="0" y="341122"/>
                  </a:lnTo>
                  <a:lnTo>
                    <a:pt x="0" y="1705596"/>
                  </a:lnTo>
                  <a:lnTo>
                    <a:pt x="3115" y="1751886"/>
                  </a:lnTo>
                  <a:lnTo>
                    <a:pt x="12189" y="1796284"/>
                  </a:lnTo>
                  <a:lnTo>
                    <a:pt x="26814" y="1838382"/>
                  </a:lnTo>
                  <a:lnTo>
                    <a:pt x="46585" y="1877774"/>
                  </a:lnTo>
                  <a:lnTo>
                    <a:pt x="71093" y="1914054"/>
                  </a:lnTo>
                  <a:lnTo>
                    <a:pt x="99933" y="1946816"/>
                  </a:lnTo>
                  <a:lnTo>
                    <a:pt x="132696" y="1975652"/>
                  </a:lnTo>
                  <a:lnTo>
                    <a:pt x="168975" y="2000157"/>
                  </a:lnTo>
                  <a:lnTo>
                    <a:pt x="208365" y="2019924"/>
                  </a:lnTo>
                  <a:lnTo>
                    <a:pt x="250457" y="2034546"/>
                  </a:lnTo>
                  <a:lnTo>
                    <a:pt x="294845" y="2043617"/>
                  </a:lnTo>
                  <a:lnTo>
                    <a:pt x="341122" y="2046732"/>
                  </a:lnTo>
                  <a:lnTo>
                    <a:pt x="5075174" y="2046732"/>
                  </a:lnTo>
                  <a:lnTo>
                    <a:pt x="5121450" y="2043617"/>
                  </a:lnTo>
                  <a:lnTo>
                    <a:pt x="5165838" y="2034546"/>
                  </a:lnTo>
                  <a:lnTo>
                    <a:pt x="5207930" y="2019924"/>
                  </a:lnTo>
                  <a:lnTo>
                    <a:pt x="5247320" y="2000157"/>
                  </a:lnTo>
                  <a:lnTo>
                    <a:pt x="5283599" y="1975652"/>
                  </a:lnTo>
                  <a:lnTo>
                    <a:pt x="5316362" y="1946816"/>
                  </a:lnTo>
                  <a:lnTo>
                    <a:pt x="5345202" y="1914054"/>
                  </a:lnTo>
                  <a:lnTo>
                    <a:pt x="5369710" y="1877774"/>
                  </a:lnTo>
                  <a:lnTo>
                    <a:pt x="5389481" y="1838382"/>
                  </a:lnTo>
                  <a:lnTo>
                    <a:pt x="5404106" y="1796284"/>
                  </a:lnTo>
                  <a:lnTo>
                    <a:pt x="5413180" y="1751886"/>
                  </a:lnTo>
                  <a:lnTo>
                    <a:pt x="5416295" y="1705596"/>
                  </a:lnTo>
                  <a:lnTo>
                    <a:pt x="5416295" y="341122"/>
                  </a:lnTo>
                  <a:lnTo>
                    <a:pt x="5413180" y="294845"/>
                  </a:lnTo>
                  <a:lnTo>
                    <a:pt x="5404106" y="250457"/>
                  </a:lnTo>
                  <a:lnTo>
                    <a:pt x="5389481" y="208365"/>
                  </a:lnTo>
                  <a:lnTo>
                    <a:pt x="5369710" y="168975"/>
                  </a:lnTo>
                  <a:lnTo>
                    <a:pt x="5345202" y="132696"/>
                  </a:lnTo>
                  <a:lnTo>
                    <a:pt x="5316362" y="99933"/>
                  </a:lnTo>
                  <a:lnTo>
                    <a:pt x="5283599" y="71093"/>
                  </a:lnTo>
                  <a:lnTo>
                    <a:pt x="5247320" y="46585"/>
                  </a:lnTo>
                  <a:lnTo>
                    <a:pt x="5207930" y="26814"/>
                  </a:lnTo>
                  <a:lnTo>
                    <a:pt x="5165838" y="12189"/>
                  </a:lnTo>
                  <a:lnTo>
                    <a:pt x="5121450" y="3115"/>
                  </a:lnTo>
                  <a:lnTo>
                    <a:pt x="5075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3540" y="4241863"/>
              <a:ext cx="5416550" cy="2047239"/>
            </a:xfrm>
            <a:custGeom>
              <a:avLst/>
              <a:gdLst/>
              <a:ahLst/>
              <a:cxnLst/>
              <a:rect l="l" t="t" r="r" b="b"/>
              <a:pathLst>
                <a:path w="5416550" h="2047239">
                  <a:moveTo>
                    <a:pt x="0" y="341122"/>
                  </a:moveTo>
                  <a:lnTo>
                    <a:pt x="3115" y="294845"/>
                  </a:lnTo>
                  <a:lnTo>
                    <a:pt x="12189" y="250457"/>
                  </a:lnTo>
                  <a:lnTo>
                    <a:pt x="26814" y="208365"/>
                  </a:lnTo>
                  <a:lnTo>
                    <a:pt x="46585" y="168975"/>
                  </a:lnTo>
                  <a:lnTo>
                    <a:pt x="71093" y="132696"/>
                  </a:lnTo>
                  <a:lnTo>
                    <a:pt x="99933" y="99933"/>
                  </a:lnTo>
                  <a:lnTo>
                    <a:pt x="132696" y="71093"/>
                  </a:lnTo>
                  <a:lnTo>
                    <a:pt x="168975" y="46585"/>
                  </a:lnTo>
                  <a:lnTo>
                    <a:pt x="208365" y="26814"/>
                  </a:lnTo>
                  <a:lnTo>
                    <a:pt x="250457" y="12189"/>
                  </a:lnTo>
                  <a:lnTo>
                    <a:pt x="294845" y="3115"/>
                  </a:lnTo>
                  <a:lnTo>
                    <a:pt x="341122" y="0"/>
                  </a:lnTo>
                  <a:lnTo>
                    <a:pt x="5075174" y="0"/>
                  </a:lnTo>
                  <a:lnTo>
                    <a:pt x="5121450" y="3115"/>
                  </a:lnTo>
                  <a:lnTo>
                    <a:pt x="5165838" y="12189"/>
                  </a:lnTo>
                  <a:lnTo>
                    <a:pt x="5207930" y="26814"/>
                  </a:lnTo>
                  <a:lnTo>
                    <a:pt x="5247320" y="46585"/>
                  </a:lnTo>
                  <a:lnTo>
                    <a:pt x="5283599" y="71093"/>
                  </a:lnTo>
                  <a:lnTo>
                    <a:pt x="5316362" y="99933"/>
                  </a:lnTo>
                  <a:lnTo>
                    <a:pt x="5345202" y="132696"/>
                  </a:lnTo>
                  <a:lnTo>
                    <a:pt x="5369710" y="168975"/>
                  </a:lnTo>
                  <a:lnTo>
                    <a:pt x="5389481" y="208365"/>
                  </a:lnTo>
                  <a:lnTo>
                    <a:pt x="5404106" y="250457"/>
                  </a:lnTo>
                  <a:lnTo>
                    <a:pt x="5413180" y="294845"/>
                  </a:lnTo>
                  <a:lnTo>
                    <a:pt x="5416295" y="341122"/>
                  </a:lnTo>
                  <a:lnTo>
                    <a:pt x="5416295" y="1705596"/>
                  </a:lnTo>
                  <a:lnTo>
                    <a:pt x="5413180" y="1751886"/>
                  </a:lnTo>
                  <a:lnTo>
                    <a:pt x="5404106" y="1796284"/>
                  </a:lnTo>
                  <a:lnTo>
                    <a:pt x="5389481" y="1838382"/>
                  </a:lnTo>
                  <a:lnTo>
                    <a:pt x="5369710" y="1877774"/>
                  </a:lnTo>
                  <a:lnTo>
                    <a:pt x="5345202" y="1914054"/>
                  </a:lnTo>
                  <a:lnTo>
                    <a:pt x="5316362" y="1946816"/>
                  </a:lnTo>
                  <a:lnTo>
                    <a:pt x="5283599" y="1975652"/>
                  </a:lnTo>
                  <a:lnTo>
                    <a:pt x="5247320" y="2000157"/>
                  </a:lnTo>
                  <a:lnTo>
                    <a:pt x="5207930" y="2019924"/>
                  </a:lnTo>
                  <a:lnTo>
                    <a:pt x="5165838" y="2034546"/>
                  </a:lnTo>
                  <a:lnTo>
                    <a:pt x="5121450" y="2043617"/>
                  </a:lnTo>
                  <a:lnTo>
                    <a:pt x="5075174" y="2046732"/>
                  </a:lnTo>
                  <a:lnTo>
                    <a:pt x="341122" y="2046732"/>
                  </a:lnTo>
                  <a:lnTo>
                    <a:pt x="294845" y="2043617"/>
                  </a:lnTo>
                  <a:lnTo>
                    <a:pt x="250457" y="2034546"/>
                  </a:lnTo>
                  <a:lnTo>
                    <a:pt x="208365" y="2019924"/>
                  </a:lnTo>
                  <a:lnTo>
                    <a:pt x="168975" y="2000157"/>
                  </a:lnTo>
                  <a:lnTo>
                    <a:pt x="132696" y="1975652"/>
                  </a:lnTo>
                  <a:lnTo>
                    <a:pt x="99933" y="1946816"/>
                  </a:lnTo>
                  <a:lnTo>
                    <a:pt x="71093" y="1914054"/>
                  </a:lnTo>
                  <a:lnTo>
                    <a:pt x="46585" y="1877774"/>
                  </a:lnTo>
                  <a:lnTo>
                    <a:pt x="26814" y="1838382"/>
                  </a:lnTo>
                  <a:lnTo>
                    <a:pt x="12189" y="1796284"/>
                  </a:lnTo>
                  <a:lnTo>
                    <a:pt x="3115" y="1751886"/>
                  </a:lnTo>
                  <a:lnTo>
                    <a:pt x="0" y="1705596"/>
                  </a:lnTo>
                  <a:lnTo>
                    <a:pt x="0" y="341122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0300" y="3138297"/>
            <a:ext cx="8891905" cy="299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>
              <a:lnSpc>
                <a:spcPct val="99200"/>
              </a:lnSpc>
              <a:spcBef>
                <a:spcPts val="110"/>
              </a:spcBef>
            </a:pPr>
            <a:r>
              <a:rPr sz="1600" spc="-5" dirty="0">
                <a:latin typeface="Verdana"/>
                <a:cs typeface="Verdana"/>
              </a:rPr>
              <a:t>Background</a:t>
            </a:r>
            <a:r>
              <a:rPr sz="2400" spc="-7" baseline="-6944" dirty="0">
                <a:latin typeface="Verdana"/>
                <a:cs typeface="Verdana"/>
              </a:rPr>
              <a:t>-</a:t>
            </a:r>
            <a:r>
              <a:rPr sz="1600" spc="-5" dirty="0">
                <a:latin typeface="Verdana"/>
                <a:cs typeface="Verdana"/>
              </a:rPr>
              <a:t>origin :The background</a:t>
            </a:r>
            <a:r>
              <a:rPr sz="2400" spc="-7" baseline="-6944" dirty="0">
                <a:latin typeface="Verdana"/>
                <a:cs typeface="Verdana"/>
              </a:rPr>
              <a:t>-</a:t>
            </a:r>
            <a:r>
              <a:rPr sz="1600" spc="-5" dirty="0">
                <a:latin typeface="Verdana"/>
                <a:cs typeface="Verdana"/>
              </a:rPr>
              <a:t>origin property speciﬁes the positioning area </a:t>
            </a:r>
            <a:r>
              <a:rPr sz="1600" dirty="0">
                <a:latin typeface="Verdana"/>
                <a:cs typeface="Verdana"/>
              </a:rPr>
              <a:t>of  </a:t>
            </a:r>
            <a:r>
              <a:rPr sz="1600" spc="-5" dirty="0">
                <a:latin typeface="Verdana"/>
                <a:cs typeface="Verdana"/>
              </a:rPr>
              <a:t>the background images. The background image can be placed within the </a:t>
            </a:r>
            <a:r>
              <a:rPr sz="1600" spc="-10" dirty="0">
                <a:latin typeface="Verdana"/>
                <a:cs typeface="Verdana"/>
              </a:rPr>
              <a:t>content-box,  </a:t>
            </a:r>
            <a:r>
              <a:rPr sz="1600" spc="-5" dirty="0">
                <a:latin typeface="Verdana"/>
                <a:cs typeface="Verdana"/>
              </a:rPr>
              <a:t>padding-box, or border-box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area.</a:t>
            </a:r>
            <a:endParaRPr sz="16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Verdana"/>
                <a:cs typeface="Verdana"/>
              </a:rPr>
              <a:t>Ex: </a:t>
            </a:r>
            <a:r>
              <a:rPr sz="1600" spc="-10" dirty="0">
                <a:latin typeface="Verdana"/>
                <a:cs typeface="Verdana"/>
              </a:rPr>
              <a:t>Position the </a:t>
            </a:r>
            <a:r>
              <a:rPr sz="1600" spc="-5" dirty="0">
                <a:latin typeface="Verdana"/>
                <a:cs typeface="Verdana"/>
              </a:rPr>
              <a:t>background </a:t>
            </a:r>
            <a:r>
              <a:rPr sz="1600" spc="-10" dirty="0">
                <a:latin typeface="Verdana"/>
                <a:cs typeface="Verdana"/>
              </a:rPr>
              <a:t>image </a:t>
            </a:r>
            <a:r>
              <a:rPr sz="1600" spc="-5" dirty="0">
                <a:latin typeface="Verdana"/>
                <a:cs typeface="Verdana"/>
              </a:rPr>
              <a:t>within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content-box:</a:t>
            </a:r>
            <a:endParaRPr sz="1600">
              <a:latin typeface="Verdana"/>
              <a:cs typeface="Verdana"/>
            </a:endParaRPr>
          </a:p>
          <a:p>
            <a:pPr marL="1708785">
              <a:lnSpc>
                <a:spcPct val="100000"/>
              </a:lnSpc>
              <a:spcBef>
                <a:spcPts val="1800"/>
              </a:spcBef>
            </a:pPr>
            <a:r>
              <a:rPr sz="1400" spc="5" dirty="0">
                <a:latin typeface="Verdana"/>
                <a:cs typeface="Verdana"/>
              </a:rPr>
              <a:t>div</a:t>
            </a:r>
            <a:endParaRPr sz="1400">
              <a:latin typeface="Verdana"/>
              <a:cs typeface="Verdana"/>
            </a:endParaRPr>
          </a:p>
          <a:p>
            <a:pPr marL="170878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1831975" marR="430022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background:url(img_ﬂwr.gif);  </a:t>
            </a:r>
            <a:r>
              <a:rPr sz="1400" dirty="0">
                <a:latin typeface="Verdana"/>
                <a:cs typeface="Verdana"/>
              </a:rPr>
              <a:t>backgroun</a:t>
            </a:r>
            <a:r>
              <a:rPr sz="1400" spc="-5" dirty="0">
                <a:latin typeface="Verdana"/>
                <a:cs typeface="Verdana"/>
              </a:rPr>
              <a:t>d-</a:t>
            </a:r>
            <a:r>
              <a:rPr sz="1400" dirty="0">
                <a:latin typeface="Verdana"/>
                <a:cs typeface="Verdana"/>
              </a:rPr>
              <a:t>repeat:no</a:t>
            </a:r>
            <a:r>
              <a:rPr sz="1400" spc="-5" dirty="0">
                <a:latin typeface="Verdana"/>
                <a:cs typeface="Verdana"/>
              </a:rPr>
              <a:t>-</a:t>
            </a:r>
            <a:r>
              <a:rPr sz="1400" dirty="0">
                <a:latin typeface="Verdana"/>
                <a:cs typeface="Verdana"/>
              </a:rPr>
              <a:t>repeat;  background-size:100%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100%;</a:t>
            </a:r>
            <a:endParaRPr sz="1400">
              <a:latin typeface="Verdana"/>
              <a:cs typeface="Verdana"/>
            </a:endParaRPr>
          </a:p>
          <a:p>
            <a:pPr marL="1771014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-webkit-background-origin:content-box; </a:t>
            </a:r>
            <a:r>
              <a:rPr sz="1400" dirty="0">
                <a:latin typeface="Verdana"/>
                <a:cs typeface="Verdana"/>
              </a:rPr>
              <a:t>/* </a:t>
            </a:r>
            <a:r>
              <a:rPr sz="1400" spc="-5" dirty="0">
                <a:latin typeface="Verdana"/>
                <a:cs typeface="Verdana"/>
              </a:rPr>
              <a:t>Safari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*/</a:t>
            </a:r>
            <a:endParaRPr sz="1400">
              <a:latin typeface="Verdana"/>
              <a:cs typeface="Verdana"/>
            </a:endParaRPr>
          </a:p>
          <a:p>
            <a:pPr marL="183197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background-origin:content-box;</a:t>
            </a:r>
            <a:endParaRPr sz="1400">
              <a:latin typeface="Verdana"/>
              <a:cs typeface="Verdana"/>
            </a:endParaRPr>
          </a:p>
          <a:p>
            <a:pPr marL="18319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65" y="812038"/>
            <a:ext cx="38214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Multiple </a:t>
            </a:r>
            <a:r>
              <a:rPr spc="-95" dirty="0"/>
              <a:t>Background</a:t>
            </a:r>
            <a:r>
              <a:rPr spc="-120" dirty="0"/>
              <a:t> </a:t>
            </a:r>
            <a:r>
              <a:rPr spc="-1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140" y="1423542"/>
            <a:ext cx="5130800" cy="579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1800" spc="-10" dirty="0">
                <a:latin typeface="Verdana"/>
                <a:cs typeface="Verdana"/>
              </a:rPr>
              <a:t>CSS </a:t>
            </a:r>
            <a:r>
              <a:rPr sz="1800" dirty="0">
                <a:latin typeface="Verdana"/>
                <a:cs typeface="Verdana"/>
              </a:rPr>
              <a:t>3 supports multiple background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images  </a:t>
            </a: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1850" y="2287523"/>
            <a:ext cx="5817235" cy="2204085"/>
            <a:chOff x="1101850" y="2287523"/>
            <a:chExt cx="5817235" cy="2204085"/>
          </a:xfrm>
        </p:grpSpPr>
        <p:sp>
          <p:nvSpPr>
            <p:cNvPr id="5" name="object 5"/>
            <p:cNvSpPr/>
            <p:nvPr/>
          </p:nvSpPr>
          <p:spPr>
            <a:xfrm>
              <a:off x="1107946" y="2293619"/>
              <a:ext cx="5805170" cy="2192020"/>
            </a:xfrm>
            <a:custGeom>
              <a:avLst/>
              <a:gdLst/>
              <a:ahLst/>
              <a:cxnLst/>
              <a:rect l="l" t="t" r="r" b="b"/>
              <a:pathLst>
                <a:path w="5805170" h="2192020">
                  <a:moveTo>
                    <a:pt x="5439665" y="0"/>
                  </a:moveTo>
                  <a:lnTo>
                    <a:pt x="365253" y="0"/>
                  </a:lnTo>
                  <a:lnTo>
                    <a:pt x="315689" y="3335"/>
                  </a:lnTo>
                  <a:lnTo>
                    <a:pt x="268153" y="13050"/>
                  </a:lnTo>
                  <a:lnTo>
                    <a:pt x="223078" y="28709"/>
                  </a:lnTo>
                  <a:lnTo>
                    <a:pt x="180901" y="49878"/>
                  </a:lnTo>
                  <a:lnTo>
                    <a:pt x="142056" y="76119"/>
                  </a:lnTo>
                  <a:lnTo>
                    <a:pt x="106979" y="106997"/>
                  </a:lnTo>
                  <a:lnTo>
                    <a:pt x="76104" y="142077"/>
                  </a:lnTo>
                  <a:lnTo>
                    <a:pt x="49867" y="180923"/>
                  </a:lnTo>
                  <a:lnTo>
                    <a:pt x="28702" y="223099"/>
                  </a:lnTo>
                  <a:lnTo>
                    <a:pt x="13046" y="268169"/>
                  </a:lnTo>
                  <a:lnTo>
                    <a:pt x="3334" y="315699"/>
                  </a:lnTo>
                  <a:lnTo>
                    <a:pt x="0" y="365251"/>
                  </a:lnTo>
                  <a:lnTo>
                    <a:pt x="0" y="1826259"/>
                  </a:lnTo>
                  <a:lnTo>
                    <a:pt x="3334" y="1875812"/>
                  </a:lnTo>
                  <a:lnTo>
                    <a:pt x="13046" y="1923342"/>
                  </a:lnTo>
                  <a:lnTo>
                    <a:pt x="28702" y="1968412"/>
                  </a:lnTo>
                  <a:lnTo>
                    <a:pt x="49867" y="2010588"/>
                  </a:lnTo>
                  <a:lnTo>
                    <a:pt x="76104" y="2049434"/>
                  </a:lnTo>
                  <a:lnTo>
                    <a:pt x="106979" y="2084514"/>
                  </a:lnTo>
                  <a:lnTo>
                    <a:pt x="142056" y="2115392"/>
                  </a:lnTo>
                  <a:lnTo>
                    <a:pt x="180901" y="2141633"/>
                  </a:lnTo>
                  <a:lnTo>
                    <a:pt x="223078" y="2162802"/>
                  </a:lnTo>
                  <a:lnTo>
                    <a:pt x="268153" y="2178461"/>
                  </a:lnTo>
                  <a:lnTo>
                    <a:pt x="315689" y="2188176"/>
                  </a:lnTo>
                  <a:lnTo>
                    <a:pt x="365253" y="2191511"/>
                  </a:lnTo>
                  <a:lnTo>
                    <a:pt x="5439665" y="2191511"/>
                  </a:lnTo>
                  <a:lnTo>
                    <a:pt x="5489217" y="2188176"/>
                  </a:lnTo>
                  <a:lnTo>
                    <a:pt x="5536747" y="2178461"/>
                  </a:lnTo>
                  <a:lnTo>
                    <a:pt x="5581817" y="2162802"/>
                  </a:lnTo>
                  <a:lnTo>
                    <a:pt x="5623994" y="2141633"/>
                  </a:lnTo>
                  <a:lnTo>
                    <a:pt x="5662839" y="2115392"/>
                  </a:lnTo>
                  <a:lnTo>
                    <a:pt x="5697919" y="2084514"/>
                  </a:lnTo>
                  <a:lnTo>
                    <a:pt x="5728798" y="2049434"/>
                  </a:lnTo>
                  <a:lnTo>
                    <a:pt x="5755039" y="2010588"/>
                  </a:lnTo>
                  <a:lnTo>
                    <a:pt x="5776207" y="1968412"/>
                  </a:lnTo>
                  <a:lnTo>
                    <a:pt x="5791866" y="1923342"/>
                  </a:lnTo>
                  <a:lnTo>
                    <a:pt x="5801582" y="1875812"/>
                  </a:lnTo>
                  <a:lnTo>
                    <a:pt x="5804917" y="1826259"/>
                  </a:lnTo>
                  <a:lnTo>
                    <a:pt x="5804917" y="365251"/>
                  </a:lnTo>
                  <a:lnTo>
                    <a:pt x="5801582" y="315699"/>
                  </a:lnTo>
                  <a:lnTo>
                    <a:pt x="5791866" y="268169"/>
                  </a:lnTo>
                  <a:lnTo>
                    <a:pt x="5776207" y="223099"/>
                  </a:lnTo>
                  <a:lnTo>
                    <a:pt x="5755039" y="180923"/>
                  </a:lnTo>
                  <a:lnTo>
                    <a:pt x="5728798" y="142077"/>
                  </a:lnTo>
                  <a:lnTo>
                    <a:pt x="5697919" y="106997"/>
                  </a:lnTo>
                  <a:lnTo>
                    <a:pt x="5662839" y="76119"/>
                  </a:lnTo>
                  <a:lnTo>
                    <a:pt x="5623994" y="49878"/>
                  </a:lnTo>
                  <a:lnTo>
                    <a:pt x="5581817" y="28709"/>
                  </a:lnTo>
                  <a:lnTo>
                    <a:pt x="5536747" y="13050"/>
                  </a:lnTo>
                  <a:lnTo>
                    <a:pt x="5489217" y="3335"/>
                  </a:lnTo>
                  <a:lnTo>
                    <a:pt x="5439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7946" y="2293619"/>
              <a:ext cx="5805170" cy="2192020"/>
            </a:xfrm>
            <a:custGeom>
              <a:avLst/>
              <a:gdLst/>
              <a:ahLst/>
              <a:cxnLst/>
              <a:rect l="l" t="t" r="r" b="b"/>
              <a:pathLst>
                <a:path w="5805170" h="2192020">
                  <a:moveTo>
                    <a:pt x="0" y="365251"/>
                  </a:moveTo>
                  <a:lnTo>
                    <a:pt x="3334" y="315699"/>
                  </a:lnTo>
                  <a:lnTo>
                    <a:pt x="13046" y="268169"/>
                  </a:lnTo>
                  <a:lnTo>
                    <a:pt x="28702" y="223099"/>
                  </a:lnTo>
                  <a:lnTo>
                    <a:pt x="49867" y="180923"/>
                  </a:lnTo>
                  <a:lnTo>
                    <a:pt x="76104" y="142077"/>
                  </a:lnTo>
                  <a:lnTo>
                    <a:pt x="106979" y="106997"/>
                  </a:lnTo>
                  <a:lnTo>
                    <a:pt x="142056" y="76119"/>
                  </a:lnTo>
                  <a:lnTo>
                    <a:pt x="180901" y="49878"/>
                  </a:lnTo>
                  <a:lnTo>
                    <a:pt x="223078" y="28709"/>
                  </a:lnTo>
                  <a:lnTo>
                    <a:pt x="268153" y="13050"/>
                  </a:lnTo>
                  <a:lnTo>
                    <a:pt x="315689" y="3335"/>
                  </a:lnTo>
                  <a:lnTo>
                    <a:pt x="365253" y="0"/>
                  </a:lnTo>
                  <a:lnTo>
                    <a:pt x="5439665" y="0"/>
                  </a:lnTo>
                  <a:lnTo>
                    <a:pt x="5489217" y="3335"/>
                  </a:lnTo>
                  <a:lnTo>
                    <a:pt x="5536747" y="13050"/>
                  </a:lnTo>
                  <a:lnTo>
                    <a:pt x="5581817" y="28709"/>
                  </a:lnTo>
                  <a:lnTo>
                    <a:pt x="5623994" y="49878"/>
                  </a:lnTo>
                  <a:lnTo>
                    <a:pt x="5662839" y="76119"/>
                  </a:lnTo>
                  <a:lnTo>
                    <a:pt x="5697919" y="106997"/>
                  </a:lnTo>
                  <a:lnTo>
                    <a:pt x="5728798" y="142077"/>
                  </a:lnTo>
                  <a:lnTo>
                    <a:pt x="5755039" y="180923"/>
                  </a:lnTo>
                  <a:lnTo>
                    <a:pt x="5776207" y="223099"/>
                  </a:lnTo>
                  <a:lnTo>
                    <a:pt x="5791866" y="268169"/>
                  </a:lnTo>
                  <a:lnTo>
                    <a:pt x="5801582" y="315699"/>
                  </a:lnTo>
                  <a:lnTo>
                    <a:pt x="5804917" y="365251"/>
                  </a:lnTo>
                  <a:lnTo>
                    <a:pt x="5804917" y="1826259"/>
                  </a:lnTo>
                  <a:lnTo>
                    <a:pt x="5801582" y="1875812"/>
                  </a:lnTo>
                  <a:lnTo>
                    <a:pt x="5791866" y="1923342"/>
                  </a:lnTo>
                  <a:lnTo>
                    <a:pt x="5776207" y="1968412"/>
                  </a:lnTo>
                  <a:lnTo>
                    <a:pt x="5755039" y="2010588"/>
                  </a:lnTo>
                  <a:lnTo>
                    <a:pt x="5728798" y="2049434"/>
                  </a:lnTo>
                  <a:lnTo>
                    <a:pt x="5697919" y="2084514"/>
                  </a:lnTo>
                  <a:lnTo>
                    <a:pt x="5662839" y="2115392"/>
                  </a:lnTo>
                  <a:lnTo>
                    <a:pt x="5623994" y="2141633"/>
                  </a:lnTo>
                  <a:lnTo>
                    <a:pt x="5581817" y="2162802"/>
                  </a:lnTo>
                  <a:lnTo>
                    <a:pt x="5536747" y="2178461"/>
                  </a:lnTo>
                  <a:lnTo>
                    <a:pt x="5489217" y="2188176"/>
                  </a:lnTo>
                  <a:lnTo>
                    <a:pt x="5439665" y="2191511"/>
                  </a:lnTo>
                  <a:lnTo>
                    <a:pt x="365253" y="2191511"/>
                  </a:lnTo>
                  <a:lnTo>
                    <a:pt x="315689" y="2188176"/>
                  </a:lnTo>
                  <a:lnTo>
                    <a:pt x="268153" y="2178461"/>
                  </a:lnTo>
                  <a:lnTo>
                    <a:pt x="223078" y="2162802"/>
                  </a:lnTo>
                  <a:lnTo>
                    <a:pt x="180901" y="2141633"/>
                  </a:lnTo>
                  <a:lnTo>
                    <a:pt x="142056" y="2115392"/>
                  </a:lnTo>
                  <a:lnTo>
                    <a:pt x="106979" y="2084514"/>
                  </a:lnTo>
                  <a:lnTo>
                    <a:pt x="76104" y="2049434"/>
                  </a:lnTo>
                  <a:lnTo>
                    <a:pt x="49867" y="2010588"/>
                  </a:lnTo>
                  <a:lnTo>
                    <a:pt x="28702" y="1968412"/>
                  </a:lnTo>
                  <a:lnTo>
                    <a:pt x="13046" y="1923342"/>
                  </a:lnTo>
                  <a:lnTo>
                    <a:pt x="3334" y="1875812"/>
                  </a:lnTo>
                  <a:lnTo>
                    <a:pt x="0" y="1826259"/>
                  </a:lnTo>
                  <a:lnTo>
                    <a:pt x="0" y="365251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3367" y="2689986"/>
            <a:ext cx="48075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body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 marR="5080" indent="16129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background-  image:url(img_ﬂwr.gif),url(img_tree.gif);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87" y="629157"/>
            <a:ext cx="1288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CSS</a:t>
            </a:r>
            <a:r>
              <a:rPr spc="-155" dirty="0"/>
              <a:t> </a:t>
            </a:r>
            <a:r>
              <a:rPr spc="-100" dirty="0"/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240663"/>
            <a:ext cx="861758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The color </a:t>
            </a:r>
            <a:r>
              <a:rPr sz="1800" spc="-5" dirty="0">
                <a:latin typeface="Verdana"/>
                <a:cs typeface="Verdana"/>
              </a:rPr>
              <a:t>property deﬁnes </a:t>
            </a:r>
            <a:r>
              <a:rPr sz="1800" dirty="0">
                <a:latin typeface="Verdana"/>
                <a:cs typeface="Verdana"/>
              </a:rPr>
              <a:t>the foreground color of an </a:t>
            </a:r>
            <a:r>
              <a:rPr sz="1800" spc="-5" dirty="0">
                <a:latin typeface="Verdana"/>
                <a:cs typeface="Verdana"/>
              </a:rPr>
              <a:t>element;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essence,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800" spc="5" dirty="0">
                <a:latin typeface="Verdana"/>
                <a:cs typeface="Verdana"/>
              </a:rPr>
              <a:t>this </a:t>
            </a:r>
            <a:r>
              <a:rPr sz="1800" spc="-5" dirty="0">
                <a:latin typeface="Verdana"/>
                <a:cs typeface="Verdana"/>
              </a:rPr>
              <a:t>means </a:t>
            </a:r>
            <a:r>
              <a:rPr sz="1800" dirty="0">
                <a:latin typeface="Verdana"/>
                <a:cs typeface="Verdana"/>
              </a:rPr>
              <a:t>it deﬁnes the color of the text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800" dirty="0">
                <a:latin typeface="Verdana"/>
                <a:cs typeface="Verdana"/>
              </a:rPr>
              <a:t>Colors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CSS </a:t>
            </a:r>
            <a:r>
              <a:rPr sz="1800" spc="-10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be speciﬁed by using </a:t>
            </a:r>
            <a:r>
              <a:rPr sz="1800" spc="-10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of the </a:t>
            </a:r>
            <a:r>
              <a:rPr sz="1800" spc="-5" dirty="0">
                <a:latin typeface="Verdana"/>
                <a:cs typeface="Verdana"/>
              </a:rPr>
              <a:t>mechanism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3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Hexadecimal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2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RGB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2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RGBA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3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HSL colors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2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HSLA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colors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2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Predeﬁned/Cross-browser color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names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29" y="460324"/>
            <a:ext cx="1285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CSS</a:t>
            </a:r>
            <a:r>
              <a:rPr spc="-135" dirty="0"/>
              <a:t> </a:t>
            </a:r>
            <a:r>
              <a:rPr spc="-105" dirty="0"/>
              <a:t>Color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4771" y="2499359"/>
            <a:ext cx="3712845" cy="1175385"/>
            <a:chOff x="1604771" y="2499359"/>
            <a:chExt cx="3712845" cy="1175385"/>
          </a:xfrm>
        </p:grpSpPr>
        <p:sp>
          <p:nvSpPr>
            <p:cNvPr id="4" name="object 4"/>
            <p:cNvSpPr/>
            <p:nvPr/>
          </p:nvSpPr>
          <p:spPr>
            <a:xfrm>
              <a:off x="1610867" y="2505456"/>
              <a:ext cx="3700779" cy="1163320"/>
            </a:xfrm>
            <a:custGeom>
              <a:avLst/>
              <a:gdLst/>
              <a:ahLst/>
              <a:cxnLst/>
              <a:rect l="l" t="t" r="r" b="b"/>
              <a:pathLst>
                <a:path w="3700779" h="1163320">
                  <a:moveTo>
                    <a:pt x="3506470" y="0"/>
                  </a:moveTo>
                  <a:lnTo>
                    <a:pt x="193801" y="0"/>
                  </a:lnTo>
                  <a:lnTo>
                    <a:pt x="149356" y="5117"/>
                  </a:lnTo>
                  <a:lnTo>
                    <a:pt x="108560" y="19693"/>
                  </a:lnTo>
                  <a:lnTo>
                    <a:pt x="72577" y="42567"/>
                  </a:lnTo>
                  <a:lnTo>
                    <a:pt x="42567" y="72577"/>
                  </a:lnTo>
                  <a:lnTo>
                    <a:pt x="19693" y="108560"/>
                  </a:lnTo>
                  <a:lnTo>
                    <a:pt x="5117" y="149356"/>
                  </a:lnTo>
                  <a:lnTo>
                    <a:pt x="0" y="193802"/>
                  </a:lnTo>
                  <a:lnTo>
                    <a:pt x="0" y="969010"/>
                  </a:lnTo>
                  <a:lnTo>
                    <a:pt x="5117" y="1013455"/>
                  </a:lnTo>
                  <a:lnTo>
                    <a:pt x="19693" y="1054251"/>
                  </a:lnTo>
                  <a:lnTo>
                    <a:pt x="42567" y="1090234"/>
                  </a:lnTo>
                  <a:lnTo>
                    <a:pt x="72577" y="1120244"/>
                  </a:lnTo>
                  <a:lnTo>
                    <a:pt x="108560" y="1143118"/>
                  </a:lnTo>
                  <a:lnTo>
                    <a:pt x="149356" y="1157694"/>
                  </a:lnTo>
                  <a:lnTo>
                    <a:pt x="193801" y="1162812"/>
                  </a:lnTo>
                  <a:lnTo>
                    <a:pt x="3506470" y="1162812"/>
                  </a:lnTo>
                  <a:lnTo>
                    <a:pt x="3550915" y="1157694"/>
                  </a:lnTo>
                  <a:lnTo>
                    <a:pt x="3591711" y="1143118"/>
                  </a:lnTo>
                  <a:lnTo>
                    <a:pt x="3627694" y="1120244"/>
                  </a:lnTo>
                  <a:lnTo>
                    <a:pt x="3657704" y="1090234"/>
                  </a:lnTo>
                  <a:lnTo>
                    <a:pt x="3680578" y="1054251"/>
                  </a:lnTo>
                  <a:lnTo>
                    <a:pt x="3695154" y="1013455"/>
                  </a:lnTo>
                  <a:lnTo>
                    <a:pt x="3700272" y="969010"/>
                  </a:lnTo>
                  <a:lnTo>
                    <a:pt x="3700272" y="193802"/>
                  </a:lnTo>
                  <a:lnTo>
                    <a:pt x="3695154" y="149356"/>
                  </a:lnTo>
                  <a:lnTo>
                    <a:pt x="3680578" y="108560"/>
                  </a:lnTo>
                  <a:lnTo>
                    <a:pt x="3657704" y="72577"/>
                  </a:lnTo>
                  <a:lnTo>
                    <a:pt x="3627694" y="42567"/>
                  </a:lnTo>
                  <a:lnTo>
                    <a:pt x="3591711" y="19693"/>
                  </a:lnTo>
                  <a:lnTo>
                    <a:pt x="3550915" y="5117"/>
                  </a:lnTo>
                  <a:lnTo>
                    <a:pt x="3506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0867" y="2505456"/>
              <a:ext cx="3700779" cy="1163320"/>
            </a:xfrm>
            <a:custGeom>
              <a:avLst/>
              <a:gdLst/>
              <a:ahLst/>
              <a:cxnLst/>
              <a:rect l="l" t="t" r="r" b="b"/>
              <a:pathLst>
                <a:path w="3700779" h="1163320">
                  <a:moveTo>
                    <a:pt x="0" y="193802"/>
                  </a:moveTo>
                  <a:lnTo>
                    <a:pt x="5117" y="149356"/>
                  </a:lnTo>
                  <a:lnTo>
                    <a:pt x="19693" y="108560"/>
                  </a:lnTo>
                  <a:lnTo>
                    <a:pt x="42567" y="72577"/>
                  </a:lnTo>
                  <a:lnTo>
                    <a:pt x="72577" y="42567"/>
                  </a:lnTo>
                  <a:lnTo>
                    <a:pt x="108560" y="19693"/>
                  </a:lnTo>
                  <a:lnTo>
                    <a:pt x="149356" y="5117"/>
                  </a:lnTo>
                  <a:lnTo>
                    <a:pt x="193801" y="0"/>
                  </a:lnTo>
                  <a:lnTo>
                    <a:pt x="3506470" y="0"/>
                  </a:lnTo>
                  <a:lnTo>
                    <a:pt x="3550915" y="5117"/>
                  </a:lnTo>
                  <a:lnTo>
                    <a:pt x="3591711" y="19693"/>
                  </a:lnTo>
                  <a:lnTo>
                    <a:pt x="3627694" y="42567"/>
                  </a:lnTo>
                  <a:lnTo>
                    <a:pt x="3657704" y="72577"/>
                  </a:lnTo>
                  <a:lnTo>
                    <a:pt x="3680578" y="108560"/>
                  </a:lnTo>
                  <a:lnTo>
                    <a:pt x="3695154" y="149356"/>
                  </a:lnTo>
                  <a:lnTo>
                    <a:pt x="3700272" y="193802"/>
                  </a:lnTo>
                  <a:lnTo>
                    <a:pt x="3700272" y="969010"/>
                  </a:lnTo>
                  <a:lnTo>
                    <a:pt x="3695154" y="1013455"/>
                  </a:lnTo>
                  <a:lnTo>
                    <a:pt x="3680578" y="1054251"/>
                  </a:lnTo>
                  <a:lnTo>
                    <a:pt x="3657704" y="1090234"/>
                  </a:lnTo>
                  <a:lnTo>
                    <a:pt x="3627694" y="1120244"/>
                  </a:lnTo>
                  <a:lnTo>
                    <a:pt x="3591711" y="1143118"/>
                  </a:lnTo>
                  <a:lnTo>
                    <a:pt x="3550915" y="1157694"/>
                  </a:lnTo>
                  <a:lnTo>
                    <a:pt x="3506470" y="1162812"/>
                  </a:lnTo>
                  <a:lnTo>
                    <a:pt x="193801" y="1162812"/>
                  </a:lnTo>
                  <a:lnTo>
                    <a:pt x="149356" y="1157694"/>
                  </a:lnTo>
                  <a:lnTo>
                    <a:pt x="108560" y="1143118"/>
                  </a:lnTo>
                  <a:lnTo>
                    <a:pt x="72577" y="1120244"/>
                  </a:lnTo>
                  <a:lnTo>
                    <a:pt x="42567" y="1090234"/>
                  </a:lnTo>
                  <a:lnTo>
                    <a:pt x="19693" y="1054251"/>
                  </a:lnTo>
                  <a:lnTo>
                    <a:pt x="5117" y="1013455"/>
                  </a:lnTo>
                  <a:lnTo>
                    <a:pt x="0" y="969010"/>
                  </a:lnTo>
                  <a:lnTo>
                    <a:pt x="0" y="193802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04771" y="4670170"/>
            <a:ext cx="3961129" cy="1705610"/>
            <a:chOff x="1604771" y="4670170"/>
            <a:chExt cx="3961129" cy="1705610"/>
          </a:xfrm>
        </p:grpSpPr>
        <p:sp>
          <p:nvSpPr>
            <p:cNvPr id="7" name="object 7"/>
            <p:cNvSpPr/>
            <p:nvPr/>
          </p:nvSpPr>
          <p:spPr>
            <a:xfrm>
              <a:off x="1610867" y="4676266"/>
              <a:ext cx="3949065" cy="1693545"/>
            </a:xfrm>
            <a:custGeom>
              <a:avLst/>
              <a:gdLst/>
              <a:ahLst/>
              <a:cxnLst/>
              <a:rect l="l" t="t" r="r" b="b"/>
              <a:pathLst>
                <a:path w="3949065" h="1693545">
                  <a:moveTo>
                    <a:pt x="3757676" y="0"/>
                  </a:moveTo>
                  <a:lnTo>
                    <a:pt x="191007" y="0"/>
                  </a:lnTo>
                  <a:lnTo>
                    <a:pt x="152499" y="5731"/>
                  </a:lnTo>
                  <a:lnTo>
                    <a:pt x="116639" y="22171"/>
                  </a:lnTo>
                  <a:lnTo>
                    <a:pt x="84193" y="48185"/>
                  </a:lnTo>
                  <a:lnTo>
                    <a:pt x="55927" y="82642"/>
                  </a:lnTo>
                  <a:lnTo>
                    <a:pt x="32608" y="124407"/>
                  </a:lnTo>
                  <a:lnTo>
                    <a:pt x="15003" y="172350"/>
                  </a:lnTo>
                  <a:lnTo>
                    <a:pt x="3878" y="225335"/>
                  </a:lnTo>
                  <a:lnTo>
                    <a:pt x="0" y="282232"/>
                  </a:lnTo>
                  <a:lnTo>
                    <a:pt x="0" y="1411182"/>
                  </a:lnTo>
                  <a:lnTo>
                    <a:pt x="3878" y="1468059"/>
                  </a:lnTo>
                  <a:lnTo>
                    <a:pt x="15003" y="1521036"/>
                  </a:lnTo>
                  <a:lnTo>
                    <a:pt x="32608" y="1568977"/>
                  </a:lnTo>
                  <a:lnTo>
                    <a:pt x="55927" y="1610747"/>
                  </a:lnTo>
                  <a:lnTo>
                    <a:pt x="84193" y="1645211"/>
                  </a:lnTo>
                  <a:lnTo>
                    <a:pt x="116639" y="1671234"/>
                  </a:lnTo>
                  <a:lnTo>
                    <a:pt x="152499" y="1687679"/>
                  </a:lnTo>
                  <a:lnTo>
                    <a:pt x="191007" y="1693414"/>
                  </a:lnTo>
                  <a:lnTo>
                    <a:pt x="3757676" y="1693414"/>
                  </a:lnTo>
                  <a:lnTo>
                    <a:pt x="3796184" y="1687679"/>
                  </a:lnTo>
                  <a:lnTo>
                    <a:pt x="3832044" y="1671234"/>
                  </a:lnTo>
                  <a:lnTo>
                    <a:pt x="3864490" y="1645211"/>
                  </a:lnTo>
                  <a:lnTo>
                    <a:pt x="3892756" y="1610747"/>
                  </a:lnTo>
                  <a:lnTo>
                    <a:pt x="3916075" y="1568977"/>
                  </a:lnTo>
                  <a:lnTo>
                    <a:pt x="3933680" y="1521036"/>
                  </a:lnTo>
                  <a:lnTo>
                    <a:pt x="3944805" y="1468059"/>
                  </a:lnTo>
                  <a:lnTo>
                    <a:pt x="3948683" y="1411182"/>
                  </a:lnTo>
                  <a:lnTo>
                    <a:pt x="3948683" y="282232"/>
                  </a:lnTo>
                  <a:lnTo>
                    <a:pt x="3944805" y="225335"/>
                  </a:lnTo>
                  <a:lnTo>
                    <a:pt x="3933680" y="172350"/>
                  </a:lnTo>
                  <a:lnTo>
                    <a:pt x="3916075" y="124407"/>
                  </a:lnTo>
                  <a:lnTo>
                    <a:pt x="3892756" y="82642"/>
                  </a:lnTo>
                  <a:lnTo>
                    <a:pt x="3864490" y="48185"/>
                  </a:lnTo>
                  <a:lnTo>
                    <a:pt x="3832044" y="22171"/>
                  </a:lnTo>
                  <a:lnTo>
                    <a:pt x="3796184" y="5731"/>
                  </a:lnTo>
                  <a:lnTo>
                    <a:pt x="3757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0867" y="4676266"/>
              <a:ext cx="3949065" cy="1693545"/>
            </a:xfrm>
            <a:custGeom>
              <a:avLst/>
              <a:gdLst/>
              <a:ahLst/>
              <a:cxnLst/>
              <a:rect l="l" t="t" r="r" b="b"/>
              <a:pathLst>
                <a:path w="3949065" h="1693545">
                  <a:moveTo>
                    <a:pt x="0" y="282232"/>
                  </a:moveTo>
                  <a:lnTo>
                    <a:pt x="3878" y="225335"/>
                  </a:lnTo>
                  <a:lnTo>
                    <a:pt x="15003" y="172350"/>
                  </a:lnTo>
                  <a:lnTo>
                    <a:pt x="32608" y="124407"/>
                  </a:lnTo>
                  <a:lnTo>
                    <a:pt x="55927" y="82642"/>
                  </a:lnTo>
                  <a:lnTo>
                    <a:pt x="84193" y="48185"/>
                  </a:lnTo>
                  <a:lnTo>
                    <a:pt x="116639" y="22171"/>
                  </a:lnTo>
                  <a:lnTo>
                    <a:pt x="152499" y="5731"/>
                  </a:lnTo>
                  <a:lnTo>
                    <a:pt x="191007" y="0"/>
                  </a:lnTo>
                  <a:lnTo>
                    <a:pt x="3757676" y="0"/>
                  </a:lnTo>
                  <a:lnTo>
                    <a:pt x="3796184" y="5731"/>
                  </a:lnTo>
                  <a:lnTo>
                    <a:pt x="3832044" y="22171"/>
                  </a:lnTo>
                  <a:lnTo>
                    <a:pt x="3864490" y="48185"/>
                  </a:lnTo>
                  <a:lnTo>
                    <a:pt x="3892756" y="82642"/>
                  </a:lnTo>
                  <a:lnTo>
                    <a:pt x="3916075" y="124407"/>
                  </a:lnTo>
                  <a:lnTo>
                    <a:pt x="3933680" y="172350"/>
                  </a:lnTo>
                  <a:lnTo>
                    <a:pt x="3944805" y="225335"/>
                  </a:lnTo>
                  <a:lnTo>
                    <a:pt x="3948683" y="282232"/>
                  </a:lnTo>
                  <a:lnTo>
                    <a:pt x="3948683" y="1411182"/>
                  </a:lnTo>
                  <a:lnTo>
                    <a:pt x="3944805" y="1468059"/>
                  </a:lnTo>
                  <a:lnTo>
                    <a:pt x="3933680" y="1521036"/>
                  </a:lnTo>
                  <a:lnTo>
                    <a:pt x="3916075" y="1568977"/>
                  </a:lnTo>
                  <a:lnTo>
                    <a:pt x="3892756" y="1610747"/>
                  </a:lnTo>
                  <a:lnTo>
                    <a:pt x="3864490" y="1645211"/>
                  </a:lnTo>
                  <a:lnTo>
                    <a:pt x="3832044" y="1671234"/>
                  </a:lnTo>
                  <a:lnTo>
                    <a:pt x="3796184" y="1687679"/>
                  </a:lnTo>
                  <a:lnTo>
                    <a:pt x="3757676" y="1693414"/>
                  </a:lnTo>
                  <a:lnTo>
                    <a:pt x="191007" y="1693414"/>
                  </a:lnTo>
                  <a:lnTo>
                    <a:pt x="152499" y="1687679"/>
                  </a:lnTo>
                  <a:lnTo>
                    <a:pt x="116639" y="1671234"/>
                  </a:lnTo>
                  <a:lnTo>
                    <a:pt x="84193" y="1645211"/>
                  </a:lnTo>
                  <a:lnTo>
                    <a:pt x="55927" y="1610747"/>
                  </a:lnTo>
                  <a:lnTo>
                    <a:pt x="32608" y="1568977"/>
                  </a:lnTo>
                  <a:lnTo>
                    <a:pt x="15003" y="1521036"/>
                  </a:lnTo>
                  <a:lnTo>
                    <a:pt x="3878" y="1468059"/>
                  </a:lnTo>
                  <a:lnTo>
                    <a:pt x="0" y="1411182"/>
                  </a:lnTo>
                  <a:lnTo>
                    <a:pt x="0" y="282232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700" y="1423542"/>
            <a:ext cx="8242300" cy="479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Hexadecimal </a:t>
            </a:r>
            <a:r>
              <a:rPr sz="1800" dirty="0">
                <a:latin typeface="Verdana"/>
                <a:cs typeface="Verdana"/>
              </a:rPr>
              <a:t>Colors </a:t>
            </a:r>
            <a:r>
              <a:rPr sz="1800" spc="-5" dirty="0">
                <a:latin typeface="Verdana"/>
                <a:cs typeface="Verdana"/>
              </a:rPr>
              <a:t>: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hexadecimal </a:t>
            </a:r>
            <a:r>
              <a:rPr sz="1800" dirty="0">
                <a:latin typeface="Verdana"/>
                <a:cs typeface="Verdana"/>
              </a:rPr>
              <a:t>color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speciﬁed with: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#RRGGBB,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latin typeface="Verdana"/>
                <a:cs typeface="Verdana"/>
              </a:rPr>
              <a:t>where the RR </a:t>
            </a:r>
            <a:r>
              <a:rPr sz="1800" spc="-5" dirty="0">
                <a:latin typeface="Verdana"/>
                <a:cs typeface="Verdana"/>
              </a:rPr>
              <a:t>(red), </a:t>
            </a:r>
            <a:r>
              <a:rPr sz="1800" dirty="0">
                <a:latin typeface="Verdana"/>
                <a:cs typeface="Verdana"/>
              </a:rPr>
              <a:t>GG </a:t>
            </a:r>
            <a:r>
              <a:rPr sz="1800" spc="-5" dirty="0">
                <a:latin typeface="Verdana"/>
                <a:cs typeface="Verdana"/>
              </a:rPr>
              <a:t>(green) </a:t>
            </a:r>
            <a:r>
              <a:rPr sz="1800" dirty="0">
                <a:latin typeface="Verdana"/>
                <a:cs typeface="Verdana"/>
              </a:rPr>
              <a:t>and BB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(blue)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  <a:p>
            <a:pPr marL="1473835">
              <a:lnSpc>
                <a:spcPct val="100000"/>
              </a:lnSpc>
              <a:spcBef>
                <a:spcPts val="1914"/>
              </a:spcBef>
            </a:pPr>
            <a:r>
              <a:rPr sz="1800" spc="-5" dirty="0"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  <a:p>
            <a:pPr marL="14738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473835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background-color:#ﬀ0000;</a:t>
            </a:r>
            <a:endParaRPr sz="1800">
              <a:latin typeface="Verdana"/>
              <a:cs typeface="Verdana"/>
            </a:endParaRPr>
          </a:p>
          <a:p>
            <a:pPr marL="147383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RGB </a:t>
            </a:r>
            <a:r>
              <a:rPr sz="1800" dirty="0">
                <a:latin typeface="Verdana"/>
                <a:cs typeface="Verdana"/>
              </a:rPr>
              <a:t>Colors:An </a:t>
            </a:r>
            <a:r>
              <a:rPr sz="1800" spc="-5" dirty="0">
                <a:latin typeface="Verdana"/>
                <a:cs typeface="Verdana"/>
              </a:rPr>
              <a:t>RGB </a:t>
            </a:r>
            <a:r>
              <a:rPr sz="1800" dirty="0">
                <a:latin typeface="Verdana"/>
                <a:cs typeface="Verdana"/>
              </a:rPr>
              <a:t>color </a:t>
            </a:r>
            <a:r>
              <a:rPr sz="1800" spc="-5" dirty="0">
                <a:latin typeface="Verdana"/>
                <a:cs typeface="Verdana"/>
              </a:rPr>
              <a:t>value </a:t>
            </a:r>
            <a:r>
              <a:rPr sz="1800" dirty="0">
                <a:latin typeface="Verdana"/>
                <a:cs typeface="Verdana"/>
              </a:rPr>
              <a:t>is speciﬁed with: </a:t>
            </a:r>
            <a:r>
              <a:rPr sz="1800" spc="-5" dirty="0">
                <a:latin typeface="Verdana"/>
                <a:cs typeface="Verdana"/>
              </a:rPr>
              <a:t>rgb(red, </a:t>
            </a:r>
            <a:r>
              <a:rPr sz="1800" dirty="0">
                <a:latin typeface="Verdana"/>
                <a:cs typeface="Verdana"/>
              </a:rPr>
              <a:t>green,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blue).</a:t>
            </a:r>
            <a:endParaRPr sz="1800">
              <a:latin typeface="Verdana"/>
              <a:cs typeface="Verdana"/>
            </a:endParaRPr>
          </a:p>
          <a:p>
            <a:pPr marL="93345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Verdana"/>
                <a:cs typeface="Verdana"/>
              </a:rPr>
              <a:t>Ex</a:t>
            </a:r>
            <a:endParaRPr sz="18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  <a:spcBef>
                <a:spcPts val="560"/>
              </a:spcBef>
            </a:pPr>
            <a:r>
              <a:rPr sz="1800" spc="-5" dirty="0"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background-</a:t>
            </a:r>
            <a:endParaRPr sz="18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color:rgb(255,0,0);</a:t>
            </a:r>
            <a:endParaRPr sz="18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24" y="629157"/>
            <a:ext cx="1345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CSS</a:t>
            </a:r>
            <a:r>
              <a:rPr spc="-130" dirty="0"/>
              <a:t> </a:t>
            </a:r>
            <a:r>
              <a:rPr spc="-50" dirty="0"/>
              <a:t>Color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4771" y="2233903"/>
            <a:ext cx="4932045" cy="1547495"/>
            <a:chOff x="1604771" y="2233903"/>
            <a:chExt cx="4932045" cy="1547495"/>
          </a:xfrm>
        </p:grpSpPr>
        <p:sp>
          <p:nvSpPr>
            <p:cNvPr id="4" name="object 4"/>
            <p:cNvSpPr/>
            <p:nvPr/>
          </p:nvSpPr>
          <p:spPr>
            <a:xfrm>
              <a:off x="1610867" y="2240000"/>
              <a:ext cx="4919980" cy="1535430"/>
            </a:xfrm>
            <a:custGeom>
              <a:avLst/>
              <a:gdLst/>
              <a:ahLst/>
              <a:cxnLst/>
              <a:rect l="l" t="t" r="r" b="b"/>
              <a:pathLst>
                <a:path w="4919980" h="1535429">
                  <a:moveTo>
                    <a:pt x="4713732" y="0"/>
                  </a:moveTo>
                  <a:lnTo>
                    <a:pt x="205739" y="0"/>
                  </a:lnTo>
                  <a:lnTo>
                    <a:pt x="164265" y="5195"/>
                  </a:lnTo>
                  <a:lnTo>
                    <a:pt x="125640" y="20097"/>
                  </a:lnTo>
                  <a:lnTo>
                    <a:pt x="90692" y="43678"/>
                  </a:lnTo>
                  <a:lnTo>
                    <a:pt x="60245" y="74912"/>
                  </a:lnTo>
                  <a:lnTo>
                    <a:pt x="35127" y="112771"/>
                  </a:lnTo>
                  <a:lnTo>
                    <a:pt x="16162" y="156228"/>
                  </a:lnTo>
                  <a:lnTo>
                    <a:pt x="4178" y="204256"/>
                  </a:lnTo>
                  <a:lnTo>
                    <a:pt x="0" y="255828"/>
                  </a:lnTo>
                  <a:lnTo>
                    <a:pt x="0" y="1279131"/>
                  </a:lnTo>
                  <a:lnTo>
                    <a:pt x="4178" y="1330699"/>
                  </a:lnTo>
                  <a:lnTo>
                    <a:pt x="16162" y="1378724"/>
                  </a:lnTo>
                  <a:lnTo>
                    <a:pt x="35127" y="1422179"/>
                  </a:lnTo>
                  <a:lnTo>
                    <a:pt x="60245" y="1460036"/>
                  </a:lnTo>
                  <a:lnTo>
                    <a:pt x="90692" y="1491269"/>
                  </a:lnTo>
                  <a:lnTo>
                    <a:pt x="125640" y="1514850"/>
                  </a:lnTo>
                  <a:lnTo>
                    <a:pt x="164265" y="1529751"/>
                  </a:lnTo>
                  <a:lnTo>
                    <a:pt x="205739" y="1534947"/>
                  </a:lnTo>
                  <a:lnTo>
                    <a:pt x="4713732" y="1534947"/>
                  </a:lnTo>
                  <a:lnTo>
                    <a:pt x="4755206" y="1529751"/>
                  </a:lnTo>
                  <a:lnTo>
                    <a:pt x="4793831" y="1514850"/>
                  </a:lnTo>
                  <a:lnTo>
                    <a:pt x="4828779" y="1491269"/>
                  </a:lnTo>
                  <a:lnTo>
                    <a:pt x="4859226" y="1460036"/>
                  </a:lnTo>
                  <a:lnTo>
                    <a:pt x="4884344" y="1422179"/>
                  </a:lnTo>
                  <a:lnTo>
                    <a:pt x="4903309" y="1378724"/>
                  </a:lnTo>
                  <a:lnTo>
                    <a:pt x="4915293" y="1330699"/>
                  </a:lnTo>
                  <a:lnTo>
                    <a:pt x="4919472" y="1279131"/>
                  </a:lnTo>
                  <a:lnTo>
                    <a:pt x="4919472" y="255828"/>
                  </a:lnTo>
                  <a:lnTo>
                    <a:pt x="4915293" y="204256"/>
                  </a:lnTo>
                  <a:lnTo>
                    <a:pt x="4903309" y="156228"/>
                  </a:lnTo>
                  <a:lnTo>
                    <a:pt x="4884344" y="112771"/>
                  </a:lnTo>
                  <a:lnTo>
                    <a:pt x="4859226" y="74912"/>
                  </a:lnTo>
                  <a:lnTo>
                    <a:pt x="4828779" y="43678"/>
                  </a:lnTo>
                  <a:lnTo>
                    <a:pt x="4793831" y="20097"/>
                  </a:lnTo>
                  <a:lnTo>
                    <a:pt x="4755206" y="5195"/>
                  </a:lnTo>
                  <a:lnTo>
                    <a:pt x="4713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0867" y="2240000"/>
              <a:ext cx="4919980" cy="1535430"/>
            </a:xfrm>
            <a:custGeom>
              <a:avLst/>
              <a:gdLst/>
              <a:ahLst/>
              <a:cxnLst/>
              <a:rect l="l" t="t" r="r" b="b"/>
              <a:pathLst>
                <a:path w="4919980" h="1535429">
                  <a:moveTo>
                    <a:pt x="0" y="255828"/>
                  </a:moveTo>
                  <a:lnTo>
                    <a:pt x="4178" y="204256"/>
                  </a:lnTo>
                  <a:lnTo>
                    <a:pt x="16162" y="156228"/>
                  </a:lnTo>
                  <a:lnTo>
                    <a:pt x="35127" y="112771"/>
                  </a:lnTo>
                  <a:lnTo>
                    <a:pt x="60245" y="74912"/>
                  </a:lnTo>
                  <a:lnTo>
                    <a:pt x="90692" y="43678"/>
                  </a:lnTo>
                  <a:lnTo>
                    <a:pt x="125640" y="20097"/>
                  </a:lnTo>
                  <a:lnTo>
                    <a:pt x="164265" y="5195"/>
                  </a:lnTo>
                  <a:lnTo>
                    <a:pt x="205739" y="0"/>
                  </a:lnTo>
                  <a:lnTo>
                    <a:pt x="4713732" y="0"/>
                  </a:lnTo>
                  <a:lnTo>
                    <a:pt x="4755206" y="5195"/>
                  </a:lnTo>
                  <a:lnTo>
                    <a:pt x="4793831" y="20097"/>
                  </a:lnTo>
                  <a:lnTo>
                    <a:pt x="4828779" y="43678"/>
                  </a:lnTo>
                  <a:lnTo>
                    <a:pt x="4859226" y="74912"/>
                  </a:lnTo>
                  <a:lnTo>
                    <a:pt x="4884344" y="112771"/>
                  </a:lnTo>
                  <a:lnTo>
                    <a:pt x="4903309" y="156228"/>
                  </a:lnTo>
                  <a:lnTo>
                    <a:pt x="4915293" y="204256"/>
                  </a:lnTo>
                  <a:lnTo>
                    <a:pt x="4919472" y="255828"/>
                  </a:lnTo>
                  <a:lnTo>
                    <a:pt x="4919472" y="1279131"/>
                  </a:lnTo>
                  <a:lnTo>
                    <a:pt x="4915293" y="1330699"/>
                  </a:lnTo>
                  <a:lnTo>
                    <a:pt x="4903309" y="1378724"/>
                  </a:lnTo>
                  <a:lnTo>
                    <a:pt x="4884344" y="1422179"/>
                  </a:lnTo>
                  <a:lnTo>
                    <a:pt x="4859226" y="1460036"/>
                  </a:lnTo>
                  <a:lnTo>
                    <a:pt x="4828779" y="1491269"/>
                  </a:lnTo>
                  <a:lnTo>
                    <a:pt x="4793831" y="1514850"/>
                  </a:lnTo>
                  <a:lnTo>
                    <a:pt x="4755206" y="1529751"/>
                  </a:lnTo>
                  <a:lnTo>
                    <a:pt x="4713732" y="1534947"/>
                  </a:lnTo>
                  <a:lnTo>
                    <a:pt x="205739" y="1534947"/>
                  </a:lnTo>
                  <a:lnTo>
                    <a:pt x="164265" y="1529751"/>
                  </a:lnTo>
                  <a:lnTo>
                    <a:pt x="125640" y="1514850"/>
                  </a:lnTo>
                  <a:lnTo>
                    <a:pt x="90692" y="1491269"/>
                  </a:lnTo>
                  <a:lnTo>
                    <a:pt x="60245" y="1460036"/>
                  </a:lnTo>
                  <a:lnTo>
                    <a:pt x="35127" y="1422179"/>
                  </a:lnTo>
                  <a:lnTo>
                    <a:pt x="16162" y="1378724"/>
                  </a:lnTo>
                  <a:lnTo>
                    <a:pt x="4178" y="1330699"/>
                  </a:lnTo>
                  <a:lnTo>
                    <a:pt x="0" y="1279131"/>
                  </a:lnTo>
                  <a:lnTo>
                    <a:pt x="0" y="255828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56587" y="4912689"/>
            <a:ext cx="4879975" cy="1510665"/>
            <a:chOff x="1656587" y="4912689"/>
            <a:chExt cx="4879975" cy="1510665"/>
          </a:xfrm>
        </p:grpSpPr>
        <p:sp>
          <p:nvSpPr>
            <p:cNvPr id="7" name="object 7"/>
            <p:cNvSpPr/>
            <p:nvPr/>
          </p:nvSpPr>
          <p:spPr>
            <a:xfrm>
              <a:off x="1662684" y="4918786"/>
              <a:ext cx="4867910" cy="1497965"/>
            </a:xfrm>
            <a:custGeom>
              <a:avLst/>
              <a:gdLst/>
              <a:ahLst/>
              <a:cxnLst/>
              <a:rect l="l" t="t" r="r" b="b"/>
              <a:pathLst>
                <a:path w="4867909" h="1497964">
                  <a:moveTo>
                    <a:pt x="4652264" y="0"/>
                  </a:moveTo>
                  <a:lnTo>
                    <a:pt x="215392" y="0"/>
                  </a:lnTo>
                  <a:lnTo>
                    <a:pt x="171971" y="5069"/>
                  </a:lnTo>
                  <a:lnTo>
                    <a:pt x="131534" y="19611"/>
                  </a:lnTo>
                  <a:lnTo>
                    <a:pt x="94946" y="42623"/>
                  </a:lnTo>
                  <a:lnTo>
                    <a:pt x="63071" y="73102"/>
                  </a:lnTo>
                  <a:lnTo>
                    <a:pt x="36774" y="110047"/>
                  </a:lnTo>
                  <a:lnTo>
                    <a:pt x="16920" y="152456"/>
                  </a:lnTo>
                  <a:lnTo>
                    <a:pt x="4374" y="199326"/>
                  </a:lnTo>
                  <a:lnTo>
                    <a:pt x="0" y="249656"/>
                  </a:lnTo>
                  <a:lnTo>
                    <a:pt x="0" y="1248265"/>
                  </a:lnTo>
                  <a:lnTo>
                    <a:pt x="4374" y="1298582"/>
                  </a:lnTo>
                  <a:lnTo>
                    <a:pt x="16920" y="1345448"/>
                  </a:lnTo>
                  <a:lnTo>
                    <a:pt x="36774" y="1387858"/>
                  </a:lnTo>
                  <a:lnTo>
                    <a:pt x="63071" y="1424810"/>
                  </a:lnTo>
                  <a:lnTo>
                    <a:pt x="94946" y="1455298"/>
                  </a:lnTo>
                  <a:lnTo>
                    <a:pt x="131534" y="1478318"/>
                  </a:lnTo>
                  <a:lnTo>
                    <a:pt x="171971" y="1492866"/>
                  </a:lnTo>
                  <a:lnTo>
                    <a:pt x="215392" y="1497939"/>
                  </a:lnTo>
                  <a:lnTo>
                    <a:pt x="4652264" y="1497939"/>
                  </a:lnTo>
                  <a:lnTo>
                    <a:pt x="4695684" y="1492866"/>
                  </a:lnTo>
                  <a:lnTo>
                    <a:pt x="4736121" y="1478318"/>
                  </a:lnTo>
                  <a:lnTo>
                    <a:pt x="4772709" y="1455298"/>
                  </a:lnTo>
                  <a:lnTo>
                    <a:pt x="4804584" y="1424810"/>
                  </a:lnTo>
                  <a:lnTo>
                    <a:pt x="4830881" y="1387858"/>
                  </a:lnTo>
                  <a:lnTo>
                    <a:pt x="4850735" y="1345448"/>
                  </a:lnTo>
                  <a:lnTo>
                    <a:pt x="4863281" y="1298582"/>
                  </a:lnTo>
                  <a:lnTo>
                    <a:pt x="4867656" y="1248265"/>
                  </a:lnTo>
                  <a:lnTo>
                    <a:pt x="4867656" y="249656"/>
                  </a:lnTo>
                  <a:lnTo>
                    <a:pt x="4863281" y="199326"/>
                  </a:lnTo>
                  <a:lnTo>
                    <a:pt x="4850735" y="152456"/>
                  </a:lnTo>
                  <a:lnTo>
                    <a:pt x="4830881" y="110047"/>
                  </a:lnTo>
                  <a:lnTo>
                    <a:pt x="4804584" y="73102"/>
                  </a:lnTo>
                  <a:lnTo>
                    <a:pt x="4772709" y="42623"/>
                  </a:lnTo>
                  <a:lnTo>
                    <a:pt x="4736121" y="19611"/>
                  </a:lnTo>
                  <a:lnTo>
                    <a:pt x="4695684" y="5069"/>
                  </a:lnTo>
                  <a:lnTo>
                    <a:pt x="4652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2684" y="4918786"/>
              <a:ext cx="4867910" cy="1497965"/>
            </a:xfrm>
            <a:custGeom>
              <a:avLst/>
              <a:gdLst/>
              <a:ahLst/>
              <a:cxnLst/>
              <a:rect l="l" t="t" r="r" b="b"/>
              <a:pathLst>
                <a:path w="4867909" h="1497964">
                  <a:moveTo>
                    <a:pt x="0" y="249656"/>
                  </a:moveTo>
                  <a:lnTo>
                    <a:pt x="4374" y="199326"/>
                  </a:lnTo>
                  <a:lnTo>
                    <a:pt x="16920" y="152456"/>
                  </a:lnTo>
                  <a:lnTo>
                    <a:pt x="36774" y="110047"/>
                  </a:lnTo>
                  <a:lnTo>
                    <a:pt x="63071" y="73102"/>
                  </a:lnTo>
                  <a:lnTo>
                    <a:pt x="94946" y="42623"/>
                  </a:lnTo>
                  <a:lnTo>
                    <a:pt x="131534" y="19611"/>
                  </a:lnTo>
                  <a:lnTo>
                    <a:pt x="171971" y="5069"/>
                  </a:lnTo>
                  <a:lnTo>
                    <a:pt x="215392" y="0"/>
                  </a:lnTo>
                  <a:lnTo>
                    <a:pt x="4652264" y="0"/>
                  </a:lnTo>
                  <a:lnTo>
                    <a:pt x="4695684" y="5069"/>
                  </a:lnTo>
                  <a:lnTo>
                    <a:pt x="4736121" y="19611"/>
                  </a:lnTo>
                  <a:lnTo>
                    <a:pt x="4772709" y="42623"/>
                  </a:lnTo>
                  <a:lnTo>
                    <a:pt x="4804584" y="73102"/>
                  </a:lnTo>
                  <a:lnTo>
                    <a:pt x="4830881" y="110047"/>
                  </a:lnTo>
                  <a:lnTo>
                    <a:pt x="4850735" y="152456"/>
                  </a:lnTo>
                  <a:lnTo>
                    <a:pt x="4863281" y="199326"/>
                  </a:lnTo>
                  <a:lnTo>
                    <a:pt x="4867656" y="249656"/>
                  </a:lnTo>
                  <a:lnTo>
                    <a:pt x="4867656" y="1248265"/>
                  </a:lnTo>
                  <a:lnTo>
                    <a:pt x="4863281" y="1298582"/>
                  </a:lnTo>
                  <a:lnTo>
                    <a:pt x="4850735" y="1345448"/>
                  </a:lnTo>
                  <a:lnTo>
                    <a:pt x="4830881" y="1387858"/>
                  </a:lnTo>
                  <a:lnTo>
                    <a:pt x="4804584" y="1424810"/>
                  </a:lnTo>
                  <a:lnTo>
                    <a:pt x="4772709" y="1455298"/>
                  </a:lnTo>
                  <a:lnTo>
                    <a:pt x="4736121" y="1478318"/>
                  </a:lnTo>
                  <a:lnTo>
                    <a:pt x="4695684" y="1492866"/>
                  </a:lnTo>
                  <a:lnTo>
                    <a:pt x="4652264" y="1497939"/>
                  </a:lnTo>
                  <a:lnTo>
                    <a:pt x="215392" y="1497939"/>
                  </a:lnTo>
                  <a:lnTo>
                    <a:pt x="171971" y="1492866"/>
                  </a:lnTo>
                  <a:lnTo>
                    <a:pt x="131534" y="1478318"/>
                  </a:lnTo>
                  <a:lnTo>
                    <a:pt x="94946" y="1455298"/>
                  </a:lnTo>
                  <a:lnTo>
                    <a:pt x="63071" y="1424810"/>
                  </a:lnTo>
                  <a:lnTo>
                    <a:pt x="36774" y="1387858"/>
                  </a:lnTo>
                  <a:lnTo>
                    <a:pt x="16920" y="1345448"/>
                  </a:lnTo>
                  <a:lnTo>
                    <a:pt x="4374" y="1298582"/>
                  </a:lnTo>
                  <a:lnTo>
                    <a:pt x="0" y="1248265"/>
                  </a:lnTo>
                  <a:lnTo>
                    <a:pt x="0" y="249656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200" y="1306195"/>
            <a:ext cx="8745220" cy="38455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76200" marR="43180">
              <a:lnSpc>
                <a:spcPts val="1960"/>
              </a:lnSpc>
              <a:spcBef>
                <a:spcPts val="330"/>
              </a:spcBef>
            </a:pPr>
            <a:r>
              <a:rPr sz="1800" dirty="0">
                <a:latin typeface="Verdana"/>
                <a:cs typeface="Verdana"/>
              </a:rPr>
              <a:t>RGBA Colors :RGBA color </a:t>
            </a:r>
            <a:r>
              <a:rPr sz="1800" spc="-5" dirty="0">
                <a:latin typeface="Verdana"/>
                <a:cs typeface="Verdana"/>
              </a:rPr>
              <a:t>values </a:t>
            </a:r>
            <a:r>
              <a:rPr sz="1800" dirty="0">
                <a:latin typeface="Verdana"/>
                <a:cs typeface="Verdana"/>
              </a:rPr>
              <a:t>are an extension of </a:t>
            </a:r>
            <a:r>
              <a:rPr sz="1800" spc="-5" dirty="0">
                <a:latin typeface="Verdana"/>
                <a:cs typeface="Verdana"/>
              </a:rPr>
              <a:t>RGB </a:t>
            </a:r>
            <a:r>
              <a:rPr sz="1800" dirty="0">
                <a:latin typeface="Verdana"/>
                <a:cs typeface="Verdana"/>
              </a:rPr>
              <a:t>color </a:t>
            </a:r>
            <a:r>
              <a:rPr sz="1800" spc="-5" dirty="0">
                <a:latin typeface="Verdana"/>
                <a:cs typeface="Verdana"/>
              </a:rPr>
              <a:t>values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 an alpha </a:t>
            </a:r>
            <a:r>
              <a:rPr sz="1800" spc="-5" dirty="0">
                <a:latin typeface="Verdana"/>
                <a:cs typeface="Verdana"/>
              </a:rPr>
              <a:t>channel - </a:t>
            </a:r>
            <a:r>
              <a:rPr sz="1800" dirty="0">
                <a:latin typeface="Verdana"/>
                <a:cs typeface="Verdana"/>
              </a:rPr>
              <a:t>which speciﬁes the </a:t>
            </a:r>
            <a:r>
              <a:rPr sz="1800" spc="-5" dirty="0">
                <a:latin typeface="Verdana"/>
                <a:cs typeface="Verdana"/>
              </a:rPr>
              <a:t>opacity </a:t>
            </a:r>
            <a:r>
              <a:rPr sz="1800" dirty="0">
                <a:latin typeface="Verdana"/>
                <a:cs typeface="Verdana"/>
              </a:rPr>
              <a:t>of 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  <a:p>
            <a:pPr marL="1540510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  <a:p>
            <a:pPr marL="154051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45554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background-</a:t>
            </a:r>
            <a:endParaRPr sz="1800">
              <a:latin typeface="Verdana"/>
              <a:cs typeface="Verdana"/>
            </a:endParaRPr>
          </a:p>
          <a:p>
            <a:pPr marL="15405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color:rgba(255,0,0,0.5);</a:t>
            </a:r>
            <a:endParaRPr sz="1800">
              <a:latin typeface="Verdana"/>
              <a:cs typeface="Verdana"/>
            </a:endParaRPr>
          </a:p>
          <a:p>
            <a:pPr marL="154051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Verdana"/>
              <a:cs typeface="Verdana"/>
            </a:endParaRPr>
          </a:p>
          <a:p>
            <a:pPr marL="76200" marR="56515">
              <a:lnSpc>
                <a:spcPts val="1980"/>
              </a:lnSpc>
            </a:pPr>
            <a:r>
              <a:rPr sz="1800" dirty="0">
                <a:latin typeface="Verdana"/>
                <a:cs typeface="Verdana"/>
              </a:rPr>
              <a:t>HSL Colors: </a:t>
            </a:r>
            <a:r>
              <a:rPr sz="1800" spc="5" dirty="0">
                <a:latin typeface="Verdana"/>
                <a:cs typeface="Verdana"/>
              </a:rPr>
              <a:t>HSL </a:t>
            </a:r>
            <a:r>
              <a:rPr sz="1800" spc="-5" dirty="0">
                <a:latin typeface="Verdana"/>
                <a:cs typeface="Verdana"/>
              </a:rPr>
              <a:t>stands </a:t>
            </a:r>
            <a:r>
              <a:rPr sz="1800" dirty="0">
                <a:latin typeface="Verdana"/>
                <a:cs typeface="Verdana"/>
              </a:rPr>
              <a:t>for hue, </a:t>
            </a:r>
            <a:r>
              <a:rPr sz="1800" spc="-5" dirty="0">
                <a:latin typeface="Verdana"/>
                <a:cs typeface="Verdana"/>
              </a:rPr>
              <a:t>saturation,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lightness - </a:t>
            </a:r>
            <a:r>
              <a:rPr sz="1800" spc="-140" dirty="0">
                <a:latin typeface="Verdana"/>
                <a:cs typeface="Verdana"/>
              </a:rPr>
              <a:t>and </a:t>
            </a:r>
            <a:r>
              <a:rPr sz="1800" spc="-125" dirty="0">
                <a:latin typeface="Verdana"/>
                <a:cs typeface="Verdana"/>
              </a:rPr>
              <a:t>represents </a:t>
            </a:r>
            <a:r>
              <a:rPr sz="1800" spc="-140" dirty="0">
                <a:latin typeface="Verdana"/>
                <a:cs typeface="Verdana"/>
              </a:rPr>
              <a:t>a  </a:t>
            </a:r>
            <a:r>
              <a:rPr sz="1800" dirty="0">
                <a:latin typeface="Verdana"/>
                <a:cs typeface="Verdana"/>
              </a:rPr>
              <a:t>cylindrical</a:t>
            </a:r>
            <a:r>
              <a:rPr sz="2700" baseline="-7716" dirty="0">
                <a:latin typeface="Verdana"/>
                <a:cs typeface="Verdana"/>
              </a:rPr>
              <a:t>-</a:t>
            </a:r>
            <a:r>
              <a:rPr sz="1800" dirty="0">
                <a:latin typeface="Verdana"/>
                <a:cs typeface="Verdana"/>
              </a:rPr>
              <a:t>coordinate </a:t>
            </a:r>
            <a:r>
              <a:rPr sz="1800" spc="-5" dirty="0">
                <a:latin typeface="Verdana"/>
                <a:cs typeface="Verdana"/>
              </a:rPr>
              <a:t>representation </a:t>
            </a:r>
            <a:r>
              <a:rPr sz="1800" dirty="0">
                <a:latin typeface="Verdana"/>
                <a:cs typeface="Verdana"/>
              </a:rPr>
              <a:t>of colors. An HSL color </a:t>
            </a:r>
            <a:r>
              <a:rPr sz="1800" spc="-10" dirty="0">
                <a:latin typeface="Verdana"/>
                <a:cs typeface="Verdana"/>
              </a:rPr>
              <a:t>value </a:t>
            </a:r>
            <a:r>
              <a:rPr sz="1800" spc="5" dirty="0">
                <a:latin typeface="Verdana"/>
                <a:cs typeface="Verdana"/>
              </a:rPr>
              <a:t>is  </a:t>
            </a:r>
            <a:r>
              <a:rPr sz="1800" dirty="0">
                <a:latin typeface="Verdana"/>
                <a:cs typeface="Verdana"/>
              </a:rPr>
              <a:t>speciﬁed with: hsl(hue, </a:t>
            </a:r>
            <a:r>
              <a:rPr sz="1800" spc="-5" dirty="0">
                <a:latin typeface="Verdana"/>
                <a:cs typeface="Verdana"/>
              </a:rPr>
              <a:t>saturation,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lightness)</a:t>
            </a:r>
            <a:endParaRPr sz="18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4161" y="5044566"/>
            <a:ext cx="154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4161" y="5531915"/>
            <a:ext cx="27197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background-color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:hsl(120,65%,75%);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40" y="629157"/>
            <a:ext cx="1299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CSS</a:t>
            </a:r>
            <a:r>
              <a:rPr spc="-150" dirty="0"/>
              <a:t> </a:t>
            </a:r>
            <a:r>
              <a:rPr spc="-90" dirty="0"/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240663"/>
            <a:ext cx="84975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HSLA </a:t>
            </a:r>
            <a:r>
              <a:rPr sz="1800" spc="-35" dirty="0">
                <a:latin typeface="Verdana"/>
                <a:cs typeface="Verdana"/>
              </a:rPr>
              <a:t>Color : </a:t>
            </a:r>
            <a:r>
              <a:rPr sz="1800" spc="-45" dirty="0">
                <a:latin typeface="Verdana"/>
                <a:cs typeface="Verdana"/>
              </a:rPr>
              <a:t>HSLA </a:t>
            </a:r>
            <a:r>
              <a:rPr sz="1800" spc="-35" dirty="0">
                <a:latin typeface="Verdana"/>
                <a:cs typeface="Verdana"/>
              </a:rPr>
              <a:t>color </a:t>
            </a:r>
            <a:r>
              <a:rPr sz="1800" spc="-45" dirty="0">
                <a:latin typeface="Verdana"/>
                <a:cs typeface="Verdana"/>
              </a:rPr>
              <a:t>values </a:t>
            </a:r>
            <a:r>
              <a:rPr sz="1800" spc="-40" dirty="0">
                <a:latin typeface="Verdana"/>
                <a:cs typeface="Verdana"/>
              </a:rPr>
              <a:t>are </a:t>
            </a:r>
            <a:r>
              <a:rPr sz="1800" spc="-45" dirty="0">
                <a:latin typeface="Verdana"/>
                <a:cs typeface="Verdana"/>
              </a:rPr>
              <a:t>an </a:t>
            </a:r>
            <a:r>
              <a:rPr sz="1800" spc="-40" dirty="0">
                <a:latin typeface="Verdana"/>
                <a:cs typeface="Verdana"/>
              </a:rPr>
              <a:t>extension </a:t>
            </a:r>
            <a:r>
              <a:rPr sz="1800" spc="-35" dirty="0">
                <a:latin typeface="Verdana"/>
                <a:cs typeface="Verdana"/>
              </a:rPr>
              <a:t>of </a:t>
            </a:r>
            <a:r>
              <a:rPr sz="1800" spc="-45" dirty="0">
                <a:latin typeface="Verdana"/>
                <a:cs typeface="Verdana"/>
              </a:rPr>
              <a:t>HSL </a:t>
            </a:r>
            <a:r>
              <a:rPr sz="1800" spc="-35" dirty="0">
                <a:latin typeface="Verdana"/>
                <a:cs typeface="Verdana"/>
              </a:rPr>
              <a:t>color </a:t>
            </a:r>
            <a:r>
              <a:rPr sz="1800" spc="-45" dirty="0">
                <a:latin typeface="Verdana"/>
                <a:cs typeface="Verdana"/>
              </a:rPr>
              <a:t>values </a:t>
            </a:r>
            <a:r>
              <a:rPr sz="1800" spc="-35" dirty="0">
                <a:latin typeface="Verdana"/>
                <a:cs typeface="Verdana"/>
              </a:rPr>
              <a:t>with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90"/>
              </a:lnSpc>
            </a:pPr>
            <a:r>
              <a:rPr sz="1800" spc="-40" dirty="0">
                <a:latin typeface="Verdana"/>
                <a:cs typeface="Verdana"/>
              </a:rPr>
              <a:t>alpha </a:t>
            </a:r>
            <a:r>
              <a:rPr sz="1800" spc="-45" dirty="0">
                <a:latin typeface="Verdana"/>
                <a:cs typeface="Verdana"/>
              </a:rPr>
              <a:t>channel </a:t>
            </a:r>
            <a:r>
              <a:rPr sz="1800" spc="-35" dirty="0">
                <a:latin typeface="Verdana"/>
                <a:cs typeface="Verdana"/>
              </a:rPr>
              <a:t>- </a:t>
            </a:r>
            <a:r>
              <a:rPr sz="1800" spc="-40" dirty="0">
                <a:latin typeface="Verdana"/>
                <a:cs typeface="Verdana"/>
              </a:rPr>
              <a:t>which speciﬁes the opacity </a:t>
            </a:r>
            <a:r>
              <a:rPr sz="1800" spc="-35" dirty="0">
                <a:latin typeface="Verdana"/>
                <a:cs typeface="Verdana"/>
              </a:rPr>
              <a:t>of </a:t>
            </a:r>
            <a:r>
              <a:rPr sz="1800" spc="-40" dirty="0">
                <a:latin typeface="Verdana"/>
                <a:cs typeface="Verdana"/>
              </a:rPr>
              <a:t>the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5543" y="2507728"/>
            <a:ext cx="5477510" cy="1658620"/>
            <a:chOff x="1685543" y="2507728"/>
            <a:chExt cx="5477510" cy="1658620"/>
          </a:xfrm>
        </p:grpSpPr>
        <p:sp>
          <p:nvSpPr>
            <p:cNvPr id="5" name="object 5"/>
            <p:cNvSpPr/>
            <p:nvPr/>
          </p:nvSpPr>
          <p:spPr>
            <a:xfrm>
              <a:off x="1691640" y="2513825"/>
              <a:ext cx="5465445" cy="1646555"/>
            </a:xfrm>
            <a:custGeom>
              <a:avLst/>
              <a:gdLst/>
              <a:ahLst/>
              <a:cxnLst/>
              <a:rect l="l" t="t" r="r" b="b"/>
              <a:pathLst>
                <a:path w="5465445" h="1646554">
                  <a:moveTo>
                    <a:pt x="5291074" y="0"/>
                  </a:moveTo>
                  <a:lnTo>
                    <a:pt x="173990" y="0"/>
                  </a:lnTo>
                  <a:lnTo>
                    <a:pt x="138911" y="5569"/>
                  </a:lnTo>
                  <a:lnTo>
                    <a:pt x="76689" y="46827"/>
                  </a:lnTo>
                  <a:lnTo>
                    <a:pt x="50942" y="80314"/>
                  </a:lnTo>
                  <a:lnTo>
                    <a:pt x="29702" y="120907"/>
                  </a:lnTo>
                  <a:lnTo>
                    <a:pt x="13666" y="167506"/>
                  </a:lnTo>
                  <a:lnTo>
                    <a:pt x="3532" y="219010"/>
                  </a:lnTo>
                  <a:lnTo>
                    <a:pt x="0" y="274319"/>
                  </a:lnTo>
                  <a:lnTo>
                    <a:pt x="0" y="1371625"/>
                  </a:lnTo>
                  <a:lnTo>
                    <a:pt x="3532" y="1426935"/>
                  </a:lnTo>
                  <a:lnTo>
                    <a:pt x="13666" y="1478440"/>
                  </a:lnTo>
                  <a:lnTo>
                    <a:pt x="29702" y="1525041"/>
                  </a:lnTo>
                  <a:lnTo>
                    <a:pt x="50942" y="1565636"/>
                  </a:lnTo>
                  <a:lnTo>
                    <a:pt x="76689" y="1599126"/>
                  </a:lnTo>
                  <a:lnTo>
                    <a:pt x="106245" y="1624410"/>
                  </a:lnTo>
                  <a:lnTo>
                    <a:pt x="173990" y="1645958"/>
                  </a:lnTo>
                  <a:lnTo>
                    <a:pt x="5291074" y="1645958"/>
                  </a:lnTo>
                  <a:lnTo>
                    <a:pt x="5358818" y="1624410"/>
                  </a:lnTo>
                  <a:lnTo>
                    <a:pt x="5388374" y="1599126"/>
                  </a:lnTo>
                  <a:lnTo>
                    <a:pt x="5414121" y="1565636"/>
                  </a:lnTo>
                  <a:lnTo>
                    <a:pt x="5435361" y="1525041"/>
                  </a:lnTo>
                  <a:lnTo>
                    <a:pt x="5451397" y="1478440"/>
                  </a:lnTo>
                  <a:lnTo>
                    <a:pt x="5461531" y="1426935"/>
                  </a:lnTo>
                  <a:lnTo>
                    <a:pt x="5465064" y="1371625"/>
                  </a:lnTo>
                  <a:lnTo>
                    <a:pt x="5465064" y="274319"/>
                  </a:lnTo>
                  <a:lnTo>
                    <a:pt x="5461531" y="219010"/>
                  </a:lnTo>
                  <a:lnTo>
                    <a:pt x="5451397" y="167506"/>
                  </a:lnTo>
                  <a:lnTo>
                    <a:pt x="5435361" y="120907"/>
                  </a:lnTo>
                  <a:lnTo>
                    <a:pt x="5414121" y="80314"/>
                  </a:lnTo>
                  <a:lnTo>
                    <a:pt x="5388374" y="46827"/>
                  </a:lnTo>
                  <a:lnTo>
                    <a:pt x="5358818" y="21545"/>
                  </a:lnTo>
                  <a:lnTo>
                    <a:pt x="52910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1640" y="2513825"/>
              <a:ext cx="5465445" cy="1646555"/>
            </a:xfrm>
            <a:custGeom>
              <a:avLst/>
              <a:gdLst/>
              <a:ahLst/>
              <a:cxnLst/>
              <a:rect l="l" t="t" r="r" b="b"/>
              <a:pathLst>
                <a:path w="5465445" h="1646554">
                  <a:moveTo>
                    <a:pt x="0" y="274319"/>
                  </a:moveTo>
                  <a:lnTo>
                    <a:pt x="3532" y="219010"/>
                  </a:lnTo>
                  <a:lnTo>
                    <a:pt x="13666" y="167506"/>
                  </a:lnTo>
                  <a:lnTo>
                    <a:pt x="29702" y="120907"/>
                  </a:lnTo>
                  <a:lnTo>
                    <a:pt x="50942" y="80314"/>
                  </a:lnTo>
                  <a:lnTo>
                    <a:pt x="76689" y="46827"/>
                  </a:lnTo>
                  <a:lnTo>
                    <a:pt x="106245" y="21545"/>
                  </a:lnTo>
                  <a:lnTo>
                    <a:pt x="173990" y="0"/>
                  </a:lnTo>
                  <a:lnTo>
                    <a:pt x="5291074" y="0"/>
                  </a:lnTo>
                  <a:lnTo>
                    <a:pt x="5358818" y="21545"/>
                  </a:lnTo>
                  <a:lnTo>
                    <a:pt x="5388374" y="46827"/>
                  </a:lnTo>
                  <a:lnTo>
                    <a:pt x="5414121" y="80314"/>
                  </a:lnTo>
                  <a:lnTo>
                    <a:pt x="5435361" y="120907"/>
                  </a:lnTo>
                  <a:lnTo>
                    <a:pt x="5451397" y="167506"/>
                  </a:lnTo>
                  <a:lnTo>
                    <a:pt x="5461531" y="219010"/>
                  </a:lnTo>
                  <a:lnTo>
                    <a:pt x="5465064" y="274319"/>
                  </a:lnTo>
                  <a:lnTo>
                    <a:pt x="5465064" y="1371625"/>
                  </a:lnTo>
                  <a:lnTo>
                    <a:pt x="5461531" y="1426935"/>
                  </a:lnTo>
                  <a:lnTo>
                    <a:pt x="5451397" y="1478440"/>
                  </a:lnTo>
                  <a:lnTo>
                    <a:pt x="5435361" y="1525041"/>
                  </a:lnTo>
                  <a:lnTo>
                    <a:pt x="5414121" y="1565636"/>
                  </a:lnTo>
                  <a:lnTo>
                    <a:pt x="5388374" y="1599126"/>
                  </a:lnTo>
                  <a:lnTo>
                    <a:pt x="5358818" y="1624410"/>
                  </a:lnTo>
                  <a:lnTo>
                    <a:pt x="5291074" y="1645958"/>
                  </a:lnTo>
                  <a:lnTo>
                    <a:pt x="173990" y="1645958"/>
                  </a:lnTo>
                  <a:lnTo>
                    <a:pt x="106245" y="1624410"/>
                  </a:lnTo>
                  <a:lnTo>
                    <a:pt x="76689" y="1599126"/>
                  </a:lnTo>
                  <a:lnTo>
                    <a:pt x="50942" y="1565636"/>
                  </a:lnTo>
                  <a:lnTo>
                    <a:pt x="29702" y="1525041"/>
                  </a:lnTo>
                  <a:lnTo>
                    <a:pt x="13666" y="1478440"/>
                  </a:lnTo>
                  <a:lnTo>
                    <a:pt x="3532" y="1426935"/>
                  </a:lnTo>
                  <a:lnTo>
                    <a:pt x="0" y="1371625"/>
                  </a:lnTo>
                  <a:lnTo>
                    <a:pt x="0" y="274319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2195" y="2713481"/>
            <a:ext cx="27190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p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backgroun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-</a:t>
            </a:r>
            <a:r>
              <a:rPr sz="1600" spc="-5" dirty="0">
                <a:latin typeface="Verdana"/>
                <a:cs typeface="Verdana"/>
              </a:rPr>
              <a:t>color</a:t>
            </a:r>
            <a:endParaRPr sz="1600">
              <a:latin typeface="Verdana"/>
              <a:cs typeface="Verdana"/>
            </a:endParaRPr>
          </a:p>
          <a:p>
            <a:pPr marR="27940" algn="r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:</a:t>
            </a:r>
            <a:r>
              <a:rPr sz="1600" spc="-5" dirty="0">
                <a:latin typeface="Verdana"/>
                <a:cs typeface="Verdana"/>
              </a:rPr>
              <a:t>hsl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(120,65%,75%</a:t>
            </a:r>
            <a:r>
              <a:rPr sz="1600" spc="-25" dirty="0">
                <a:latin typeface="Verdana"/>
                <a:cs typeface="Verdana"/>
              </a:rPr>
              <a:t>,</a:t>
            </a:r>
            <a:r>
              <a:rPr sz="1600" spc="-5" dirty="0">
                <a:latin typeface="Verdana"/>
                <a:cs typeface="Verdana"/>
              </a:rPr>
              <a:t>0.3);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9918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</a:t>
            </a:r>
            <a:r>
              <a:rPr spc="-25" dirty="0"/>
              <a:t>r</a:t>
            </a:r>
            <a:r>
              <a:rPr dirty="0"/>
              <a:t>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128029"/>
            <a:ext cx="8308340" cy="35909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CSS </a:t>
            </a:r>
            <a:r>
              <a:rPr sz="1800" spc="-5" dirty="0">
                <a:latin typeface="Verdana"/>
                <a:cs typeface="Verdana"/>
              </a:rPr>
              <a:t>border properties </a:t>
            </a:r>
            <a:r>
              <a:rPr sz="1800" spc="5" dirty="0">
                <a:latin typeface="Verdana"/>
                <a:cs typeface="Verdana"/>
              </a:rPr>
              <a:t>allow </a:t>
            </a:r>
            <a:r>
              <a:rPr sz="1800" spc="-10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specify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style </a:t>
            </a:r>
            <a:r>
              <a:rPr sz="1800" dirty="0">
                <a:latin typeface="Verdana"/>
                <a:cs typeface="Verdana"/>
              </a:rPr>
              <a:t>and color of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5" dirty="0">
                <a:latin typeface="Verdana"/>
                <a:cs typeface="Verdana"/>
              </a:rPr>
              <a:t>element's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border.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Verdana"/>
                <a:cs typeface="Verdana"/>
              </a:rPr>
              <a:t>Following </a:t>
            </a:r>
            <a:r>
              <a:rPr sz="1800" dirty="0">
                <a:latin typeface="Verdana"/>
                <a:cs typeface="Verdana"/>
              </a:rPr>
              <a:t>are some of the </a:t>
            </a:r>
            <a:r>
              <a:rPr sz="1800" spc="-5" dirty="0">
                <a:latin typeface="Verdana"/>
                <a:cs typeface="Verdana"/>
              </a:rPr>
              <a:t>properties </a:t>
            </a:r>
            <a:r>
              <a:rPr sz="1800" dirty="0">
                <a:latin typeface="Verdana"/>
                <a:cs typeface="Verdana"/>
              </a:rPr>
              <a:t>we can </a:t>
            </a:r>
            <a:r>
              <a:rPr sz="1800" spc="-5" dirty="0">
                <a:latin typeface="Verdana"/>
                <a:cs typeface="Verdana"/>
              </a:rPr>
              <a:t>specify </a:t>
            </a:r>
            <a:r>
              <a:rPr sz="1800" dirty="0">
                <a:latin typeface="Verdana"/>
                <a:cs typeface="Verdana"/>
              </a:rPr>
              <a:t>for a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spcBef>
                <a:spcPts val="6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border-style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border-width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border-color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70AD"/>
              </a:buClr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CSS </a:t>
            </a:r>
            <a:r>
              <a:rPr sz="1800" dirty="0">
                <a:latin typeface="Verdana"/>
                <a:cs typeface="Verdana"/>
              </a:rPr>
              <a:t>3 </a:t>
            </a:r>
            <a:r>
              <a:rPr sz="1800" spc="-5" dirty="0">
                <a:latin typeface="Verdana"/>
                <a:cs typeface="Verdana"/>
              </a:rPr>
              <a:t>adds </a:t>
            </a:r>
            <a:r>
              <a:rPr sz="1800" dirty="0">
                <a:latin typeface="Verdana"/>
                <a:cs typeface="Verdana"/>
              </a:rPr>
              <a:t>3 </a:t>
            </a:r>
            <a:r>
              <a:rPr sz="1800" spc="-5" dirty="0">
                <a:latin typeface="Verdana"/>
                <a:cs typeface="Verdana"/>
              </a:rPr>
              <a:t>more border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properties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spcBef>
                <a:spcPts val="625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border-radius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box-shadow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border-image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border-collapse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border-spacing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1797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Border</a:t>
            </a:r>
            <a:r>
              <a:rPr spc="-60" dirty="0"/>
              <a:t> </a:t>
            </a:r>
            <a:r>
              <a:rPr dirty="0"/>
              <a:t>Style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4371" y="2105481"/>
            <a:ext cx="2392680" cy="1619885"/>
            <a:chOff x="2214371" y="2105481"/>
            <a:chExt cx="2392680" cy="1619885"/>
          </a:xfrm>
        </p:grpSpPr>
        <p:sp>
          <p:nvSpPr>
            <p:cNvPr id="4" name="object 4"/>
            <p:cNvSpPr/>
            <p:nvPr/>
          </p:nvSpPr>
          <p:spPr>
            <a:xfrm>
              <a:off x="2220468" y="2111578"/>
              <a:ext cx="2380615" cy="1607820"/>
            </a:xfrm>
            <a:custGeom>
              <a:avLst/>
              <a:gdLst/>
              <a:ahLst/>
              <a:cxnLst/>
              <a:rect l="l" t="t" r="r" b="b"/>
              <a:pathLst>
                <a:path w="2380615" h="1607820">
                  <a:moveTo>
                    <a:pt x="2150872" y="0"/>
                  </a:moveTo>
                  <a:lnTo>
                    <a:pt x="229615" y="0"/>
                  </a:lnTo>
                  <a:lnTo>
                    <a:pt x="188326" y="4314"/>
                  </a:lnTo>
                  <a:lnTo>
                    <a:pt x="149471" y="16756"/>
                  </a:lnTo>
                  <a:lnTo>
                    <a:pt x="113697" y="36568"/>
                  </a:lnTo>
                  <a:lnTo>
                    <a:pt x="81652" y="62996"/>
                  </a:lnTo>
                  <a:lnTo>
                    <a:pt x="53983" y="95285"/>
                  </a:lnTo>
                  <a:lnTo>
                    <a:pt x="31336" y="132680"/>
                  </a:lnTo>
                  <a:lnTo>
                    <a:pt x="14358" y="174424"/>
                  </a:lnTo>
                  <a:lnTo>
                    <a:pt x="3697" y="219764"/>
                  </a:lnTo>
                  <a:lnTo>
                    <a:pt x="0" y="267944"/>
                  </a:lnTo>
                  <a:lnTo>
                    <a:pt x="0" y="1339722"/>
                  </a:lnTo>
                  <a:lnTo>
                    <a:pt x="3697" y="1387902"/>
                  </a:lnTo>
                  <a:lnTo>
                    <a:pt x="14358" y="1433242"/>
                  </a:lnTo>
                  <a:lnTo>
                    <a:pt x="31336" y="1474987"/>
                  </a:lnTo>
                  <a:lnTo>
                    <a:pt x="53983" y="1512381"/>
                  </a:lnTo>
                  <a:lnTo>
                    <a:pt x="81652" y="1544670"/>
                  </a:lnTo>
                  <a:lnTo>
                    <a:pt x="113697" y="1571099"/>
                  </a:lnTo>
                  <a:lnTo>
                    <a:pt x="149471" y="1590911"/>
                  </a:lnTo>
                  <a:lnTo>
                    <a:pt x="188326" y="1603352"/>
                  </a:lnTo>
                  <a:lnTo>
                    <a:pt x="229615" y="1607667"/>
                  </a:lnTo>
                  <a:lnTo>
                    <a:pt x="2150872" y="1607667"/>
                  </a:lnTo>
                  <a:lnTo>
                    <a:pt x="2192161" y="1603352"/>
                  </a:lnTo>
                  <a:lnTo>
                    <a:pt x="2231016" y="1590911"/>
                  </a:lnTo>
                  <a:lnTo>
                    <a:pt x="2266790" y="1571099"/>
                  </a:lnTo>
                  <a:lnTo>
                    <a:pt x="2298835" y="1544670"/>
                  </a:lnTo>
                  <a:lnTo>
                    <a:pt x="2326504" y="1512381"/>
                  </a:lnTo>
                  <a:lnTo>
                    <a:pt x="2349151" y="1474987"/>
                  </a:lnTo>
                  <a:lnTo>
                    <a:pt x="2366129" y="1433242"/>
                  </a:lnTo>
                  <a:lnTo>
                    <a:pt x="2376790" y="1387902"/>
                  </a:lnTo>
                  <a:lnTo>
                    <a:pt x="2380487" y="1339722"/>
                  </a:lnTo>
                  <a:lnTo>
                    <a:pt x="2380487" y="267944"/>
                  </a:lnTo>
                  <a:lnTo>
                    <a:pt x="2376790" y="219764"/>
                  </a:lnTo>
                  <a:lnTo>
                    <a:pt x="2366129" y="174424"/>
                  </a:lnTo>
                  <a:lnTo>
                    <a:pt x="2349151" y="132680"/>
                  </a:lnTo>
                  <a:lnTo>
                    <a:pt x="2326504" y="95285"/>
                  </a:lnTo>
                  <a:lnTo>
                    <a:pt x="2298835" y="62996"/>
                  </a:lnTo>
                  <a:lnTo>
                    <a:pt x="2266790" y="36568"/>
                  </a:lnTo>
                  <a:lnTo>
                    <a:pt x="2231016" y="16756"/>
                  </a:lnTo>
                  <a:lnTo>
                    <a:pt x="2192161" y="4314"/>
                  </a:lnTo>
                  <a:lnTo>
                    <a:pt x="2150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0468" y="2111578"/>
              <a:ext cx="2380615" cy="1607820"/>
            </a:xfrm>
            <a:custGeom>
              <a:avLst/>
              <a:gdLst/>
              <a:ahLst/>
              <a:cxnLst/>
              <a:rect l="l" t="t" r="r" b="b"/>
              <a:pathLst>
                <a:path w="2380615" h="1607820">
                  <a:moveTo>
                    <a:pt x="0" y="267944"/>
                  </a:moveTo>
                  <a:lnTo>
                    <a:pt x="3697" y="219764"/>
                  </a:lnTo>
                  <a:lnTo>
                    <a:pt x="14358" y="174424"/>
                  </a:lnTo>
                  <a:lnTo>
                    <a:pt x="31336" y="132680"/>
                  </a:lnTo>
                  <a:lnTo>
                    <a:pt x="53983" y="95285"/>
                  </a:lnTo>
                  <a:lnTo>
                    <a:pt x="81652" y="62996"/>
                  </a:lnTo>
                  <a:lnTo>
                    <a:pt x="113697" y="36568"/>
                  </a:lnTo>
                  <a:lnTo>
                    <a:pt x="149471" y="16756"/>
                  </a:lnTo>
                  <a:lnTo>
                    <a:pt x="188326" y="4314"/>
                  </a:lnTo>
                  <a:lnTo>
                    <a:pt x="229615" y="0"/>
                  </a:lnTo>
                  <a:lnTo>
                    <a:pt x="2150872" y="0"/>
                  </a:lnTo>
                  <a:lnTo>
                    <a:pt x="2192161" y="4314"/>
                  </a:lnTo>
                  <a:lnTo>
                    <a:pt x="2231016" y="16756"/>
                  </a:lnTo>
                  <a:lnTo>
                    <a:pt x="2266790" y="36568"/>
                  </a:lnTo>
                  <a:lnTo>
                    <a:pt x="2298835" y="62996"/>
                  </a:lnTo>
                  <a:lnTo>
                    <a:pt x="2326504" y="95285"/>
                  </a:lnTo>
                  <a:lnTo>
                    <a:pt x="2349151" y="132680"/>
                  </a:lnTo>
                  <a:lnTo>
                    <a:pt x="2366129" y="174424"/>
                  </a:lnTo>
                  <a:lnTo>
                    <a:pt x="2376790" y="219764"/>
                  </a:lnTo>
                  <a:lnTo>
                    <a:pt x="2380487" y="267944"/>
                  </a:lnTo>
                  <a:lnTo>
                    <a:pt x="2380487" y="1339722"/>
                  </a:lnTo>
                  <a:lnTo>
                    <a:pt x="2376790" y="1387902"/>
                  </a:lnTo>
                  <a:lnTo>
                    <a:pt x="2366129" y="1433242"/>
                  </a:lnTo>
                  <a:lnTo>
                    <a:pt x="2349151" y="1474987"/>
                  </a:lnTo>
                  <a:lnTo>
                    <a:pt x="2326504" y="1512381"/>
                  </a:lnTo>
                  <a:lnTo>
                    <a:pt x="2298835" y="1544670"/>
                  </a:lnTo>
                  <a:lnTo>
                    <a:pt x="2266790" y="1571099"/>
                  </a:lnTo>
                  <a:lnTo>
                    <a:pt x="2231016" y="1590911"/>
                  </a:lnTo>
                  <a:lnTo>
                    <a:pt x="2192161" y="1603352"/>
                  </a:lnTo>
                  <a:lnTo>
                    <a:pt x="2150872" y="1607667"/>
                  </a:lnTo>
                  <a:lnTo>
                    <a:pt x="229615" y="1607667"/>
                  </a:lnTo>
                  <a:lnTo>
                    <a:pt x="188326" y="1603352"/>
                  </a:lnTo>
                  <a:lnTo>
                    <a:pt x="149471" y="1590911"/>
                  </a:lnTo>
                  <a:lnTo>
                    <a:pt x="113697" y="1571099"/>
                  </a:lnTo>
                  <a:lnTo>
                    <a:pt x="81652" y="1544670"/>
                  </a:lnTo>
                  <a:lnTo>
                    <a:pt x="53983" y="1512381"/>
                  </a:lnTo>
                  <a:lnTo>
                    <a:pt x="31336" y="1474987"/>
                  </a:lnTo>
                  <a:lnTo>
                    <a:pt x="14358" y="1433242"/>
                  </a:lnTo>
                  <a:lnTo>
                    <a:pt x="3697" y="1387902"/>
                  </a:lnTo>
                  <a:lnTo>
                    <a:pt x="0" y="1339722"/>
                  </a:lnTo>
                  <a:lnTo>
                    <a:pt x="0" y="267944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700" y="1423542"/>
            <a:ext cx="7641590" cy="30943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border-style property </a:t>
            </a:r>
            <a:r>
              <a:rPr sz="1800" dirty="0">
                <a:latin typeface="Verdana"/>
                <a:cs typeface="Verdana"/>
              </a:rPr>
              <a:t>speciﬁes what kind of border to </a:t>
            </a:r>
            <a:r>
              <a:rPr sz="1800" spc="-25" dirty="0">
                <a:latin typeface="Verdana"/>
                <a:cs typeface="Verdana"/>
              </a:rPr>
              <a:t>display.  </a:t>
            </a:r>
            <a:r>
              <a:rPr sz="1800" spc="-5" dirty="0">
                <a:latin typeface="Verdana"/>
                <a:cs typeface="Verdana"/>
              </a:rPr>
              <a:t>Ex :</a:t>
            </a:r>
            <a:endParaRPr sz="1800">
              <a:latin typeface="Verdana"/>
              <a:cs typeface="Verdana"/>
            </a:endParaRPr>
          </a:p>
          <a:p>
            <a:pPr marL="2093595">
              <a:lnSpc>
                <a:spcPct val="100000"/>
              </a:lnSpc>
              <a:spcBef>
                <a:spcPts val="1885"/>
              </a:spcBef>
            </a:pPr>
            <a:r>
              <a:rPr sz="1800" spc="-20" dirty="0">
                <a:latin typeface="Verdana"/>
                <a:cs typeface="Verdana"/>
              </a:rPr>
              <a:t>div.wrapper</a:t>
            </a:r>
            <a:endParaRPr sz="1800">
              <a:latin typeface="Verdana"/>
              <a:cs typeface="Verdana"/>
            </a:endParaRPr>
          </a:p>
          <a:p>
            <a:pPr marL="209359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2093595" marR="4262120" indent="24193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border- 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yle:so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d;</a:t>
            </a:r>
            <a:endParaRPr sz="1800">
              <a:latin typeface="Verdana"/>
              <a:cs typeface="Verdana"/>
            </a:endParaRPr>
          </a:p>
          <a:p>
            <a:pPr marL="209359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Border </a:t>
            </a:r>
            <a:r>
              <a:rPr sz="1800" dirty="0">
                <a:latin typeface="Verdana"/>
                <a:cs typeface="Verdana"/>
              </a:rPr>
              <a:t>style can be </a:t>
            </a:r>
            <a:r>
              <a:rPr sz="1800" spc="-5" dirty="0">
                <a:latin typeface="Verdana"/>
                <a:cs typeface="Verdana"/>
              </a:rPr>
              <a:t>dotted, dashed </a:t>
            </a:r>
            <a:r>
              <a:rPr sz="1800" spc="5" dirty="0">
                <a:latin typeface="Verdana"/>
                <a:cs typeface="Verdana"/>
              </a:rPr>
              <a:t>,solid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etc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10" dirty="0">
                <a:latin typeface="Verdana"/>
                <a:cs typeface="Verdana"/>
              </a:rPr>
              <a:t>Above </a:t>
            </a:r>
            <a:r>
              <a:rPr sz="1800" spc="-5" dirty="0">
                <a:latin typeface="Verdana"/>
                <a:cs typeface="Verdana"/>
              </a:rPr>
              <a:t>example </a:t>
            </a:r>
            <a:r>
              <a:rPr sz="1800" dirty="0">
                <a:latin typeface="Verdana"/>
                <a:cs typeface="Verdana"/>
              </a:rPr>
              <a:t>code </a:t>
            </a:r>
            <a:r>
              <a:rPr sz="1800" spc="5" dirty="0">
                <a:latin typeface="Verdana"/>
                <a:cs typeface="Verdana"/>
              </a:rPr>
              <a:t>will </a:t>
            </a:r>
            <a:r>
              <a:rPr sz="1800" spc="-20" dirty="0">
                <a:latin typeface="Verdana"/>
                <a:cs typeface="Verdana"/>
              </a:rPr>
              <a:t>draw </a:t>
            </a:r>
            <a:r>
              <a:rPr sz="1800" dirty="0">
                <a:latin typeface="Verdana"/>
                <a:cs typeface="Verdana"/>
              </a:rPr>
              <a:t>a border as shown below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00" y="1224788"/>
            <a:ext cx="852995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18120" algn="l"/>
              </a:tabLst>
            </a:pPr>
            <a:r>
              <a:rPr sz="1800" dirty="0">
                <a:latin typeface="Verdana"/>
                <a:cs typeface="Verdana"/>
              </a:rPr>
              <a:t>Ma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y e</a:t>
            </a:r>
            <a:r>
              <a:rPr sz="1800" spc="-20" dirty="0">
                <a:latin typeface="Verdana"/>
                <a:cs typeface="Verdana"/>
              </a:rPr>
              <a:t>x</a:t>
            </a:r>
            <a:r>
              <a:rPr sz="1800" dirty="0">
                <a:latin typeface="Verdana"/>
                <a:cs typeface="Verdana"/>
              </a:rPr>
              <a:t>cit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ng new functions and features h</a:t>
            </a:r>
            <a:r>
              <a:rPr sz="1800" spc="-30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introduced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	C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S3.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latin typeface="Verdana"/>
                <a:cs typeface="Verdana"/>
              </a:rPr>
              <a:t>Following table </a:t>
            </a:r>
            <a:r>
              <a:rPr sz="1800" spc="5" dirty="0">
                <a:latin typeface="Verdana"/>
                <a:cs typeface="Verdana"/>
              </a:rPr>
              <a:t>list </a:t>
            </a:r>
            <a:r>
              <a:rPr sz="1800" spc="-5" dirty="0">
                <a:latin typeface="Verdana"/>
                <a:cs typeface="Verdana"/>
              </a:rPr>
              <a:t>some </a:t>
            </a:r>
            <a:r>
              <a:rPr sz="1800" dirty="0">
                <a:latin typeface="Verdana"/>
                <a:cs typeface="Verdana"/>
              </a:rPr>
              <a:t>of the new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140" y="4486478"/>
            <a:ext cx="2994025" cy="150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Many </a:t>
            </a:r>
            <a:r>
              <a:rPr sz="1800" dirty="0">
                <a:latin typeface="Verdana"/>
                <a:cs typeface="Verdana"/>
              </a:rPr>
              <a:t>more </a:t>
            </a:r>
            <a:r>
              <a:rPr sz="1800" spc="-5" dirty="0">
                <a:latin typeface="Verdana"/>
                <a:cs typeface="Verdana"/>
              </a:rPr>
              <a:t>features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like…</a:t>
            </a:r>
          </a:p>
          <a:p>
            <a:pPr marL="187960" indent="-170815">
              <a:lnSpc>
                <a:spcPts val="190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10" dirty="0">
                <a:latin typeface="Verdana"/>
                <a:cs typeface="Verdana"/>
              </a:rPr>
              <a:t>CSS3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Transitions</a:t>
            </a:r>
            <a:endParaRPr sz="1600" dirty="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Animations</a:t>
            </a:r>
            <a:endParaRPr sz="1600" dirty="0">
              <a:latin typeface="Verdana"/>
              <a:cs typeface="Verdana"/>
            </a:endParaRPr>
          </a:p>
          <a:p>
            <a:pPr marL="187960" indent="-170815">
              <a:lnSpc>
                <a:spcPts val="1895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media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queries</a:t>
            </a:r>
            <a:endParaRPr sz="1600" dirty="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multi-column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layout</a:t>
            </a:r>
            <a:endParaRPr sz="1600" dirty="0">
              <a:latin typeface="Verdana"/>
              <a:cs typeface="Verdana"/>
            </a:endParaRPr>
          </a:p>
          <a:p>
            <a:pPr marL="187960" indent="-170815">
              <a:lnSpc>
                <a:spcPts val="1914"/>
              </a:lnSpc>
              <a:buClr>
                <a:srgbClr val="2B0A3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25" dirty="0">
                <a:latin typeface="Verdana"/>
                <a:cs typeface="Verdana"/>
              </a:rPr>
              <a:t>Web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fonts</a:t>
            </a:r>
            <a:endParaRPr sz="16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0738" y="2070353"/>
          <a:ext cx="7851774" cy="2060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0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Property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New</a:t>
                      </a:r>
                      <a:r>
                        <a:rPr sz="14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Attributes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Borders</a:t>
                      </a:r>
                      <a:endParaRPr sz="1400" dirty="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border-color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border-image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border-radius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box-shadow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1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Background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background-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origin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background-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size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multiple-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backgrounds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0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Color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HSL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Colors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HSLA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Colors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RGBA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Colors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opacity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14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40" dirty="0">
                          <a:latin typeface="Verdana"/>
                          <a:cs typeface="Verdana"/>
                        </a:rPr>
                        <a:t>Eﬀects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text-shadow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text-overﬂow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word-wrap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Selectors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Attribute-selector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:nth-child()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:nth-of-type()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5692" y="610870"/>
            <a:ext cx="3565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CSS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3.0</a:t>
            </a:r>
            <a:r>
              <a:rPr sz="3200" b="0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5" dirty="0">
                <a:solidFill>
                  <a:srgbClr val="000000"/>
                </a:solidFill>
                <a:latin typeface="Verdana"/>
                <a:cs typeface="Verdana"/>
              </a:rPr>
              <a:t>Features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1928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Border</a:t>
            </a:r>
            <a:r>
              <a:rPr spc="-60" dirty="0"/>
              <a:t> </a:t>
            </a:r>
            <a:r>
              <a:rPr dirty="0"/>
              <a:t>Width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Border </a:t>
            </a:r>
            <a:r>
              <a:rPr dirty="0"/>
              <a:t>Width </a:t>
            </a:r>
            <a:r>
              <a:rPr spc="-5" dirty="0"/>
              <a:t>:The border-width property </a:t>
            </a:r>
            <a:r>
              <a:rPr spc="5" dirty="0"/>
              <a:t>is </a:t>
            </a:r>
            <a:r>
              <a:rPr spc="-5" dirty="0"/>
              <a:t>used </a:t>
            </a:r>
            <a:r>
              <a:rPr dirty="0"/>
              <a:t>to set the width of</a:t>
            </a:r>
            <a:r>
              <a:rPr spc="75" dirty="0"/>
              <a:t> </a:t>
            </a:r>
            <a:r>
              <a:rPr dirty="0"/>
              <a:t>the</a:t>
            </a:r>
          </a:p>
          <a:p>
            <a:pPr marL="31115">
              <a:lnSpc>
                <a:spcPct val="100000"/>
              </a:lnSpc>
              <a:spcBef>
                <a:spcPts val="1080"/>
              </a:spcBef>
            </a:pPr>
            <a:r>
              <a:rPr spc="-40" dirty="0"/>
              <a:t>border.</a:t>
            </a:r>
          </a:p>
          <a:p>
            <a:pPr marL="31115" marR="5080">
              <a:lnSpc>
                <a:spcPct val="150000"/>
              </a:lnSpc>
              <a:spcBef>
                <a:spcPts val="495"/>
              </a:spcBef>
            </a:pPr>
            <a:r>
              <a:rPr dirty="0"/>
              <a:t>The width is set in </a:t>
            </a:r>
            <a:r>
              <a:rPr spc="-5" dirty="0"/>
              <a:t>pixels, </a:t>
            </a:r>
            <a:r>
              <a:rPr dirty="0"/>
              <a:t>or by using one of the </a:t>
            </a:r>
            <a:r>
              <a:rPr spc="-5" dirty="0"/>
              <a:t>three </a:t>
            </a:r>
            <a:r>
              <a:rPr dirty="0"/>
              <a:t>pre-deﬁned </a:t>
            </a:r>
            <a:r>
              <a:rPr spc="-10" dirty="0"/>
              <a:t>values:  </a:t>
            </a:r>
            <a:r>
              <a:rPr dirty="0"/>
              <a:t>thin, medium, or</a:t>
            </a:r>
            <a:r>
              <a:rPr spc="-50" dirty="0"/>
              <a:t> </a:t>
            </a:r>
            <a:r>
              <a:rPr dirty="0"/>
              <a:t>thick.</a:t>
            </a:r>
          </a:p>
          <a:p>
            <a:pPr marL="31115">
              <a:lnSpc>
                <a:spcPct val="100000"/>
              </a:lnSpc>
              <a:spcBef>
                <a:spcPts val="480"/>
              </a:spcBef>
            </a:pPr>
            <a:r>
              <a:rPr dirty="0"/>
              <a:t>Ex: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55775" y="4037570"/>
            <a:ext cx="2524125" cy="2143760"/>
            <a:chOff x="1255775" y="4037570"/>
            <a:chExt cx="2524125" cy="2143760"/>
          </a:xfrm>
        </p:grpSpPr>
        <p:sp>
          <p:nvSpPr>
            <p:cNvPr id="5" name="object 5"/>
            <p:cNvSpPr/>
            <p:nvPr/>
          </p:nvSpPr>
          <p:spPr>
            <a:xfrm>
              <a:off x="1261872" y="4043667"/>
              <a:ext cx="2512060" cy="2131695"/>
            </a:xfrm>
            <a:custGeom>
              <a:avLst/>
              <a:gdLst/>
              <a:ahLst/>
              <a:cxnLst/>
              <a:rect l="l" t="t" r="r" b="b"/>
              <a:pathLst>
                <a:path w="2512060" h="2131695">
                  <a:moveTo>
                    <a:pt x="2230881" y="0"/>
                  </a:moveTo>
                  <a:lnTo>
                    <a:pt x="280669" y="0"/>
                  </a:lnTo>
                  <a:lnTo>
                    <a:pt x="239181" y="3849"/>
                  </a:lnTo>
                  <a:lnTo>
                    <a:pt x="199587" y="15032"/>
                  </a:lnTo>
                  <a:lnTo>
                    <a:pt x="162321" y="33000"/>
                  </a:lnTo>
                  <a:lnTo>
                    <a:pt x="127816" y="57204"/>
                  </a:lnTo>
                  <a:lnTo>
                    <a:pt x="96506" y="87097"/>
                  </a:lnTo>
                  <a:lnTo>
                    <a:pt x="68824" y="122129"/>
                  </a:lnTo>
                  <a:lnTo>
                    <a:pt x="45203" y="161751"/>
                  </a:lnTo>
                  <a:lnTo>
                    <a:pt x="26076" y="205416"/>
                  </a:lnTo>
                  <a:lnTo>
                    <a:pt x="11878" y="252575"/>
                  </a:lnTo>
                  <a:lnTo>
                    <a:pt x="3041" y="302679"/>
                  </a:lnTo>
                  <a:lnTo>
                    <a:pt x="0" y="355180"/>
                  </a:lnTo>
                  <a:lnTo>
                    <a:pt x="0" y="1775884"/>
                  </a:lnTo>
                  <a:lnTo>
                    <a:pt x="3041" y="1828371"/>
                  </a:lnTo>
                  <a:lnTo>
                    <a:pt x="11878" y="1878468"/>
                  </a:lnTo>
                  <a:lnTo>
                    <a:pt x="26076" y="1925624"/>
                  </a:lnTo>
                  <a:lnTo>
                    <a:pt x="45203" y="1969291"/>
                  </a:lnTo>
                  <a:lnTo>
                    <a:pt x="68824" y="2008918"/>
                  </a:lnTo>
                  <a:lnTo>
                    <a:pt x="96506" y="2043956"/>
                  </a:lnTo>
                  <a:lnTo>
                    <a:pt x="127816" y="2073856"/>
                  </a:lnTo>
                  <a:lnTo>
                    <a:pt x="162321" y="2098068"/>
                  </a:lnTo>
                  <a:lnTo>
                    <a:pt x="199587" y="2116042"/>
                  </a:lnTo>
                  <a:lnTo>
                    <a:pt x="239181" y="2127230"/>
                  </a:lnTo>
                  <a:lnTo>
                    <a:pt x="280669" y="2131081"/>
                  </a:lnTo>
                  <a:lnTo>
                    <a:pt x="2230881" y="2131081"/>
                  </a:lnTo>
                  <a:lnTo>
                    <a:pt x="2272370" y="2127230"/>
                  </a:lnTo>
                  <a:lnTo>
                    <a:pt x="2311964" y="2116042"/>
                  </a:lnTo>
                  <a:lnTo>
                    <a:pt x="2349230" y="2098068"/>
                  </a:lnTo>
                  <a:lnTo>
                    <a:pt x="2383735" y="2073856"/>
                  </a:lnTo>
                  <a:lnTo>
                    <a:pt x="2415045" y="2043956"/>
                  </a:lnTo>
                  <a:lnTo>
                    <a:pt x="2442727" y="2008918"/>
                  </a:lnTo>
                  <a:lnTo>
                    <a:pt x="2466348" y="1969291"/>
                  </a:lnTo>
                  <a:lnTo>
                    <a:pt x="2485475" y="1925624"/>
                  </a:lnTo>
                  <a:lnTo>
                    <a:pt x="2499673" y="1878468"/>
                  </a:lnTo>
                  <a:lnTo>
                    <a:pt x="2508510" y="1828371"/>
                  </a:lnTo>
                  <a:lnTo>
                    <a:pt x="2511552" y="1775884"/>
                  </a:lnTo>
                  <a:lnTo>
                    <a:pt x="2511552" y="355180"/>
                  </a:lnTo>
                  <a:lnTo>
                    <a:pt x="2508510" y="302679"/>
                  </a:lnTo>
                  <a:lnTo>
                    <a:pt x="2499673" y="252575"/>
                  </a:lnTo>
                  <a:lnTo>
                    <a:pt x="2485475" y="205416"/>
                  </a:lnTo>
                  <a:lnTo>
                    <a:pt x="2466348" y="161751"/>
                  </a:lnTo>
                  <a:lnTo>
                    <a:pt x="2442727" y="122129"/>
                  </a:lnTo>
                  <a:lnTo>
                    <a:pt x="2415045" y="87097"/>
                  </a:lnTo>
                  <a:lnTo>
                    <a:pt x="2383735" y="57204"/>
                  </a:lnTo>
                  <a:lnTo>
                    <a:pt x="2349230" y="33000"/>
                  </a:lnTo>
                  <a:lnTo>
                    <a:pt x="2311964" y="15032"/>
                  </a:lnTo>
                  <a:lnTo>
                    <a:pt x="2272370" y="3849"/>
                  </a:lnTo>
                  <a:lnTo>
                    <a:pt x="2230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1872" y="4043667"/>
              <a:ext cx="2512060" cy="2131695"/>
            </a:xfrm>
            <a:custGeom>
              <a:avLst/>
              <a:gdLst/>
              <a:ahLst/>
              <a:cxnLst/>
              <a:rect l="l" t="t" r="r" b="b"/>
              <a:pathLst>
                <a:path w="2512060" h="2131695">
                  <a:moveTo>
                    <a:pt x="0" y="355180"/>
                  </a:moveTo>
                  <a:lnTo>
                    <a:pt x="3041" y="302679"/>
                  </a:lnTo>
                  <a:lnTo>
                    <a:pt x="11878" y="252575"/>
                  </a:lnTo>
                  <a:lnTo>
                    <a:pt x="26076" y="205416"/>
                  </a:lnTo>
                  <a:lnTo>
                    <a:pt x="45203" y="161751"/>
                  </a:lnTo>
                  <a:lnTo>
                    <a:pt x="68824" y="122129"/>
                  </a:lnTo>
                  <a:lnTo>
                    <a:pt x="96506" y="87097"/>
                  </a:lnTo>
                  <a:lnTo>
                    <a:pt x="127816" y="57204"/>
                  </a:lnTo>
                  <a:lnTo>
                    <a:pt x="162321" y="33000"/>
                  </a:lnTo>
                  <a:lnTo>
                    <a:pt x="199587" y="15032"/>
                  </a:lnTo>
                  <a:lnTo>
                    <a:pt x="239181" y="3849"/>
                  </a:lnTo>
                  <a:lnTo>
                    <a:pt x="280669" y="0"/>
                  </a:lnTo>
                  <a:lnTo>
                    <a:pt x="2230881" y="0"/>
                  </a:lnTo>
                  <a:lnTo>
                    <a:pt x="2272370" y="3849"/>
                  </a:lnTo>
                  <a:lnTo>
                    <a:pt x="2311964" y="15032"/>
                  </a:lnTo>
                  <a:lnTo>
                    <a:pt x="2349230" y="33000"/>
                  </a:lnTo>
                  <a:lnTo>
                    <a:pt x="2383735" y="57204"/>
                  </a:lnTo>
                  <a:lnTo>
                    <a:pt x="2415045" y="87097"/>
                  </a:lnTo>
                  <a:lnTo>
                    <a:pt x="2442727" y="122129"/>
                  </a:lnTo>
                  <a:lnTo>
                    <a:pt x="2466348" y="161751"/>
                  </a:lnTo>
                  <a:lnTo>
                    <a:pt x="2485475" y="205416"/>
                  </a:lnTo>
                  <a:lnTo>
                    <a:pt x="2499673" y="252575"/>
                  </a:lnTo>
                  <a:lnTo>
                    <a:pt x="2508510" y="302679"/>
                  </a:lnTo>
                  <a:lnTo>
                    <a:pt x="2511552" y="355180"/>
                  </a:lnTo>
                  <a:lnTo>
                    <a:pt x="2511552" y="1775884"/>
                  </a:lnTo>
                  <a:lnTo>
                    <a:pt x="2508510" y="1828371"/>
                  </a:lnTo>
                  <a:lnTo>
                    <a:pt x="2499673" y="1878468"/>
                  </a:lnTo>
                  <a:lnTo>
                    <a:pt x="2485475" y="1925624"/>
                  </a:lnTo>
                  <a:lnTo>
                    <a:pt x="2466348" y="1969291"/>
                  </a:lnTo>
                  <a:lnTo>
                    <a:pt x="2442727" y="2008918"/>
                  </a:lnTo>
                  <a:lnTo>
                    <a:pt x="2415045" y="2043956"/>
                  </a:lnTo>
                  <a:lnTo>
                    <a:pt x="2383735" y="2073856"/>
                  </a:lnTo>
                  <a:lnTo>
                    <a:pt x="2349230" y="2098068"/>
                  </a:lnTo>
                  <a:lnTo>
                    <a:pt x="2311964" y="2116042"/>
                  </a:lnTo>
                  <a:lnTo>
                    <a:pt x="2272370" y="2127230"/>
                  </a:lnTo>
                  <a:lnTo>
                    <a:pt x="2230881" y="2131081"/>
                  </a:lnTo>
                  <a:lnTo>
                    <a:pt x="280669" y="2131081"/>
                  </a:lnTo>
                  <a:lnTo>
                    <a:pt x="239181" y="2127230"/>
                  </a:lnTo>
                  <a:lnTo>
                    <a:pt x="199587" y="2116042"/>
                  </a:lnTo>
                  <a:lnTo>
                    <a:pt x="162321" y="2098068"/>
                  </a:lnTo>
                  <a:lnTo>
                    <a:pt x="127816" y="2073856"/>
                  </a:lnTo>
                  <a:lnTo>
                    <a:pt x="96506" y="2043956"/>
                  </a:lnTo>
                  <a:lnTo>
                    <a:pt x="68824" y="2008918"/>
                  </a:lnTo>
                  <a:lnTo>
                    <a:pt x="45203" y="1969291"/>
                  </a:lnTo>
                  <a:lnTo>
                    <a:pt x="26076" y="1925624"/>
                  </a:lnTo>
                  <a:lnTo>
                    <a:pt x="11878" y="1878468"/>
                  </a:lnTo>
                  <a:lnTo>
                    <a:pt x="3041" y="1828371"/>
                  </a:lnTo>
                  <a:lnTo>
                    <a:pt x="0" y="1775884"/>
                  </a:lnTo>
                  <a:lnTo>
                    <a:pt x="0" y="35518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913375" y="4127080"/>
            <a:ext cx="2662555" cy="2010410"/>
            <a:chOff x="4913375" y="4127080"/>
            <a:chExt cx="2662555" cy="2010410"/>
          </a:xfrm>
        </p:grpSpPr>
        <p:sp>
          <p:nvSpPr>
            <p:cNvPr id="8" name="object 8"/>
            <p:cNvSpPr/>
            <p:nvPr/>
          </p:nvSpPr>
          <p:spPr>
            <a:xfrm>
              <a:off x="4919471" y="4133176"/>
              <a:ext cx="2650490" cy="1998345"/>
            </a:xfrm>
            <a:custGeom>
              <a:avLst/>
              <a:gdLst/>
              <a:ahLst/>
              <a:cxnLst/>
              <a:rect l="l" t="t" r="r" b="b"/>
              <a:pathLst>
                <a:path w="2650490" h="1998345">
                  <a:moveTo>
                    <a:pt x="2369566" y="0"/>
                  </a:moveTo>
                  <a:lnTo>
                    <a:pt x="280669" y="0"/>
                  </a:lnTo>
                  <a:lnTo>
                    <a:pt x="239181" y="3608"/>
                  </a:lnTo>
                  <a:lnTo>
                    <a:pt x="199587" y="14091"/>
                  </a:lnTo>
                  <a:lnTo>
                    <a:pt x="162321" y="30933"/>
                  </a:lnTo>
                  <a:lnTo>
                    <a:pt x="127816" y="53622"/>
                  </a:lnTo>
                  <a:lnTo>
                    <a:pt x="96506" y="81643"/>
                  </a:lnTo>
                  <a:lnTo>
                    <a:pt x="68824" y="114482"/>
                  </a:lnTo>
                  <a:lnTo>
                    <a:pt x="45203" y="151625"/>
                  </a:lnTo>
                  <a:lnTo>
                    <a:pt x="26076" y="192558"/>
                  </a:lnTo>
                  <a:lnTo>
                    <a:pt x="11878" y="236767"/>
                  </a:lnTo>
                  <a:lnTo>
                    <a:pt x="3041" y="283737"/>
                  </a:lnTo>
                  <a:lnTo>
                    <a:pt x="0" y="332955"/>
                  </a:lnTo>
                  <a:lnTo>
                    <a:pt x="0" y="1664825"/>
                  </a:lnTo>
                  <a:lnTo>
                    <a:pt x="3041" y="1714026"/>
                  </a:lnTo>
                  <a:lnTo>
                    <a:pt x="11878" y="1760987"/>
                  </a:lnTo>
                  <a:lnTo>
                    <a:pt x="26076" y="1805191"/>
                  </a:lnTo>
                  <a:lnTo>
                    <a:pt x="45203" y="1846125"/>
                  </a:lnTo>
                  <a:lnTo>
                    <a:pt x="68824" y="1883272"/>
                  </a:lnTo>
                  <a:lnTo>
                    <a:pt x="96506" y="1916118"/>
                  </a:lnTo>
                  <a:lnTo>
                    <a:pt x="127816" y="1944147"/>
                  </a:lnTo>
                  <a:lnTo>
                    <a:pt x="162321" y="1966844"/>
                  </a:lnTo>
                  <a:lnTo>
                    <a:pt x="199587" y="1983694"/>
                  </a:lnTo>
                  <a:lnTo>
                    <a:pt x="239181" y="1994182"/>
                  </a:lnTo>
                  <a:lnTo>
                    <a:pt x="280669" y="1997792"/>
                  </a:lnTo>
                  <a:lnTo>
                    <a:pt x="2369566" y="1997792"/>
                  </a:lnTo>
                  <a:lnTo>
                    <a:pt x="2411054" y="1994182"/>
                  </a:lnTo>
                  <a:lnTo>
                    <a:pt x="2450648" y="1983694"/>
                  </a:lnTo>
                  <a:lnTo>
                    <a:pt x="2487914" y="1966844"/>
                  </a:lnTo>
                  <a:lnTo>
                    <a:pt x="2522419" y="1944147"/>
                  </a:lnTo>
                  <a:lnTo>
                    <a:pt x="2553729" y="1916118"/>
                  </a:lnTo>
                  <a:lnTo>
                    <a:pt x="2581411" y="1883272"/>
                  </a:lnTo>
                  <a:lnTo>
                    <a:pt x="2605032" y="1846125"/>
                  </a:lnTo>
                  <a:lnTo>
                    <a:pt x="2624159" y="1805191"/>
                  </a:lnTo>
                  <a:lnTo>
                    <a:pt x="2638357" y="1760987"/>
                  </a:lnTo>
                  <a:lnTo>
                    <a:pt x="2647194" y="1714026"/>
                  </a:lnTo>
                  <a:lnTo>
                    <a:pt x="2650235" y="1664825"/>
                  </a:lnTo>
                  <a:lnTo>
                    <a:pt x="2650235" y="332955"/>
                  </a:lnTo>
                  <a:lnTo>
                    <a:pt x="2647194" y="283737"/>
                  </a:lnTo>
                  <a:lnTo>
                    <a:pt x="2638357" y="236767"/>
                  </a:lnTo>
                  <a:lnTo>
                    <a:pt x="2624159" y="192558"/>
                  </a:lnTo>
                  <a:lnTo>
                    <a:pt x="2605032" y="151625"/>
                  </a:lnTo>
                  <a:lnTo>
                    <a:pt x="2581411" y="114482"/>
                  </a:lnTo>
                  <a:lnTo>
                    <a:pt x="2553729" y="81643"/>
                  </a:lnTo>
                  <a:lnTo>
                    <a:pt x="2522419" y="53622"/>
                  </a:lnTo>
                  <a:lnTo>
                    <a:pt x="2487914" y="30933"/>
                  </a:lnTo>
                  <a:lnTo>
                    <a:pt x="2450648" y="14091"/>
                  </a:lnTo>
                  <a:lnTo>
                    <a:pt x="2411054" y="3608"/>
                  </a:lnTo>
                  <a:lnTo>
                    <a:pt x="2369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471" y="4133176"/>
              <a:ext cx="2650490" cy="1998345"/>
            </a:xfrm>
            <a:custGeom>
              <a:avLst/>
              <a:gdLst/>
              <a:ahLst/>
              <a:cxnLst/>
              <a:rect l="l" t="t" r="r" b="b"/>
              <a:pathLst>
                <a:path w="2650490" h="1998345">
                  <a:moveTo>
                    <a:pt x="0" y="332955"/>
                  </a:moveTo>
                  <a:lnTo>
                    <a:pt x="3041" y="283737"/>
                  </a:lnTo>
                  <a:lnTo>
                    <a:pt x="11878" y="236767"/>
                  </a:lnTo>
                  <a:lnTo>
                    <a:pt x="26076" y="192558"/>
                  </a:lnTo>
                  <a:lnTo>
                    <a:pt x="45203" y="151625"/>
                  </a:lnTo>
                  <a:lnTo>
                    <a:pt x="68824" y="114482"/>
                  </a:lnTo>
                  <a:lnTo>
                    <a:pt x="96506" y="81643"/>
                  </a:lnTo>
                  <a:lnTo>
                    <a:pt x="127816" y="53622"/>
                  </a:lnTo>
                  <a:lnTo>
                    <a:pt x="162321" y="30933"/>
                  </a:lnTo>
                  <a:lnTo>
                    <a:pt x="199587" y="14091"/>
                  </a:lnTo>
                  <a:lnTo>
                    <a:pt x="239181" y="3608"/>
                  </a:lnTo>
                  <a:lnTo>
                    <a:pt x="280669" y="0"/>
                  </a:lnTo>
                  <a:lnTo>
                    <a:pt x="2369566" y="0"/>
                  </a:lnTo>
                  <a:lnTo>
                    <a:pt x="2411054" y="3608"/>
                  </a:lnTo>
                  <a:lnTo>
                    <a:pt x="2450648" y="14091"/>
                  </a:lnTo>
                  <a:lnTo>
                    <a:pt x="2487914" y="30933"/>
                  </a:lnTo>
                  <a:lnTo>
                    <a:pt x="2522419" y="53622"/>
                  </a:lnTo>
                  <a:lnTo>
                    <a:pt x="2553729" y="81643"/>
                  </a:lnTo>
                  <a:lnTo>
                    <a:pt x="2581411" y="114482"/>
                  </a:lnTo>
                  <a:lnTo>
                    <a:pt x="2605032" y="151625"/>
                  </a:lnTo>
                  <a:lnTo>
                    <a:pt x="2624159" y="192558"/>
                  </a:lnTo>
                  <a:lnTo>
                    <a:pt x="2638357" y="236767"/>
                  </a:lnTo>
                  <a:lnTo>
                    <a:pt x="2647194" y="283737"/>
                  </a:lnTo>
                  <a:lnTo>
                    <a:pt x="2650235" y="332955"/>
                  </a:lnTo>
                  <a:lnTo>
                    <a:pt x="2650235" y="1664825"/>
                  </a:lnTo>
                  <a:lnTo>
                    <a:pt x="2647194" y="1714026"/>
                  </a:lnTo>
                  <a:lnTo>
                    <a:pt x="2638357" y="1760987"/>
                  </a:lnTo>
                  <a:lnTo>
                    <a:pt x="2624159" y="1805191"/>
                  </a:lnTo>
                  <a:lnTo>
                    <a:pt x="2605032" y="1846125"/>
                  </a:lnTo>
                  <a:lnTo>
                    <a:pt x="2581411" y="1883272"/>
                  </a:lnTo>
                  <a:lnTo>
                    <a:pt x="2553729" y="1916118"/>
                  </a:lnTo>
                  <a:lnTo>
                    <a:pt x="2522419" y="1944147"/>
                  </a:lnTo>
                  <a:lnTo>
                    <a:pt x="2487914" y="1966844"/>
                  </a:lnTo>
                  <a:lnTo>
                    <a:pt x="2450648" y="1983694"/>
                  </a:lnTo>
                  <a:lnTo>
                    <a:pt x="2411054" y="1994182"/>
                  </a:lnTo>
                  <a:lnTo>
                    <a:pt x="2369566" y="1997792"/>
                  </a:lnTo>
                  <a:lnTo>
                    <a:pt x="280669" y="1997792"/>
                  </a:lnTo>
                  <a:lnTo>
                    <a:pt x="239181" y="1994182"/>
                  </a:lnTo>
                  <a:lnTo>
                    <a:pt x="199587" y="1983694"/>
                  </a:lnTo>
                  <a:lnTo>
                    <a:pt x="162321" y="1966844"/>
                  </a:lnTo>
                  <a:lnTo>
                    <a:pt x="127816" y="1944147"/>
                  </a:lnTo>
                  <a:lnTo>
                    <a:pt x="96506" y="1916118"/>
                  </a:lnTo>
                  <a:lnTo>
                    <a:pt x="68824" y="1883272"/>
                  </a:lnTo>
                  <a:lnTo>
                    <a:pt x="45203" y="1846125"/>
                  </a:lnTo>
                  <a:lnTo>
                    <a:pt x="26076" y="1805191"/>
                  </a:lnTo>
                  <a:lnTo>
                    <a:pt x="11878" y="1760987"/>
                  </a:lnTo>
                  <a:lnTo>
                    <a:pt x="3041" y="1714026"/>
                  </a:lnTo>
                  <a:lnTo>
                    <a:pt x="0" y="1664825"/>
                  </a:lnTo>
                  <a:lnTo>
                    <a:pt x="0" y="332955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3161" y="4384128"/>
            <a:ext cx="21583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div.one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border-style:solid;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border-width:5px;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1396" y="4269879"/>
            <a:ext cx="21583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div.two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bor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-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yle:so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d;  border-  </a:t>
            </a:r>
            <a:r>
              <a:rPr sz="1800" dirty="0">
                <a:latin typeface="Verdana"/>
                <a:cs typeface="Verdana"/>
              </a:rPr>
              <a:t>width:medium;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1826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Border</a:t>
            </a:r>
            <a:r>
              <a:rPr spc="-60" dirty="0"/>
              <a:t> </a:t>
            </a:r>
            <a:r>
              <a:rPr dirty="0"/>
              <a:t>Color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240663"/>
            <a:ext cx="8173720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5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Border </a:t>
            </a:r>
            <a:r>
              <a:rPr sz="1800" dirty="0">
                <a:latin typeface="Verdana"/>
                <a:cs typeface="Verdana"/>
              </a:rPr>
              <a:t>Color </a:t>
            </a:r>
            <a:r>
              <a:rPr sz="1800" spc="-5" dirty="0">
                <a:latin typeface="Verdana"/>
                <a:cs typeface="Verdana"/>
              </a:rPr>
              <a:t>: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border-color property </a:t>
            </a:r>
            <a:r>
              <a:rPr sz="1800" dirty="0">
                <a:latin typeface="Verdana"/>
                <a:cs typeface="Verdana"/>
              </a:rPr>
              <a:t>is used to set the color 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</a:p>
          <a:p>
            <a:pPr marL="12700">
              <a:lnSpc>
                <a:spcPts val="2115"/>
              </a:lnSpc>
            </a:pPr>
            <a:r>
              <a:rPr sz="1800" spc="-40" dirty="0">
                <a:latin typeface="Verdana"/>
                <a:cs typeface="Verdana"/>
              </a:rPr>
              <a:t>border. </a:t>
            </a:r>
            <a:r>
              <a:rPr sz="1800" dirty="0">
                <a:latin typeface="Verdana"/>
                <a:cs typeface="Verdana"/>
              </a:rPr>
              <a:t>The color </a:t>
            </a:r>
            <a:r>
              <a:rPr sz="1800" spc="-10" dirty="0">
                <a:latin typeface="Verdana"/>
                <a:cs typeface="Verdana"/>
              </a:rPr>
              <a:t>can be </a:t>
            </a:r>
            <a:r>
              <a:rPr sz="1800" dirty="0">
                <a:latin typeface="Verdana"/>
                <a:cs typeface="Verdana"/>
              </a:rPr>
              <a:t>set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by:</a:t>
            </a:r>
          </a:p>
          <a:p>
            <a:pPr marL="187960" indent="-172720">
              <a:lnSpc>
                <a:spcPts val="1910"/>
              </a:lnSpc>
              <a:spcBef>
                <a:spcPts val="36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name - </a:t>
            </a:r>
            <a:r>
              <a:rPr sz="1600" spc="-10" dirty="0">
                <a:latin typeface="Verdana"/>
                <a:cs typeface="Verdana"/>
              </a:rPr>
              <a:t>specify </a:t>
            </a:r>
            <a:r>
              <a:rPr sz="1600" spc="-5" dirty="0">
                <a:latin typeface="Verdana"/>
                <a:cs typeface="Verdana"/>
              </a:rPr>
              <a:t>a color name, </a:t>
            </a:r>
            <a:r>
              <a:rPr sz="1600" spc="-10" dirty="0">
                <a:latin typeface="Verdana"/>
                <a:cs typeface="Verdana"/>
              </a:rPr>
              <a:t>like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"red"</a:t>
            </a:r>
            <a:endParaRPr sz="1600" dirty="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RGB - </a:t>
            </a:r>
            <a:r>
              <a:rPr sz="1600" spc="-10" dirty="0">
                <a:latin typeface="Verdana"/>
                <a:cs typeface="Verdana"/>
              </a:rPr>
              <a:t>specify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RGB </a:t>
            </a:r>
            <a:r>
              <a:rPr sz="1600" spc="-15" dirty="0">
                <a:latin typeface="Verdana"/>
                <a:cs typeface="Verdana"/>
              </a:rPr>
              <a:t>value, </a:t>
            </a:r>
            <a:r>
              <a:rPr sz="1600" spc="-5" dirty="0">
                <a:latin typeface="Verdana"/>
                <a:cs typeface="Verdana"/>
              </a:rPr>
              <a:t>like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"rgb(255,0,0)"</a:t>
            </a:r>
            <a:endParaRPr sz="1600" dirty="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Hex - </a:t>
            </a:r>
            <a:r>
              <a:rPr sz="1600" spc="-10" dirty="0">
                <a:latin typeface="Verdana"/>
                <a:cs typeface="Verdana"/>
              </a:rPr>
              <a:t>specify </a:t>
            </a:r>
            <a:r>
              <a:rPr sz="1600" spc="-5" dirty="0">
                <a:latin typeface="Verdana"/>
                <a:cs typeface="Verdana"/>
              </a:rPr>
              <a:t>a hex </a:t>
            </a:r>
            <a:r>
              <a:rPr sz="1600" spc="-10" dirty="0">
                <a:latin typeface="Verdana"/>
                <a:cs typeface="Verdana"/>
              </a:rPr>
              <a:t>value, like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"#ﬀ0000"</a:t>
            </a:r>
            <a:endParaRPr sz="1600" dirty="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40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can also </a:t>
            </a:r>
            <a:r>
              <a:rPr sz="1600" spc="-10" dirty="0">
                <a:latin typeface="Verdana"/>
                <a:cs typeface="Verdana"/>
              </a:rPr>
              <a:t>set the </a:t>
            </a:r>
            <a:r>
              <a:rPr sz="1600" spc="-5" dirty="0">
                <a:latin typeface="Verdana"/>
                <a:cs typeface="Verdana"/>
              </a:rPr>
              <a:t>border color to</a:t>
            </a:r>
            <a:r>
              <a:rPr sz="1600" spc="1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"transparent".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latin typeface="Verdana"/>
                <a:cs typeface="Verdana"/>
              </a:rPr>
              <a:t>Ex: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8467" y="3686555"/>
            <a:ext cx="2524125" cy="1696720"/>
            <a:chOff x="1458467" y="3686555"/>
            <a:chExt cx="2524125" cy="1696720"/>
          </a:xfrm>
        </p:grpSpPr>
        <p:sp>
          <p:nvSpPr>
            <p:cNvPr id="5" name="object 5"/>
            <p:cNvSpPr/>
            <p:nvPr/>
          </p:nvSpPr>
          <p:spPr>
            <a:xfrm>
              <a:off x="1464564" y="3692651"/>
              <a:ext cx="2512060" cy="1684020"/>
            </a:xfrm>
            <a:custGeom>
              <a:avLst/>
              <a:gdLst/>
              <a:ahLst/>
              <a:cxnLst/>
              <a:rect l="l" t="t" r="r" b="b"/>
              <a:pathLst>
                <a:path w="2512060" h="1684020">
                  <a:moveTo>
                    <a:pt x="2230882" y="0"/>
                  </a:moveTo>
                  <a:lnTo>
                    <a:pt x="280669" y="0"/>
                  </a:lnTo>
                  <a:lnTo>
                    <a:pt x="235129" y="3671"/>
                  </a:lnTo>
                  <a:lnTo>
                    <a:pt x="191934" y="14303"/>
                  </a:lnTo>
                  <a:lnTo>
                    <a:pt x="151660" y="31317"/>
                  </a:lnTo>
                  <a:lnTo>
                    <a:pt x="114885" y="54136"/>
                  </a:lnTo>
                  <a:lnTo>
                    <a:pt x="82184" y="82184"/>
                  </a:lnTo>
                  <a:lnTo>
                    <a:pt x="54136" y="114885"/>
                  </a:lnTo>
                  <a:lnTo>
                    <a:pt x="31317" y="151660"/>
                  </a:lnTo>
                  <a:lnTo>
                    <a:pt x="14303" y="191934"/>
                  </a:lnTo>
                  <a:lnTo>
                    <a:pt x="3671" y="235129"/>
                  </a:lnTo>
                  <a:lnTo>
                    <a:pt x="0" y="280670"/>
                  </a:lnTo>
                  <a:lnTo>
                    <a:pt x="0" y="1403350"/>
                  </a:lnTo>
                  <a:lnTo>
                    <a:pt x="3671" y="1448890"/>
                  </a:lnTo>
                  <a:lnTo>
                    <a:pt x="14303" y="1492085"/>
                  </a:lnTo>
                  <a:lnTo>
                    <a:pt x="31317" y="1532359"/>
                  </a:lnTo>
                  <a:lnTo>
                    <a:pt x="54136" y="1569134"/>
                  </a:lnTo>
                  <a:lnTo>
                    <a:pt x="82184" y="1601835"/>
                  </a:lnTo>
                  <a:lnTo>
                    <a:pt x="114885" y="1629883"/>
                  </a:lnTo>
                  <a:lnTo>
                    <a:pt x="151660" y="1652702"/>
                  </a:lnTo>
                  <a:lnTo>
                    <a:pt x="191934" y="1669716"/>
                  </a:lnTo>
                  <a:lnTo>
                    <a:pt x="235129" y="1680348"/>
                  </a:lnTo>
                  <a:lnTo>
                    <a:pt x="280669" y="1684020"/>
                  </a:lnTo>
                  <a:lnTo>
                    <a:pt x="2230882" y="1684020"/>
                  </a:lnTo>
                  <a:lnTo>
                    <a:pt x="2276422" y="1680348"/>
                  </a:lnTo>
                  <a:lnTo>
                    <a:pt x="2319617" y="1669716"/>
                  </a:lnTo>
                  <a:lnTo>
                    <a:pt x="2359891" y="1652702"/>
                  </a:lnTo>
                  <a:lnTo>
                    <a:pt x="2396666" y="1629883"/>
                  </a:lnTo>
                  <a:lnTo>
                    <a:pt x="2429367" y="1601835"/>
                  </a:lnTo>
                  <a:lnTo>
                    <a:pt x="2457415" y="1569134"/>
                  </a:lnTo>
                  <a:lnTo>
                    <a:pt x="2480234" y="1532359"/>
                  </a:lnTo>
                  <a:lnTo>
                    <a:pt x="2497248" y="1492085"/>
                  </a:lnTo>
                  <a:lnTo>
                    <a:pt x="2507880" y="1448890"/>
                  </a:lnTo>
                  <a:lnTo>
                    <a:pt x="2511552" y="1403350"/>
                  </a:lnTo>
                  <a:lnTo>
                    <a:pt x="2511552" y="280670"/>
                  </a:lnTo>
                  <a:lnTo>
                    <a:pt x="2507880" y="235129"/>
                  </a:lnTo>
                  <a:lnTo>
                    <a:pt x="2497248" y="191934"/>
                  </a:lnTo>
                  <a:lnTo>
                    <a:pt x="2480234" y="151660"/>
                  </a:lnTo>
                  <a:lnTo>
                    <a:pt x="2457415" y="114885"/>
                  </a:lnTo>
                  <a:lnTo>
                    <a:pt x="2429367" y="82184"/>
                  </a:lnTo>
                  <a:lnTo>
                    <a:pt x="2396666" y="54136"/>
                  </a:lnTo>
                  <a:lnTo>
                    <a:pt x="2359891" y="31317"/>
                  </a:lnTo>
                  <a:lnTo>
                    <a:pt x="2319617" y="14303"/>
                  </a:lnTo>
                  <a:lnTo>
                    <a:pt x="2276422" y="3671"/>
                  </a:lnTo>
                  <a:lnTo>
                    <a:pt x="2230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4564" y="3692651"/>
              <a:ext cx="2512060" cy="1684020"/>
            </a:xfrm>
            <a:custGeom>
              <a:avLst/>
              <a:gdLst/>
              <a:ahLst/>
              <a:cxnLst/>
              <a:rect l="l" t="t" r="r" b="b"/>
              <a:pathLst>
                <a:path w="2512060" h="1684020">
                  <a:moveTo>
                    <a:pt x="0" y="280670"/>
                  </a:moveTo>
                  <a:lnTo>
                    <a:pt x="3671" y="235129"/>
                  </a:lnTo>
                  <a:lnTo>
                    <a:pt x="14303" y="191934"/>
                  </a:lnTo>
                  <a:lnTo>
                    <a:pt x="31317" y="151660"/>
                  </a:lnTo>
                  <a:lnTo>
                    <a:pt x="54136" y="114885"/>
                  </a:lnTo>
                  <a:lnTo>
                    <a:pt x="82184" y="82184"/>
                  </a:lnTo>
                  <a:lnTo>
                    <a:pt x="114885" y="54136"/>
                  </a:lnTo>
                  <a:lnTo>
                    <a:pt x="151660" y="31317"/>
                  </a:lnTo>
                  <a:lnTo>
                    <a:pt x="191934" y="14303"/>
                  </a:lnTo>
                  <a:lnTo>
                    <a:pt x="235129" y="3671"/>
                  </a:lnTo>
                  <a:lnTo>
                    <a:pt x="280669" y="0"/>
                  </a:lnTo>
                  <a:lnTo>
                    <a:pt x="2230882" y="0"/>
                  </a:lnTo>
                  <a:lnTo>
                    <a:pt x="2276422" y="3671"/>
                  </a:lnTo>
                  <a:lnTo>
                    <a:pt x="2319617" y="14303"/>
                  </a:lnTo>
                  <a:lnTo>
                    <a:pt x="2359891" y="31317"/>
                  </a:lnTo>
                  <a:lnTo>
                    <a:pt x="2396666" y="54136"/>
                  </a:lnTo>
                  <a:lnTo>
                    <a:pt x="2429367" y="82184"/>
                  </a:lnTo>
                  <a:lnTo>
                    <a:pt x="2457415" y="114885"/>
                  </a:lnTo>
                  <a:lnTo>
                    <a:pt x="2480234" y="151660"/>
                  </a:lnTo>
                  <a:lnTo>
                    <a:pt x="2497248" y="191934"/>
                  </a:lnTo>
                  <a:lnTo>
                    <a:pt x="2507880" y="235129"/>
                  </a:lnTo>
                  <a:lnTo>
                    <a:pt x="2511552" y="280670"/>
                  </a:lnTo>
                  <a:lnTo>
                    <a:pt x="2511552" y="1403350"/>
                  </a:lnTo>
                  <a:lnTo>
                    <a:pt x="2507880" y="1448890"/>
                  </a:lnTo>
                  <a:lnTo>
                    <a:pt x="2497248" y="1492085"/>
                  </a:lnTo>
                  <a:lnTo>
                    <a:pt x="2480234" y="1532359"/>
                  </a:lnTo>
                  <a:lnTo>
                    <a:pt x="2457415" y="1569134"/>
                  </a:lnTo>
                  <a:lnTo>
                    <a:pt x="2429367" y="1601835"/>
                  </a:lnTo>
                  <a:lnTo>
                    <a:pt x="2396666" y="1629883"/>
                  </a:lnTo>
                  <a:lnTo>
                    <a:pt x="2359891" y="1652702"/>
                  </a:lnTo>
                  <a:lnTo>
                    <a:pt x="2319617" y="1669716"/>
                  </a:lnTo>
                  <a:lnTo>
                    <a:pt x="2276422" y="1680348"/>
                  </a:lnTo>
                  <a:lnTo>
                    <a:pt x="2230882" y="1684020"/>
                  </a:lnTo>
                  <a:lnTo>
                    <a:pt x="280669" y="1684020"/>
                  </a:lnTo>
                  <a:lnTo>
                    <a:pt x="235129" y="1680348"/>
                  </a:lnTo>
                  <a:lnTo>
                    <a:pt x="191934" y="1669716"/>
                  </a:lnTo>
                  <a:lnTo>
                    <a:pt x="151660" y="1652702"/>
                  </a:lnTo>
                  <a:lnTo>
                    <a:pt x="114885" y="1629883"/>
                  </a:lnTo>
                  <a:lnTo>
                    <a:pt x="82184" y="1601835"/>
                  </a:lnTo>
                  <a:lnTo>
                    <a:pt x="54136" y="1569134"/>
                  </a:lnTo>
                  <a:lnTo>
                    <a:pt x="31317" y="1532359"/>
                  </a:lnTo>
                  <a:lnTo>
                    <a:pt x="14303" y="1492085"/>
                  </a:lnTo>
                  <a:lnTo>
                    <a:pt x="3671" y="1448890"/>
                  </a:lnTo>
                  <a:lnTo>
                    <a:pt x="0" y="1403350"/>
                  </a:lnTo>
                  <a:lnTo>
                    <a:pt x="0" y="280670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26489" y="3809631"/>
            <a:ext cx="21583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div.one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bor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-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yle:so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d;  border-color:red;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5611" y="3671315"/>
            <a:ext cx="2524125" cy="1813560"/>
            <a:chOff x="4515611" y="3671315"/>
            <a:chExt cx="2524125" cy="1813560"/>
          </a:xfrm>
        </p:grpSpPr>
        <p:sp>
          <p:nvSpPr>
            <p:cNvPr id="9" name="object 9"/>
            <p:cNvSpPr/>
            <p:nvPr/>
          </p:nvSpPr>
          <p:spPr>
            <a:xfrm>
              <a:off x="4521707" y="3677412"/>
              <a:ext cx="2512060" cy="1801495"/>
            </a:xfrm>
            <a:custGeom>
              <a:avLst/>
              <a:gdLst/>
              <a:ahLst/>
              <a:cxnLst/>
              <a:rect l="l" t="t" r="r" b="b"/>
              <a:pathLst>
                <a:path w="2512059" h="1801495">
                  <a:moveTo>
                    <a:pt x="2211323" y="0"/>
                  </a:moveTo>
                  <a:lnTo>
                    <a:pt x="300227" y="0"/>
                  </a:ln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1"/>
                  </a:lnTo>
                  <a:lnTo>
                    <a:pt x="87915" y="87915"/>
                  </a:lnTo>
                  <a:lnTo>
                    <a:pt x="57912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7"/>
                  </a:lnTo>
                  <a:lnTo>
                    <a:pt x="0" y="1501139"/>
                  </a:lnTo>
                  <a:lnTo>
                    <a:pt x="3928" y="1549850"/>
                  </a:lnTo>
                  <a:lnTo>
                    <a:pt x="15300" y="1596054"/>
                  </a:lnTo>
                  <a:lnTo>
                    <a:pt x="33501" y="1639134"/>
                  </a:lnTo>
                  <a:lnTo>
                    <a:pt x="57911" y="1678472"/>
                  </a:lnTo>
                  <a:lnTo>
                    <a:pt x="87915" y="1713452"/>
                  </a:lnTo>
                  <a:lnTo>
                    <a:pt x="122895" y="1743456"/>
                  </a:lnTo>
                  <a:lnTo>
                    <a:pt x="162233" y="1767866"/>
                  </a:lnTo>
                  <a:lnTo>
                    <a:pt x="205313" y="1786067"/>
                  </a:lnTo>
                  <a:lnTo>
                    <a:pt x="251517" y="1797439"/>
                  </a:lnTo>
                  <a:lnTo>
                    <a:pt x="300227" y="1801368"/>
                  </a:lnTo>
                  <a:lnTo>
                    <a:pt x="2211323" y="1801368"/>
                  </a:lnTo>
                  <a:lnTo>
                    <a:pt x="2260034" y="1797439"/>
                  </a:lnTo>
                  <a:lnTo>
                    <a:pt x="2306238" y="1786067"/>
                  </a:lnTo>
                  <a:lnTo>
                    <a:pt x="2349318" y="1767866"/>
                  </a:lnTo>
                  <a:lnTo>
                    <a:pt x="2388656" y="1743455"/>
                  </a:lnTo>
                  <a:lnTo>
                    <a:pt x="2423636" y="1713452"/>
                  </a:lnTo>
                  <a:lnTo>
                    <a:pt x="2453640" y="1678472"/>
                  </a:lnTo>
                  <a:lnTo>
                    <a:pt x="2478050" y="1639134"/>
                  </a:lnTo>
                  <a:lnTo>
                    <a:pt x="2496251" y="1596054"/>
                  </a:lnTo>
                  <a:lnTo>
                    <a:pt x="2507623" y="1549850"/>
                  </a:lnTo>
                  <a:lnTo>
                    <a:pt x="2511551" y="1501139"/>
                  </a:lnTo>
                  <a:lnTo>
                    <a:pt x="2511551" y="300227"/>
                  </a:lnTo>
                  <a:lnTo>
                    <a:pt x="2507623" y="251517"/>
                  </a:lnTo>
                  <a:lnTo>
                    <a:pt x="2496251" y="205313"/>
                  </a:lnTo>
                  <a:lnTo>
                    <a:pt x="2478050" y="162233"/>
                  </a:lnTo>
                  <a:lnTo>
                    <a:pt x="2453639" y="122895"/>
                  </a:lnTo>
                  <a:lnTo>
                    <a:pt x="2423636" y="87915"/>
                  </a:lnTo>
                  <a:lnTo>
                    <a:pt x="2388656" y="57912"/>
                  </a:lnTo>
                  <a:lnTo>
                    <a:pt x="2349318" y="33501"/>
                  </a:lnTo>
                  <a:lnTo>
                    <a:pt x="2306238" y="15300"/>
                  </a:lnTo>
                  <a:lnTo>
                    <a:pt x="2260034" y="3928"/>
                  </a:lnTo>
                  <a:lnTo>
                    <a:pt x="22113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1707" y="3677412"/>
              <a:ext cx="2512060" cy="1801495"/>
            </a:xfrm>
            <a:custGeom>
              <a:avLst/>
              <a:gdLst/>
              <a:ahLst/>
              <a:cxnLst/>
              <a:rect l="l" t="t" r="r" b="b"/>
              <a:pathLst>
                <a:path w="2512059" h="1801495">
                  <a:moveTo>
                    <a:pt x="0" y="300227"/>
                  </a:moveTo>
                  <a:lnTo>
                    <a:pt x="3928" y="251517"/>
                  </a:lnTo>
                  <a:lnTo>
                    <a:pt x="15300" y="205313"/>
                  </a:lnTo>
                  <a:lnTo>
                    <a:pt x="33501" y="162233"/>
                  </a:lnTo>
                  <a:lnTo>
                    <a:pt x="57912" y="122895"/>
                  </a:lnTo>
                  <a:lnTo>
                    <a:pt x="87915" y="87915"/>
                  </a:lnTo>
                  <a:lnTo>
                    <a:pt x="122895" y="57911"/>
                  </a:lnTo>
                  <a:lnTo>
                    <a:pt x="162233" y="33501"/>
                  </a:lnTo>
                  <a:lnTo>
                    <a:pt x="205313" y="15300"/>
                  </a:lnTo>
                  <a:lnTo>
                    <a:pt x="251517" y="3928"/>
                  </a:lnTo>
                  <a:lnTo>
                    <a:pt x="300227" y="0"/>
                  </a:lnTo>
                  <a:lnTo>
                    <a:pt x="2211323" y="0"/>
                  </a:lnTo>
                  <a:lnTo>
                    <a:pt x="2260034" y="3928"/>
                  </a:lnTo>
                  <a:lnTo>
                    <a:pt x="2306238" y="15300"/>
                  </a:lnTo>
                  <a:lnTo>
                    <a:pt x="2349318" y="33501"/>
                  </a:lnTo>
                  <a:lnTo>
                    <a:pt x="2388656" y="57912"/>
                  </a:lnTo>
                  <a:lnTo>
                    <a:pt x="2423636" y="87915"/>
                  </a:lnTo>
                  <a:lnTo>
                    <a:pt x="2453639" y="122895"/>
                  </a:lnTo>
                  <a:lnTo>
                    <a:pt x="2478050" y="162233"/>
                  </a:lnTo>
                  <a:lnTo>
                    <a:pt x="2496251" y="205313"/>
                  </a:lnTo>
                  <a:lnTo>
                    <a:pt x="2507623" y="251517"/>
                  </a:lnTo>
                  <a:lnTo>
                    <a:pt x="2511551" y="300227"/>
                  </a:lnTo>
                  <a:lnTo>
                    <a:pt x="2511551" y="1501139"/>
                  </a:lnTo>
                  <a:lnTo>
                    <a:pt x="2507623" y="1549850"/>
                  </a:lnTo>
                  <a:lnTo>
                    <a:pt x="2496251" y="1596054"/>
                  </a:lnTo>
                  <a:lnTo>
                    <a:pt x="2478050" y="1639134"/>
                  </a:lnTo>
                  <a:lnTo>
                    <a:pt x="2453640" y="1678472"/>
                  </a:lnTo>
                  <a:lnTo>
                    <a:pt x="2423636" y="1713452"/>
                  </a:lnTo>
                  <a:lnTo>
                    <a:pt x="2388656" y="1743455"/>
                  </a:lnTo>
                  <a:lnTo>
                    <a:pt x="2349318" y="1767866"/>
                  </a:lnTo>
                  <a:lnTo>
                    <a:pt x="2306238" y="1786067"/>
                  </a:lnTo>
                  <a:lnTo>
                    <a:pt x="2260034" y="1797439"/>
                  </a:lnTo>
                  <a:lnTo>
                    <a:pt x="2211323" y="1801368"/>
                  </a:lnTo>
                  <a:lnTo>
                    <a:pt x="300227" y="1801368"/>
                  </a:lnTo>
                  <a:lnTo>
                    <a:pt x="251517" y="1797439"/>
                  </a:lnTo>
                  <a:lnTo>
                    <a:pt x="205313" y="1786067"/>
                  </a:lnTo>
                  <a:lnTo>
                    <a:pt x="162233" y="1767866"/>
                  </a:lnTo>
                  <a:lnTo>
                    <a:pt x="122895" y="1743456"/>
                  </a:lnTo>
                  <a:lnTo>
                    <a:pt x="87915" y="1713452"/>
                  </a:lnTo>
                  <a:lnTo>
                    <a:pt x="57911" y="1678472"/>
                  </a:lnTo>
                  <a:lnTo>
                    <a:pt x="33501" y="1639134"/>
                  </a:lnTo>
                  <a:lnTo>
                    <a:pt x="15300" y="1596054"/>
                  </a:lnTo>
                  <a:lnTo>
                    <a:pt x="3928" y="1549850"/>
                  </a:lnTo>
                  <a:lnTo>
                    <a:pt x="0" y="1501139"/>
                  </a:lnTo>
                  <a:lnTo>
                    <a:pt x="0" y="300227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88585" y="3810457"/>
            <a:ext cx="21050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Verdana"/>
                <a:cs typeface="Verdana"/>
              </a:rPr>
              <a:t>div.two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borde</a:t>
            </a:r>
            <a:r>
              <a:rPr sz="1600" spc="-10" dirty="0">
                <a:latin typeface="Verdana"/>
                <a:cs typeface="Verdana"/>
              </a:rPr>
              <a:t>r-</a:t>
            </a:r>
            <a:r>
              <a:rPr sz="1600" spc="-5" dirty="0">
                <a:latin typeface="Verdana"/>
                <a:cs typeface="Verdana"/>
              </a:rPr>
              <a:t>s</a:t>
            </a:r>
            <a:r>
              <a:rPr sz="1600" spc="-3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yle:dot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1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;  border-  color:#98bf21;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501141"/>
            <a:ext cx="310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Border</a:t>
            </a:r>
            <a:r>
              <a:rPr sz="1800" spc="-405" dirty="0"/>
              <a:t> </a:t>
            </a:r>
            <a:r>
              <a:rPr sz="1800" dirty="0"/>
              <a:t>-</a:t>
            </a:r>
            <a:r>
              <a:rPr sz="1800" spc="-415" dirty="0"/>
              <a:t> </a:t>
            </a:r>
            <a:r>
              <a:rPr sz="1800" dirty="0"/>
              <a:t>Individual</a:t>
            </a:r>
            <a:r>
              <a:rPr sz="1800" spc="-35" dirty="0"/>
              <a:t> </a:t>
            </a:r>
            <a:r>
              <a:rPr sz="1800" dirty="0"/>
              <a:t>sides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5218176" y="2692375"/>
            <a:ext cx="2545080" cy="588645"/>
            <a:chOff x="5218176" y="2692375"/>
            <a:chExt cx="2545080" cy="588645"/>
          </a:xfrm>
        </p:grpSpPr>
        <p:sp>
          <p:nvSpPr>
            <p:cNvPr id="4" name="object 4"/>
            <p:cNvSpPr/>
            <p:nvPr/>
          </p:nvSpPr>
          <p:spPr>
            <a:xfrm>
              <a:off x="5218176" y="2692375"/>
              <a:ext cx="2520696" cy="5638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1892" y="2706093"/>
              <a:ext cx="2531364" cy="5745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8363" y="1504022"/>
            <a:ext cx="3752850" cy="2965450"/>
            <a:chOff x="1388363" y="1504022"/>
            <a:chExt cx="3752850" cy="2965450"/>
          </a:xfrm>
        </p:grpSpPr>
        <p:sp>
          <p:nvSpPr>
            <p:cNvPr id="7" name="object 7"/>
            <p:cNvSpPr/>
            <p:nvPr/>
          </p:nvSpPr>
          <p:spPr>
            <a:xfrm>
              <a:off x="1394459" y="1510118"/>
              <a:ext cx="3167380" cy="2953385"/>
            </a:xfrm>
            <a:custGeom>
              <a:avLst/>
              <a:gdLst/>
              <a:ahLst/>
              <a:cxnLst/>
              <a:rect l="l" t="t" r="r" b="b"/>
              <a:pathLst>
                <a:path w="3167379" h="2953385">
                  <a:moveTo>
                    <a:pt x="2801366" y="0"/>
                  </a:moveTo>
                  <a:lnTo>
                    <a:pt x="365506" y="0"/>
                  </a:lnTo>
                  <a:lnTo>
                    <a:pt x="325690" y="2888"/>
                  </a:lnTo>
                  <a:lnTo>
                    <a:pt x="287114" y="11354"/>
                  </a:lnTo>
                  <a:lnTo>
                    <a:pt x="250001" y="25097"/>
                  </a:lnTo>
                  <a:lnTo>
                    <a:pt x="214573" y="43816"/>
                  </a:lnTo>
                  <a:lnTo>
                    <a:pt x="181054" y="67209"/>
                  </a:lnTo>
                  <a:lnTo>
                    <a:pt x="149668" y="94978"/>
                  </a:lnTo>
                  <a:lnTo>
                    <a:pt x="120638" y="126820"/>
                  </a:lnTo>
                  <a:lnTo>
                    <a:pt x="94187" y="162435"/>
                  </a:lnTo>
                  <a:lnTo>
                    <a:pt x="70538" y="201523"/>
                  </a:lnTo>
                  <a:lnTo>
                    <a:pt x="49915" y="243783"/>
                  </a:lnTo>
                  <a:lnTo>
                    <a:pt x="32541" y="288914"/>
                  </a:lnTo>
                  <a:lnTo>
                    <a:pt x="18639" y="336616"/>
                  </a:lnTo>
                  <a:lnTo>
                    <a:pt x="8433" y="386587"/>
                  </a:lnTo>
                  <a:lnTo>
                    <a:pt x="2145" y="438528"/>
                  </a:lnTo>
                  <a:lnTo>
                    <a:pt x="0" y="492137"/>
                  </a:lnTo>
                  <a:lnTo>
                    <a:pt x="0" y="2460650"/>
                  </a:lnTo>
                  <a:lnTo>
                    <a:pt x="2145" y="2514257"/>
                  </a:lnTo>
                  <a:lnTo>
                    <a:pt x="8433" y="2566195"/>
                  </a:lnTo>
                  <a:lnTo>
                    <a:pt x="18639" y="2616164"/>
                  </a:lnTo>
                  <a:lnTo>
                    <a:pt x="32541" y="2663863"/>
                  </a:lnTo>
                  <a:lnTo>
                    <a:pt x="49915" y="2708992"/>
                  </a:lnTo>
                  <a:lnTo>
                    <a:pt x="70538" y="2751249"/>
                  </a:lnTo>
                  <a:lnTo>
                    <a:pt x="94187" y="2790335"/>
                  </a:lnTo>
                  <a:lnTo>
                    <a:pt x="120638" y="2825949"/>
                  </a:lnTo>
                  <a:lnTo>
                    <a:pt x="149668" y="2857789"/>
                  </a:lnTo>
                  <a:lnTo>
                    <a:pt x="181054" y="2885556"/>
                  </a:lnTo>
                  <a:lnTo>
                    <a:pt x="214573" y="2908949"/>
                  </a:lnTo>
                  <a:lnTo>
                    <a:pt x="250001" y="2927666"/>
                  </a:lnTo>
                  <a:lnTo>
                    <a:pt x="287114" y="2941408"/>
                  </a:lnTo>
                  <a:lnTo>
                    <a:pt x="325690" y="2949874"/>
                  </a:lnTo>
                  <a:lnTo>
                    <a:pt x="365506" y="2952762"/>
                  </a:lnTo>
                  <a:lnTo>
                    <a:pt x="2801366" y="2952762"/>
                  </a:lnTo>
                  <a:lnTo>
                    <a:pt x="2841181" y="2949874"/>
                  </a:lnTo>
                  <a:lnTo>
                    <a:pt x="2879757" y="2941408"/>
                  </a:lnTo>
                  <a:lnTo>
                    <a:pt x="2916870" y="2927666"/>
                  </a:lnTo>
                  <a:lnTo>
                    <a:pt x="2952298" y="2908949"/>
                  </a:lnTo>
                  <a:lnTo>
                    <a:pt x="2985817" y="2885556"/>
                  </a:lnTo>
                  <a:lnTo>
                    <a:pt x="3017203" y="2857789"/>
                  </a:lnTo>
                  <a:lnTo>
                    <a:pt x="3046233" y="2825949"/>
                  </a:lnTo>
                  <a:lnTo>
                    <a:pt x="3072684" y="2790335"/>
                  </a:lnTo>
                  <a:lnTo>
                    <a:pt x="3096333" y="2751249"/>
                  </a:lnTo>
                  <a:lnTo>
                    <a:pt x="3116956" y="2708992"/>
                  </a:lnTo>
                  <a:lnTo>
                    <a:pt x="3134330" y="2663863"/>
                  </a:lnTo>
                  <a:lnTo>
                    <a:pt x="3148232" y="2616164"/>
                  </a:lnTo>
                  <a:lnTo>
                    <a:pt x="3158438" y="2566195"/>
                  </a:lnTo>
                  <a:lnTo>
                    <a:pt x="3164726" y="2514257"/>
                  </a:lnTo>
                  <a:lnTo>
                    <a:pt x="3166872" y="2460650"/>
                  </a:lnTo>
                  <a:lnTo>
                    <a:pt x="3166872" y="492137"/>
                  </a:lnTo>
                  <a:lnTo>
                    <a:pt x="3164726" y="438528"/>
                  </a:lnTo>
                  <a:lnTo>
                    <a:pt x="3158438" y="386587"/>
                  </a:lnTo>
                  <a:lnTo>
                    <a:pt x="3148232" y="336616"/>
                  </a:lnTo>
                  <a:lnTo>
                    <a:pt x="3134330" y="288914"/>
                  </a:lnTo>
                  <a:lnTo>
                    <a:pt x="3116956" y="243783"/>
                  </a:lnTo>
                  <a:lnTo>
                    <a:pt x="3096333" y="201523"/>
                  </a:lnTo>
                  <a:lnTo>
                    <a:pt x="3072684" y="162435"/>
                  </a:lnTo>
                  <a:lnTo>
                    <a:pt x="3046233" y="126820"/>
                  </a:lnTo>
                  <a:lnTo>
                    <a:pt x="3017203" y="94978"/>
                  </a:lnTo>
                  <a:lnTo>
                    <a:pt x="2985817" y="67209"/>
                  </a:lnTo>
                  <a:lnTo>
                    <a:pt x="2952298" y="43816"/>
                  </a:lnTo>
                  <a:lnTo>
                    <a:pt x="2916870" y="25097"/>
                  </a:lnTo>
                  <a:lnTo>
                    <a:pt x="2879757" y="11354"/>
                  </a:lnTo>
                  <a:lnTo>
                    <a:pt x="2841181" y="2888"/>
                  </a:lnTo>
                  <a:lnTo>
                    <a:pt x="2801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4459" y="1510118"/>
              <a:ext cx="3167380" cy="2953385"/>
            </a:xfrm>
            <a:custGeom>
              <a:avLst/>
              <a:gdLst/>
              <a:ahLst/>
              <a:cxnLst/>
              <a:rect l="l" t="t" r="r" b="b"/>
              <a:pathLst>
                <a:path w="3167379" h="2953385">
                  <a:moveTo>
                    <a:pt x="0" y="492137"/>
                  </a:moveTo>
                  <a:lnTo>
                    <a:pt x="2145" y="438528"/>
                  </a:lnTo>
                  <a:lnTo>
                    <a:pt x="8433" y="386587"/>
                  </a:lnTo>
                  <a:lnTo>
                    <a:pt x="18639" y="336616"/>
                  </a:lnTo>
                  <a:lnTo>
                    <a:pt x="32541" y="288914"/>
                  </a:lnTo>
                  <a:lnTo>
                    <a:pt x="49915" y="243783"/>
                  </a:lnTo>
                  <a:lnTo>
                    <a:pt x="70538" y="201523"/>
                  </a:lnTo>
                  <a:lnTo>
                    <a:pt x="94187" y="162435"/>
                  </a:lnTo>
                  <a:lnTo>
                    <a:pt x="120638" y="126820"/>
                  </a:lnTo>
                  <a:lnTo>
                    <a:pt x="149668" y="94978"/>
                  </a:lnTo>
                  <a:lnTo>
                    <a:pt x="181054" y="67209"/>
                  </a:lnTo>
                  <a:lnTo>
                    <a:pt x="214573" y="43816"/>
                  </a:lnTo>
                  <a:lnTo>
                    <a:pt x="250001" y="25097"/>
                  </a:lnTo>
                  <a:lnTo>
                    <a:pt x="287114" y="11354"/>
                  </a:lnTo>
                  <a:lnTo>
                    <a:pt x="325690" y="2888"/>
                  </a:lnTo>
                  <a:lnTo>
                    <a:pt x="365506" y="0"/>
                  </a:lnTo>
                  <a:lnTo>
                    <a:pt x="2801366" y="0"/>
                  </a:lnTo>
                  <a:lnTo>
                    <a:pt x="2841181" y="2888"/>
                  </a:lnTo>
                  <a:lnTo>
                    <a:pt x="2879757" y="11354"/>
                  </a:lnTo>
                  <a:lnTo>
                    <a:pt x="2916870" y="25097"/>
                  </a:lnTo>
                  <a:lnTo>
                    <a:pt x="2952298" y="43816"/>
                  </a:lnTo>
                  <a:lnTo>
                    <a:pt x="2985817" y="67209"/>
                  </a:lnTo>
                  <a:lnTo>
                    <a:pt x="3017203" y="94978"/>
                  </a:lnTo>
                  <a:lnTo>
                    <a:pt x="3046233" y="126820"/>
                  </a:lnTo>
                  <a:lnTo>
                    <a:pt x="3072684" y="162435"/>
                  </a:lnTo>
                  <a:lnTo>
                    <a:pt x="3096333" y="201523"/>
                  </a:lnTo>
                  <a:lnTo>
                    <a:pt x="3116956" y="243783"/>
                  </a:lnTo>
                  <a:lnTo>
                    <a:pt x="3134330" y="288914"/>
                  </a:lnTo>
                  <a:lnTo>
                    <a:pt x="3148232" y="336616"/>
                  </a:lnTo>
                  <a:lnTo>
                    <a:pt x="3158438" y="386587"/>
                  </a:lnTo>
                  <a:lnTo>
                    <a:pt x="3164726" y="438528"/>
                  </a:lnTo>
                  <a:lnTo>
                    <a:pt x="3166872" y="492137"/>
                  </a:lnTo>
                  <a:lnTo>
                    <a:pt x="3166872" y="2460650"/>
                  </a:lnTo>
                  <a:lnTo>
                    <a:pt x="3164726" y="2514257"/>
                  </a:lnTo>
                  <a:lnTo>
                    <a:pt x="3158438" y="2566195"/>
                  </a:lnTo>
                  <a:lnTo>
                    <a:pt x="3148232" y="2616164"/>
                  </a:lnTo>
                  <a:lnTo>
                    <a:pt x="3134330" y="2663863"/>
                  </a:lnTo>
                  <a:lnTo>
                    <a:pt x="3116956" y="2708992"/>
                  </a:lnTo>
                  <a:lnTo>
                    <a:pt x="3096333" y="2751249"/>
                  </a:lnTo>
                  <a:lnTo>
                    <a:pt x="3072684" y="2790335"/>
                  </a:lnTo>
                  <a:lnTo>
                    <a:pt x="3046233" y="2825949"/>
                  </a:lnTo>
                  <a:lnTo>
                    <a:pt x="3017203" y="2857789"/>
                  </a:lnTo>
                  <a:lnTo>
                    <a:pt x="2985817" y="2885556"/>
                  </a:lnTo>
                  <a:lnTo>
                    <a:pt x="2952298" y="2908949"/>
                  </a:lnTo>
                  <a:lnTo>
                    <a:pt x="2916870" y="2927666"/>
                  </a:lnTo>
                  <a:lnTo>
                    <a:pt x="2879757" y="2941408"/>
                  </a:lnTo>
                  <a:lnTo>
                    <a:pt x="2841181" y="2949874"/>
                  </a:lnTo>
                  <a:lnTo>
                    <a:pt x="2801366" y="2952762"/>
                  </a:lnTo>
                  <a:lnTo>
                    <a:pt x="365506" y="2952762"/>
                  </a:lnTo>
                  <a:lnTo>
                    <a:pt x="325690" y="2949874"/>
                  </a:lnTo>
                  <a:lnTo>
                    <a:pt x="287114" y="2941408"/>
                  </a:lnTo>
                  <a:lnTo>
                    <a:pt x="250001" y="2927666"/>
                  </a:lnTo>
                  <a:lnTo>
                    <a:pt x="214573" y="2908949"/>
                  </a:lnTo>
                  <a:lnTo>
                    <a:pt x="181054" y="2885556"/>
                  </a:lnTo>
                  <a:lnTo>
                    <a:pt x="149668" y="2857789"/>
                  </a:lnTo>
                  <a:lnTo>
                    <a:pt x="120638" y="2825949"/>
                  </a:lnTo>
                  <a:lnTo>
                    <a:pt x="94187" y="2790335"/>
                  </a:lnTo>
                  <a:lnTo>
                    <a:pt x="70538" y="2751249"/>
                  </a:lnTo>
                  <a:lnTo>
                    <a:pt x="49915" y="2708992"/>
                  </a:lnTo>
                  <a:lnTo>
                    <a:pt x="32541" y="2663863"/>
                  </a:lnTo>
                  <a:lnTo>
                    <a:pt x="18639" y="2616164"/>
                  </a:lnTo>
                  <a:lnTo>
                    <a:pt x="8433" y="2566195"/>
                  </a:lnTo>
                  <a:lnTo>
                    <a:pt x="2145" y="2514257"/>
                  </a:lnTo>
                  <a:lnTo>
                    <a:pt x="0" y="2460650"/>
                  </a:lnTo>
                  <a:lnTo>
                    <a:pt x="0" y="492137"/>
                  </a:lnTo>
                  <a:close/>
                </a:path>
              </a:pathLst>
            </a:custGeom>
            <a:ln w="12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1204" y="2971012"/>
              <a:ext cx="579755" cy="103505"/>
            </a:xfrm>
            <a:custGeom>
              <a:avLst/>
              <a:gdLst/>
              <a:ahLst/>
              <a:cxnLst/>
              <a:rect l="l" t="t" r="r" b="b"/>
              <a:pathLst>
                <a:path w="579754" h="103505">
                  <a:moveTo>
                    <a:pt x="568608" y="44323"/>
                  </a:moveTo>
                  <a:lnTo>
                    <a:pt x="566928" y="44323"/>
                  </a:lnTo>
                  <a:lnTo>
                    <a:pt x="567055" y="57023"/>
                  </a:lnTo>
                  <a:lnTo>
                    <a:pt x="543805" y="57340"/>
                  </a:lnTo>
                  <a:lnTo>
                    <a:pt x="488188" y="90805"/>
                  </a:lnTo>
                  <a:lnTo>
                    <a:pt x="485140" y="92583"/>
                  </a:lnTo>
                  <a:lnTo>
                    <a:pt x="484124" y="96520"/>
                  </a:lnTo>
                  <a:lnTo>
                    <a:pt x="486029" y="99440"/>
                  </a:lnTo>
                  <a:lnTo>
                    <a:pt x="487807" y="102488"/>
                  </a:lnTo>
                  <a:lnTo>
                    <a:pt x="491617" y="103505"/>
                  </a:lnTo>
                  <a:lnTo>
                    <a:pt x="494665" y="101600"/>
                  </a:lnTo>
                  <a:lnTo>
                    <a:pt x="579628" y="50546"/>
                  </a:lnTo>
                  <a:lnTo>
                    <a:pt x="568608" y="44323"/>
                  </a:lnTo>
                  <a:close/>
                </a:path>
                <a:path w="579754" h="103505">
                  <a:moveTo>
                    <a:pt x="543332" y="44645"/>
                  </a:moveTo>
                  <a:lnTo>
                    <a:pt x="0" y="52070"/>
                  </a:lnTo>
                  <a:lnTo>
                    <a:pt x="254" y="64770"/>
                  </a:lnTo>
                  <a:lnTo>
                    <a:pt x="543805" y="57340"/>
                  </a:lnTo>
                  <a:lnTo>
                    <a:pt x="554455" y="50933"/>
                  </a:lnTo>
                  <a:lnTo>
                    <a:pt x="543332" y="44645"/>
                  </a:lnTo>
                  <a:close/>
                </a:path>
                <a:path w="579754" h="103505">
                  <a:moveTo>
                    <a:pt x="554455" y="50933"/>
                  </a:moveTo>
                  <a:lnTo>
                    <a:pt x="543805" y="57340"/>
                  </a:lnTo>
                  <a:lnTo>
                    <a:pt x="567055" y="57023"/>
                  </a:lnTo>
                  <a:lnTo>
                    <a:pt x="567047" y="56261"/>
                  </a:lnTo>
                  <a:lnTo>
                    <a:pt x="563880" y="56261"/>
                  </a:lnTo>
                  <a:lnTo>
                    <a:pt x="554455" y="50933"/>
                  </a:lnTo>
                  <a:close/>
                </a:path>
                <a:path w="579754" h="103505">
                  <a:moveTo>
                    <a:pt x="563753" y="45338"/>
                  </a:moveTo>
                  <a:lnTo>
                    <a:pt x="554455" y="50933"/>
                  </a:lnTo>
                  <a:lnTo>
                    <a:pt x="563880" y="56261"/>
                  </a:lnTo>
                  <a:lnTo>
                    <a:pt x="563753" y="45338"/>
                  </a:lnTo>
                  <a:close/>
                </a:path>
                <a:path w="579754" h="103505">
                  <a:moveTo>
                    <a:pt x="566938" y="45338"/>
                  </a:moveTo>
                  <a:lnTo>
                    <a:pt x="563753" y="45338"/>
                  </a:lnTo>
                  <a:lnTo>
                    <a:pt x="563880" y="56261"/>
                  </a:lnTo>
                  <a:lnTo>
                    <a:pt x="567047" y="56261"/>
                  </a:lnTo>
                  <a:lnTo>
                    <a:pt x="566938" y="45338"/>
                  </a:lnTo>
                  <a:close/>
                </a:path>
                <a:path w="579754" h="103505">
                  <a:moveTo>
                    <a:pt x="566928" y="44323"/>
                  </a:moveTo>
                  <a:lnTo>
                    <a:pt x="543332" y="44645"/>
                  </a:lnTo>
                  <a:lnTo>
                    <a:pt x="554455" y="50933"/>
                  </a:lnTo>
                  <a:lnTo>
                    <a:pt x="563753" y="45338"/>
                  </a:lnTo>
                  <a:lnTo>
                    <a:pt x="566938" y="45338"/>
                  </a:lnTo>
                  <a:lnTo>
                    <a:pt x="566928" y="44323"/>
                  </a:lnTo>
                  <a:close/>
                </a:path>
                <a:path w="579754" h="103505">
                  <a:moveTo>
                    <a:pt x="490220" y="0"/>
                  </a:moveTo>
                  <a:lnTo>
                    <a:pt x="486410" y="1143"/>
                  </a:lnTo>
                  <a:lnTo>
                    <a:pt x="484632" y="4190"/>
                  </a:lnTo>
                  <a:lnTo>
                    <a:pt x="482981" y="7238"/>
                  </a:lnTo>
                  <a:lnTo>
                    <a:pt x="483997" y="11175"/>
                  </a:lnTo>
                  <a:lnTo>
                    <a:pt x="487045" y="12826"/>
                  </a:lnTo>
                  <a:lnTo>
                    <a:pt x="543332" y="44645"/>
                  </a:lnTo>
                  <a:lnTo>
                    <a:pt x="566928" y="44323"/>
                  </a:lnTo>
                  <a:lnTo>
                    <a:pt x="568608" y="44323"/>
                  </a:lnTo>
                  <a:lnTo>
                    <a:pt x="493268" y="1777"/>
                  </a:lnTo>
                  <a:lnTo>
                    <a:pt x="490220" y="0"/>
                  </a:lnTo>
                  <a:close/>
                </a:path>
              </a:pathLst>
            </a:custGeom>
            <a:solidFill>
              <a:srgbClr val="007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700" y="1057783"/>
            <a:ext cx="8543925" cy="48431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18515">
              <a:lnSpc>
                <a:spcPct val="1018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10" dirty="0">
                <a:latin typeface="Verdana"/>
                <a:cs typeface="Verdana"/>
              </a:rPr>
              <a:t>CSS </a:t>
            </a:r>
            <a:r>
              <a:rPr sz="1800" spc="5" dirty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is possible to </a:t>
            </a:r>
            <a:r>
              <a:rPr sz="1800" spc="-5" dirty="0">
                <a:latin typeface="Verdana"/>
                <a:cs typeface="Verdana"/>
              </a:rPr>
              <a:t>specify </a:t>
            </a:r>
            <a:r>
              <a:rPr sz="1800" spc="-70" dirty="0">
                <a:latin typeface="Verdana"/>
                <a:cs typeface="Verdana"/>
              </a:rPr>
              <a:t>diﬀerent </a:t>
            </a:r>
            <a:r>
              <a:rPr sz="1800" spc="-5" dirty="0">
                <a:latin typeface="Verdana"/>
                <a:cs typeface="Verdana"/>
              </a:rPr>
              <a:t>borders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70" dirty="0">
                <a:latin typeface="Verdana"/>
                <a:cs typeface="Verdana"/>
              </a:rPr>
              <a:t>diﬀerent </a:t>
            </a:r>
            <a:r>
              <a:rPr sz="1800" dirty="0">
                <a:latin typeface="Verdana"/>
                <a:cs typeface="Verdana"/>
              </a:rPr>
              <a:t>sides:  </a:t>
            </a:r>
            <a:r>
              <a:rPr sz="1800" spc="-5" dirty="0">
                <a:latin typeface="Verdana"/>
                <a:cs typeface="Verdana"/>
              </a:rPr>
              <a:t>Ex:</a:t>
            </a:r>
            <a:endParaRPr sz="1800">
              <a:latin typeface="Verdana"/>
              <a:cs typeface="Verdana"/>
            </a:endParaRPr>
          </a:p>
          <a:p>
            <a:pPr marL="1306830">
              <a:lnSpc>
                <a:spcPts val="1880"/>
              </a:lnSpc>
            </a:pPr>
            <a:r>
              <a:rPr sz="1800" dirty="0">
                <a:latin typeface="Verdana"/>
                <a:cs typeface="Verdana"/>
              </a:rPr>
              <a:t>div</a:t>
            </a:r>
            <a:endParaRPr sz="1800">
              <a:latin typeface="Verdana"/>
              <a:cs typeface="Verdana"/>
            </a:endParaRPr>
          </a:p>
          <a:p>
            <a:pPr marL="130683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306830" marR="54483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border-top-  style:dotted;  </a:t>
            </a:r>
            <a:r>
              <a:rPr sz="1800" spc="-10" dirty="0">
                <a:latin typeface="Verdana"/>
                <a:cs typeface="Verdana"/>
              </a:rPr>
              <a:t>border-right-  </a:t>
            </a:r>
            <a:r>
              <a:rPr sz="1800" spc="-5" dirty="0">
                <a:latin typeface="Verdana"/>
                <a:cs typeface="Verdana"/>
              </a:rPr>
              <a:t>style:solid;  </a:t>
            </a:r>
            <a:r>
              <a:rPr sz="1800" dirty="0">
                <a:latin typeface="Verdana"/>
                <a:cs typeface="Verdana"/>
              </a:rPr>
              <a:t>bor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-</a:t>
            </a:r>
            <a:r>
              <a:rPr sz="1800" dirty="0">
                <a:latin typeface="Verdana"/>
                <a:cs typeface="Verdana"/>
              </a:rPr>
              <a:t>botto</a:t>
            </a:r>
            <a:r>
              <a:rPr sz="1800" spc="-10" dirty="0">
                <a:latin typeface="Verdana"/>
                <a:cs typeface="Verdana"/>
              </a:rPr>
              <a:t>m</a:t>
            </a:r>
            <a:r>
              <a:rPr sz="1800" spc="-5" dirty="0">
                <a:latin typeface="Verdana"/>
                <a:cs typeface="Verdana"/>
              </a:rPr>
              <a:t>-  style:dotted;</a:t>
            </a:r>
            <a:endParaRPr sz="1800">
              <a:latin typeface="Verdana"/>
              <a:cs typeface="Verdana"/>
            </a:endParaRPr>
          </a:p>
          <a:p>
            <a:pPr marL="13068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border-left-style:solid;</a:t>
            </a:r>
            <a:endParaRPr sz="1800">
              <a:latin typeface="Verdana"/>
              <a:cs typeface="Verdana"/>
            </a:endParaRPr>
          </a:p>
          <a:p>
            <a:pPr marL="130683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3970" marR="5080" indent="-1905">
              <a:lnSpc>
                <a:spcPct val="108400"/>
              </a:lnSpc>
              <a:spcBef>
                <a:spcPts val="1895"/>
              </a:spcBef>
            </a:pPr>
            <a:r>
              <a:rPr sz="1800" spc="-5" dirty="0">
                <a:latin typeface="Verdana"/>
                <a:cs typeface="Verdana"/>
              </a:rPr>
              <a:t>Border - </a:t>
            </a:r>
            <a:r>
              <a:rPr sz="1800" dirty="0">
                <a:latin typeface="Verdana"/>
                <a:cs typeface="Verdana"/>
              </a:rPr>
              <a:t>Shorthand </a:t>
            </a:r>
            <a:r>
              <a:rPr sz="1800" spc="-5" dirty="0">
                <a:latin typeface="Verdana"/>
                <a:cs typeface="Verdana"/>
              </a:rPr>
              <a:t>property:it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also </a:t>
            </a:r>
            <a:r>
              <a:rPr sz="1800" spc="-5" dirty="0">
                <a:latin typeface="Verdana"/>
                <a:cs typeface="Verdana"/>
              </a:rPr>
              <a:t>possible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specify </a:t>
            </a:r>
            <a:r>
              <a:rPr sz="1800" spc="5" dirty="0">
                <a:latin typeface="Verdana"/>
                <a:cs typeface="Verdana"/>
              </a:rPr>
              <a:t>all </a:t>
            </a:r>
            <a:r>
              <a:rPr sz="1800" dirty="0">
                <a:latin typeface="Verdana"/>
                <a:cs typeface="Verdana"/>
              </a:rPr>
              <a:t>the individual  </a:t>
            </a:r>
            <a:r>
              <a:rPr sz="1800" spc="-5" dirty="0">
                <a:latin typeface="Verdana"/>
                <a:cs typeface="Verdana"/>
              </a:rPr>
              <a:t>border properties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property.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Verdana"/>
                <a:cs typeface="Verdana"/>
              </a:rPr>
              <a:t>Ex : </a:t>
            </a:r>
            <a:r>
              <a:rPr sz="1800" spc="-5" dirty="0">
                <a:latin typeface="Verdana"/>
                <a:cs typeface="Verdana"/>
              </a:rPr>
              <a:t>border:5px </a:t>
            </a:r>
            <a:r>
              <a:rPr sz="1800" dirty="0">
                <a:latin typeface="Verdana"/>
                <a:cs typeface="Verdana"/>
              </a:rPr>
              <a:t>solid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red;</a:t>
            </a:r>
            <a:endParaRPr sz="1800">
              <a:latin typeface="Verdana"/>
              <a:cs typeface="Verdana"/>
            </a:endParaRPr>
          </a:p>
          <a:p>
            <a:pPr marL="31750">
              <a:lnSpc>
                <a:spcPct val="100000"/>
              </a:lnSpc>
              <a:spcBef>
                <a:spcPts val="675"/>
              </a:spcBef>
              <a:tabLst>
                <a:tab pos="897890" algn="l"/>
              </a:tabLst>
            </a:pPr>
            <a:r>
              <a:rPr sz="1800" spc="-10" dirty="0">
                <a:latin typeface="Verdana"/>
                <a:cs typeface="Verdana"/>
              </a:rPr>
              <a:t>Above	</a:t>
            </a:r>
            <a:r>
              <a:rPr sz="1800" spc="-5" dirty="0">
                <a:latin typeface="Verdana"/>
                <a:cs typeface="Verdana"/>
              </a:rPr>
              <a:t>example </a:t>
            </a:r>
            <a:r>
              <a:rPr sz="1800" dirty="0">
                <a:latin typeface="Verdana"/>
                <a:cs typeface="Verdana"/>
              </a:rPr>
              <a:t>sets 5px width, solid as </a:t>
            </a:r>
            <a:r>
              <a:rPr sz="1800" spc="-5" dirty="0">
                <a:latin typeface="Verdana"/>
                <a:cs typeface="Verdana"/>
              </a:rPr>
              <a:t>border </a:t>
            </a:r>
            <a:r>
              <a:rPr sz="1800" dirty="0">
                <a:latin typeface="Verdana"/>
                <a:cs typeface="Verdana"/>
              </a:rPr>
              <a:t>style and red as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2" y="629157"/>
            <a:ext cx="3277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Rounded </a:t>
            </a:r>
            <a:r>
              <a:rPr spc="-95" dirty="0"/>
              <a:t>Corners</a:t>
            </a:r>
            <a:r>
              <a:rPr spc="-70" dirty="0"/>
              <a:t> </a:t>
            </a:r>
            <a:r>
              <a:rPr spc="-95" dirty="0"/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699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CSS3, </a:t>
            </a:r>
            <a:r>
              <a:rPr sz="1800" dirty="0">
                <a:latin typeface="Verdana"/>
                <a:cs typeface="Verdana"/>
              </a:rPr>
              <a:t>we can create rounded </a:t>
            </a:r>
            <a:r>
              <a:rPr sz="1800" spc="-5" dirty="0">
                <a:latin typeface="Verdana"/>
                <a:cs typeface="Verdana"/>
              </a:rPr>
              <a:t>borders </a:t>
            </a:r>
            <a:r>
              <a:rPr sz="1800" dirty="0">
                <a:latin typeface="Verdana"/>
                <a:cs typeface="Verdana"/>
              </a:rPr>
              <a:t>as shown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below: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143" y="1986534"/>
            <a:ext cx="76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rde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-  </a:t>
            </a:r>
            <a:r>
              <a:rPr sz="1800" spc="-5" dirty="0">
                <a:latin typeface="Arial"/>
                <a:cs typeface="Arial"/>
              </a:rPr>
              <a:t>radius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945" y="1986534"/>
            <a:ext cx="2000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div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border:2px solid;  b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rde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ra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ius:25p</a:t>
            </a:r>
            <a:r>
              <a:rPr sz="1800" spc="-2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98464" y="2133602"/>
            <a:ext cx="1940560" cy="1102360"/>
            <a:chOff x="5998464" y="2133602"/>
            <a:chExt cx="1940560" cy="1102360"/>
          </a:xfrm>
        </p:grpSpPr>
        <p:sp>
          <p:nvSpPr>
            <p:cNvPr id="7" name="object 7"/>
            <p:cNvSpPr/>
            <p:nvPr/>
          </p:nvSpPr>
          <p:spPr>
            <a:xfrm>
              <a:off x="5998464" y="2133602"/>
              <a:ext cx="1915667" cy="10774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12180" y="2147315"/>
              <a:ext cx="1926336" cy="10881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975" y="629157"/>
            <a:ext cx="4037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Applying Shadows in</a:t>
            </a:r>
            <a:r>
              <a:rPr spc="-75" dirty="0"/>
              <a:t> </a:t>
            </a:r>
            <a:r>
              <a:rPr spc="-5" dirty="0"/>
              <a:t>border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700" y="1423542"/>
            <a:ext cx="681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CSS3, </a:t>
            </a:r>
            <a:r>
              <a:rPr sz="1800" dirty="0">
                <a:latin typeface="Verdana"/>
                <a:cs typeface="Verdana"/>
              </a:rPr>
              <a:t>we can add shadow to border as shown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below: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143" y="1986534"/>
            <a:ext cx="81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box-  </a:t>
            </a:r>
            <a:r>
              <a:rPr sz="1800" spc="-5" dirty="0">
                <a:latin typeface="Arial"/>
                <a:cs typeface="Arial"/>
              </a:rPr>
              <a:t>sh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dow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3945" y="1986534"/>
            <a:ext cx="28689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div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box-shadow: </a:t>
            </a:r>
            <a:r>
              <a:rPr sz="1800" spc="-5" dirty="0">
                <a:latin typeface="Arial"/>
                <a:cs typeface="Arial"/>
              </a:rPr>
              <a:t>10px 10px </a:t>
            </a:r>
            <a:r>
              <a:rPr sz="1800" spc="-10" dirty="0">
                <a:latin typeface="Arial"/>
                <a:cs typeface="Arial"/>
              </a:rPr>
              <a:t>5px  </a:t>
            </a:r>
            <a:r>
              <a:rPr sz="1800" spc="-5" dirty="0">
                <a:latin typeface="Arial"/>
                <a:cs typeface="Arial"/>
              </a:rPr>
              <a:t>#888888;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9611" y="2001014"/>
            <a:ext cx="1856739" cy="1280160"/>
            <a:chOff x="6039611" y="2001014"/>
            <a:chExt cx="1856739" cy="1280160"/>
          </a:xfrm>
        </p:grpSpPr>
        <p:sp>
          <p:nvSpPr>
            <p:cNvPr id="7" name="object 7"/>
            <p:cNvSpPr/>
            <p:nvPr/>
          </p:nvSpPr>
          <p:spPr>
            <a:xfrm>
              <a:off x="6039611" y="2001014"/>
              <a:ext cx="1831847" cy="125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3327" y="2014727"/>
              <a:ext cx="1842516" cy="1266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001" y="1514983"/>
            <a:ext cx="257048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Text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formatting</a:t>
            </a:r>
            <a:endParaRPr sz="1800">
              <a:latin typeface="Verdana"/>
              <a:cs typeface="Verdana"/>
            </a:endParaRPr>
          </a:p>
          <a:p>
            <a:pPr marL="12700" marR="276225">
              <a:lnSpc>
                <a:spcPct val="212800"/>
              </a:lnSpc>
            </a:pP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spc="5" dirty="0">
                <a:latin typeface="Verdana"/>
                <a:cs typeface="Verdana"/>
              </a:rPr>
              <a:t>sizing  </a:t>
            </a:r>
            <a:r>
              <a:rPr sz="1800" spc="-5" dirty="0">
                <a:latin typeface="Verdana"/>
                <a:cs typeface="Verdana"/>
              </a:rPr>
              <a:t>Element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positioning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212800"/>
              </a:lnSpc>
              <a:spcBef>
                <a:spcPts val="10"/>
              </a:spcBef>
            </a:pPr>
            <a:r>
              <a:rPr sz="1800" spc="-5" dirty="0">
                <a:latin typeface="Verdana"/>
                <a:cs typeface="Verdana"/>
              </a:rPr>
              <a:t>Change </a:t>
            </a:r>
            <a:r>
              <a:rPr sz="1800" spc="5" dirty="0">
                <a:latin typeface="Verdana"/>
                <a:cs typeface="Verdana"/>
              </a:rPr>
              <a:t>link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attributes  </a:t>
            </a:r>
            <a:r>
              <a:rPr sz="1800" dirty="0">
                <a:latin typeface="Verdana"/>
                <a:cs typeface="Verdana"/>
              </a:rPr>
              <a:t>Cursor manipulation  Animation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Many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More….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992" y="702309"/>
            <a:ext cx="3947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What Can </a:t>
            </a:r>
            <a:r>
              <a:rPr sz="3200" b="0" spc="-25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r>
              <a:rPr sz="3200" b="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5" dirty="0">
                <a:solidFill>
                  <a:srgbClr val="000000"/>
                </a:solidFill>
                <a:latin typeface="Verdana"/>
                <a:cs typeface="Verdana"/>
              </a:rPr>
              <a:t>Do</a:t>
            </a:r>
            <a:r>
              <a:rPr sz="4800" b="0" spc="7" baseline="25173" dirty="0">
                <a:solidFill>
                  <a:srgbClr val="000000"/>
                </a:solidFill>
                <a:latin typeface="Verdana"/>
                <a:cs typeface="Verdana"/>
              </a:rPr>
              <a:t>?</a:t>
            </a:r>
            <a:endParaRPr sz="4800" baseline="25173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00" y="2677800"/>
            <a:ext cx="8031480" cy="29571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10" dirty="0">
                <a:latin typeface="Verdana"/>
                <a:cs typeface="Verdana"/>
              </a:rPr>
              <a:t>CSS </a:t>
            </a:r>
            <a:r>
              <a:rPr sz="1800" dirty="0">
                <a:latin typeface="Verdana"/>
                <a:cs typeface="Verdana"/>
              </a:rPr>
              <a:t>rule has </a:t>
            </a:r>
            <a:r>
              <a:rPr sz="1800" spc="-5" dirty="0">
                <a:latin typeface="Verdana"/>
                <a:cs typeface="Verdana"/>
              </a:rPr>
              <a:t>two </a:t>
            </a:r>
            <a:r>
              <a:rPr sz="1800" dirty="0">
                <a:latin typeface="Verdana"/>
                <a:cs typeface="Verdana"/>
              </a:rPr>
              <a:t>main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parts: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69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selector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71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One or more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declarations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The selector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normally the </a:t>
            </a:r>
            <a:r>
              <a:rPr sz="1800" spc="-5" dirty="0">
                <a:latin typeface="Verdana"/>
                <a:cs typeface="Verdana"/>
              </a:rPr>
              <a:t>HTML element you </a:t>
            </a:r>
            <a:r>
              <a:rPr sz="1800" dirty="0">
                <a:latin typeface="Verdana"/>
                <a:cs typeface="Verdana"/>
              </a:rPr>
              <a:t>want to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style.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Each </a:t>
            </a:r>
            <a:r>
              <a:rPr sz="1800" spc="-5" dirty="0">
                <a:latin typeface="Verdana"/>
                <a:cs typeface="Verdana"/>
              </a:rPr>
              <a:t>declaration </a:t>
            </a:r>
            <a:r>
              <a:rPr sz="1800" dirty="0">
                <a:latin typeface="Verdana"/>
                <a:cs typeface="Verdana"/>
              </a:rPr>
              <a:t>consists of a </a:t>
            </a:r>
            <a:r>
              <a:rPr sz="1800" spc="-5" dirty="0">
                <a:latin typeface="Verdana"/>
                <a:cs typeface="Verdana"/>
              </a:rPr>
              <a:t>property </a:t>
            </a:r>
            <a:r>
              <a:rPr sz="1800" dirty="0">
                <a:latin typeface="Verdana"/>
                <a:cs typeface="Verdana"/>
              </a:rPr>
              <a:t>and 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 marL="14604" marR="5080" indent="-2540">
              <a:lnSpc>
                <a:spcPts val="2000"/>
              </a:lnSpc>
            </a:pPr>
            <a:r>
              <a:rPr sz="180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property </a:t>
            </a:r>
            <a:r>
              <a:rPr sz="1800" dirty="0">
                <a:latin typeface="Verdana"/>
                <a:cs typeface="Verdana"/>
              </a:rPr>
              <a:t>is the </a:t>
            </a:r>
            <a:r>
              <a:rPr sz="1800" spc="-5" dirty="0">
                <a:latin typeface="Verdana"/>
                <a:cs typeface="Verdana"/>
              </a:rPr>
              <a:t>style </a:t>
            </a:r>
            <a:r>
              <a:rPr sz="1800" dirty="0">
                <a:latin typeface="Verdana"/>
                <a:cs typeface="Verdana"/>
              </a:rPr>
              <a:t>attribute you want to change. Each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property  </a:t>
            </a:r>
            <a:r>
              <a:rPr sz="1800" dirty="0">
                <a:latin typeface="Verdana"/>
                <a:cs typeface="Verdana"/>
              </a:rPr>
              <a:t>has 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value.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3965" y="1335025"/>
            <a:ext cx="7068311" cy="1263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692" y="519430"/>
            <a:ext cx="242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r>
              <a:rPr sz="3200" b="0" spc="-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Verdana"/>
                <a:cs typeface="Verdana"/>
              </a:rPr>
              <a:t>Syntax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692" y="1500962"/>
            <a:ext cx="3946525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Three CSS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implementations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1860"/>
              </a:spcBef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Inline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450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70" dirty="0">
                <a:latin typeface="Verdana"/>
                <a:cs typeface="Verdana"/>
              </a:rPr>
              <a:t>Aﬀects </a:t>
            </a:r>
            <a:r>
              <a:rPr sz="1400" spc="5" dirty="0">
                <a:latin typeface="Verdana"/>
                <a:cs typeface="Verdana"/>
              </a:rPr>
              <a:t>only </a:t>
            </a:r>
            <a:r>
              <a:rPr sz="1400" dirty="0">
                <a:latin typeface="Verdana"/>
                <a:cs typeface="Verdana"/>
              </a:rPr>
              <a:t>the element </a:t>
            </a:r>
            <a:r>
              <a:rPr sz="1400" spc="5" dirty="0">
                <a:latin typeface="Verdana"/>
                <a:cs typeface="Verdana"/>
              </a:rPr>
              <a:t>applied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70AD"/>
              </a:buClr>
              <a:buFont typeface="Arial"/>
              <a:buChar char="•"/>
            </a:pPr>
            <a:endParaRPr sz="19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Embedded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45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spc="-70" dirty="0">
                <a:latin typeface="Verdana"/>
                <a:cs typeface="Verdana"/>
              </a:rPr>
              <a:t>Aﬀects </a:t>
            </a:r>
            <a:r>
              <a:rPr sz="1400" spc="5" dirty="0">
                <a:latin typeface="Verdana"/>
                <a:cs typeface="Verdana"/>
              </a:rPr>
              <a:t>only </a:t>
            </a:r>
            <a:r>
              <a:rPr sz="1400" dirty="0">
                <a:latin typeface="Verdana"/>
                <a:cs typeface="Verdana"/>
              </a:rPr>
              <a:t>the elements </a:t>
            </a:r>
            <a:r>
              <a:rPr sz="1400" spc="5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5" dirty="0">
                <a:latin typeface="Verdana"/>
                <a:cs typeface="Verdana"/>
              </a:rPr>
              <a:t>single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ﬁle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70AD"/>
              </a:buClr>
              <a:buFont typeface="Arial"/>
              <a:buChar char="•"/>
            </a:pPr>
            <a:endParaRPr sz="19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buClr>
                <a:srgbClr val="0070AD"/>
              </a:buClr>
              <a:buFont typeface="Wingdings"/>
              <a:buChar char=""/>
              <a:tabLst>
                <a:tab pos="187960" algn="l"/>
              </a:tabLst>
            </a:pPr>
            <a:r>
              <a:rPr sz="1600" spc="-5" dirty="0">
                <a:latin typeface="Verdana"/>
                <a:cs typeface="Verdana"/>
              </a:rPr>
              <a:t>External</a:t>
            </a:r>
            <a:endParaRPr sz="1600">
              <a:latin typeface="Verdana"/>
              <a:cs typeface="Verdana"/>
            </a:endParaRPr>
          </a:p>
          <a:p>
            <a:pPr marL="355600" lvl="1" indent="-171450">
              <a:lnSpc>
                <a:spcPct val="100000"/>
              </a:lnSpc>
              <a:spcBef>
                <a:spcPts val="465"/>
              </a:spcBef>
              <a:buClr>
                <a:srgbClr val="0070AD"/>
              </a:buClr>
              <a:buFont typeface="Arial"/>
              <a:buChar char="•"/>
              <a:tabLst>
                <a:tab pos="356235" algn="l"/>
              </a:tabLst>
            </a:pPr>
            <a:r>
              <a:rPr sz="1400" dirty="0">
                <a:latin typeface="Verdana"/>
                <a:cs typeface="Verdana"/>
              </a:rPr>
              <a:t>Linked to an unlimited number of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ﬁles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692" y="519430"/>
            <a:ext cx="269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65" dirty="0">
                <a:solidFill>
                  <a:srgbClr val="000000"/>
                </a:solidFill>
                <a:latin typeface="Verdana"/>
                <a:cs typeface="Verdana"/>
              </a:rPr>
              <a:t>Types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200" b="0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5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030" y="1648714"/>
            <a:ext cx="3972560" cy="351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&lt;!DOCTYPE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b="1" spc="-5" dirty="0"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167640">
              <a:lnSpc>
                <a:spcPts val="2050"/>
              </a:lnSpc>
              <a:spcBef>
                <a:spcPts val="1730"/>
              </a:spcBef>
            </a:pPr>
            <a:r>
              <a:rPr sz="1800" b="1" spc="-5" dirty="0">
                <a:latin typeface="Verdana"/>
                <a:cs typeface="Verdana"/>
              </a:rPr>
              <a:t>&lt;HEAD&gt;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spc="-5" dirty="0">
                <a:latin typeface="Verdana"/>
                <a:cs typeface="Verdana"/>
              </a:rPr>
              <a:t>&lt;TITLE&gt;Title Text&lt;/TITLE&gt;</a:t>
            </a:r>
            <a:endParaRPr sz="1800">
              <a:latin typeface="Verdana"/>
              <a:cs typeface="Verdana"/>
            </a:endParaRPr>
          </a:p>
          <a:p>
            <a:pPr marL="167640">
              <a:lnSpc>
                <a:spcPts val="2050"/>
              </a:lnSpc>
            </a:pPr>
            <a:r>
              <a:rPr sz="1800" b="1" spc="-5" dirty="0">
                <a:latin typeface="Verdana"/>
                <a:cs typeface="Verdana"/>
              </a:rPr>
              <a:t>&lt;/HEAD&gt;</a:t>
            </a:r>
            <a:endParaRPr sz="1800">
              <a:latin typeface="Verdana"/>
              <a:cs typeface="Verdana"/>
            </a:endParaRPr>
          </a:p>
          <a:p>
            <a:pPr marL="167640">
              <a:lnSpc>
                <a:spcPts val="2050"/>
              </a:lnSpc>
              <a:spcBef>
                <a:spcPts val="1730"/>
              </a:spcBef>
            </a:pPr>
            <a:r>
              <a:rPr sz="1800" b="1" dirty="0"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spc="-5" dirty="0">
                <a:latin typeface="Verdana"/>
                <a:cs typeface="Verdana"/>
              </a:rPr>
              <a:t>&lt;H1&gt;H1 Heading&lt;/H1&gt;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dirty="0">
                <a:latin typeface="Verdana"/>
                <a:cs typeface="Verdana"/>
              </a:rPr>
              <a:t>&lt;P&gt;Paragraph</a:t>
            </a:r>
            <a:r>
              <a:rPr sz="1800" b="1" spc="-7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1&lt;/P&gt;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ts val="1945"/>
              </a:lnSpc>
            </a:pPr>
            <a:r>
              <a:rPr sz="1800" b="1" spc="-5" dirty="0">
                <a:latin typeface="Verdana"/>
                <a:cs typeface="Verdana"/>
              </a:rPr>
              <a:t>&lt;P&gt;Paragraph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2&lt;/P&gt;</a:t>
            </a:r>
            <a:endParaRPr sz="1800">
              <a:latin typeface="Verdana"/>
              <a:cs typeface="Verdana"/>
            </a:endParaRPr>
          </a:p>
          <a:p>
            <a:pPr marL="90170">
              <a:lnSpc>
                <a:spcPts val="2050"/>
              </a:lnSpc>
            </a:pPr>
            <a:r>
              <a:rPr sz="1800" b="1" spc="-5" dirty="0"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b="1" dirty="0"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39155" y="1354836"/>
            <a:ext cx="2743200" cy="4343400"/>
          </a:xfrm>
          <a:custGeom>
            <a:avLst/>
            <a:gdLst/>
            <a:ahLst/>
            <a:cxnLst/>
            <a:rect l="l" t="t" r="r" b="b"/>
            <a:pathLst>
              <a:path w="2743200" h="4343400">
                <a:moveTo>
                  <a:pt x="2743200" y="0"/>
                </a:moveTo>
                <a:lnTo>
                  <a:pt x="0" y="0"/>
                </a:lnTo>
                <a:lnTo>
                  <a:pt x="0" y="4343398"/>
                </a:lnTo>
                <a:lnTo>
                  <a:pt x="2743200" y="4343398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9155" y="1354836"/>
            <a:ext cx="2743200" cy="4343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Document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(HTML)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0511" y="1734311"/>
            <a:ext cx="2379345" cy="114490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Head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0511" y="3031235"/>
            <a:ext cx="2379345" cy="25908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Body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391" y="3488435"/>
            <a:ext cx="2013585" cy="37973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H1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Heading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7796" y="4174235"/>
            <a:ext cx="1644650" cy="37655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latin typeface="Verdana"/>
                <a:cs typeface="Verdana"/>
              </a:rPr>
              <a:t>Paragraph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7796" y="4899659"/>
            <a:ext cx="1644650" cy="37973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latin typeface="Verdana"/>
                <a:cs typeface="Verdana"/>
              </a:rPr>
              <a:t>Paragraph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391" y="2193035"/>
            <a:ext cx="2013585" cy="37973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Title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5692" y="519430"/>
            <a:ext cx="4330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HTML </a:t>
            </a:r>
            <a:r>
              <a:rPr sz="3200" b="0" spc="-20" dirty="0">
                <a:solidFill>
                  <a:srgbClr val="000000"/>
                </a:solidFill>
                <a:latin typeface="Verdana"/>
                <a:cs typeface="Verdana"/>
              </a:rPr>
              <a:t>Page</a:t>
            </a:r>
            <a:r>
              <a:rPr sz="3200" b="0" spc="-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56601" y="91439"/>
            <a:ext cx="1095959" cy="418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08249" y="269938"/>
            <a:ext cx="41275" cy="53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" b="1" spc="20" dirty="0">
                <a:latin typeface="Play"/>
                <a:cs typeface="Play"/>
              </a:rPr>
              <a:t>R</a:t>
            </a:r>
            <a:endParaRPr sz="150">
              <a:latin typeface="Play"/>
              <a:cs typeface="Pla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45930" y="5436095"/>
            <a:ext cx="1098550" cy="1422400"/>
          </a:xfrm>
          <a:custGeom>
            <a:avLst/>
            <a:gdLst/>
            <a:ahLst/>
            <a:cxnLst/>
            <a:rect l="l" t="t" r="r" b="b"/>
            <a:pathLst>
              <a:path w="1098550" h="1422400">
                <a:moveTo>
                  <a:pt x="1088100" y="0"/>
                </a:moveTo>
                <a:lnTo>
                  <a:pt x="1061633" y="0"/>
                </a:lnTo>
                <a:lnTo>
                  <a:pt x="1049479" y="1544"/>
                </a:lnTo>
                <a:lnTo>
                  <a:pt x="1008367" y="10971"/>
                </a:lnTo>
                <a:lnTo>
                  <a:pt x="914643" y="53606"/>
                </a:lnTo>
                <a:lnTo>
                  <a:pt x="855440" y="92243"/>
                </a:lnTo>
                <a:lnTo>
                  <a:pt x="799733" y="134213"/>
                </a:lnTo>
                <a:lnTo>
                  <a:pt x="758941" y="168064"/>
                </a:lnTo>
                <a:lnTo>
                  <a:pt x="748971" y="177737"/>
                </a:lnTo>
                <a:lnTo>
                  <a:pt x="743053" y="182572"/>
                </a:lnTo>
                <a:lnTo>
                  <a:pt x="592025" y="334518"/>
                </a:lnTo>
                <a:lnTo>
                  <a:pt x="588913" y="338548"/>
                </a:lnTo>
                <a:lnTo>
                  <a:pt x="586424" y="340561"/>
                </a:lnTo>
                <a:lnTo>
                  <a:pt x="561824" y="368372"/>
                </a:lnTo>
                <a:lnTo>
                  <a:pt x="560262" y="370387"/>
                </a:lnTo>
                <a:lnTo>
                  <a:pt x="560262" y="370790"/>
                </a:lnTo>
                <a:lnTo>
                  <a:pt x="558395" y="372403"/>
                </a:lnTo>
                <a:lnTo>
                  <a:pt x="540958" y="392955"/>
                </a:lnTo>
                <a:lnTo>
                  <a:pt x="539396" y="394568"/>
                </a:lnTo>
                <a:lnTo>
                  <a:pt x="539091" y="394568"/>
                </a:lnTo>
                <a:lnTo>
                  <a:pt x="537834" y="396585"/>
                </a:lnTo>
                <a:lnTo>
                  <a:pt x="538862" y="400723"/>
                </a:lnTo>
                <a:lnTo>
                  <a:pt x="541846" y="408525"/>
                </a:lnTo>
                <a:lnTo>
                  <a:pt x="547486" y="421975"/>
                </a:lnTo>
                <a:lnTo>
                  <a:pt x="549822" y="428216"/>
                </a:lnTo>
                <a:lnTo>
                  <a:pt x="566344" y="479975"/>
                </a:lnTo>
                <a:lnTo>
                  <a:pt x="575708" y="536072"/>
                </a:lnTo>
                <a:lnTo>
                  <a:pt x="576772" y="568276"/>
                </a:lnTo>
                <a:lnTo>
                  <a:pt x="575239" y="588700"/>
                </a:lnTo>
                <a:lnTo>
                  <a:pt x="564814" y="633626"/>
                </a:lnTo>
                <a:lnTo>
                  <a:pt x="544997" y="675887"/>
                </a:lnTo>
                <a:lnTo>
                  <a:pt x="515418" y="716596"/>
                </a:lnTo>
                <a:lnTo>
                  <a:pt x="512929" y="718609"/>
                </a:lnTo>
                <a:lnTo>
                  <a:pt x="512929" y="719415"/>
                </a:lnTo>
                <a:lnTo>
                  <a:pt x="511062" y="721431"/>
                </a:lnTo>
                <a:lnTo>
                  <a:pt x="475553" y="756091"/>
                </a:lnTo>
                <a:lnTo>
                  <a:pt x="472759" y="758107"/>
                </a:lnTo>
                <a:lnTo>
                  <a:pt x="470892" y="760124"/>
                </a:lnTo>
                <a:lnTo>
                  <a:pt x="421843" y="797603"/>
                </a:lnTo>
                <a:lnTo>
                  <a:pt x="362206" y="837102"/>
                </a:lnTo>
                <a:lnTo>
                  <a:pt x="358472" y="839115"/>
                </a:lnTo>
                <a:lnTo>
                  <a:pt x="266283" y="893122"/>
                </a:lnTo>
                <a:lnTo>
                  <a:pt x="265978" y="893525"/>
                </a:lnTo>
                <a:lnTo>
                  <a:pt x="199800" y="930806"/>
                </a:lnTo>
                <a:lnTo>
                  <a:pt x="167202" y="950442"/>
                </a:lnTo>
                <a:lnTo>
                  <a:pt x="138927" y="969700"/>
                </a:lnTo>
                <a:lnTo>
                  <a:pt x="119926" y="984713"/>
                </a:lnTo>
                <a:lnTo>
                  <a:pt x="108182" y="995092"/>
                </a:lnTo>
                <a:lnTo>
                  <a:pt x="101868" y="1002750"/>
                </a:lnTo>
                <a:lnTo>
                  <a:pt x="99062" y="1002750"/>
                </a:lnTo>
                <a:lnTo>
                  <a:pt x="94706" y="1008390"/>
                </a:lnTo>
                <a:lnTo>
                  <a:pt x="92521" y="1010406"/>
                </a:lnTo>
                <a:lnTo>
                  <a:pt x="69906" y="1036685"/>
                </a:lnTo>
                <a:lnTo>
                  <a:pt x="40063" y="1082643"/>
                </a:lnTo>
                <a:lnTo>
                  <a:pt x="23774" y="1118590"/>
                </a:lnTo>
                <a:lnTo>
                  <a:pt x="3978" y="1191425"/>
                </a:lnTo>
                <a:lnTo>
                  <a:pt x="149" y="1231823"/>
                </a:lnTo>
                <a:lnTo>
                  <a:pt x="0" y="1272750"/>
                </a:lnTo>
                <a:lnTo>
                  <a:pt x="3151" y="1311071"/>
                </a:lnTo>
                <a:lnTo>
                  <a:pt x="13730" y="1369510"/>
                </a:lnTo>
                <a:lnTo>
                  <a:pt x="26521" y="1411961"/>
                </a:lnTo>
                <a:lnTo>
                  <a:pt x="30545" y="1421904"/>
                </a:lnTo>
                <a:lnTo>
                  <a:pt x="1098069" y="1421904"/>
                </a:lnTo>
                <a:lnTo>
                  <a:pt x="1098069" y="2819"/>
                </a:lnTo>
                <a:lnTo>
                  <a:pt x="1088100" y="0"/>
                </a:lnTo>
                <a:close/>
              </a:path>
            </a:pathLst>
          </a:custGeom>
          <a:solidFill>
            <a:srgbClr val="084F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3455</Words>
  <Application>Microsoft Office PowerPoint</Application>
  <PresentationFormat>On-screen Show (4:3)</PresentationFormat>
  <Paragraphs>622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BABEL Unicode</vt:lpstr>
      <vt:lpstr>Calibri</vt:lpstr>
      <vt:lpstr>Play</vt:lpstr>
      <vt:lpstr>Times New Roman</vt:lpstr>
      <vt:lpstr>Trebuchet MS</vt:lpstr>
      <vt:lpstr>Verdana</vt:lpstr>
      <vt:lpstr>Wingdings</vt:lpstr>
      <vt:lpstr>Office Theme</vt:lpstr>
      <vt:lpstr>Cascading Style  Sheet 3.0 Introduction to CSS 3.0</vt:lpstr>
      <vt:lpstr>What is CSS ?</vt:lpstr>
      <vt:lpstr>CSS History</vt:lpstr>
      <vt:lpstr>Why CSS?</vt:lpstr>
      <vt:lpstr>CSS 3.0 Features</vt:lpstr>
      <vt:lpstr>What Can CSS Do?</vt:lpstr>
      <vt:lpstr>CSS Syntax</vt:lpstr>
      <vt:lpstr>Types of CSS</vt:lpstr>
      <vt:lpstr>HTML Page Structure</vt:lpstr>
      <vt:lpstr>HTML Page Structure with CSS</vt:lpstr>
      <vt:lpstr>Inline CSS</vt:lpstr>
      <vt:lpstr>Embedded CSS</vt:lpstr>
      <vt:lpstr>External CSS</vt:lpstr>
      <vt:lpstr>CSS Precedence</vt:lpstr>
      <vt:lpstr>Lesson Summary</vt:lpstr>
      <vt:lpstr>Review Questions</vt:lpstr>
      <vt:lpstr>Cascading Style  Sheet 3.0 Working with Text and Fonts</vt:lpstr>
      <vt:lpstr>Text Formatting</vt:lpstr>
      <vt:lpstr>Text Color</vt:lpstr>
      <vt:lpstr>Text Alignment and Text Decoration</vt:lpstr>
      <vt:lpstr>Text Transformation and Text Indentation and Cast</vt:lpstr>
      <vt:lpstr>Text Shadow</vt:lpstr>
      <vt:lpstr>Word wrap</vt:lpstr>
      <vt:lpstr>Fonts</vt:lpstr>
      <vt:lpstr>Lesson Summary</vt:lpstr>
      <vt:lpstr>Review Questions</vt:lpstr>
      <vt:lpstr>PowerPoint Presentation</vt:lpstr>
      <vt:lpstr>Selectors</vt:lpstr>
      <vt:lpstr>Selectors</vt:lpstr>
      <vt:lpstr>Universal Selector</vt:lpstr>
      <vt:lpstr>Type selectors</vt:lpstr>
      <vt:lpstr>Class Selectors</vt:lpstr>
      <vt:lpstr>ID Selector</vt:lpstr>
      <vt:lpstr>Attribute Selector</vt:lpstr>
      <vt:lpstr>Attribute Selector</vt:lpstr>
      <vt:lpstr>Pseudo Classes</vt:lpstr>
      <vt:lpstr>Lesson Summary</vt:lpstr>
      <vt:lpstr>PowerPoint Presentation</vt:lpstr>
      <vt:lpstr>Background</vt:lpstr>
      <vt:lpstr>Background Properties</vt:lpstr>
      <vt:lpstr>Background Properties</vt:lpstr>
      <vt:lpstr>Background Properties - CSS3</vt:lpstr>
      <vt:lpstr>Multiple Background Images</vt:lpstr>
      <vt:lpstr>CSS Color</vt:lpstr>
      <vt:lpstr>CSS Color</vt:lpstr>
      <vt:lpstr>CSS Color</vt:lpstr>
      <vt:lpstr>CSS Color</vt:lpstr>
      <vt:lpstr>Border</vt:lpstr>
      <vt:lpstr>Border Style</vt:lpstr>
      <vt:lpstr>Border Width</vt:lpstr>
      <vt:lpstr>Border Color</vt:lpstr>
      <vt:lpstr>Border - Individual sides</vt:lpstr>
      <vt:lpstr>Rounded Corners Border</vt:lpstr>
      <vt:lpstr>Applying Shadows in border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Basics(CSS 3.0)-Classbook-Lesson 01.cdr</dc:title>
  <dc:creator>SNVA</dc:creator>
  <cp:lastModifiedBy>ACER</cp:lastModifiedBy>
  <cp:revision>2</cp:revision>
  <dcterms:created xsi:type="dcterms:W3CDTF">2021-06-26T05:29:12Z</dcterms:created>
  <dcterms:modified xsi:type="dcterms:W3CDTF">2021-06-27T05:51:56Z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2021-01-08T00:00:00Z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2021-06-26T00:00:00Z</vt:filetime>
  </property>
</Properties>
</file>