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7811" y="0"/>
            <a:ext cx="6076315" cy="539750"/>
          </a:xfrm>
          <a:custGeom>
            <a:avLst/>
            <a:gdLst/>
            <a:ahLst/>
            <a:cxnLst/>
            <a:rect l="l" t="t" r="r" b="b"/>
            <a:pathLst>
              <a:path w="6076315" h="539750">
                <a:moveTo>
                  <a:pt x="6076188" y="0"/>
                </a:moveTo>
                <a:lnTo>
                  <a:pt x="0" y="0"/>
                </a:lnTo>
                <a:lnTo>
                  <a:pt x="0" y="539496"/>
                </a:lnTo>
                <a:lnTo>
                  <a:pt x="6076188" y="539496"/>
                </a:lnTo>
                <a:lnTo>
                  <a:pt x="6076188" y="0"/>
                </a:lnTo>
                <a:close/>
              </a:path>
            </a:pathLst>
          </a:custGeom>
          <a:solidFill>
            <a:srgbClr val="ABB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7811" y="0"/>
            <a:ext cx="6076315" cy="539750"/>
          </a:xfrm>
          <a:custGeom>
            <a:avLst/>
            <a:gdLst/>
            <a:ahLst/>
            <a:cxnLst/>
            <a:rect l="l" t="t" r="r" b="b"/>
            <a:pathLst>
              <a:path w="6076315" h="539750">
                <a:moveTo>
                  <a:pt x="0" y="539496"/>
                </a:moveTo>
                <a:lnTo>
                  <a:pt x="6076188" y="539496"/>
                </a:lnTo>
                <a:lnTo>
                  <a:pt x="6076188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ln w="9144">
            <a:solidFill>
              <a:srgbClr val="ABB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089404"/>
            <a:ext cx="9144000" cy="4768850"/>
          </a:xfrm>
          <a:custGeom>
            <a:avLst/>
            <a:gdLst/>
            <a:ahLst/>
            <a:cxnLst/>
            <a:rect l="l" t="t" r="r" b="b"/>
            <a:pathLst>
              <a:path w="9144000" h="4768850">
                <a:moveTo>
                  <a:pt x="9144000" y="0"/>
                </a:moveTo>
                <a:lnTo>
                  <a:pt x="0" y="0"/>
                </a:lnTo>
                <a:lnTo>
                  <a:pt x="0" y="4768596"/>
                </a:lnTo>
                <a:lnTo>
                  <a:pt x="9144000" y="4768596"/>
                </a:lnTo>
                <a:lnTo>
                  <a:pt x="9144000" y="0"/>
                </a:lnTo>
                <a:close/>
              </a:path>
            </a:pathLst>
          </a:custGeom>
          <a:solidFill>
            <a:srgbClr val="8B8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089404"/>
            <a:ext cx="9144000" cy="4768850"/>
          </a:xfrm>
          <a:custGeom>
            <a:avLst/>
            <a:gdLst/>
            <a:ahLst/>
            <a:cxnLst/>
            <a:rect l="l" t="t" r="r" b="b"/>
            <a:pathLst>
              <a:path w="9144000" h="4768850">
                <a:moveTo>
                  <a:pt x="0" y="4768596"/>
                </a:moveTo>
                <a:lnTo>
                  <a:pt x="9144000" y="4768596"/>
                </a:lnTo>
                <a:lnTo>
                  <a:pt x="9144000" y="0"/>
                </a:lnTo>
                <a:lnTo>
                  <a:pt x="0" y="0"/>
                </a:lnTo>
                <a:lnTo>
                  <a:pt x="0" y="4768596"/>
                </a:lnTo>
                <a:close/>
              </a:path>
            </a:pathLst>
          </a:custGeom>
          <a:ln w="9144">
            <a:solidFill>
              <a:srgbClr val="5F5F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88933" y="1000809"/>
            <a:ext cx="294005" cy="147955"/>
          </a:xfrm>
          <a:custGeom>
            <a:avLst/>
            <a:gdLst/>
            <a:ahLst/>
            <a:cxnLst/>
            <a:rect l="l" t="t" r="r" b="b"/>
            <a:pathLst>
              <a:path w="294005" h="147955">
                <a:moveTo>
                  <a:pt x="293534" y="0"/>
                </a:moveTo>
                <a:lnTo>
                  <a:pt x="0" y="0"/>
                </a:lnTo>
                <a:lnTo>
                  <a:pt x="146649" y="147558"/>
                </a:lnTo>
                <a:lnTo>
                  <a:pt x="293534" y="0"/>
                </a:lnTo>
                <a:close/>
              </a:path>
            </a:pathLst>
          </a:custGeom>
          <a:solidFill>
            <a:srgbClr val="ABA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40366" y="1038816"/>
            <a:ext cx="212168" cy="154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975146" y="1035289"/>
            <a:ext cx="91344" cy="213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102603" y="1079629"/>
            <a:ext cx="88735" cy="115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310439" y="1034359"/>
            <a:ext cx="1167710" cy="159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615085" y="1028248"/>
            <a:ext cx="689394" cy="1679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74197" y="1038379"/>
            <a:ext cx="923290" cy="721360"/>
          </a:xfrm>
          <a:custGeom>
            <a:avLst/>
            <a:gdLst/>
            <a:ahLst/>
            <a:cxnLst/>
            <a:rect l="l" t="t" r="r" b="b"/>
            <a:pathLst>
              <a:path w="923290" h="721360">
                <a:moveTo>
                  <a:pt x="213456" y="429260"/>
                </a:moveTo>
                <a:lnTo>
                  <a:pt x="122632" y="429260"/>
                </a:lnTo>
                <a:lnTo>
                  <a:pt x="124731" y="430530"/>
                </a:lnTo>
                <a:lnTo>
                  <a:pt x="126595" y="430530"/>
                </a:lnTo>
                <a:lnTo>
                  <a:pt x="129626" y="431800"/>
                </a:lnTo>
                <a:lnTo>
                  <a:pt x="131958" y="433070"/>
                </a:lnTo>
                <a:lnTo>
                  <a:pt x="133356" y="433070"/>
                </a:lnTo>
                <a:lnTo>
                  <a:pt x="382349" y="684530"/>
                </a:lnTo>
                <a:lnTo>
                  <a:pt x="387243" y="688340"/>
                </a:lnTo>
                <a:lnTo>
                  <a:pt x="391915" y="693420"/>
                </a:lnTo>
                <a:lnTo>
                  <a:pt x="401703" y="701040"/>
                </a:lnTo>
                <a:lnTo>
                  <a:pt x="406597" y="703580"/>
                </a:lnTo>
                <a:lnTo>
                  <a:pt x="411490" y="707390"/>
                </a:lnTo>
                <a:lnTo>
                  <a:pt x="421292" y="712470"/>
                </a:lnTo>
                <a:lnTo>
                  <a:pt x="426422" y="715010"/>
                </a:lnTo>
                <a:lnTo>
                  <a:pt x="431316" y="716280"/>
                </a:lnTo>
                <a:lnTo>
                  <a:pt x="436445" y="718820"/>
                </a:lnTo>
                <a:lnTo>
                  <a:pt x="441575" y="720090"/>
                </a:lnTo>
                <a:lnTo>
                  <a:pt x="446469" y="720090"/>
                </a:lnTo>
                <a:lnTo>
                  <a:pt x="451598" y="721360"/>
                </a:lnTo>
                <a:lnTo>
                  <a:pt x="471880" y="721360"/>
                </a:lnTo>
                <a:lnTo>
                  <a:pt x="476774" y="720090"/>
                </a:lnTo>
                <a:lnTo>
                  <a:pt x="481904" y="718820"/>
                </a:lnTo>
                <a:lnTo>
                  <a:pt x="486797" y="718820"/>
                </a:lnTo>
                <a:lnTo>
                  <a:pt x="491927" y="716280"/>
                </a:lnTo>
                <a:lnTo>
                  <a:pt x="496821" y="715010"/>
                </a:lnTo>
                <a:lnTo>
                  <a:pt x="501950" y="712470"/>
                </a:lnTo>
                <a:lnTo>
                  <a:pt x="511752" y="707390"/>
                </a:lnTo>
                <a:lnTo>
                  <a:pt x="516646" y="703580"/>
                </a:lnTo>
                <a:lnTo>
                  <a:pt x="526434" y="697230"/>
                </a:lnTo>
                <a:lnTo>
                  <a:pt x="531091" y="692150"/>
                </a:lnTo>
                <a:lnTo>
                  <a:pt x="535985" y="688340"/>
                </a:lnTo>
                <a:lnTo>
                  <a:pt x="540658" y="684530"/>
                </a:lnTo>
                <a:lnTo>
                  <a:pt x="570595" y="654050"/>
                </a:lnTo>
                <a:lnTo>
                  <a:pt x="450198" y="654050"/>
                </a:lnTo>
                <a:lnTo>
                  <a:pt x="446925" y="652780"/>
                </a:lnTo>
                <a:lnTo>
                  <a:pt x="443904" y="651510"/>
                </a:lnTo>
                <a:lnTo>
                  <a:pt x="437374" y="648970"/>
                </a:lnTo>
                <a:lnTo>
                  <a:pt x="434116" y="646430"/>
                </a:lnTo>
                <a:lnTo>
                  <a:pt x="427586" y="642620"/>
                </a:lnTo>
                <a:lnTo>
                  <a:pt x="424314" y="640080"/>
                </a:lnTo>
                <a:lnTo>
                  <a:pt x="414055" y="631190"/>
                </a:lnTo>
                <a:lnTo>
                  <a:pt x="339927" y="556260"/>
                </a:lnTo>
                <a:lnTo>
                  <a:pt x="422165" y="473710"/>
                </a:lnTo>
                <a:lnTo>
                  <a:pt x="279065" y="473710"/>
                </a:lnTo>
                <a:lnTo>
                  <a:pt x="275808" y="472440"/>
                </a:lnTo>
                <a:lnTo>
                  <a:pt x="269514" y="472440"/>
                </a:lnTo>
                <a:lnTo>
                  <a:pt x="266477" y="471170"/>
                </a:lnTo>
                <a:lnTo>
                  <a:pt x="259947" y="468630"/>
                </a:lnTo>
                <a:lnTo>
                  <a:pt x="256926" y="467360"/>
                </a:lnTo>
                <a:lnTo>
                  <a:pt x="253653" y="464820"/>
                </a:lnTo>
                <a:lnTo>
                  <a:pt x="250396" y="463550"/>
                </a:lnTo>
                <a:lnTo>
                  <a:pt x="247123" y="461010"/>
                </a:lnTo>
                <a:lnTo>
                  <a:pt x="243630" y="458470"/>
                </a:lnTo>
                <a:lnTo>
                  <a:pt x="240372" y="455930"/>
                </a:lnTo>
                <a:lnTo>
                  <a:pt x="236864" y="452120"/>
                </a:lnTo>
                <a:lnTo>
                  <a:pt x="229878" y="445770"/>
                </a:lnTo>
                <a:lnTo>
                  <a:pt x="213456" y="429260"/>
                </a:lnTo>
                <a:close/>
              </a:path>
              <a:path w="923290" h="721360">
                <a:moveTo>
                  <a:pt x="586352" y="434340"/>
                </a:moveTo>
                <a:lnTo>
                  <a:pt x="461386" y="434340"/>
                </a:lnTo>
                <a:lnTo>
                  <a:pt x="532035" y="505460"/>
                </a:lnTo>
                <a:lnTo>
                  <a:pt x="538550" y="511810"/>
                </a:lnTo>
                <a:lnTo>
                  <a:pt x="544387" y="518160"/>
                </a:lnTo>
                <a:lnTo>
                  <a:pt x="546952" y="521970"/>
                </a:lnTo>
                <a:lnTo>
                  <a:pt x="549517" y="524510"/>
                </a:lnTo>
                <a:lnTo>
                  <a:pt x="551610" y="528320"/>
                </a:lnTo>
                <a:lnTo>
                  <a:pt x="555339" y="534670"/>
                </a:lnTo>
                <a:lnTo>
                  <a:pt x="556975" y="537210"/>
                </a:lnTo>
                <a:lnTo>
                  <a:pt x="560233" y="546100"/>
                </a:lnTo>
                <a:lnTo>
                  <a:pt x="560940" y="548640"/>
                </a:lnTo>
                <a:lnTo>
                  <a:pt x="561176" y="549910"/>
                </a:lnTo>
                <a:lnTo>
                  <a:pt x="561294" y="558800"/>
                </a:lnTo>
                <a:lnTo>
                  <a:pt x="561176" y="560070"/>
                </a:lnTo>
                <a:lnTo>
                  <a:pt x="560704" y="563880"/>
                </a:lnTo>
                <a:lnTo>
                  <a:pt x="560011" y="566420"/>
                </a:lnTo>
                <a:lnTo>
                  <a:pt x="559068" y="570230"/>
                </a:lnTo>
                <a:lnTo>
                  <a:pt x="557904" y="572770"/>
                </a:lnTo>
                <a:lnTo>
                  <a:pt x="556282" y="576580"/>
                </a:lnTo>
                <a:lnTo>
                  <a:pt x="554646" y="579120"/>
                </a:lnTo>
                <a:lnTo>
                  <a:pt x="550445" y="586740"/>
                </a:lnTo>
                <a:lnTo>
                  <a:pt x="547880" y="589280"/>
                </a:lnTo>
                <a:lnTo>
                  <a:pt x="545080" y="593090"/>
                </a:lnTo>
                <a:lnTo>
                  <a:pt x="513846" y="626110"/>
                </a:lnTo>
                <a:lnTo>
                  <a:pt x="506387" y="632460"/>
                </a:lnTo>
                <a:lnTo>
                  <a:pt x="502658" y="636270"/>
                </a:lnTo>
                <a:lnTo>
                  <a:pt x="488669" y="646430"/>
                </a:lnTo>
                <a:lnTo>
                  <a:pt x="482140" y="648970"/>
                </a:lnTo>
                <a:lnTo>
                  <a:pt x="475610" y="652780"/>
                </a:lnTo>
                <a:lnTo>
                  <a:pt x="472337" y="652780"/>
                </a:lnTo>
                <a:lnTo>
                  <a:pt x="469080" y="654050"/>
                </a:lnTo>
                <a:lnTo>
                  <a:pt x="570595" y="654050"/>
                </a:lnTo>
                <a:lnTo>
                  <a:pt x="590553" y="633730"/>
                </a:lnTo>
                <a:lnTo>
                  <a:pt x="594739" y="629920"/>
                </a:lnTo>
                <a:lnTo>
                  <a:pt x="598468" y="624840"/>
                </a:lnTo>
                <a:lnTo>
                  <a:pt x="602198" y="621030"/>
                </a:lnTo>
                <a:lnTo>
                  <a:pt x="605470" y="615950"/>
                </a:lnTo>
                <a:lnTo>
                  <a:pt x="608506" y="612140"/>
                </a:lnTo>
                <a:lnTo>
                  <a:pt x="611292" y="607060"/>
                </a:lnTo>
                <a:lnTo>
                  <a:pt x="613857" y="603250"/>
                </a:lnTo>
                <a:lnTo>
                  <a:pt x="625685" y="560070"/>
                </a:lnTo>
                <a:lnTo>
                  <a:pt x="625752" y="554990"/>
                </a:lnTo>
                <a:lnTo>
                  <a:pt x="625516" y="549910"/>
                </a:lnTo>
                <a:lnTo>
                  <a:pt x="625060" y="546100"/>
                </a:lnTo>
                <a:lnTo>
                  <a:pt x="624352" y="542290"/>
                </a:lnTo>
                <a:lnTo>
                  <a:pt x="623659" y="537210"/>
                </a:lnTo>
                <a:lnTo>
                  <a:pt x="621316" y="529590"/>
                </a:lnTo>
                <a:lnTo>
                  <a:pt x="619930" y="524510"/>
                </a:lnTo>
                <a:lnTo>
                  <a:pt x="616658" y="516890"/>
                </a:lnTo>
                <a:lnTo>
                  <a:pt x="610364" y="504190"/>
                </a:lnTo>
                <a:lnTo>
                  <a:pt x="607799" y="500380"/>
                </a:lnTo>
                <a:lnTo>
                  <a:pt x="605470" y="496570"/>
                </a:lnTo>
                <a:lnTo>
                  <a:pt x="615022" y="496570"/>
                </a:lnTo>
                <a:lnTo>
                  <a:pt x="623423" y="495300"/>
                </a:lnTo>
                <a:lnTo>
                  <a:pt x="627388" y="495300"/>
                </a:lnTo>
                <a:lnTo>
                  <a:pt x="634847" y="492760"/>
                </a:lnTo>
                <a:lnTo>
                  <a:pt x="642777" y="490220"/>
                </a:lnTo>
                <a:lnTo>
                  <a:pt x="646963" y="487680"/>
                </a:lnTo>
                <a:lnTo>
                  <a:pt x="651164" y="483870"/>
                </a:lnTo>
                <a:lnTo>
                  <a:pt x="655822" y="481330"/>
                </a:lnTo>
                <a:lnTo>
                  <a:pt x="660952" y="476250"/>
                </a:lnTo>
                <a:lnTo>
                  <a:pt x="666317" y="472440"/>
                </a:lnTo>
                <a:lnTo>
                  <a:pt x="672375" y="466090"/>
                </a:lnTo>
                <a:lnTo>
                  <a:pt x="688471" y="450850"/>
                </a:lnTo>
                <a:lnTo>
                  <a:pt x="692893" y="445770"/>
                </a:lnTo>
                <a:lnTo>
                  <a:pt x="697094" y="440690"/>
                </a:lnTo>
                <a:lnTo>
                  <a:pt x="699077" y="438150"/>
                </a:lnTo>
                <a:lnTo>
                  <a:pt x="595683" y="438150"/>
                </a:lnTo>
                <a:lnTo>
                  <a:pt x="591010" y="436880"/>
                </a:lnTo>
                <a:lnTo>
                  <a:pt x="586352" y="434340"/>
                </a:lnTo>
                <a:close/>
              </a:path>
              <a:path w="923290" h="721360">
                <a:moveTo>
                  <a:pt x="160407" y="0"/>
                </a:moveTo>
                <a:lnTo>
                  <a:pt x="0" y="0"/>
                </a:lnTo>
                <a:lnTo>
                  <a:pt x="7693" y="3810"/>
                </a:lnTo>
                <a:lnTo>
                  <a:pt x="14921" y="6350"/>
                </a:lnTo>
                <a:lnTo>
                  <a:pt x="21681" y="8890"/>
                </a:lnTo>
                <a:lnTo>
                  <a:pt x="54321" y="26670"/>
                </a:lnTo>
                <a:lnTo>
                  <a:pt x="62249" y="31750"/>
                </a:lnTo>
                <a:lnTo>
                  <a:pt x="351572" y="323850"/>
                </a:lnTo>
                <a:lnTo>
                  <a:pt x="358102" y="330200"/>
                </a:lnTo>
                <a:lnTo>
                  <a:pt x="363939" y="336550"/>
                </a:lnTo>
                <a:lnTo>
                  <a:pt x="366503" y="340360"/>
                </a:lnTo>
                <a:lnTo>
                  <a:pt x="368832" y="342900"/>
                </a:lnTo>
                <a:lnTo>
                  <a:pt x="373033" y="349250"/>
                </a:lnTo>
                <a:lnTo>
                  <a:pt x="376291" y="355600"/>
                </a:lnTo>
                <a:lnTo>
                  <a:pt x="377691" y="358140"/>
                </a:lnTo>
                <a:lnTo>
                  <a:pt x="379548" y="364490"/>
                </a:lnTo>
                <a:lnTo>
                  <a:pt x="380256" y="367030"/>
                </a:lnTo>
                <a:lnTo>
                  <a:pt x="380713" y="369570"/>
                </a:lnTo>
                <a:lnTo>
                  <a:pt x="380870" y="372110"/>
                </a:lnTo>
                <a:lnTo>
                  <a:pt x="380949" y="375920"/>
                </a:lnTo>
                <a:lnTo>
                  <a:pt x="380713" y="378460"/>
                </a:lnTo>
                <a:lnTo>
                  <a:pt x="379327" y="384810"/>
                </a:lnTo>
                <a:lnTo>
                  <a:pt x="378384" y="388620"/>
                </a:lnTo>
                <a:lnTo>
                  <a:pt x="377220" y="391160"/>
                </a:lnTo>
                <a:lnTo>
                  <a:pt x="375819" y="394970"/>
                </a:lnTo>
                <a:lnTo>
                  <a:pt x="372090" y="401320"/>
                </a:lnTo>
                <a:lnTo>
                  <a:pt x="369761" y="403860"/>
                </a:lnTo>
                <a:lnTo>
                  <a:pt x="364631" y="411480"/>
                </a:lnTo>
                <a:lnTo>
                  <a:pt x="361595" y="415290"/>
                </a:lnTo>
                <a:lnTo>
                  <a:pt x="358337" y="419100"/>
                </a:lnTo>
                <a:lnTo>
                  <a:pt x="350879" y="426720"/>
                </a:lnTo>
                <a:lnTo>
                  <a:pt x="336891" y="440690"/>
                </a:lnTo>
                <a:lnTo>
                  <a:pt x="329432" y="448310"/>
                </a:lnTo>
                <a:lnTo>
                  <a:pt x="325703" y="450850"/>
                </a:lnTo>
                <a:lnTo>
                  <a:pt x="321974" y="454660"/>
                </a:lnTo>
                <a:lnTo>
                  <a:pt x="311479" y="462280"/>
                </a:lnTo>
                <a:lnTo>
                  <a:pt x="308206" y="463550"/>
                </a:lnTo>
                <a:lnTo>
                  <a:pt x="304713" y="466090"/>
                </a:lnTo>
                <a:lnTo>
                  <a:pt x="301455" y="467360"/>
                </a:lnTo>
                <a:lnTo>
                  <a:pt x="298183" y="469900"/>
                </a:lnTo>
                <a:lnTo>
                  <a:pt x="294926" y="469900"/>
                </a:lnTo>
                <a:lnTo>
                  <a:pt x="288396" y="472440"/>
                </a:lnTo>
                <a:lnTo>
                  <a:pt x="285359" y="472440"/>
                </a:lnTo>
                <a:lnTo>
                  <a:pt x="282102" y="473710"/>
                </a:lnTo>
                <a:lnTo>
                  <a:pt x="422165" y="473710"/>
                </a:lnTo>
                <a:lnTo>
                  <a:pt x="461386" y="434340"/>
                </a:lnTo>
                <a:lnTo>
                  <a:pt x="586352" y="434340"/>
                </a:lnTo>
                <a:lnTo>
                  <a:pt x="581222" y="431800"/>
                </a:lnTo>
                <a:lnTo>
                  <a:pt x="578422" y="429260"/>
                </a:lnTo>
                <a:lnTo>
                  <a:pt x="575857" y="427990"/>
                </a:lnTo>
                <a:lnTo>
                  <a:pt x="573056" y="425450"/>
                </a:lnTo>
                <a:lnTo>
                  <a:pt x="570035" y="424180"/>
                </a:lnTo>
                <a:lnTo>
                  <a:pt x="563962" y="417830"/>
                </a:lnTo>
                <a:lnTo>
                  <a:pt x="557668" y="411480"/>
                </a:lnTo>
                <a:lnTo>
                  <a:pt x="520375" y="374650"/>
                </a:lnTo>
                <a:lnTo>
                  <a:pt x="579640" y="314960"/>
                </a:lnTo>
                <a:lnTo>
                  <a:pt x="461386" y="314960"/>
                </a:lnTo>
                <a:lnTo>
                  <a:pt x="181147" y="33020"/>
                </a:lnTo>
                <a:lnTo>
                  <a:pt x="168102" y="15240"/>
                </a:lnTo>
                <a:lnTo>
                  <a:pt x="166230" y="12700"/>
                </a:lnTo>
                <a:lnTo>
                  <a:pt x="164358" y="8890"/>
                </a:lnTo>
                <a:lnTo>
                  <a:pt x="162265" y="5080"/>
                </a:lnTo>
                <a:lnTo>
                  <a:pt x="160407" y="0"/>
                </a:lnTo>
                <a:close/>
              </a:path>
              <a:path w="923290" h="721360">
                <a:moveTo>
                  <a:pt x="675512" y="290830"/>
                </a:moveTo>
                <a:lnTo>
                  <a:pt x="603598" y="290830"/>
                </a:lnTo>
                <a:lnTo>
                  <a:pt x="640905" y="328930"/>
                </a:lnTo>
                <a:lnTo>
                  <a:pt x="646727" y="334010"/>
                </a:lnTo>
                <a:lnTo>
                  <a:pt x="651636" y="340360"/>
                </a:lnTo>
                <a:lnTo>
                  <a:pt x="665271" y="372110"/>
                </a:lnTo>
                <a:lnTo>
                  <a:pt x="664917" y="375920"/>
                </a:lnTo>
                <a:lnTo>
                  <a:pt x="651636" y="401320"/>
                </a:lnTo>
                <a:lnTo>
                  <a:pt x="646727" y="407670"/>
                </a:lnTo>
                <a:lnTo>
                  <a:pt x="640905" y="412750"/>
                </a:lnTo>
                <a:lnTo>
                  <a:pt x="629010" y="425450"/>
                </a:lnTo>
                <a:lnTo>
                  <a:pt x="622495" y="430530"/>
                </a:lnTo>
                <a:lnTo>
                  <a:pt x="615493" y="435610"/>
                </a:lnTo>
                <a:lnTo>
                  <a:pt x="613857" y="436880"/>
                </a:lnTo>
                <a:lnTo>
                  <a:pt x="612000" y="436880"/>
                </a:lnTo>
                <a:lnTo>
                  <a:pt x="608271" y="438150"/>
                </a:lnTo>
                <a:lnTo>
                  <a:pt x="699077" y="438150"/>
                </a:lnTo>
                <a:lnTo>
                  <a:pt x="701059" y="435610"/>
                </a:lnTo>
                <a:lnTo>
                  <a:pt x="704789" y="431800"/>
                </a:lnTo>
                <a:lnTo>
                  <a:pt x="710847" y="421640"/>
                </a:lnTo>
                <a:lnTo>
                  <a:pt x="713412" y="416560"/>
                </a:lnTo>
                <a:lnTo>
                  <a:pt x="715741" y="411480"/>
                </a:lnTo>
                <a:lnTo>
                  <a:pt x="717848" y="407670"/>
                </a:lnTo>
                <a:lnTo>
                  <a:pt x="723144" y="379730"/>
                </a:lnTo>
                <a:lnTo>
                  <a:pt x="723033" y="374650"/>
                </a:lnTo>
                <a:lnTo>
                  <a:pt x="717848" y="350520"/>
                </a:lnTo>
                <a:lnTo>
                  <a:pt x="715976" y="345440"/>
                </a:lnTo>
                <a:lnTo>
                  <a:pt x="711319" y="335280"/>
                </a:lnTo>
                <a:lnTo>
                  <a:pt x="708518" y="330200"/>
                </a:lnTo>
                <a:lnTo>
                  <a:pt x="705482" y="326390"/>
                </a:lnTo>
                <a:lnTo>
                  <a:pt x="702224" y="321310"/>
                </a:lnTo>
                <a:lnTo>
                  <a:pt x="698731" y="316230"/>
                </a:lnTo>
                <a:lnTo>
                  <a:pt x="695001" y="311150"/>
                </a:lnTo>
                <a:lnTo>
                  <a:pt x="686599" y="302260"/>
                </a:lnTo>
                <a:lnTo>
                  <a:pt x="681942" y="297180"/>
                </a:lnTo>
                <a:lnTo>
                  <a:pt x="675512" y="290830"/>
                </a:lnTo>
                <a:close/>
              </a:path>
              <a:path w="923290" h="721360">
                <a:moveTo>
                  <a:pt x="176725" y="363220"/>
                </a:moveTo>
                <a:lnTo>
                  <a:pt x="105613" y="434340"/>
                </a:lnTo>
                <a:lnTo>
                  <a:pt x="109110" y="433070"/>
                </a:lnTo>
                <a:lnTo>
                  <a:pt x="112141" y="431800"/>
                </a:lnTo>
                <a:lnTo>
                  <a:pt x="114939" y="430530"/>
                </a:lnTo>
                <a:lnTo>
                  <a:pt x="117736" y="430530"/>
                </a:lnTo>
                <a:lnTo>
                  <a:pt x="120301" y="429260"/>
                </a:lnTo>
                <a:lnTo>
                  <a:pt x="213456" y="429260"/>
                </a:lnTo>
                <a:lnTo>
                  <a:pt x="175560" y="391160"/>
                </a:lnTo>
                <a:lnTo>
                  <a:pt x="174617" y="389890"/>
                </a:lnTo>
                <a:lnTo>
                  <a:pt x="173217" y="387350"/>
                </a:lnTo>
                <a:lnTo>
                  <a:pt x="172760" y="386080"/>
                </a:lnTo>
                <a:lnTo>
                  <a:pt x="172288" y="383540"/>
                </a:lnTo>
                <a:lnTo>
                  <a:pt x="171831" y="382270"/>
                </a:lnTo>
                <a:lnTo>
                  <a:pt x="171595" y="379730"/>
                </a:lnTo>
                <a:lnTo>
                  <a:pt x="171595" y="378460"/>
                </a:lnTo>
                <a:lnTo>
                  <a:pt x="172524" y="372110"/>
                </a:lnTo>
                <a:lnTo>
                  <a:pt x="173452" y="369570"/>
                </a:lnTo>
                <a:lnTo>
                  <a:pt x="174853" y="367030"/>
                </a:lnTo>
                <a:lnTo>
                  <a:pt x="176725" y="363220"/>
                </a:lnTo>
                <a:close/>
              </a:path>
              <a:path w="923290" h="721360">
                <a:moveTo>
                  <a:pt x="923001" y="0"/>
                </a:moveTo>
                <a:lnTo>
                  <a:pt x="762599" y="0"/>
                </a:lnTo>
                <a:lnTo>
                  <a:pt x="760506" y="5080"/>
                </a:lnTo>
                <a:lnTo>
                  <a:pt x="756777" y="12700"/>
                </a:lnTo>
                <a:lnTo>
                  <a:pt x="754905" y="15240"/>
                </a:lnTo>
                <a:lnTo>
                  <a:pt x="751412" y="21590"/>
                </a:lnTo>
                <a:lnTo>
                  <a:pt x="748154" y="25400"/>
                </a:lnTo>
                <a:lnTo>
                  <a:pt x="743481" y="31750"/>
                </a:lnTo>
                <a:lnTo>
                  <a:pt x="741624" y="33020"/>
                </a:lnTo>
                <a:lnTo>
                  <a:pt x="461386" y="314960"/>
                </a:lnTo>
                <a:lnTo>
                  <a:pt x="579640" y="314960"/>
                </a:lnTo>
                <a:lnTo>
                  <a:pt x="603598" y="290830"/>
                </a:lnTo>
                <a:lnTo>
                  <a:pt x="675512" y="290830"/>
                </a:lnTo>
                <a:lnTo>
                  <a:pt x="639505" y="255270"/>
                </a:lnTo>
                <a:lnTo>
                  <a:pt x="860754" y="31750"/>
                </a:lnTo>
                <a:lnTo>
                  <a:pt x="863554" y="30480"/>
                </a:lnTo>
                <a:lnTo>
                  <a:pt x="868448" y="26670"/>
                </a:lnTo>
                <a:lnTo>
                  <a:pt x="901318" y="8890"/>
                </a:lnTo>
                <a:lnTo>
                  <a:pt x="915086" y="2540"/>
                </a:lnTo>
                <a:lnTo>
                  <a:pt x="923001" y="0"/>
                </a:lnTo>
                <a:close/>
              </a:path>
            </a:pathLst>
          </a:custGeom>
          <a:solidFill>
            <a:srgbClr val="5C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0">
            <a:alpha val="9176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22564" y="539495"/>
            <a:ext cx="821690" cy="253365"/>
          </a:xfrm>
          <a:custGeom>
            <a:avLst/>
            <a:gdLst/>
            <a:ahLst/>
            <a:cxnLst/>
            <a:rect l="l" t="t" r="r" b="b"/>
            <a:pathLst>
              <a:path w="821690" h="253365">
                <a:moveTo>
                  <a:pt x="821435" y="0"/>
                </a:moveTo>
                <a:lnTo>
                  <a:pt x="0" y="0"/>
                </a:lnTo>
                <a:lnTo>
                  <a:pt x="0" y="252984"/>
                </a:lnTo>
                <a:lnTo>
                  <a:pt x="821435" y="252984"/>
                </a:lnTo>
                <a:lnTo>
                  <a:pt x="821435" y="0"/>
                </a:lnTo>
                <a:close/>
              </a:path>
            </a:pathLst>
          </a:custGeom>
          <a:solidFill>
            <a:srgbClr val="ABB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22564" y="539495"/>
            <a:ext cx="821690" cy="253365"/>
          </a:xfrm>
          <a:custGeom>
            <a:avLst/>
            <a:gdLst/>
            <a:ahLst/>
            <a:cxnLst/>
            <a:rect l="l" t="t" r="r" b="b"/>
            <a:pathLst>
              <a:path w="821690" h="253365">
                <a:moveTo>
                  <a:pt x="0" y="252984"/>
                </a:moveTo>
                <a:lnTo>
                  <a:pt x="821435" y="252984"/>
                </a:lnTo>
                <a:lnTo>
                  <a:pt x="821435" y="0"/>
                </a:lnTo>
                <a:lnTo>
                  <a:pt x="0" y="0"/>
                </a:lnTo>
                <a:lnTo>
                  <a:pt x="0" y="252984"/>
                </a:lnTo>
                <a:close/>
              </a:path>
            </a:pathLst>
          </a:custGeom>
          <a:ln w="9144">
            <a:solidFill>
              <a:srgbClr val="ABB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06539"/>
            <a:ext cx="3068320" cy="243840"/>
          </a:xfrm>
          <a:custGeom>
            <a:avLst/>
            <a:gdLst/>
            <a:ahLst/>
            <a:cxnLst/>
            <a:rect l="l" t="t" r="r" b="b"/>
            <a:pathLst>
              <a:path w="3068320" h="243840">
                <a:moveTo>
                  <a:pt x="0" y="243839"/>
                </a:moveTo>
                <a:lnTo>
                  <a:pt x="3067812" y="243839"/>
                </a:lnTo>
                <a:lnTo>
                  <a:pt x="3067812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ABB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06539"/>
            <a:ext cx="9144000" cy="243840"/>
          </a:xfrm>
          <a:custGeom>
            <a:avLst/>
            <a:gdLst/>
            <a:ahLst/>
            <a:cxnLst/>
            <a:rect l="l" t="t" r="r" b="b"/>
            <a:pathLst>
              <a:path w="9144000" h="243840">
                <a:moveTo>
                  <a:pt x="0" y="243839"/>
                </a:moveTo>
                <a:lnTo>
                  <a:pt x="9144000" y="243839"/>
                </a:lnTo>
                <a:lnTo>
                  <a:pt x="9144000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9144">
            <a:solidFill>
              <a:srgbClr val="ABB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47115"/>
            <a:ext cx="8144509" cy="245745"/>
          </a:xfrm>
          <a:custGeom>
            <a:avLst/>
            <a:gdLst/>
            <a:ahLst/>
            <a:cxnLst/>
            <a:rect l="l" t="t" r="r" b="b"/>
            <a:pathLst>
              <a:path w="8144509" h="245745">
                <a:moveTo>
                  <a:pt x="8144256" y="0"/>
                </a:moveTo>
                <a:lnTo>
                  <a:pt x="0" y="0"/>
                </a:lnTo>
                <a:lnTo>
                  <a:pt x="0" y="245363"/>
                </a:lnTo>
                <a:lnTo>
                  <a:pt x="8144256" y="245363"/>
                </a:lnTo>
                <a:lnTo>
                  <a:pt x="8144256" y="0"/>
                </a:lnTo>
                <a:close/>
              </a:path>
            </a:pathLst>
          </a:custGeom>
          <a:solidFill>
            <a:srgbClr val="5F5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7115"/>
            <a:ext cx="8144509" cy="245745"/>
          </a:xfrm>
          <a:custGeom>
            <a:avLst/>
            <a:gdLst/>
            <a:ahLst/>
            <a:cxnLst/>
            <a:rect l="l" t="t" r="r" b="b"/>
            <a:pathLst>
              <a:path w="8144509" h="245745">
                <a:moveTo>
                  <a:pt x="0" y="245363"/>
                </a:moveTo>
                <a:lnTo>
                  <a:pt x="8144256" y="245363"/>
                </a:lnTo>
                <a:lnTo>
                  <a:pt x="8144256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ln w="9144">
            <a:solidFill>
              <a:srgbClr val="5F5F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67811" y="0"/>
            <a:ext cx="6076315" cy="539750"/>
          </a:xfrm>
          <a:custGeom>
            <a:avLst/>
            <a:gdLst/>
            <a:ahLst/>
            <a:cxnLst/>
            <a:rect l="l" t="t" r="r" b="b"/>
            <a:pathLst>
              <a:path w="6076315" h="539750">
                <a:moveTo>
                  <a:pt x="6076188" y="0"/>
                </a:moveTo>
                <a:lnTo>
                  <a:pt x="0" y="0"/>
                </a:lnTo>
                <a:lnTo>
                  <a:pt x="0" y="539496"/>
                </a:lnTo>
                <a:lnTo>
                  <a:pt x="6076188" y="539496"/>
                </a:lnTo>
                <a:lnTo>
                  <a:pt x="6076188" y="0"/>
                </a:lnTo>
                <a:close/>
              </a:path>
            </a:pathLst>
          </a:custGeom>
          <a:solidFill>
            <a:srgbClr val="ABB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067811" y="0"/>
            <a:ext cx="6076315" cy="539750"/>
          </a:xfrm>
          <a:custGeom>
            <a:avLst/>
            <a:gdLst/>
            <a:ahLst/>
            <a:cxnLst/>
            <a:rect l="l" t="t" r="r" b="b"/>
            <a:pathLst>
              <a:path w="6076315" h="539750">
                <a:moveTo>
                  <a:pt x="0" y="539496"/>
                </a:moveTo>
                <a:lnTo>
                  <a:pt x="6076188" y="539496"/>
                </a:lnTo>
                <a:lnTo>
                  <a:pt x="6076188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ln w="9144">
            <a:solidFill>
              <a:srgbClr val="ABB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819644" y="60959"/>
            <a:ext cx="1082040" cy="739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067811" y="6606539"/>
            <a:ext cx="6076315" cy="243840"/>
          </a:xfrm>
          <a:custGeom>
            <a:avLst/>
            <a:gdLst/>
            <a:ahLst/>
            <a:cxnLst/>
            <a:rect l="l" t="t" r="r" b="b"/>
            <a:pathLst>
              <a:path w="6076315" h="243840">
                <a:moveTo>
                  <a:pt x="6076188" y="0"/>
                </a:moveTo>
                <a:lnTo>
                  <a:pt x="0" y="0"/>
                </a:lnTo>
                <a:lnTo>
                  <a:pt x="0" y="243839"/>
                </a:lnTo>
                <a:lnTo>
                  <a:pt x="6076188" y="243839"/>
                </a:lnTo>
                <a:lnTo>
                  <a:pt x="6076188" y="0"/>
                </a:lnTo>
                <a:close/>
              </a:path>
            </a:pathLst>
          </a:custGeom>
          <a:solidFill>
            <a:srgbClr val="5F5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067811" y="6606539"/>
            <a:ext cx="6076315" cy="243840"/>
          </a:xfrm>
          <a:custGeom>
            <a:avLst/>
            <a:gdLst/>
            <a:ahLst/>
            <a:cxnLst/>
            <a:rect l="l" t="t" r="r" b="b"/>
            <a:pathLst>
              <a:path w="6076315" h="243840">
                <a:moveTo>
                  <a:pt x="0" y="243839"/>
                </a:moveTo>
                <a:lnTo>
                  <a:pt x="6076188" y="243839"/>
                </a:lnTo>
                <a:lnTo>
                  <a:pt x="6076188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9143">
            <a:solidFill>
              <a:srgbClr val="5F5F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06708" y="76787"/>
            <a:ext cx="161290" cy="81280"/>
          </a:xfrm>
          <a:custGeom>
            <a:avLst/>
            <a:gdLst/>
            <a:ahLst/>
            <a:cxnLst/>
            <a:rect l="l" t="t" r="r" b="b"/>
            <a:pathLst>
              <a:path w="161290" h="81280">
                <a:moveTo>
                  <a:pt x="161033" y="0"/>
                </a:moveTo>
                <a:lnTo>
                  <a:pt x="0" y="0"/>
                </a:lnTo>
                <a:lnTo>
                  <a:pt x="80452" y="80749"/>
                </a:lnTo>
                <a:lnTo>
                  <a:pt x="161033" y="0"/>
                </a:lnTo>
                <a:close/>
              </a:path>
            </a:pathLst>
          </a:custGeom>
          <a:solidFill>
            <a:srgbClr val="ABA2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34043" y="98402"/>
            <a:ext cx="506730" cy="393700"/>
          </a:xfrm>
          <a:custGeom>
            <a:avLst/>
            <a:gdLst/>
            <a:ahLst/>
            <a:cxnLst/>
            <a:rect l="l" t="t" r="r" b="b"/>
            <a:pathLst>
              <a:path w="506730" h="393700">
                <a:moveTo>
                  <a:pt x="264374" y="392430"/>
                </a:moveTo>
                <a:lnTo>
                  <a:pt x="242249" y="392430"/>
                </a:lnTo>
                <a:lnTo>
                  <a:pt x="244934" y="393700"/>
                </a:lnTo>
                <a:lnTo>
                  <a:pt x="261559" y="393700"/>
                </a:lnTo>
                <a:lnTo>
                  <a:pt x="264374" y="392430"/>
                </a:lnTo>
                <a:close/>
              </a:path>
              <a:path w="506730" h="393700">
                <a:moveTo>
                  <a:pt x="117420" y="234950"/>
                </a:moveTo>
                <a:lnTo>
                  <a:pt x="71113" y="234950"/>
                </a:lnTo>
                <a:lnTo>
                  <a:pt x="72392" y="236220"/>
                </a:lnTo>
                <a:lnTo>
                  <a:pt x="73160" y="236220"/>
                </a:lnTo>
                <a:lnTo>
                  <a:pt x="209758" y="373380"/>
                </a:lnTo>
                <a:lnTo>
                  <a:pt x="212442" y="375920"/>
                </a:lnTo>
                <a:lnTo>
                  <a:pt x="215006" y="378460"/>
                </a:lnTo>
                <a:lnTo>
                  <a:pt x="217690" y="381000"/>
                </a:lnTo>
                <a:lnTo>
                  <a:pt x="220375" y="382270"/>
                </a:lnTo>
                <a:lnTo>
                  <a:pt x="223060" y="384810"/>
                </a:lnTo>
                <a:lnTo>
                  <a:pt x="231122" y="388620"/>
                </a:lnTo>
                <a:lnTo>
                  <a:pt x="233936" y="389890"/>
                </a:lnTo>
                <a:lnTo>
                  <a:pt x="236621" y="391160"/>
                </a:lnTo>
                <a:lnTo>
                  <a:pt x="239435" y="392430"/>
                </a:lnTo>
                <a:lnTo>
                  <a:pt x="267058" y="392430"/>
                </a:lnTo>
                <a:lnTo>
                  <a:pt x="269872" y="391160"/>
                </a:lnTo>
                <a:lnTo>
                  <a:pt x="272557" y="389890"/>
                </a:lnTo>
                <a:lnTo>
                  <a:pt x="275371" y="388620"/>
                </a:lnTo>
                <a:lnTo>
                  <a:pt x="283433" y="384810"/>
                </a:lnTo>
                <a:lnTo>
                  <a:pt x="288803" y="381000"/>
                </a:lnTo>
                <a:lnTo>
                  <a:pt x="291358" y="378460"/>
                </a:lnTo>
                <a:lnTo>
                  <a:pt x="294043" y="375920"/>
                </a:lnTo>
                <a:lnTo>
                  <a:pt x="296606" y="373380"/>
                </a:lnTo>
                <a:lnTo>
                  <a:pt x="312781" y="356870"/>
                </a:lnTo>
                <a:lnTo>
                  <a:pt x="245184" y="356870"/>
                </a:lnTo>
                <a:lnTo>
                  <a:pt x="243527" y="355600"/>
                </a:lnTo>
                <a:lnTo>
                  <a:pt x="241731" y="355600"/>
                </a:lnTo>
                <a:lnTo>
                  <a:pt x="232780" y="349250"/>
                </a:lnTo>
                <a:lnTo>
                  <a:pt x="227152" y="344170"/>
                </a:lnTo>
                <a:lnTo>
                  <a:pt x="186485" y="303530"/>
                </a:lnTo>
                <a:lnTo>
                  <a:pt x="231745" y="257810"/>
                </a:lnTo>
                <a:lnTo>
                  <a:pt x="147856" y="257810"/>
                </a:lnTo>
                <a:lnTo>
                  <a:pt x="146190" y="256540"/>
                </a:lnTo>
                <a:lnTo>
                  <a:pt x="144403" y="256540"/>
                </a:lnTo>
                <a:lnTo>
                  <a:pt x="142608" y="255270"/>
                </a:lnTo>
                <a:lnTo>
                  <a:pt x="140950" y="255270"/>
                </a:lnTo>
                <a:lnTo>
                  <a:pt x="135572" y="251460"/>
                </a:lnTo>
                <a:lnTo>
                  <a:pt x="133656" y="250190"/>
                </a:lnTo>
                <a:lnTo>
                  <a:pt x="131869" y="248920"/>
                </a:lnTo>
                <a:lnTo>
                  <a:pt x="129944" y="246380"/>
                </a:lnTo>
                <a:lnTo>
                  <a:pt x="126111" y="243840"/>
                </a:lnTo>
                <a:lnTo>
                  <a:pt x="117420" y="234950"/>
                </a:lnTo>
                <a:close/>
              </a:path>
              <a:path w="506730" h="393700">
                <a:moveTo>
                  <a:pt x="321674" y="236220"/>
                </a:moveTo>
                <a:lnTo>
                  <a:pt x="253117" y="236220"/>
                </a:lnTo>
                <a:lnTo>
                  <a:pt x="291876" y="275590"/>
                </a:lnTo>
                <a:lnTo>
                  <a:pt x="295450" y="279400"/>
                </a:lnTo>
                <a:lnTo>
                  <a:pt x="298652" y="283210"/>
                </a:lnTo>
                <a:lnTo>
                  <a:pt x="300059" y="284480"/>
                </a:lnTo>
                <a:lnTo>
                  <a:pt x="301466" y="287020"/>
                </a:lnTo>
                <a:lnTo>
                  <a:pt x="302614" y="288290"/>
                </a:lnTo>
                <a:lnTo>
                  <a:pt x="304660" y="292100"/>
                </a:lnTo>
                <a:lnTo>
                  <a:pt x="305558" y="293370"/>
                </a:lnTo>
                <a:lnTo>
                  <a:pt x="306836" y="295910"/>
                </a:lnTo>
                <a:lnTo>
                  <a:pt x="307345" y="298450"/>
                </a:lnTo>
                <a:lnTo>
                  <a:pt x="307733" y="299720"/>
                </a:lnTo>
                <a:lnTo>
                  <a:pt x="307992" y="300990"/>
                </a:lnTo>
                <a:lnTo>
                  <a:pt x="307992" y="304800"/>
                </a:lnTo>
                <a:lnTo>
                  <a:pt x="307863" y="306070"/>
                </a:lnTo>
                <a:lnTo>
                  <a:pt x="307604" y="307340"/>
                </a:lnTo>
                <a:lnTo>
                  <a:pt x="307224" y="309880"/>
                </a:lnTo>
                <a:lnTo>
                  <a:pt x="306706" y="311150"/>
                </a:lnTo>
                <a:lnTo>
                  <a:pt x="306067" y="312420"/>
                </a:lnTo>
                <a:lnTo>
                  <a:pt x="305178" y="314960"/>
                </a:lnTo>
                <a:lnTo>
                  <a:pt x="304280" y="316230"/>
                </a:lnTo>
                <a:lnTo>
                  <a:pt x="303124" y="318770"/>
                </a:lnTo>
                <a:lnTo>
                  <a:pt x="301976" y="320040"/>
                </a:lnTo>
                <a:lnTo>
                  <a:pt x="300569" y="321310"/>
                </a:lnTo>
                <a:lnTo>
                  <a:pt x="299032" y="323850"/>
                </a:lnTo>
                <a:lnTo>
                  <a:pt x="297374" y="326390"/>
                </a:lnTo>
                <a:lnTo>
                  <a:pt x="293663" y="330200"/>
                </a:lnTo>
                <a:lnTo>
                  <a:pt x="291617" y="331470"/>
                </a:lnTo>
                <a:lnTo>
                  <a:pt x="281897" y="341630"/>
                </a:lnTo>
                <a:lnTo>
                  <a:pt x="279722" y="344170"/>
                </a:lnTo>
                <a:lnTo>
                  <a:pt x="277805" y="345440"/>
                </a:lnTo>
                <a:lnTo>
                  <a:pt x="275759" y="346710"/>
                </a:lnTo>
                <a:lnTo>
                  <a:pt x="273835" y="349250"/>
                </a:lnTo>
                <a:lnTo>
                  <a:pt x="268085" y="353060"/>
                </a:lnTo>
                <a:lnTo>
                  <a:pt x="266290" y="354330"/>
                </a:lnTo>
                <a:lnTo>
                  <a:pt x="264503" y="354330"/>
                </a:lnTo>
                <a:lnTo>
                  <a:pt x="260921" y="355600"/>
                </a:lnTo>
                <a:lnTo>
                  <a:pt x="259125" y="356870"/>
                </a:lnTo>
                <a:lnTo>
                  <a:pt x="312781" y="356870"/>
                </a:lnTo>
                <a:lnTo>
                  <a:pt x="323979" y="345440"/>
                </a:lnTo>
                <a:lnTo>
                  <a:pt x="326275" y="344170"/>
                </a:lnTo>
                <a:lnTo>
                  <a:pt x="337920" y="326390"/>
                </a:lnTo>
                <a:lnTo>
                  <a:pt x="339068" y="325120"/>
                </a:lnTo>
                <a:lnTo>
                  <a:pt x="343225" y="306070"/>
                </a:lnTo>
                <a:lnTo>
                  <a:pt x="343163" y="300990"/>
                </a:lnTo>
                <a:lnTo>
                  <a:pt x="342909" y="298450"/>
                </a:lnTo>
                <a:lnTo>
                  <a:pt x="342141" y="293370"/>
                </a:lnTo>
                <a:lnTo>
                  <a:pt x="340855" y="288290"/>
                </a:lnTo>
                <a:lnTo>
                  <a:pt x="340095" y="287020"/>
                </a:lnTo>
                <a:lnTo>
                  <a:pt x="338300" y="281940"/>
                </a:lnTo>
                <a:lnTo>
                  <a:pt x="334847" y="275590"/>
                </a:lnTo>
                <a:lnTo>
                  <a:pt x="333440" y="273050"/>
                </a:lnTo>
                <a:lnTo>
                  <a:pt x="332162" y="271780"/>
                </a:lnTo>
                <a:lnTo>
                  <a:pt x="337402" y="270510"/>
                </a:lnTo>
                <a:lnTo>
                  <a:pt x="344187" y="270510"/>
                </a:lnTo>
                <a:lnTo>
                  <a:pt x="346233" y="269240"/>
                </a:lnTo>
                <a:lnTo>
                  <a:pt x="348279" y="269240"/>
                </a:lnTo>
                <a:lnTo>
                  <a:pt x="352629" y="266700"/>
                </a:lnTo>
                <a:lnTo>
                  <a:pt x="357230" y="264160"/>
                </a:lnTo>
                <a:lnTo>
                  <a:pt x="359786" y="262890"/>
                </a:lnTo>
                <a:lnTo>
                  <a:pt x="362600" y="260350"/>
                </a:lnTo>
                <a:lnTo>
                  <a:pt x="365543" y="257810"/>
                </a:lnTo>
                <a:lnTo>
                  <a:pt x="368867" y="254000"/>
                </a:lnTo>
                <a:lnTo>
                  <a:pt x="377697" y="245110"/>
                </a:lnTo>
                <a:lnTo>
                  <a:pt x="380123" y="242570"/>
                </a:lnTo>
                <a:lnTo>
                  <a:pt x="382428" y="240030"/>
                </a:lnTo>
                <a:lnTo>
                  <a:pt x="383483" y="238760"/>
                </a:lnTo>
                <a:lnTo>
                  <a:pt x="326793" y="238760"/>
                </a:lnTo>
                <a:lnTo>
                  <a:pt x="324230" y="237490"/>
                </a:lnTo>
                <a:lnTo>
                  <a:pt x="322952" y="237490"/>
                </a:lnTo>
                <a:lnTo>
                  <a:pt x="321674" y="236220"/>
                </a:lnTo>
                <a:close/>
              </a:path>
              <a:path w="506730" h="393700">
                <a:moveTo>
                  <a:pt x="88000" y="0"/>
                </a:moveTo>
                <a:lnTo>
                  <a:pt x="0" y="0"/>
                </a:lnTo>
                <a:lnTo>
                  <a:pt x="4220" y="1270"/>
                </a:lnTo>
                <a:lnTo>
                  <a:pt x="8186" y="2540"/>
                </a:lnTo>
                <a:lnTo>
                  <a:pt x="11894" y="3810"/>
                </a:lnTo>
                <a:lnTo>
                  <a:pt x="15220" y="5080"/>
                </a:lnTo>
                <a:lnTo>
                  <a:pt x="18417" y="6350"/>
                </a:lnTo>
                <a:lnTo>
                  <a:pt x="23789" y="10160"/>
                </a:lnTo>
                <a:lnTo>
                  <a:pt x="26091" y="11430"/>
                </a:lnTo>
                <a:lnTo>
                  <a:pt x="29801" y="13970"/>
                </a:lnTo>
                <a:lnTo>
                  <a:pt x="34150" y="16510"/>
                </a:lnTo>
                <a:lnTo>
                  <a:pt x="192873" y="176530"/>
                </a:lnTo>
                <a:lnTo>
                  <a:pt x="196455" y="180340"/>
                </a:lnTo>
                <a:lnTo>
                  <a:pt x="199658" y="184150"/>
                </a:lnTo>
                <a:lnTo>
                  <a:pt x="202342" y="186690"/>
                </a:lnTo>
                <a:lnTo>
                  <a:pt x="204647" y="190500"/>
                </a:lnTo>
                <a:lnTo>
                  <a:pt x="206434" y="194310"/>
                </a:lnTo>
                <a:lnTo>
                  <a:pt x="207202" y="195580"/>
                </a:lnTo>
                <a:lnTo>
                  <a:pt x="208221" y="198120"/>
                </a:lnTo>
                <a:lnTo>
                  <a:pt x="208609" y="200660"/>
                </a:lnTo>
                <a:lnTo>
                  <a:pt x="208860" y="201930"/>
                </a:lnTo>
                <a:lnTo>
                  <a:pt x="208925" y="205740"/>
                </a:lnTo>
                <a:lnTo>
                  <a:pt x="208860" y="207010"/>
                </a:lnTo>
                <a:lnTo>
                  <a:pt x="208100" y="209550"/>
                </a:lnTo>
                <a:lnTo>
                  <a:pt x="207582" y="212090"/>
                </a:lnTo>
                <a:lnTo>
                  <a:pt x="206944" y="213360"/>
                </a:lnTo>
                <a:lnTo>
                  <a:pt x="206175" y="214630"/>
                </a:lnTo>
                <a:lnTo>
                  <a:pt x="204129" y="218440"/>
                </a:lnTo>
                <a:lnTo>
                  <a:pt x="202852" y="220980"/>
                </a:lnTo>
                <a:lnTo>
                  <a:pt x="200038" y="224790"/>
                </a:lnTo>
                <a:lnTo>
                  <a:pt x="198372" y="226060"/>
                </a:lnTo>
                <a:lnTo>
                  <a:pt x="196585" y="228600"/>
                </a:lnTo>
                <a:lnTo>
                  <a:pt x="194539" y="231140"/>
                </a:lnTo>
                <a:lnTo>
                  <a:pt x="192493" y="232410"/>
                </a:lnTo>
                <a:lnTo>
                  <a:pt x="184819" y="240030"/>
                </a:lnTo>
                <a:lnTo>
                  <a:pt x="180727" y="243840"/>
                </a:lnTo>
                <a:lnTo>
                  <a:pt x="178681" y="246380"/>
                </a:lnTo>
                <a:lnTo>
                  <a:pt x="174711" y="248920"/>
                </a:lnTo>
                <a:lnTo>
                  <a:pt x="170878" y="251460"/>
                </a:lnTo>
                <a:lnTo>
                  <a:pt x="169083" y="252730"/>
                </a:lnTo>
                <a:lnTo>
                  <a:pt x="167166" y="254000"/>
                </a:lnTo>
                <a:lnTo>
                  <a:pt x="163584" y="256540"/>
                </a:lnTo>
                <a:lnTo>
                  <a:pt x="161797" y="256540"/>
                </a:lnTo>
                <a:lnTo>
                  <a:pt x="160002" y="257810"/>
                </a:lnTo>
                <a:lnTo>
                  <a:pt x="231745" y="257810"/>
                </a:lnTo>
                <a:lnTo>
                  <a:pt x="253117" y="236220"/>
                </a:lnTo>
                <a:lnTo>
                  <a:pt x="320267" y="236220"/>
                </a:lnTo>
                <a:lnTo>
                  <a:pt x="318860" y="234950"/>
                </a:lnTo>
                <a:lnTo>
                  <a:pt x="317324" y="234950"/>
                </a:lnTo>
                <a:lnTo>
                  <a:pt x="315917" y="233680"/>
                </a:lnTo>
                <a:lnTo>
                  <a:pt x="314380" y="232410"/>
                </a:lnTo>
                <a:lnTo>
                  <a:pt x="309391" y="228600"/>
                </a:lnTo>
                <a:lnTo>
                  <a:pt x="305938" y="224790"/>
                </a:lnTo>
                <a:lnTo>
                  <a:pt x="285479" y="204470"/>
                </a:lnTo>
                <a:lnTo>
                  <a:pt x="318453" y="171450"/>
                </a:lnTo>
                <a:lnTo>
                  <a:pt x="253117" y="171450"/>
                </a:lnTo>
                <a:lnTo>
                  <a:pt x="99377" y="17780"/>
                </a:lnTo>
                <a:lnTo>
                  <a:pt x="95795" y="13970"/>
                </a:lnTo>
                <a:lnTo>
                  <a:pt x="94137" y="11430"/>
                </a:lnTo>
                <a:lnTo>
                  <a:pt x="92221" y="7620"/>
                </a:lnTo>
                <a:lnTo>
                  <a:pt x="91194" y="6350"/>
                </a:lnTo>
                <a:lnTo>
                  <a:pt x="90167" y="3810"/>
                </a:lnTo>
                <a:lnTo>
                  <a:pt x="89019" y="1270"/>
                </a:lnTo>
                <a:lnTo>
                  <a:pt x="88000" y="0"/>
                </a:lnTo>
                <a:close/>
              </a:path>
              <a:path w="506730" h="393700">
                <a:moveTo>
                  <a:pt x="370439" y="158750"/>
                </a:moveTo>
                <a:lnTo>
                  <a:pt x="331135" y="158750"/>
                </a:lnTo>
                <a:lnTo>
                  <a:pt x="351602" y="179070"/>
                </a:lnTo>
                <a:lnTo>
                  <a:pt x="354796" y="182880"/>
                </a:lnTo>
                <a:lnTo>
                  <a:pt x="357489" y="185420"/>
                </a:lnTo>
                <a:lnTo>
                  <a:pt x="360813" y="189230"/>
                </a:lnTo>
                <a:lnTo>
                  <a:pt x="361710" y="191770"/>
                </a:lnTo>
                <a:lnTo>
                  <a:pt x="362470" y="193040"/>
                </a:lnTo>
                <a:lnTo>
                  <a:pt x="363756" y="195580"/>
                </a:lnTo>
                <a:lnTo>
                  <a:pt x="364524" y="198120"/>
                </a:lnTo>
                <a:lnTo>
                  <a:pt x="364775" y="199390"/>
                </a:lnTo>
                <a:lnTo>
                  <a:pt x="365034" y="201930"/>
                </a:lnTo>
                <a:lnTo>
                  <a:pt x="364775" y="204470"/>
                </a:lnTo>
                <a:lnTo>
                  <a:pt x="357489" y="218440"/>
                </a:lnTo>
                <a:lnTo>
                  <a:pt x="354796" y="222250"/>
                </a:lnTo>
                <a:lnTo>
                  <a:pt x="351602" y="224790"/>
                </a:lnTo>
                <a:lnTo>
                  <a:pt x="345076" y="232410"/>
                </a:lnTo>
                <a:lnTo>
                  <a:pt x="341502" y="234950"/>
                </a:lnTo>
                <a:lnTo>
                  <a:pt x="337661" y="237490"/>
                </a:lnTo>
                <a:lnTo>
                  <a:pt x="336764" y="237490"/>
                </a:lnTo>
                <a:lnTo>
                  <a:pt x="335745" y="238760"/>
                </a:lnTo>
                <a:lnTo>
                  <a:pt x="383483" y="238760"/>
                </a:lnTo>
                <a:lnTo>
                  <a:pt x="396628" y="209550"/>
                </a:lnTo>
                <a:lnTo>
                  <a:pt x="396628" y="203200"/>
                </a:lnTo>
                <a:lnTo>
                  <a:pt x="376670" y="165100"/>
                </a:lnTo>
                <a:lnTo>
                  <a:pt x="374115" y="162560"/>
                </a:lnTo>
                <a:lnTo>
                  <a:pt x="370439" y="158750"/>
                </a:lnTo>
                <a:close/>
              </a:path>
              <a:path w="506730" h="393700">
                <a:moveTo>
                  <a:pt x="96951" y="198120"/>
                </a:moveTo>
                <a:lnTo>
                  <a:pt x="57939" y="237490"/>
                </a:lnTo>
                <a:lnTo>
                  <a:pt x="59858" y="236220"/>
                </a:lnTo>
                <a:lnTo>
                  <a:pt x="61521" y="234950"/>
                </a:lnTo>
                <a:lnTo>
                  <a:pt x="117420" y="234950"/>
                </a:lnTo>
                <a:lnTo>
                  <a:pt x="96313" y="213360"/>
                </a:lnTo>
                <a:lnTo>
                  <a:pt x="95795" y="212090"/>
                </a:lnTo>
                <a:lnTo>
                  <a:pt x="95415" y="212090"/>
                </a:lnTo>
                <a:lnTo>
                  <a:pt x="95027" y="210820"/>
                </a:lnTo>
                <a:lnTo>
                  <a:pt x="94776" y="210820"/>
                </a:lnTo>
                <a:lnTo>
                  <a:pt x="94267" y="208280"/>
                </a:lnTo>
                <a:lnTo>
                  <a:pt x="94137" y="207010"/>
                </a:lnTo>
                <a:lnTo>
                  <a:pt x="94137" y="205740"/>
                </a:lnTo>
                <a:lnTo>
                  <a:pt x="94647" y="203200"/>
                </a:lnTo>
                <a:lnTo>
                  <a:pt x="95156" y="201930"/>
                </a:lnTo>
                <a:lnTo>
                  <a:pt x="95925" y="199390"/>
                </a:lnTo>
                <a:lnTo>
                  <a:pt x="96951" y="198120"/>
                </a:lnTo>
                <a:close/>
              </a:path>
              <a:path w="506730" h="393700">
                <a:moveTo>
                  <a:pt x="506361" y="0"/>
                </a:moveTo>
                <a:lnTo>
                  <a:pt x="418364" y="0"/>
                </a:lnTo>
                <a:lnTo>
                  <a:pt x="417216" y="1270"/>
                </a:lnTo>
                <a:lnTo>
                  <a:pt x="415170" y="6350"/>
                </a:lnTo>
                <a:lnTo>
                  <a:pt x="414143" y="7620"/>
                </a:lnTo>
                <a:lnTo>
                  <a:pt x="412226" y="11430"/>
                </a:lnTo>
                <a:lnTo>
                  <a:pt x="410439" y="13970"/>
                </a:lnTo>
                <a:lnTo>
                  <a:pt x="407876" y="16510"/>
                </a:lnTo>
                <a:lnTo>
                  <a:pt x="406857" y="17780"/>
                </a:lnTo>
                <a:lnTo>
                  <a:pt x="253117" y="171450"/>
                </a:lnTo>
                <a:lnTo>
                  <a:pt x="318453" y="171450"/>
                </a:lnTo>
                <a:lnTo>
                  <a:pt x="331135" y="158750"/>
                </a:lnTo>
                <a:lnTo>
                  <a:pt x="370439" y="158750"/>
                </a:lnTo>
                <a:lnTo>
                  <a:pt x="350834" y="138430"/>
                </a:lnTo>
                <a:lnTo>
                  <a:pt x="472212" y="16510"/>
                </a:lnTo>
                <a:lnTo>
                  <a:pt x="473748" y="15240"/>
                </a:lnTo>
                <a:lnTo>
                  <a:pt x="476433" y="13970"/>
                </a:lnTo>
                <a:lnTo>
                  <a:pt x="480274" y="11430"/>
                </a:lnTo>
                <a:lnTo>
                  <a:pt x="482571" y="10160"/>
                </a:lnTo>
                <a:lnTo>
                  <a:pt x="487948" y="6350"/>
                </a:lnTo>
                <a:lnTo>
                  <a:pt x="491013" y="5080"/>
                </a:lnTo>
                <a:lnTo>
                  <a:pt x="494466" y="3810"/>
                </a:lnTo>
                <a:lnTo>
                  <a:pt x="502018" y="1270"/>
                </a:lnTo>
                <a:lnTo>
                  <a:pt x="506361" y="0"/>
                </a:lnTo>
                <a:close/>
              </a:path>
            </a:pathLst>
          </a:custGeom>
          <a:solidFill>
            <a:srgbClr val="5C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73807" y="95656"/>
            <a:ext cx="178832" cy="116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372564" y="119921"/>
            <a:ext cx="48895" cy="63500"/>
          </a:xfrm>
          <a:custGeom>
            <a:avLst/>
            <a:gdLst/>
            <a:ahLst/>
            <a:cxnLst/>
            <a:rect l="l" t="t" r="r" b="b"/>
            <a:pathLst>
              <a:path w="48894" h="63500">
                <a:moveTo>
                  <a:pt x="26006" y="0"/>
                </a:moveTo>
                <a:lnTo>
                  <a:pt x="14604" y="2310"/>
                </a:lnTo>
                <a:lnTo>
                  <a:pt x="13472" y="2827"/>
                </a:lnTo>
                <a:lnTo>
                  <a:pt x="0" y="31194"/>
                </a:lnTo>
                <a:lnTo>
                  <a:pt x="129" y="33763"/>
                </a:lnTo>
                <a:lnTo>
                  <a:pt x="2717" y="45830"/>
                </a:lnTo>
                <a:lnTo>
                  <a:pt x="3202" y="47244"/>
                </a:lnTo>
                <a:lnTo>
                  <a:pt x="3849" y="48528"/>
                </a:lnTo>
                <a:lnTo>
                  <a:pt x="4642" y="49942"/>
                </a:lnTo>
                <a:lnTo>
                  <a:pt x="5224" y="51097"/>
                </a:lnTo>
                <a:lnTo>
                  <a:pt x="6204" y="52381"/>
                </a:lnTo>
                <a:lnTo>
                  <a:pt x="6922" y="53407"/>
                </a:lnTo>
                <a:lnTo>
                  <a:pt x="7811" y="54562"/>
                </a:lnTo>
                <a:lnTo>
                  <a:pt x="8862" y="55588"/>
                </a:lnTo>
                <a:lnTo>
                  <a:pt x="9833" y="56622"/>
                </a:lnTo>
                <a:lnTo>
                  <a:pt x="10884" y="57518"/>
                </a:lnTo>
                <a:lnTo>
                  <a:pt x="28027" y="63294"/>
                </a:lnTo>
                <a:lnTo>
                  <a:pt x="30696" y="63165"/>
                </a:lnTo>
                <a:lnTo>
                  <a:pt x="47111" y="57131"/>
                </a:lnTo>
                <a:lnTo>
                  <a:pt x="46207" y="55079"/>
                </a:lnTo>
                <a:lnTo>
                  <a:pt x="29968" y="55079"/>
                </a:lnTo>
                <a:lnTo>
                  <a:pt x="27542" y="54950"/>
                </a:lnTo>
                <a:lnTo>
                  <a:pt x="9995" y="33383"/>
                </a:lnTo>
                <a:lnTo>
                  <a:pt x="48648" y="33383"/>
                </a:lnTo>
                <a:lnTo>
                  <a:pt x="48618" y="30556"/>
                </a:lnTo>
                <a:lnTo>
                  <a:pt x="48458" y="27349"/>
                </a:lnTo>
                <a:lnTo>
                  <a:pt x="48318" y="25419"/>
                </a:lnTo>
                <a:lnTo>
                  <a:pt x="10075" y="25419"/>
                </a:lnTo>
                <a:lnTo>
                  <a:pt x="10075" y="23626"/>
                </a:lnTo>
                <a:lnTo>
                  <a:pt x="10399" y="21954"/>
                </a:lnTo>
                <a:lnTo>
                  <a:pt x="10641" y="20282"/>
                </a:lnTo>
                <a:lnTo>
                  <a:pt x="11208" y="18359"/>
                </a:lnTo>
                <a:lnTo>
                  <a:pt x="24550" y="7835"/>
                </a:lnTo>
                <a:lnTo>
                  <a:pt x="41830" y="7835"/>
                </a:lnTo>
                <a:lnTo>
                  <a:pt x="40804" y="6550"/>
                </a:lnTo>
                <a:lnTo>
                  <a:pt x="33607" y="1672"/>
                </a:lnTo>
                <a:lnTo>
                  <a:pt x="32475" y="1155"/>
                </a:lnTo>
                <a:lnTo>
                  <a:pt x="31181" y="896"/>
                </a:lnTo>
                <a:lnTo>
                  <a:pt x="29968" y="516"/>
                </a:lnTo>
                <a:lnTo>
                  <a:pt x="28674" y="258"/>
                </a:lnTo>
                <a:lnTo>
                  <a:pt x="26006" y="0"/>
                </a:lnTo>
                <a:close/>
              </a:path>
              <a:path w="48894" h="63500">
                <a:moveTo>
                  <a:pt x="44281" y="50709"/>
                </a:moveTo>
                <a:lnTo>
                  <a:pt x="35790" y="54304"/>
                </a:lnTo>
                <a:lnTo>
                  <a:pt x="33930" y="54821"/>
                </a:lnTo>
                <a:lnTo>
                  <a:pt x="31828" y="55079"/>
                </a:lnTo>
                <a:lnTo>
                  <a:pt x="46207" y="55079"/>
                </a:lnTo>
                <a:lnTo>
                  <a:pt x="44281" y="50709"/>
                </a:lnTo>
                <a:close/>
              </a:path>
              <a:path w="48894" h="63500">
                <a:moveTo>
                  <a:pt x="41830" y="7835"/>
                </a:moveTo>
                <a:lnTo>
                  <a:pt x="24550" y="7835"/>
                </a:lnTo>
                <a:lnTo>
                  <a:pt x="26248" y="7964"/>
                </a:lnTo>
                <a:lnTo>
                  <a:pt x="27866" y="8343"/>
                </a:lnTo>
                <a:lnTo>
                  <a:pt x="29321" y="8731"/>
                </a:lnTo>
                <a:lnTo>
                  <a:pt x="30696" y="9369"/>
                </a:lnTo>
                <a:lnTo>
                  <a:pt x="31828" y="10274"/>
                </a:lnTo>
                <a:lnTo>
                  <a:pt x="33041" y="11171"/>
                </a:lnTo>
                <a:lnTo>
                  <a:pt x="34011" y="12326"/>
                </a:lnTo>
                <a:lnTo>
                  <a:pt x="35063" y="13481"/>
                </a:lnTo>
                <a:lnTo>
                  <a:pt x="36599" y="16178"/>
                </a:lnTo>
                <a:lnTo>
                  <a:pt x="37084" y="17592"/>
                </a:lnTo>
                <a:lnTo>
                  <a:pt x="37569" y="19127"/>
                </a:lnTo>
                <a:lnTo>
                  <a:pt x="37974" y="20669"/>
                </a:lnTo>
                <a:lnTo>
                  <a:pt x="38216" y="22212"/>
                </a:lnTo>
                <a:lnTo>
                  <a:pt x="38490" y="23626"/>
                </a:lnTo>
                <a:lnTo>
                  <a:pt x="38540" y="25419"/>
                </a:lnTo>
                <a:lnTo>
                  <a:pt x="48318" y="25419"/>
                </a:lnTo>
                <a:lnTo>
                  <a:pt x="48195" y="24135"/>
                </a:lnTo>
                <a:lnTo>
                  <a:pt x="47111" y="18359"/>
                </a:lnTo>
                <a:lnTo>
                  <a:pt x="46141" y="15662"/>
                </a:lnTo>
                <a:lnTo>
                  <a:pt x="45009" y="13093"/>
                </a:lnTo>
                <a:lnTo>
                  <a:pt x="44524" y="11809"/>
                </a:lnTo>
                <a:lnTo>
                  <a:pt x="43877" y="10654"/>
                </a:lnTo>
                <a:lnTo>
                  <a:pt x="42134" y="8214"/>
                </a:lnTo>
                <a:lnTo>
                  <a:pt x="41830" y="7835"/>
                </a:lnTo>
                <a:close/>
              </a:path>
            </a:pathLst>
          </a:custGeom>
          <a:solidFill>
            <a:srgbClr val="5C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486551" y="95147"/>
            <a:ext cx="640609" cy="87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202283" y="91804"/>
            <a:ext cx="378203" cy="919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850" y="2474722"/>
            <a:ext cx="361505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850" y="2980689"/>
            <a:ext cx="4175760" cy="3202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944" y="6649713"/>
            <a:ext cx="100012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7693" y="6649713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igner@vub.ac.b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signer@vub.ac.be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signer@vub.ac.be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signer@vub.ac.be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igner@vub.ac.b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igner@vub.ac.b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bsigner@vub.ac.b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signer@vub.ac.be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igner@vub.ac.b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hyperlink" Target="mailto:bsigner@vub.ac.b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signer@vub.ac.be" TargetMode="External"/><Relationship Id="rId4" Type="http://schemas.openxmlformats.org/officeDocument/2006/relationships/hyperlink" Target="http://stackoverflow.com/research/developer-survey-2015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igner@vub.ac.b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signer@vub.ac.be" TargetMode="Externa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signer@vub.ac.be" TargetMode="Externa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bsigner@vub.ac.be" TargetMode="Externa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signer@vub.ac.be" TargetMode="Externa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hyperlink" Target="mailto:bsigner@vub.ac.be" TargetMode="External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signer@vub.ac.be" TargetMode="Externa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igner@vub.ac.b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hyperlink" Target="mailto:bsigner@vub.ac.b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23.png"/><Relationship Id="rId4" Type="http://schemas.openxmlformats.org/officeDocument/2006/relationships/hyperlink" Target="http://wise.vub.ac.be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bsigner@vub.ac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igner@vub.ac.b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igner@vub.ac.be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bsigner@vub.ac.b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bsigner@vub.ac.b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bsigner@vub.ac.be" TargetMode="External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jpg"/><Relationship Id="rId3" Type="http://schemas.openxmlformats.org/officeDocument/2006/relationships/hyperlink" Target="http://www.w3schools.com/js/" TargetMode="External"/><Relationship Id="rId7" Type="http://schemas.openxmlformats.org/officeDocument/2006/relationships/image" Target="../media/image95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jpg"/><Relationship Id="rId5" Type="http://schemas.openxmlformats.org/officeDocument/2006/relationships/image" Target="../media/image93.png"/><Relationship Id="rId4" Type="http://schemas.openxmlformats.org/officeDocument/2006/relationships/hyperlink" Target="http://www.w3schools.com/jquery/" TargetMode="External"/><Relationship Id="rId9" Type="http://schemas.openxmlformats.org/officeDocument/2006/relationships/hyperlink" Target="mailto:bsigner@vub.ac.b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bsigner@vub.ac.be" TargetMode="External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lint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bsigner@vub.ac.be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igner@vub.ac.b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igner@vub.ac.b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igner@vub.ac.b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bsigner@vub.ac.be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-4572" y="2084832"/>
            <a:ext cx="9153525" cy="4777740"/>
            <a:chOff x="-4572" y="2084832"/>
            <a:chExt cx="9153525" cy="4777740"/>
          </a:xfrm>
        </p:grpSpPr>
        <p:sp>
          <p:nvSpPr>
            <p:cNvPr id="6" name="object 6"/>
            <p:cNvSpPr/>
            <p:nvPr/>
          </p:nvSpPr>
          <p:spPr>
            <a:xfrm>
              <a:off x="0" y="2089404"/>
              <a:ext cx="9144000" cy="4768850"/>
            </a:xfrm>
            <a:custGeom>
              <a:avLst/>
              <a:gdLst/>
              <a:ahLst/>
              <a:cxnLst/>
              <a:rect l="l" t="t" r="r" b="b"/>
              <a:pathLst>
                <a:path w="9144000" h="4768850">
                  <a:moveTo>
                    <a:pt x="9144000" y="0"/>
                  </a:moveTo>
                  <a:lnTo>
                    <a:pt x="0" y="0"/>
                  </a:lnTo>
                  <a:lnTo>
                    <a:pt x="0" y="4768596"/>
                  </a:lnTo>
                  <a:lnTo>
                    <a:pt x="9144000" y="47685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B8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89404"/>
              <a:ext cx="9144000" cy="4768850"/>
            </a:xfrm>
            <a:custGeom>
              <a:avLst/>
              <a:gdLst/>
              <a:ahLst/>
              <a:cxnLst/>
              <a:rect l="l" t="t" r="r" b="b"/>
              <a:pathLst>
                <a:path w="9144000" h="4768850">
                  <a:moveTo>
                    <a:pt x="0" y="4768596"/>
                  </a:moveTo>
                  <a:lnTo>
                    <a:pt x="9144000" y="47685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768596"/>
                  </a:lnTo>
                  <a:close/>
                </a:path>
              </a:pathLst>
            </a:custGeom>
            <a:ln w="9144">
              <a:solidFill>
                <a:srgbClr val="5F5F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Web</a:t>
            </a:r>
            <a:r>
              <a:rPr spc="-55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504850" y="2980689"/>
            <a:ext cx="41757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JavaScript and</a:t>
            </a:r>
            <a:r>
              <a:rPr spc="30" dirty="0"/>
              <a:t> </a:t>
            </a:r>
            <a:r>
              <a:rPr spc="-5" dirty="0" smtClean="0"/>
              <a:t>jQuery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630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Boolean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6283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Booleans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200" spc="-5" dirty="0">
                <a:latin typeface="Arial"/>
                <a:cs typeface="Arial"/>
              </a:rPr>
              <a:t>true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200" spc="-10" dirty="0">
                <a:latin typeface="DejaVu Sans Mono"/>
                <a:cs typeface="DejaVu Sans Mono"/>
              </a:rPr>
              <a:t>false</a:t>
            </a:r>
            <a:endParaRPr sz="2200">
              <a:latin typeface="DejaVu Sans Mono"/>
              <a:cs typeface="DejaVu Sans Mon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540" y="2324100"/>
            <a:ext cx="8158480" cy="817244"/>
            <a:chOff x="510540" y="2324100"/>
            <a:chExt cx="8158480" cy="817244"/>
          </a:xfrm>
        </p:grpSpPr>
        <p:sp>
          <p:nvSpPr>
            <p:cNvPr id="5" name="object 5"/>
            <p:cNvSpPr/>
            <p:nvPr/>
          </p:nvSpPr>
          <p:spPr>
            <a:xfrm>
              <a:off x="519685" y="2340763"/>
              <a:ext cx="8148824" cy="800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" y="2324100"/>
              <a:ext cx="2407920" cy="792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448" y="2348483"/>
            <a:ext cx="8060690" cy="72136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x =</a:t>
            </a:r>
            <a:r>
              <a:rPr sz="1200" spc="10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true;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y =</a:t>
            </a:r>
            <a:r>
              <a:rPr sz="1200" spc="2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false;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1565275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z = 5</a:t>
            </a:r>
            <a:r>
              <a:rPr sz="1200" spc="3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&gt;</a:t>
            </a:r>
            <a:r>
              <a:rPr sz="1200" spc="-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3;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</a:t>
            </a:r>
            <a:r>
              <a:rPr sz="1200" spc="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true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4407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Date and Math</a:t>
            </a:r>
            <a:r>
              <a:rPr spc="-105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1261"/>
            <a:ext cx="6272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DejaVu Sans Mono"/>
                <a:cs typeface="DejaVu Sans Mono"/>
              </a:rPr>
              <a:t>Date</a:t>
            </a:r>
            <a:r>
              <a:rPr sz="2400" spc="-740" dirty="0">
                <a:latin typeface="DejaVu Sans Mono"/>
                <a:cs typeface="DejaVu Sans Mono"/>
              </a:rPr>
              <a:t> </a:t>
            </a:r>
            <a:r>
              <a:rPr sz="2400" spc="-5" dirty="0">
                <a:latin typeface="Arial"/>
                <a:cs typeface="Arial"/>
              </a:rPr>
              <a:t>object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work </a:t>
            </a:r>
            <a:r>
              <a:rPr sz="240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dates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" y="3427221"/>
            <a:ext cx="7478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DejaVu Sans Mono"/>
                <a:cs typeface="DejaVu Sans Mono"/>
              </a:rPr>
              <a:t>Math </a:t>
            </a:r>
            <a:r>
              <a:rPr sz="2400" spc="-5" dirty="0">
                <a:latin typeface="Arial"/>
                <a:cs typeface="Arial"/>
              </a:rPr>
              <a:t>object can be used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various mathematical  operations and </a:t>
            </a:r>
            <a:r>
              <a:rPr sz="2400" dirty="0">
                <a:latin typeface="Arial"/>
                <a:cs typeface="Arial"/>
              </a:rPr>
              <a:t>offers </a:t>
            </a:r>
            <a:r>
              <a:rPr sz="2400" spc="-5" dirty="0">
                <a:latin typeface="Arial"/>
                <a:cs typeface="Arial"/>
              </a:rPr>
              <a:t>some constans </a:t>
            </a:r>
            <a:r>
              <a:rPr sz="2400" dirty="0">
                <a:latin typeface="Arial"/>
                <a:cs typeface="Arial"/>
              </a:rPr>
              <a:t>(e.g. </a:t>
            </a:r>
            <a:r>
              <a:rPr sz="2400" spc="-5" dirty="0">
                <a:latin typeface="DejaVu Sans Mono"/>
                <a:cs typeface="DejaVu Sans Mono"/>
              </a:rPr>
              <a:t>PI</a:t>
            </a:r>
            <a:r>
              <a:rPr sz="2400" spc="-715" dirty="0">
                <a:latin typeface="DejaVu Sans Mono"/>
                <a:cs typeface="DejaVu Sans Mono"/>
              </a:rPr>
              <a:t>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5" dirty="0">
                <a:latin typeface="DejaVu Sans Mono"/>
                <a:cs typeface="DejaVu Sans Mono"/>
              </a:rPr>
              <a:t>E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0" y="2324100"/>
            <a:ext cx="8158480" cy="975360"/>
            <a:chOff x="510540" y="2324100"/>
            <a:chExt cx="8158480" cy="975360"/>
          </a:xfrm>
        </p:grpSpPr>
        <p:sp>
          <p:nvSpPr>
            <p:cNvPr id="6" name="object 6"/>
            <p:cNvSpPr/>
            <p:nvPr/>
          </p:nvSpPr>
          <p:spPr>
            <a:xfrm>
              <a:off x="519685" y="2340892"/>
              <a:ext cx="8148824" cy="943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540" y="2324100"/>
              <a:ext cx="6460236" cy="975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448" y="2348483"/>
            <a:ext cx="8060690" cy="779059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now = 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new</a:t>
            </a:r>
            <a:r>
              <a:rPr sz="1200" spc="2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Date();</a:t>
            </a:r>
          </a:p>
          <a:p>
            <a:pPr marL="90805" marR="1790700">
              <a:lnSpc>
                <a:spcPct val="100000"/>
              </a:lnSpc>
              <a:spcBef>
                <a:spcPts val="5"/>
              </a:spcBef>
              <a:tabLst>
                <a:tab pos="2668905" algn="l"/>
                <a:tab pos="3590925" algn="l"/>
                <a:tab pos="4604385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spc="-5" dirty="0">
                <a:latin typeface="DejaVu Sans Mono"/>
                <a:cs typeface="DejaVu Sans Mono"/>
              </a:rPr>
              <a:t>nextWeek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125" dirty="0"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new</a:t>
            </a:r>
            <a:r>
              <a:rPr sz="1200" spc="4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Date(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"2015-10-23T14:00:00"</a:t>
            </a:r>
            <a:r>
              <a:rPr sz="1200" spc="-5" dirty="0">
                <a:latin typeface="DejaVu Sans Mono"/>
                <a:cs typeface="DejaVu Sans Mono"/>
              </a:rPr>
              <a:t>);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ISO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8610 syntax </a:t>
            </a:r>
            <a:endParaRPr lang="en-IN" sz="1200" spc="-5" dirty="0" smtClean="0">
              <a:solidFill>
                <a:srgbClr val="00AF50"/>
              </a:solidFill>
              <a:latin typeface="DejaVu Sans Mono"/>
              <a:cs typeface="DejaVu Sans Mono"/>
            </a:endParaRPr>
          </a:p>
          <a:p>
            <a:pPr marL="90805" marR="1790700">
              <a:lnSpc>
                <a:spcPct val="100000"/>
              </a:lnSpc>
              <a:spcBef>
                <a:spcPts val="5"/>
              </a:spcBef>
              <a:tabLst>
                <a:tab pos="2668905" algn="l"/>
                <a:tab pos="3590925" algn="l"/>
                <a:tab pos="4604385" algn="l"/>
              </a:tabLst>
            </a:pPr>
            <a:r>
              <a:rPr sz="1200" spc="-5" dirty="0" smtClean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milis</a:t>
            </a:r>
            <a:r>
              <a:rPr sz="1200" spc="2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-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now.getTime();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milliseconds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since January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1,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1970 </a:t>
            </a:r>
            <a:endParaRPr lang="en-IN" sz="1200" dirty="0" smtClean="0">
              <a:solidFill>
                <a:srgbClr val="00AF50"/>
              </a:solidFill>
              <a:latin typeface="DejaVu Sans Mono"/>
              <a:cs typeface="DejaVu Sans Mono"/>
            </a:endParaRPr>
          </a:p>
          <a:p>
            <a:pPr marL="90805" marR="1790700">
              <a:lnSpc>
                <a:spcPct val="100000"/>
              </a:lnSpc>
              <a:spcBef>
                <a:spcPts val="5"/>
              </a:spcBef>
              <a:tabLst>
                <a:tab pos="2668905" algn="l"/>
                <a:tab pos="3590925" algn="l"/>
                <a:tab pos="4604385" algn="l"/>
              </a:tabLst>
            </a:pPr>
            <a:r>
              <a:rPr sz="1200" dirty="0" smtClean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spc="-5" dirty="0">
                <a:latin typeface="DejaVu Sans Mono"/>
                <a:cs typeface="DejaVu Sans Mono"/>
              </a:rPr>
              <a:t>test </a:t>
            </a:r>
            <a:r>
              <a:rPr sz="1200" dirty="0">
                <a:latin typeface="DejaVu Sans Mono"/>
                <a:cs typeface="DejaVu Sans Mono"/>
              </a:rPr>
              <a:t>= </a:t>
            </a:r>
            <a:r>
              <a:rPr sz="1200" spc="-5" dirty="0">
                <a:latin typeface="DejaVu Sans Mono"/>
                <a:cs typeface="DejaVu Sans Mono"/>
              </a:rPr>
              <a:t>nextWeek.getTime()</a:t>
            </a:r>
            <a:r>
              <a:rPr sz="1200" spc="11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&gt;</a:t>
            </a:r>
            <a:r>
              <a:rPr sz="1200" spc="35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now;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true</a:t>
            </a:r>
            <a:endParaRPr sz="1200" dirty="0">
              <a:latin typeface="DejaVu Sans Mono"/>
              <a:cs typeface="DejaVu Sans Mon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3587" y="4268723"/>
            <a:ext cx="8158480" cy="815340"/>
            <a:chOff x="513587" y="4268723"/>
            <a:chExt cx="8158480" cy="815340"/>
          </a:xfrm>
        </p:grpSpPr>
        <p:sp>
          <p:nvSpPr>
            <p:cNvPr id="10" name="object 10"/>
            <p:cNvSpPr/>
            <p:nvPr/>
          </p:nvSpPr>
          <p:spPr>
            <a:xfrm>
              <a:off x="522733" y="4285555"/>
              <a:ext cx="8148824" cy="7984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587" y="4268723"/>
              <a:ext cx="7197852" cy="7924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9495" y="4293108"/>
            <a:ext cx="8060690" cy="633507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040765">
              <a:lnSpc>
                <a:spcPct val="100000"/>
              </a:lnSpc>
              <a:spcBef>
                <a:spcPts val="320"/>
              </a:spcBef>
              <a:tabLst>
                <a:tab pos="1840864" algn="l"/>
              </a:tabLst>
            </a:pPr>
            <a:r>
              <a:rPr sz="1200" spc="-5" dirty="0">
                <a:latin typeface="DejaVu Sans Mono"/>
                <a:cs typeface="DejaVu Sans Mono"/>
              </a:rPr>
              <a:t>Math.random();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random number between 0 (inclusive)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and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1 (exclusive) </a:t>
            </a:r>
            <a:endParaRPr lang="en-IN" sz="1200" dirty="0" smtClean="0">
              <a:solidFill>
                <a:srgbClr val="00AF50"/>
              </a:solidFill>
              <a:latin typeface="DejaVu Sans Mono"/>
              <a:cs typeface="DejaVu Sans Mono"/>
            </a:endParaRPr>
          </a:p>
          <a:p>
            <a:pPr marL="91440" marR="1040765">
              <a:lnSpc>
                <a:spcPct val="100000"/>
              </a:lnSpc>
              <a:spcBef>
                <a:spcPts val="320"/>
              </a:spcBef>
              <a:tabLst>
                <a:tab pos="1840864" algn="l"/>
              </a:tabLst>
            </a:pPr>
            <a:r>
              <a:rPr sz="1200" dirty="0" smtClean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Math.round(3.6);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4 (rounded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to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nearest</a:t>
            </a:r>
            <a:r>
              <a:rPr sz="1200" spc="6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integer)</a:t>
            </a:r>
            <a:endParaRPr sz="1200" dirty="0">
              <a:latin typeface="DejaVu Sans Mono"/>
              <a:cs typeface="DejaVu Sans Mono"/>
            </a:endParaRPr>
          </a:p>
          <a:p>
            <a:pPr marL="91440">
              <a:lnSpc>
                <a:spcPct val="100000"/>
              </a:lnSpc>
              <a:tabLst>
                <a:tab pos="1840864" algn="l"/>
              </a:tabLst>
            </a:pPr>
            <a:r>
              <a:rPr sz="1200" spc="-5" dirty="0">
                <a:latin typeface="DejaVu Sans Mono"/>
                <a:cs typeface="DejaVu Sans Mono"/>
              </a:rPr>
              <a:t>Math.max(4,10,3);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10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(number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with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highest</a:t>
            </a:r>
            <a:r>
              <a:rPr sz="1200" spc="-2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value)</a:t>
            </a:r>
            <a:endParaRPr sz="1200" dirty="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518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7896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Container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properties (name/value) where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value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be any JavaScript value (including other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" y="4070203"/>
            <a:ext cx="7073265" cy="10344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Two possibilities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retrieve object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ts val="2305"/>
              </a:lnSpc>
              <a:spcBef>
                <a:spcPts val="209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second option only works for legal JavaScript names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654050">
              <a:lnSpc>
                <a:spcPts val="2305"/>
              </a:lnSpc>
            </a:pPr>
            <a:r>
              <a:rPr sz="2000" dirty="0">
                <a:latin typeface="Arial"/>
                <a:cs typeface="Arial"/>
              </a:rPr>
              <a:t>non-reserved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words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0" y="2683764"/>
            <a:ext cx="8158480" cy="1176655"/>
            <a:chOff x="510540" y="2683764"/>
            <a:chExt cx="8158480" cy="1176655"/>
          </a:xfrm>
        </p:grpSpPr>
        <p:sp>
          <p:nvSpPr>
            <p:cNvPr id="6" name="object 6"/>
            <p:cNvSpPr/>
            <p:nvPr/>
          </p:nvSpPr>
          <p:spPr>
            <a:xfrm>
              <a:off x="519685" y="2702005"/>
              <a:ext cx="8148824" cy="11583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540" y="2683764"/>
              <a:ext cx="2132076" cy="1158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448" y="2709672"/>
            <a:ext cx="8060690" cy="10795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9370" rIns="0" bIns="0" rtlCol="0">
            <a:spAutoFit/>
          </a:bodyPr>
          <a:lstStyle/>
          <a:p>
            <a:pPr marL="182245" marR="6119495" indent="-91440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student = {  </a:t>
            </a:r>
            <a:r>
              <a:rPr sz="1200" spc="-5" dirty="0">
                <a:latin typeface="DejaVu Sans Mono"/>
                <a:cs typeface="DejaVu Sans Mono"/>
              </a:rPr>
              <a:t>firstName: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"John"</a:t>
            </a:r>
            <a:r>
              <a:rPr sz="1200" dirty="0">
                <a:latin typeface="DejaVu Sans Mono"/>
                <a:cs typeface="DejaVu Sans Mono"/>
              </a:rPr>
              <a:t>,  </a:t>
            </a:r>
            <a:r>
              <a:rPr sz="1200" spc="-5" dirty="0">
                <a:latin typeface="DejaVu Sans Mono"/>
                <a:cs typeface="DejaVu Sans Mono"/>
              </a:rPr>
              <a:t>lastName: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"Harper"</a:t>
            </a:r>
            <a:r>
              <a:rPr sz="1200" dirty="0">
                <a:latin typeface="DejaVu Sans Mono"/>
                <a:cs typeface="DejaVu Sans Mono"/>
              </a:rPr>
              <a:t>,  </a:t>
            </a:r>
            <a:r>
              <a:rPr sz="1200" spc="-5" dirty="0">
                <a:latin typeface="DejaVu Sans Mono"/>
                <a:cs typeface="DejaVu Sans Mono"/>
              </a:rPr>
              <a:t>height: 182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};</a:t>
            </a:r>
            <a:endParaRPr sz="1200">
              <a:latin typeface="DejaVu Sans Mono"/>
              <a:cs typeface="DejaVu Sans Mon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3587" y="5132832"/>
            <a:ext cx="8158480" cy="609600"/>
            <a:chOff x="513587" y="5132832"/>
            <a:chExt cx="8158480" cy="609600"/>
          </a:xfrm>
        </p:grpSpPr>
        <p:sp>
          <p:nvSpPr>
            <p:cNvPr id="10" name="object 10"/>
            <p:cNvSpPr/>
            <p:nvPr/>
          </p:nvSpPr>
          <p:spPr>
            <a:xfrm>
              <a:off x="522733" y="5149550"/>
              <a:ext cx="8148824" cy="583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587" y="5132832"/>
              <a:ext cx="2223516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9495" y="5157215"/>
            <a:ext cx="8060690" cy="5048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200" spc="-5" dirty="0">
                <a:latin typeface="DejaVu Sans Mono"/>
                <a:cs typeface="DejaVu Sans Mono"/>
              </a:rPr>
              <a:t>student[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"firstName"</a:t>
            </a:r>
            <a:r>
              <a:rPr sz="1200" spc="-5" dirty="0">
                <a:latin typeface="DejaVu Sans Mono"/>
                <a:cs typeface="DejaVu Sans Mono"/>
              </a:rPr>
              <a:t>];</a:t>
            </a:r>
            <a:endParaRPr sz="1200">
              <a:latin typeface="DejaVu Sans Mono"/>
              <a:cs typeface="DejaVu Sans Mono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student.lastName;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9678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Objects</a:t>
            </a:r>
            <a:r>
              <a:rPr spc="-10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7759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Existing values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spc="-5" dirty="0">
                <a:latin typeface="Arial"/>
                <a:cs typeface="Arial"/>
              </a:rPr>
              <a:t>updated, </a:t>
            </a:r>
            <a:r>
              <a:rPr sz="2400" dirty="0">
                <a:latin typeface="Arial"/>
                <a:cs typeface="Arial"/>
              </a:rPr>
              <a:t>new </a:t>
            </a:r>
            <a:r>
              <a:rPr sz="2400" spc="-5" dirty="0">
                <a:latin typeface="Arial"/>
                <a:cs typeface="Arial"/>
              </a:rPr>
              <a:t>properties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added and existing properties can be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deleted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" y="4100829"/>
            <a:ext cx="7094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Objects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i="1" spc="-5" dirty="0">
                <a:solidFill>
                  <a:srgbClr val="2A6AB3"/>
                </a:solidFill>
                <a:latin typeface="Arial"/>
                <a:cs typeface="Arial"/>
              </a:rPr>
              <a:t>passed by reference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0" y="2683764"/>
            <a:ext cx="8158480" cy="1393190"/>
            <a:chOff x="510540" y="2683764"/>
            <a:chExt cx="8158480" cy="1393190"/>
          </a:xfrm>
        </p:grpSpPr>
        <p:sp>
          <p:nvSpPr>
            <p:cNvPr id="6" name="object 6"/>
            <p:cNvSpPr/>
            <p:nvPr/>
          </p:nvSpPr>
          <p:spPr>
            <a:xfrm>
              <a:off x="519685" y="2702091"/>
              <a:ext cx="8148824" cy="1374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540" y="2683764"/>
              <a:ext cx="2868168" cy="1341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448" y="2709672"/>
            <a:ext cx="8060690" cy="12954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 marR="5474335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latin typeface="DejaVu Sans Mono"/>
                <a:cs typeface="DejaVu Sans Mono"/>
              </a:rPr>
              <a:t>student.lastName </a:t>
            </a:r>
            <a:r>
              <a:rPr sz="1200" dirty="0">
                <a:latin typeface="DejaVu Sans Mono"/>
                <a:cs typeface="DejaVu Sans Mono"/>
              </a:rPr>
              <a:t>=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"Wayne"</a:t>
            </a:r>
            <a:r>
              <a:rPr sz="1200" dirty="0">
                <a:latin typeface="DejaVu Sans Mono"/>
                <a:cs typeface="DejaVu Sans Mono"/>
              </a:rPr>
              <a:t>;  </a:t>
            </a:r>
            <a:r>
              <a:rPr sz="1200" spc="-5" dirty="0">
                <a:latin typeface="DejaVu Sans Mono"/>
                <a:cs typeface="DejaVu Sans Mono"/>
              </a:rPr>
              <a:t>student.address </a:t>
            </a:r>
            <a:r>
              <a:rPr sz="1200" dirty="0">
                <a:latin typeface="DejaVu Sans Mono"/>
                <a:cs typeface="DejaVu Sans Mono"/>
              </a:rPr>
              <a:t>= {</a:t>
            </a:r>
            <a:endParaRPr sz="1200">
              <a:latin typeface="DejaVu Sans Mono"/>
              <a:cs typeface="DejaVu Sans Mono"/>
            </a:endParaRPr>
          </a:p>
          <a:p>
            <a:pPr marL="182245" marR="6028055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street: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"Pleinlaan"</a:t>
            </a:r>
            <a:r>
              <a:rPr sz="1200" dirty="0">
                <a:latin typeface="DejaVu Sans Mono"/>
                <a:cs typeface="DejaVu Sans Mono"/>
              </a:rPr>
              <a:t>,  </a:t>
            </a:r>
            <a:r>
              <a:rPr sz="1200" spc="-5" dirty="0">
                <a:latin typeface="DejaVu Sans Mono"/>
                <a:cs typeface="DejaVu Sans Mono"/>
              </a:rPr>
              <a:t>number: </a:t>
            </a:r>
            <a:r>
              <a:rPr sz="1200" dirty="0">
                <a:latin typeface="DejaVu Sans Mono"/>
                <a:cs typeface="DejaVu Sans Mono"/>
              </a:rPr>
              <a:t>2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};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delete</a:t>
            </a:r>
            <a:r>
              <a:rPr sz="1200" spc="5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student.lastName;</a:t>
            </a:r>
            <a:endParaRPr sz="1200">
              <a:latin typeface="DejaVu Sans Mono"/>
              <a:cs typeface="DejaVu Sans Mon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3587" y="4628388"/>
            <a:ext cx="8158480" cy="975360"/>
            <a:chOff x="513587" y="4628388"/>
            <a:chExt cx="8158480" cy="975360"/>
          </a:xfrm>
        </p:grpSpPr>
        <p:sp>
          <p:nvSpPr>
            <p:cNvPr id="10" name="object 10"/>
            <p:cNvSpPr/>
            <p:nvPr/>
          </p:nvSpPr>
          <p:spPr>
            <a:xfrm>
              <a:off x="522733" y="4645180"/>
              <a:ext cx="8148824" cy="9433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587" y="4628388"/>
              <a:ext cx="8026908" cy="975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9495" y="4652771"/>
            <a:ext cx="8060690" cy="864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 marR="3348990">
              <a:lnSpc>
                <a:spcPct val="100000"/>
              </a:lnSpc>
              <a:spcBef>
                <a:spcPts val="325"/>
              </a:spcBef>
              <a:tabLst>
                <a:tab pos="1748155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x</a:t>
            </a:r>
            <a:r>
              <a:rPr sz="1200" spc="3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15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student;	</a:t>
            </a:r>
            <a:r>
              <a:rPr sz="1200" spc="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student object created before  </a:t>
            </a:r>
            <a:r>
              <a:rPr sz="1200" spc="-5" dirty="0">
                <a:latin typeface="DejaVu Sans Mono"/>
                <a:cs typeface="DejaVu Sans Mono"/>
              </a:rPr>
              <a:t>x.firstName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5" dirty="0"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"Peter"</a:t>
            </a:r>
            <a:r>
              <a:rPr sz="1200" spc="-5" dirty="0">
                <a:latin typeface="DejaVu Sans Mono"/>
                <a:cs typeface="DejaVu Sans Mono"/>
              </a:rPr>
              <a:t>;</a:t>
            </a:r>
            <a:endParaRPr sz="1200">
              <a:latin typeface="DejaVu Sans Mono"/>
              <a:cs typeface="DejaVu Sans Mono"/>
            </a:endParaRPr>
          </a:p>
          <a:p>
            <a:pPr marL="91440">
              <a:lnSpc>
                <a:spcPct val="100000"/>
              </a:lnSpc>
              <a:tabLst>
                <a:tab pos="2946400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name</a:t>
            </a:r>
            <a:r>
              <a:rPr sz="1200" spc="2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student.firstName;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name is "Peter" since x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and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student are</a:t>
            </a:r>
            <a:r>
              <a:rPr sz="1200" spc="-4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references</a:t>
            </a:r>
            <a:endParaRPr sz="1200">
              <a:latin typeface="DejaVu Sans Mono"/>
              <a:cs typeface="DejaVu Sans Mono"/>
            </a:endParaRPr>
          </a:p>
          <a:p>
            <a:pPr marL="29464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to the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same</a:t>
            </a:r>
            <a:r>
              <a:rPr sz="1200" spc="-1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object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315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Ar</a:t>
            </a:r>
            <a:r>
              <a:rPr spc="5" dirty="0">
                <a:solidFill>
                  <a:srgbClr val="5F5F49"/>
                </a:solidFill>
              </a:rPr>
              <a:t>r</a:t>
            </a:r>
            <a:r>
              <a:rPr dirty="0">
                <a:solidFill>
                  <a:srgbClr val="5F5F49"/>
                </a:solidFill>
              </a:rPr>
              <a:t>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8032115" cy="108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An array is a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can hold multiple values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can be accessed via an integer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offest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4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values of different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might be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mixed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" y="5366105"/>
            <a:ext cx="7077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Other </a:t>
            </a:r>
            <a:r>
              <a:rPr sz="2400" spc="-5" dirty="0">
                <a:latin typeface="Arial"/>
                <a:cs typeface="Arial"/>
              </a:rPr>
              <a:t>methods </a:t>
            </a:r>
            <a:r>
              <a:rPr sz="2400" dirty="0">
                <a:latin typeface="Arial"/>
                <a:cs typeface="Arial"/>
              </a:rPr>
              <a:t>to sort </a:t>
            </a:r>
            <a:r>
              <a:rPr sz="2400" spc="-5" dirty="0">
                <a:latin typeface="Arial"/>
                <a:cs typeface="Arial"/>
              </a:rPr>
              <a:t>arrays, combine arrays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0" y="3043427"/>
            <a:ext cx="8158480" cy="2329180"/>
            <a:chOff x="510540" y="3043427"/>
            <a:chExt cx="8158480" cy="2329180"/>
          </a:xfrm>
        </p:grpSpPr>
        <p:sp>
          <p:nvSpPr>
            <p:cNvPr id="6" name="object 6"/>
            <p:cNvSpPr/>
            <p:nvPr/>
          </p:nvSpPr>
          <p:spPr>
            <a:xfrm>
              <a:off x="519685" y="3061692"/>
              <a:ext cx="8148824" cy="23104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540" y="3043427"/>
              <a:ext cx="7933944" cy="2255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448" y="3069335"/>
            <a:ext cx="8060690" cy="2071721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points = [10, 5, 17,</a:t>
            </a:r>
            <a:r>
              <a:rPr sz="1200" spc="-1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42];</a:t>
            </a:r>
          </a:p>
          <a:p>
            <a:pPr marL="90805">
              <a:lnSpc>
                <a:spcPct val="100000"/>
              </a:lnSpc>
              <a:tabLst>
                <a:tab pos="1565275" algn="l"/>
              </a:tabLst>
            </a:pPr>
            <a:r>
              <a:rPr sz="1200" spc="-5" dirty="0">
                <a:latin typeface="DejaVu Sans Mono"/>
                <a:cs typeface="DejaVu Sans Mono"/>
              </a:rPr>
              <a:t>points.length;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number of elements</a:t>
            </a:r>
            <a:r>
              <a:rPr sz="1200" spc="1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(4)</a:t>
            </a:r>
            <a:endParaRPr sz="1200" dirty="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1194435" algn="l"/>
              </a:tabLst>
            </a:pPr>
            <a:r>
              <a:rPr sz="1200" spc="-5" dirty="0">
                <a:latin typeface="DejaVu Sans Mono"/>
                <a:cs typeface="DejaVu Sans Mono"/>
              </a:rPr>
              <a:t>points[1];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accesses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element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with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given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offset</a:t>
            </a:r>
            <a:r>
              <a:rPr sz="1200" spc="2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(5)</a:t>
            </a:r>
            <a:endParaRPr sz="1200" dirty="0">
              <a:latin typeface="DejaVu Sans Mono"/>
              <a:cs typeface="DejaVu Sans Mono"/>
            </a:endParaRPr>
          </a:p>
          <a:p>
            <a:pPr marL="90805" marR="320675">
              <a:lnSpc>
                <a:spcPct val="100000"/>
              </a:lnSpc>
              <a:tabLst>
                <a:tab pos="2486025" algn="l"/>
                <a:tab pos="2761615" algn="l"/>
              </a:tabLst>
            </a:pPr>
            <a:r>
              <a:rPr sz="1200" spc="-5" dirty="0">
                <a:latin typeface="DejaVu Sans Mono"/>
                <a:cs typeface="DejaVu Sans Mono"/>
              </a:rPr>
              <a:t>points[points.length]</a:t>
            </a:r>
            <a:r>
              <a:rPr sz="1200" spc="2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3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13;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adds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13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to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end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of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array [10,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5, 17, 42,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13]  </a:t>
            </a:r>
            <a:endParaRPr lang="en-IN" sz="1200" spc="-5" dirty="0" smtClean="0">
              <a:solidFill>
                <a:srgbClr val="00AF50"/>
              </a:solidFill>
              <a:latin typeface="DejaVu Sans Mono"/>
              <a:cs typeface="DejaVu Sans Mono"/>
            </a:endParaRPr>
          </a:p>
          <a:p>
            <a:pPr marL="90805" marR="320675">
              <a:lnSpc>
                <a:spcPct val="100000"/>
              </a:lnSpc>
              <a:tabLst>
                <a:tab pos="2486025" algn="l"/>
                <a:tab pos="2761615" algn="l"/>
              </a:tabLst>
            </a:pPr>
            <a:r>
              <a:rPr sz="1200" spc="-5" dirty="0" err="1" smtClean="0">
                <a:solidFill>
                  <a:srgbClr val="0000FF"/>
                </a:solidFill>
                <a:latin typeface="DejaVu Sans Mono"/>
                <a:cs typeface="DejaVu Sans Mono"/>
              </a:rPr>
              <a:t>var</a:t>
            </a:r>
            <a:r>
              <a:rPr sz="1200" spc="-5" dirty="0" smtClean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last</a:t>
            </a:r>
            <a:r>
              <a:rPr sz="1200" spc="5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25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points.pop();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removes the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last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element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[10,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5 , 17 , 42]</a:t>
            </a:r>
            <a:endParaRPr sz="1200" dirty="0">
              <a:latin typeface="DejaVu Sans Mono"/>
              <a:cs typeface="DejaVu Sans Mono"/>
            </a:endParaRPr>
          </a:p>
          <a:p>
            <a:pPr marL="90805" marR="1320165">
              <a:lnSpc>
                <a:spcPct val="100000"/>
              </a:lnSpc>
              <a:tabLst>
                <a:tab pos="2392680" algn="l"/>
                <a:tab pos="2761615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l</a:t>
            </a:r>
            <a:r>
              <a:rPr sz="1200" spc="5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20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points.push(2);	</a:t>
            </a:r>
            <a:r>
              <a:rPr sz="1200" spc="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adds 2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at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end </a:t>
            </a:r>
            <a:r>
              <a:rPr sz="1200" spc="5" dirty="0">
                <a:solidFill>
                  <a:srgbClr val="00AF50"/>
                </a:solidFill>
                <a:latin typeface="DejaVu Sans Mono"/>
                <a:cs typeface="DejaVu Sans Mono"/>
              </a:rPr>
              <a:t>and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returns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the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length (5</a:t>
            </a:r>
            <a:r>
              <a:rPr sz="1200" dirty="0" smtClean="0">
                <a:solidFill>
                  <a:srgbClr val="00AF50"/>
                </a:solidFill>
                <a:latin typeface="DejaVu Sans Mono"/>
                <a:cs typeface="DejaVu Sans Mono"/>
              </a:rPr>
              <a:t>)</a:t>
            </a:r>
            <a:endParaRPr lang="en-IN" sz="1200" dirty="0" smtClean="0">
              <a:solidFill>
                <a:srgbClr val="00AF50"/>
              </a:solidFill>
              <a:latin typeface="DejaVu Sans Mono"/>
              <a:cs typeface="DejaVu Sans Mono"/>
            </a:endParaRPr>
          </a:p>
          <a:p>
            <a:pPr marL="90805" marR="1320165">
              <a:lnSpc>
                <a:spcPct val="100000"/>
              </a:lnSpc>
              <a:tabLst>
                <a:tab pos="2392680" algn="l"/>
                <a:tab pos="2761615" algn="l"/>
              </a:tabLst>
            </a:pPr>
            <a:r>
              <a:rPr sz="1200" dirty="0" smtClean="0">
                <a:solidFill>
                  <a:srgbClr val="00AF50"/>
                </a:solidFill>
                <a:latin typeface="DejaVu Sans Mono"/>
                <a:cs typeface="DejaVu Sans Mono"/>
              </a:rPr>
              <a:t>  </a:t>
            </a:r>
            <a:r>
              <a:rPr sz="1200" spc="-5" dirty="0"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first</a:t>
            </a:r>
            <a:r>
              <a:rPr sz="1200" spc="1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-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points.shift();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removes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first element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[5,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17, 42,</a:t>
            </a:r>
            <a:r>
              <a:rPr sz="1200" spc="-1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2]</a:t>
            </a:r>
            <a:endParaRPr sz="1200" dirty="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2301240" algn="l"/>
              </a:tabLst>
            </a:pPr>
            <a:r>
              <a:rPr sz="1200" dirty="0">
                <a:latin typeface="DejaVu Sans Mono"/>
                <a:cs typeface="DejaVu Sans Mono"/>
              </a:rPr>
              <a:t>l</a:t>
            </a:r>
            <a:r>
              <a:rPr sz="1200" spc="-1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points.unshift(7);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adds 7 to the beginning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and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returns the length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 (5)</a:t>
            </a:r>
            <a:endParaRPr sz="1200" dirty="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  <a:tabLst>
                <a:tab pos="1840864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delete</a:t>
            </a:r>
            <a:r>
              <a:rPr sz="1200" spc="2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points[2];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third element will be</a:t>
            </a:r>
            <a:r>
              <a:rPr sz="1200" spc="5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undefined</a:t>
            </a:r>
            <a:endParaRPr sz="1200" dirty="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4604385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spc="-5" dirty="0">
                <a:latin typeface="DejaVu Sans Mono"/>
                <a:cs typeface="DejaVu Sans Mono"/>
              </a:rPr>
              <a:t>matrix </a:t>
            </a:r>
            <a:r>
              <a:rPr sz="1200" dirty="0">
                <a:latin typeface="DejaVu Sans Mono"/>
                <a:cs typeface="DejaVu Sans Mono"/>
              </a:rPr>
              <a:t>= [[3, 1, 2], [9, </a:t>
            </a:r>
            <a:r>
              <a:rPr sz="1200" spc="-5" dirty="0">
                <a:latin typeface="DejaVu Sans Mono"/>
                <a:cs typeface="DejaVu Sans Mono"/>
              </a:rPr>
              <a:t>6, 4], </a:t>
            </a:r>
            <a:r>
              <a:rPr sz="1200" dirty="0">
                <a:latin typeface="DejaVu Sans Mono"/>
                <a:cs typeface="DejaVu Sans Mono"/>
              </a:rPr>
              <a:t>[5,</a:t>
            </a:r>
            <a:r>
              <a:rPr sz="1200" spc="100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7,</a:t>
            </a:r>
            <a:r>
              <a:rPr sz="1200" spc="10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8]];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array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of arrays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("2D"</a:t>
            </a:r>
            <a:r>
              <a:rPr sz="1200" spc="2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array)</a:t>
            </a:r>
            <a:endParaRPr sz="1200" dirty="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1565275" algn="l"/>
              </a:tabLst>
            </a:pPr>
            <a:r>
              <a:rPr sz="1200" spc="-5" dirty="0">
                <a:latin typeface="DejaVu Sans Mono"/>
                <a:cs typeface="DejaVu Sans Mono"/>
              </a:rPr>
              <a:t>matrix</a:t>
            </a:r>
            <a:r>
              <a:rPr sz="1200" spc="1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[1][2];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 4</a:t>
            </a:r>
            <a:endParaRPr sz="1200" dirty="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969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34543"/>
            <a:ext cx="7963534" cy="23031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function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block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code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perform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particular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enables the reuse 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19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i="1" dirty="0">
                <a:solidFill>
                  <a:srgbClr val="2A6AB3"/>
                </a:solidFill>
                <a:latin typeface="Arial"/>
                <a:cs typeface="Arial"/>
              </a:rPr>
              <a:t>functions are objects </a:t>
            </a:r>
            <a:r>
              <a:rPr sz="2000" dirty="0">
                <a:latin typeface="Arial"/>
                <a:cs typeface="Arial"/>
              </a:rPr>
              <a:t>and can be used like any other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969644" lvl="2" indent="-191135">
              <a:lnSpc>
                <a:spcPct val="100000"/>
              </a:lnSpc>
              <a:spcBef>
                <a:spcPts val="365"/>
              </a:spcBef>
              <a:buChar char="-"/>
              <a:tabLst>
                <a:tab pos="970280" algn="l"/>
              </a:tabLst>
            </a:pPr>
            <a:r>
              <a:rPr sz="1600" spc="-5" dirty="0">
                <a:latin typeface="Arial"/>
                <a:cs typeface="Arial"/>
              </a:rPr>
              <a:t>can be stored in variables, objects and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arrays</a:t>
            </a:r>
            <a:endParaRPr sz="1600">
              <a:latin typeface="Arial"/>
              <a:cs typeface="Arial"/>
            </a:endParaRPr>
          </a:p>
          <a:p>
            <a:pPr marL="969644" lvl="2" indent="-191135">
              <a:lnSpc>
                <a:spcPct val="100000"/>
              </a:lnSpc>
              <a:spcBef>
                <a:spcPts val="480"/>
              </a:spcBef>
              <a:buChar char="-"/>
              <a:tabLst>
                <a:tab pos="970280" algn="l"/>
              </a:tabLst>
            </a:pPr>
            <a:r>
              <a:rPr sz="1600" spc="-5" dirty="0">
                <a:latin typeface="Arial"/>
                <a:cs typeface="Arial"/>
              </a:rPr>
              <a:t>can be passed as </a:t>
            </a:r>
            <a:r>
              <a:rPr sz="1600" spc="-10" dirty="0">
                <a:latin typeface="Arial"/>
                <a:cs typeface="Arial"/>
              </a:rPr>
              <a:t>argument </a:t>
            </a:r>
            <a:r>
              <a:rPr sz="1600" spc="-5" dirty="0">
                <a:latin typeface="Arial"/>
                <a:cs typeface="Arial"/>
              </a:rPr>
              <a:t>to functions or </a:t>
            </a:r>
            <a:r>
              <a:rPr sz="1600" spc="-10" dirty="0">
                <a:latin typeface="Arial"/>
                <a:cs typeface="Arial"/>
              </a:rPr>
              <a:t>returned </a:t>
            </a:r>
            <a:r>
              <a:rPr sz="1600" spc="-5" dirty="0">
                <a:latin typeface="Arial"/>
                <a:cs typeface="Arial"/>
              </a:rPr>
              <a:t>from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functions</a:t>
            </a:r>
            <a:endParaRPr sz="1600">
              <a:latin typeface="Arial"/>
              <a:cs typeface="Arial"/>
            </a:endParaRPr>
          </a:p>
          <a:p>
            <a:pPr marL="654050" marR="5080" lvl="1" indent="-245745">
              <a:lnSpc>
                <a:spcPts val="2220"/>
              </a:lnSpc>
              <a:spcBef>
                <a:spcPts val="52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access to a function without the </a:t>
            </a:r>
            <a:r>
              <a:rPr sz="2000" dirty="0">
                <a:latin typeface="DejaVu Sans Mono"/>
                <a:cs typeface="DejaVu Sans Mono"/>
              </a:rPr>
              <a:t>()</a:t>
            </a:r>
            <a:r>
              <a:rPr sz="2000" spc="-88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Arial"/>
                <a:cs typeface="Arial"/>
              </a:rPr>
              <a:t>operator returns the definition  of 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540" y="4195571"/>
            <a:ext cx="8158480" cy="1158240"/>
            <a:chOff x="510540" y="4195571"/>
            <a:chExt cx="8158480" cy="1158240"/>
          </a:xfrm>
        </p:grpSpPr>
        <p:sp>
          <p:nvSpPr>
            <p:cNvPr id="5" name="object 5"/>
            <p:cNvSpPr/>
            <p:nvPr/>
          </p:nvSpPr>
          <p:spPr>
            <a:xfrm>
              <a:off x="519685" y="4213834"/>
              <a:ext cx="8148824" cy="1086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" y="4195571"/>
              <a:ext cx="3052572" cy="1158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448" y="4221479"/>
            <a:ext cx="8060690" cy="100774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function </a:t>
            </a:r>
            <a:r>
              <a:rPr sz="1200" spc="-5" dirty="0">
                <a:latin typeface="DejaVu Sans Mono"/>
                <a:cs typeface="DejaVu Sans Mono"/>
              </a:rPr>
              <a:t>multiply(p1, </a:t>
            </a:r>
            <a:r>
              <a:rPr sz="1200" dirty="0">
                <a:latin typeface="DejaVu Sans Mono"/>
                <a:cs typeface="DejaVu Sans Mono"/>
              </a:rPr>
              <a:t>p2)</a:t>
            </a:r>
            <a:r>
              <a:rPr sz="1200" spc="1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{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return </a:t>
            </a:r>
            <a:r>
              <a:rPr sz="1200" spc="-5" dirty="0">
                <a:latin typeface="DejaVu Sans Mono"/>
                <a:cs typeface="DejaVu Sans Mono"/>
              </a:rPr>
              <a:t>p1 </a:t>
            </a:r>
            <a:r>
              <a:rPr sz="1200" dirty="0">
                <a:latin typeface="DejaVu Sans Mono"/>
                <a:cs typeface="DejaVu Sans Mono"/>
              </a:rPr>
              <a:t>*</a:t>
            </a:r>
            <a:r>
              <a:rPr sz="1200" spc="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p2;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}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2392680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r =</a:t>
            </a:r>
            <a:r>
              <a:rPr sz="1200" spc="50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multiply(3,</a:t>
            </a:r>
            <a:r>
              <a:rPr sz="1200" spc="1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4);	</a:t>
            </a:r>
            <a:r>
              <a:rPr sz="1200" spc="5" dirty="0">
                <a:solidFill>
                  <a:srgbClr val="00AF50"/>
                </a:solidFill>
                <a:latin typeface="DejaVu Sans Mono"/>
                <a:cs typeface="DejaVu Sans Mono"/>
              </a:rPr>
              <a:t>//</a:t>
            </a:r>
            <a:r>
              <a:rPr sz="1200" spc="-1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5" dirty="0">
                <a:solidFill>
                  <a:srgbClr val="00AF50"/>
                </a:solidFill>
                <a:latin typeface="DejaVu Sans Mono"/>
                <a:cs typeface="DejaVu Sans Mono"/>
              </a:rPr>
              <a:t>12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246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8044815" cy="455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Local variables declared within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function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only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accessed within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function (function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scope)</a:t>
            </a:r>
            <a:endParaRPr sz="2400" dirty="0">
              <a:latin typeface="Arial"/>
              <a:cs typeface="Arial"/>
            </a:endParaRPr>
          </a:p>
          <a:p>
            <a:pPr marL="354965" marR="782955" indent="-342900">
              <a:lnSpc>
                <a:spcPct val="100000"/>
              </a:lnSpc>
              <a:spcBef>
                <a:spcPts val="79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variable declared outside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function has global  scope</a:t>
            </a:r>
            <a:endParaRPr sz="2400" dirty="0">
              <a:latin typeface="Arial"/>
              <a:cs typeface="Arial"/>
            </a:endParaRPr>
          </a:p>
          <a:p>
            <a:pPr marL="354965" marR="1747520" indent="-342900">
              <a:lnSpc>
                <a:spcPct val="100000"/>
              </a:lnSpc>
              <a:spcBef>
                <a:spcPts val="80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value assigned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non-declared variable  automatically becomes a global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Local variables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deleted when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function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completed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Global variables are deleted when the page is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closed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Function </a:t>
            </a:r>
            <a:r>
              <a:rPr sz="2400" dirty="0">
                <a:latin typeface="Arial"/>
                <a:cs typeface="Arial"/>
              </a:rPr>
              <a:t>arguments (parameters) </a:t>
            </a:r>
            <a:r>
              <a:rPr sz="2400" spc="-5" dirty="0">
                <a:latin typeface="Arial"/>
                <a:cs typeface="Arial"/>
              </a:rPr>
              <a:t>work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local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within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3437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Objects</a:t>
            </a:r>
            <a:r>
              <a:rPr spc="-9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Revisited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6468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Functions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spc="-5" dirty="0">
                <a:latin typeface="Arial"/>
                <a:cs typeface="Arial"/>
              </a:rPr>
              <a:t>added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objects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2A6AB3"/>
                </a:solidFill>
                <a:latin typeface="Arial"/>
                <a:cs typeface="Arial"/>
              </a:rPr>
              <a:t>methods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952" y="3329127"/>
            <a:ext cx="76206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Multiple objects can </a:t>
            </a:r>
            <a:r>
              <a:rPr sz="2400" dirty="0">
                <a:latin typeface="Arial"/>
                <a:cs typeface="Arial"/>
              </a:rPr>
              <a:t>be created via an object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constructor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function (prototype)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3587" y="2324100"/>
            <a:ext cx="8158480" cy="1033780"/>
            <a:chOff x="513587" y="2324100"/>
            <a:chExt cx="8158480" cy="1033780"/>
          </a:xfrm>
        </p:grpSpPr>
        <p:sp>
          <p:nvSpPr>
            <p:cNvPr id="6" name="object 6"/>
            <p:cNvSpPr/>
            <p:nvPr/>
          </p:nvSpPr>
          <p:spPr>
            <a:xfrm>
              <a:off x="522733" y="2340890"/>
              <a:ext cx="8148824" cy="1016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" y="2324100"/>
              <a:ext cx="7013448" cy="975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9495" y="2348483"/>
            <a:ext cx="8060690" cy="93726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Let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us assume that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we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have the student object that was created</a:t>
            </a:r>
            <a:r>
              <a:rPr sz="1200" spc="2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earlier</a:t>
            </a:r>
            <a:endParaRPr sz="1200" dirty="0">
              <a:latin typeface="DejaVu Sans Mono"/>
              <a:cs typeface="DejaVu Sans Mon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DejaVu Sans Mono"/>
                <a:cs typeface="DejaVu Sans Mono"/>
              </a:rPr>
              <a:t>student.fullName </a:t>
            </a:r>
            <a:r>
              <a:rPr sz="1200" dirty="0">
                <a:latin typeface="DejaVu Sans Mono"/>
                <a:cs typeface="DejaVu Sans Mono"/>
              </a:rPr>
              <a:t>= </a:t>
            </a:r>
            <a:r>
              <a:rPr sz="1200" spc="-5" dirty="0">
                <a:latin typeface="DejaVu Sans Mono"/>
                <a:cs typeface="DejaVu Sans Mono"/>
              </a:rPr>
              <a:t>function()</a:t>
            </a:r>
            <a:r>
              <a:rPr sz="1200" spc="1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{</a:t>
            </a:r>
          </a:p>
          <a:p>
            <a:pPr marL="18288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return </a:t>
            </a:r>
            <a:r>
              <a:rPr sz="1200" spc="-5" dirty="0">
                <a:latin typeface="DejaVu Sans Mono"/>
                <a:cs typeface="DejaVu Sans Mono"/>
              </a:rPr>
              <a:t>this.firstName </a:t>
            </a:r>
            <a:r>
              <a:rPr sz="1200" dirty="0">
                <a:latin typeface="DejaVu Sans Mono"/>
                <a:cs typeface="DejaVu Sans Mono"/>
              </a:rPr>
              <a:t>+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 " </a:t>
            </a:r>
            <a:r>
              <a:rPr sz="1200" dirty="0">
                <a:latin typeface="DejaVu Sans Mono"/>
                <a:cs typeface="DejaVu Sans Mono"/>
              </a:rPr>
              <a:t>+</a:t>
            </a:r>
            <a:r>
              <a:rPr sz="1200" spc="45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this.lastName;</a:t>
            </a:r>
            <a:endParaRPr sz="1200" dirty="0">
              <a:latin typeface="DejaVu Sans Mono"/>
              <a:cs typeface="DejaVu Sans Mono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}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10540" y="4123944"/>
            <a:ext cx="8158480" cy="1969135"/>
            <a:chOff x="510540" y="4123944"/>
            <a:chExt cx="8158480" cy="1969135"/>
          </a:xfrm>
        </p:grpSpPr>
        <p:sp>
          <p:nvSpPr>
            <p:cNvPr id="10" name="object 10"/>
            <p:cNvSpPr/>
            <p:nvPr/>
          </p:nvSpPr>
          <p:spPr>
            <a:xfrm>
              <a:off x="519685" y="4140665"/>
              <a:ext cx="8148824" cy="1952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0540" y="4123944"/>
              <a:ext cx="7104888" cy="1889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6448" y="4148328"/>
            <a:ext cx="8060690" cy="18732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1275" rIns="0" bIns="0" rtlCol="0">
            <a:spAutoFit/>
          </a:bodyPr>
          <a:lstStyle/>
          <a:p>
            <a:pPr marL="182245" marR="3450590" indent="-91440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function </a:t>
            </a:r>
            <a:r>
              <a:rPr sz="1200" spc="-5" dirty="0">
                <a:latin typeface="DejaVu Sans Mono"/>
                <a:cs typeface="DejaVu Sans Mono"/>
              </a:rPr>
              <a:t>student(firstName, </a:t>
            </a:r>
            <a:r>
              <a:rPr sz="1200" dirty="0">
                <a:latin typeface="DejaVu Sans Mono"/>
                <a:cs typeface="DejaVu Sans Mono"/>
              </a:rPr>
              <a:t>lastName, </a:t>
            </a:r>
            <a:r>
              <a:rPr sz="1200" spc="-5" dirty="0">
                <a:latin typeface="DejaVu Sans Mono"/>
                <a:cs typeface="DejaVu Sans Mono"/>
              </a:rPr>
              <a:t>height) </a:t>
            </a:r>
            <a:r>
              <a:rPr sz="1200" dirty="0">
                <a:latin typeface="DejaVu Sans Mono"/>
                <a:cs typeface="DejaVu Sans Mono"/>
              </a:rPr>
              <a:t>= {  </a:t>
            </a:r>
            <a:r>
              <a:rPr sz="1200" spc="-5" dirty="0">
                <a:latin typeface="DejaVu Sans Mono"/>
                <a:cs typeface="DejaVu Sans Mono"/>
              </a:rPr>
              <a:t>this.firstName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5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firstName;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this.lastName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10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lastName;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this.height =</a:t>
            </a:r>
            <a:r>
              <a:rPr sz="1200" spc="-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height;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this.fullName </a:t>
            </a:r>
            <a:r>
              <a:rPr sz="1200" dirty="0">
                <a:latin typeface="DejaVu Sans Mono"/>
                <a:cs typeface="DejaVu Sans Mono"/>
              </a:rPr>
              <a:t>= </a:t>
            </a:r>
            <a:r>
              <a:rPr sz="1200" spc="-5" dirty="0">
                <a:latin typeface="DejaVu Sans Mono"/>
                <a:cs typeface="DejaVu Sans Mono"/>
              </a:rPr>
              <a:t>function() </a:t>
            </a:r>
            <a:r>
              <a:rPr sz="1200" dirty="0">
                <a:latin typeface="DejaVu Sans Mono"/>
                <a:cs typeface="DejaVu Sans Mono"/>
              </a:rPr>
              <a:t>{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return </a:t>
            </a:r>
            <a:r>
              <a:rPr sz="1200" spc="-5" dirty="0">
                <a:latin typeface="DejaVu Sans Mono"/>
                <a:cs typeface="DejaVu Sans Mono"/>
              </a:rPr>
              <a:t>this.firstName </a:t>
            </a:r>
            <a:r>
              <a:rPr sz="1200" dirty="0">
                <a:latin typeface="DejaVu Sans Mono"/>
                <a:cs typeface="DejaVu Sans Mono"/>
              </a:rPr>
              <a:t>+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 " </a:t>
            </a:r>
            <a:r>
              <a:rPr sz="1200" dirty="0">
                <a:latin typeface="DejaVu Sans Mono"/>
                <a:cs typeface="DejaVu Sans Mono"/>
              </a:rPr>
              <a:t>+</a:t>
            </a:r>
            <a:r>
              <a:rPr sz="1200" spc="100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this.lastName;}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DejaVu Sans Mono"/>
                <a:cs typeface="DejaVu Sans Mono"/>
              </a:rPr>
              <a:t>};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DejaVu Sans Mono"/>
              <a:cs typeface="DejaVu Sans Mono"/>
            </a:endParaRPr>
          </a:p>
          <a:p>
            <a:pPr marL="90805" marR="2896870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var student1 </a:t>
            </a:r>
            <a:r>
              <a:rPr sz="1200" dirty="0">
                <a:latin typeface="DejaVu Sans Mono"/>
                <a:cs typeface="DejaVu Sans Mono"/>
              </a:rPr>
              <a:t>= new student(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"Audrey"</a:t>
            </a:r>
            <a:r>
              <a:rPr sz="1200" dirty="0">
                <a:latin typeface="DejaVu Sans Mono"/>
                <a:cs typeface="DejaVu Sans Mono"/>
              </a:rPr>
              <a:t>,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"Sanctorum"</a:t>
            </a:r>
            <a:r>
              <a:rPr sz="1200" dirty="0">
                <a:latin typeface="DejaVu Sans Mono"/>
                <a:cs typeface="DejaVu Sans Mono"/>
              </a:rPr>
              <a:t>, 174);  </a:t>
            </a:r>
            <a:r>
              <a:rPr sz="1200" spc="-5" dirty="0">
                <a:latin typeface="DejaVu Sans Mono"/>
                <a:cs typeface="DejaVu Sans Mono"/>
              </a:rPr>
              <a:t>var student2 </a:t>
            </a:r>
            <a:r>
              <a:rPr sz="1200" dirty="0">
                <a:latin typeface="DejaVu Sans Mono"/>
                <a:cs typeface="DejaVu Sans Mono"/>
              </a:rPr>
              <a:t>= new student(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"Ayrton"</a:t>
            </a:r>
            <a:r>
              <a:rPr sz="1200" dirty="0">
                <a:latin typeface="DejaVu Sans Mono"/>
                <a:cs typeface="DejaVu Sans Mono"/>
              </a:rPr>
              <a:t>,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"Vercuysse"</a:t>
            </a:r>
            <a:r>
              <a:rPr sz="1200" dirty="0">
                <a:latin typeface="DejaVu Sans Mono"/>
                <a:cs typeface="DejaVu Sans Mono"/>
              </a:rPr>
              <a:t>,</a:t>
            </a:r>
            <a:r>
              <a:rPr sz="1200" spc="-2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177);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4339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Conditional</a:t>
            </a:r>
            <a:r>
              <a:rPr spc="-95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73158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perform different actions based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different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conditions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540" y="2683764"/>
            <a:ext cx="8158480" cy="1969135"/>
            <a:chOff x="510540" y="2683764"/>
            <a:chExt cx="8158480" cy="1969135"/>
          </a:xfrm>
        </p:grpSpPr>
        <p:sp>
          <p:nvSpPr>
            <p:cNvPr id="5" name="object 5"/>
            <p:cNvSpPr/>
            <p:nvPr/>
          </p:nvSpPr>
          <p:spPr>
            <a:xfrm>
              <a:off x="519685" y="2702080"/>
              <a:ext cx="8148824" cy="1950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" y="2683764"/>
              <a:ext cx="2683764" cy="1889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448" y="2709672"/>
            <a:ext cx="8060690" cy="18719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mention =</a:t>
            </a:r>
            <a:r>
              <a:rPr sz="1200" spc="10" dirty="0"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""</a:t>
            </a:r>
            <a:r>
              <a:rPr sz="1200" dirty="0">
                <a:latin typeface="DejaVu Sans Mono"/>
                <a:cs typeface="DejaVu Sans Mono"/>
              </a:rPr>
              <a:t>;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DejaVu Sans Mono"/>
              <a:cs typeface="DejaVu Sans Mono"/>
            </a:endParaRPr>
          </a:p>
          <a:p>
            <a:pPr marL="458470" marR="6028055" indent="-36766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if </a:t>
            </a:r>
            <a:r>
              <a:rPr sz="1200" spc="-5" dirty="0">
                <a:latin typeface="DejaVu Sans Mono"/>
                <a:cs typeface="DejaVu Sans Mono"/>
              </a:rPr>
              <a:t>(grade </a:t>
            </a:r>
            <a:r>
              <a:rPr sz="1200" dirty="0">
                <a:latin typeface="DejaVu Sans Mono"/>
                <a:cs typeface="DejaVu Sans Mono"/>
              </a:rPr>
              <a:t>&lt; 10) {  mention =</a:t>
            </a:r>
            <a:r>
              <a:rPr sz="1200" spc="-90" dirty="0"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"Fail"</a:t>
            </a:r>
            <a:r>
              <a:rPr sz="1200" dirty="0">
                <a:latin typeface="DejaVu Sans Mono"/>
                <a:cs typeface="DejaVu Sans Mono"/>
              </a:rPr>
              <a:t>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} 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else if </a:t>
            </a:r>
            <a:r>
              <a:rPr sz="1200" dirty="0">
                <a:latin typeface="DejaVu Sans Mono"/>
                <a:cs typeface="DejaVu Sans Mono"/>
              </a:rPr>
              <a:t>(grade &lt; </a:t>
            </a:r>
            <a:r>
              <a:rPr sz="1200" spc="-5" dirty="0">
                <a:latin typeface="DejaVu Sans Mono"/>
                <a:cs typeface="DejaVu Sans Mono"/>
              </a:rPr>
              <a:t>14.5)</a:t>
            </a:r>
            <a:r>
              <a:rPr sz="1200" dirty="0">
                <a:latin typeface="DejaVu Sans Mono"/>
                <a:cs typeface="DejaVu Sans Mono"/>
              </a:rPr>
              <a:t> {</a:t>
            </a:r>
            <a:endParaRPr sz="1200">
              <a:latin typeface="DejaVu Sans Mono"/>
              <a:cs typeface="DejaVu Sans Mono"/>
            </a:endParaRPr>
          </a:p>
          <a:p>
            <a:pPr marL="458470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mention =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"Pass"</a:t>
            </a:r>
            <a:r>
              <a:rPr sz="1200" dirty="0">
                <a:latin typeface="DejaVu Sans Mono"/>
                <a:cs typeface="DejaVu Sans Mono"/>
              </a:rPr>
              <a:t>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} 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else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{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mention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10" dirty="0"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"Distinction"</a:t>
            </a:r>
            <a:r>
              <a:rPr sz="1200" dirty="0">
                <a:latin typeface="DejaVu Sans Mono"/>
                <a:cs typeface="DejaVu Sans Mono"/>
              </a:rPr>
              <a:t>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}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246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1586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" y="3236876"/>
            <a:ext cx="3886200" cy="754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For/In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iterate over object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properties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052" y="5056758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While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0540" y="2324100"/>
            <a:ext cx="8158480" cy="817244"/>
            <a:chOff x="510540" y="2324100"/>
            <a:chExt cx="8158480" cy="817244"/>
          </a:xfrm>
        </p:grpSpPr>
        <p:sp>
          <p:nvSpPr>
            <p:cNvPr id="7" name="object 7"/>
            <p:cNvSpPr/>
            <p:nvPr/>
          </p:nvSpPr>
          <p:spPr>
            <a:xfrm>
              <a:off x="519685" y="2340763"/>
              <a:ext cx="8148824" cy="800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540" y="2324100"/>
              <a:ext cx="3788664" cy="792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6448" y="2348483"/>
            <a:ext cx="8060690" cy="72136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for </a:t>
            </a:r>
            <a:r>
              <a:rPr sz="1200" spc="-5" dirty="0">
                <a:latin typeface="DejaVu Sans Mono"/>
                <a:cs typeface="DejaVu Sans Mono"/>
              </a:rPr>
              <a:t>(i </a:t>
            </a:r>
            <a:r>
              <a:rPr sz="1200" dirty="0">
                <a:latin typeface="DejaVu Sans Mono"/>
                <a:cs typeface="DejaVu Sans Mono"/>
              </a:rPr>
              <a:t>= 0; i &lt; </a:t>
            </a:r>
            <a:r>
              <a:rPr sz="1200" spc="-5" dirty="0">
                <a:latin typeface="DejaVu Sans Mono"/>
                <a:cs typeface="DejaVu Sans Mono"/>
              </a:rPr>
              <a:t>10; </a:t>
            </a:r>
            <a:r>
              <a:rPr sz="1200" dirty="0">
                <a:latin typeface="DejaVu Sans Mono"/>
                <a:cs typeface="DejaVu Sans Mono"/>
              </a:rPr>
              <a:t>i++)</a:t>
            </a:r>
            <a:r>
              <a:rPr sz="1200" spc="3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{</a:t>
            </a:r>
            <a:endParaRPr sz="1200">
              <a:latin typeface="DejaVu Sans Mono"/>
              <a:cs typeface="DejaVu Sans Mono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DejaVu Sans Mono"/>
                <a:cs typeface="DejaVu Sans Mono"/>
              </a:rPr>
              <a:t>text </a:t>
            </a:r>
            <a:r>
              <a:rPr sz="1200" dirty="0">
                <a:latin typeface="DejaVu Sans Mono"/>
                <a:cs typeface="DejaVu Sans Mono"/>
              </a:rPr>
              <a:t>+=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"Number: " </a:t>
            </a:r>
            <a:r>
              <a:rPr sz="1200" dirty="0">
                <a:latin typeface="DejaVu Sans Mono"/>
                <a:cs typeface="DejaVu Sans Mono"/>
              </a:rPr>
              <a:t>+ i +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"&lt;br</a:t>
            </a:r>
            <a:r>
              <a:rPr sz="1200" spc="20" dirty="0">
                <a:solidFill>
                  <a:srgbClr val="99000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/&gt;"</a:t>
            </a:r>
            <a:r>
              <a:rPr sz="1200" spc="-5" dirty="0">
                <a:latin typeface="DejaVu Sans Mono"/>
                <a:cs typeface="DejaVu Sans Mono"/>
              </a:rPr>
              <a:t>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}</a:t>
            </a:r>
            <a:endParaRPr sz="1200">
              <a:latin typeface="DejaVu Sans Mono"/>
              <a:cs typeface="DejaVu Sans Mon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3587" y="4052315"/>
            <a:ext cx="8158480" cy="817244"/>
            <a:chOff x="513587" y="4052315"/>
            <a:chExt cx="8158480" cy="817244"/>
          </a:xfrm>
        </p:grpSpPr>
        <p:sp>
          <p:nvSpPr>
            <p:cNvPr id="11" name="object 11"/>
            <p:cNvSpPr/>
            <p:nvPr/>
          </p:nvSpPr>
          <p:spPr>
            <a:xfrm>
              <a:off x="522733" y="4068979"/>
              <a:ext cx="8148824" cy="800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587" y="4052315"/>
              <a:ext cx="2959608" cy="792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9495" y="4076700"/>
            <a:ext cx="8060690" cy="72136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for </a:t>
            </a:r>
            <a:r>
              <a:rPr sz="1200" spc="-5" dirty="0">
                <a:latin typeface="DejaVu Sans Mono"/>
                <a:cs typeface="DejaVu Sans Mono"/>
              </a:rPr>
              <a:t>(x 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in </a:t>
            </a:r>
            <a:r>
              <a:rPr sz="1200" spc="-5" dirty="0">
                <a:latin typeface="DejaVu Sans Mono"/>
                <a:cs typeface="DejaVu Sans Mono"/>
              </a:rPr>
              <a:t>student)</a:t>
            </a:r>
            <a:r>
              <a:rPr sz="1200" spc="1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{</a:t>
            </a:r>
            <a:endParaRPr sz="1200">
              <a:latin typeface="DejaVu Sans Mono"/>
              <a:cs typeface="DejaVu Sans Mono"/>
            </a:endParaRPr>
          </a:p>
          <a:p>
            <a:pPr marL="458470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text </a:t>
            </a:r>
            <a:r>
              <a:rPr sz="1200" dirty="0">
                <a:latin typeface="DejaVu Sans Mono"/>
                <a:cs typeface="DejaVu Sans Mono"/>
              </a:rPr>
              <a:t>+=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 " </a:t>
            </a:r>
            <a:r>
              <a:rPr sz="1200" dirty="0">
                <a:latin typeface="DejaVu Sans Mono"/>
                <a:cs typeface="DejaVu Sans Mono"/>
              </a:rPr>
              <a:t>+</a:t>
            </a:r>
            <a:r>
              <a:rPr sz="1200" spc="15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student[x];</a:t>
            </a:r>
            <a:endParaRPr sz="1200">
              <a:latin typeface="DejaVu Sans Mono"/>
              <a:cs typeface="DejaVu Sans Mono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}</a:t>
            </a:r>
            <a:endParaRPr sz="1200">
              <a:latin typeface="DejaVu Sans Mono"/>
              <a:cs typeface="DejaVu Sans Mon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3587" y="5492496"/>
            <a:ext cx="8158480" cy="980440"/>
            <a:chOff x="513587" y="5492496"/>
            <a:chExt cx="8158480" cy="980440"/>
          </a:xfrm>
        </p:grpSpPr>
        <p:sp>
          <p:nvSpPr>
            <p:cNvPr id="15" name="object 15"/>
            <p:cNvSpPr/>
            <p:nvPr/>
          </p:nvSpPr>
          <p:spPr>
            <a:xfrm>
              <a:off x="522733" y="5509316"/>
              <a:ext cx="8148824" cy="9630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587" y="5492496"/>
              <a:ext cx="3788664" cy="975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9495" y="5516879"/>
            <a:ext cx="8060690" cy="883919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while </a:t>
            </a:r>
            <a:r>
              <a:rPr sz="1200" spc="-5" dirty="0">
                <a:latin typeface="DejaVu Sans Mono"/>
                <a:cs typeface="DejaVu Sans Mono"/>
              </a:rPr>
              <a:t>(i </a:t>
            </a:r>
            <a:r>
              <a:rPr sz="1200" dirty="0">
                <a:latin typeface="DejaVu Sans Mono"/>
                <a:cs typeface="DejaVu Sans Mono"/>
              </a:rPr>
              <a:t>&lt; 10)</a:t>
            </a:r>
            <a:r>
              <a:rPr sz="1200" spc="2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{</a:t>
            </a:r>
            <a:endParaRPr sz="1200">
              <a:latin typeface="DejaVu Sans Mono"/>
              <a:cs typeface="DejaVu Sans Mono"/>
            </a:endParaRPr>
          </a:p>
          <a:p>
            <a:pPr marL="458470" marR="4462780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text </a:t>
            </a:r>
            <a:r>
              <a:rPr sz="1200" dirty="0">
                <a:latin typeface="DejaVu Sans Mono"/>
                <a:cs typeface="DejaVu Sans Mono"/>
              </a:rPr>
              <a:t>+=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"Number: " </a:t>
            </a:r>
            <a:r>
              <a:rPr sz="1200" dirty="0">
                <a:latin typeface="DejaVu Sans Mono"/>
                <a:cs typeface="DejaVu Sans Mono"/>
              </a:rPr>
              <a:t>+ i +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"&lt;br 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/&gt;"</a:t>
            </a:r>
            <a:r>
              <a:rPr sz="1200" spc="-5" dirty="0">
                <a:latin typeface="DejaVu Sans Mono"/>
                <a:cs typeface="DejaVu Sans Mono"/>
              </a:rPr>
              <a:t>;  i++;</a:t>
            </a:r>
            <a:endParaRPr sz="1200">
              <a:latin typeface="DejaVu Sans Mono"/>
              <a:cs typeface="DejaVu Sans Mono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}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20821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Jav</a:t>
            </a:r>
            <a:r>
              <a:rPr spc="-15" dirty="0">
                <a:solidFill>
                  <a:srgbClr val="5F5F49"/>
                </a:solidFill>
              </a:rPr>
              <a:t>a</a:t>
            </a:r>
            <a:r>
              <a:rPr dirty="0">
                <a:solidFill>
                  <a:srgbClr val="5F5F49"/>
                </a:solidFill>
              </a:rPr>
              <a:t>Script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73129" y="3278105"/>
            <a:ext cx="2595880" cy="2978150"/>
            <a:chOff x="6073129" y="3278105"/>
            <a:chExt cx="2595880" cy="2978150"/>
          </a:xfrm>
        </p:grpSpPr>
        <p:sp>
          <p:nvSpPr>
            <p:cNvPr id="4" name="object 4"/>
            <p:cNvSpPr/>
            <p:nvPr/>
          </p:nvSpPr>
          <p:spPr>
            <a:xfrm>
              <a:off x="6073129" y="3278105"/>
              <a:ext cx="2595387" cy="2977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0759" y="3285743"/>
              <a:ext cx="2516124" cy="2898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4052" y="1801863"/>
            <a:ext cx="8084820" cy="45415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High-level </a:t>
            </a:r>
            <a:r>
              <a:rPr sz="2400" i="1" spc="-5" dirty="0">
                <a:solidFill>
                  <a:srgbClr val="2A6AB3"/>
                </a:solidFill>
                <a:latin typeface="Arial"/>
                <a:cs typeface="Arial"/>
              </a:rPr>
              <a:t>loosely </a:t>
            </a:r>
            <a:r>
              <a:rPr sz="2400" i="1" dirty="0">
                <a:solidFill>
                  <a:srgbClr val="2A6AB3"/>
                </a:solidFill>
                <a:latin typeface="Arial"/>
                <a:cs typeface="Arial"/>
              </a:rPr>
              <a:t>typed </a:t>
            </a:r>
            <a:r>
              <a:rPr sz="2400" i="1" spc="-5" dirty="0">
                <a:solidFill>
                  <a:srgbClr val="2A6AB3"/>
                </a:solidFill>
                <a:latin typeface="Arial"/>
                <a:cs typeface="Arial"/>
              </a:rPr>
              <a:t>dynamic</a:t>
            </a:r>
            <a:r>
              <a:rPr sz="2400" i="1" spc="100" dirty="0">
                <a:solidFill>
                  <a:srgbClr val="2A6AB3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 marL="354965" marR="1454150" indent="-342900">
              <a:lnSpc>
                <a:spcPct val="100000"/>
              </a:lnSpc>
              <a:spcBef>
                <a:spcPts val="79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Introduced by Netscape in 1995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lightweight  interpreted client-side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Supports </a:t>
            </a:r>
            <a:r>
              <a:rPr sz="2400" dirty="0">
                <a:latin typeface="Arial"/>
                <a:cs typeface="Arial"/>
              </a:rPr>
              <a:t>imperative,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object-oriented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and functional programming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styles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Nowadays also used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non-web-based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environments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PDF, Microsoft </a:t>
            </a:r>
            <a:r>
              <a:rPr sz="2000" spc="-5" dirty="0">
                <a:latin typeface="Arial"/>
                <a:cs typeface="Arial"/>
              </a:rPr>
              <a:t>Office,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54965" marR="4144645" indent="-342900">
              <a:lnSpc>
                <a:spcPct val="100000"/>
              </a:lnSpc>
              <a:spcBef>
                <a:spcPts val="79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JavaScript implements the  ECMAScript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ts val="2280"/>
              </a:lnSpc>
              <a:spcBef>
                <a:spcPts val="209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ECMAScript 6, June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2015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ts val="840"/>
              </a:lnSpc>
            </a:pPr>
            <a:r>
              <a:rPr sz="800" spc="-5" dirty="0">
                <a:latin typeface="Times New Roman"/>
                <a:cs typeface="Times New Roman"/>
              </a:rPr>
              <a:t>[</a:t>
            </a:r>
            <a:r>
              <a:rPr sz="800" spc="-5" dirty="0">
                <a:latin typeface="Times New Roman"/>
                <a:cs typeface="Times New Roman"/>
                <a:hlinkClick r:id="rId4"/>
              </a:rPr>
              <a:t>http://stackoverflow.com/research/developer-survey-2015</a:t>
            </a:r>
            <a:r>
              <a:rPr sz="800" spc="-5" dirty="0"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360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7519670" cy="324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Various events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spc="-5" dirty="0">
                <a:latin typeface="Arial"/>
                <a:cs typeface="Arial"/>
              </a:rPr>
              <a:t>triggered when accessing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HTML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4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document has finished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loading</a:t>
            </a:r>
            <a:endParaRPr sz="20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19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spc="-5" dirty="0">
                <a:latin typeface="Arial"/>
                <a:cs typeface="Arial"/>
              </a:rPr>
              <a:t>form </a:t>
            </a:r>
            <a:r>
              <a:rPr sz="2000" dirty="0">
                <a:latin typeface="Arial"/>
                <a:cs typeface="Arial"/>
              </a:rPr>
              <a:t>field has been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changed</a:t>
            </a:r>
            <a:endParaRPr sz="20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button has been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clicked</a:t>
            </a:r>
            <a:endParaRPr sz="20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9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mouse is moved over 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19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spc="-10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JavaScript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trigger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actions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when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events 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detected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3587" y="5204459"/>
            <a:ext cx="8158480" cy="455930"/>
            <a:chOff x="513587" y="5204459"/>
            <a:chExt cx="8158480" cy="455930"/>
          </a:xfrm>
        </p:grpSpPr>
        <p:sp>
          <p:nvSpPr>
            <p:cNvPr id="5" name="object 5"/>
            <p:cNvSpPr/>
            <p:nvPr/>
          </p:nvSpPr>
          <p:spPr>
            <a:xfrm>
              <a:off x="522733" y="5221223"/>
              <a:ext cx="8148824" cy="438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3587" y="5204459"/>
              <a:ext cx="4895088" cy="426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9495" y="5228844"/>
            <a:ext cx="8060690" cy="36004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button </a:t>
            </a:r>
            <a:r>
              <a:rPr sz="1200" spc="-5" dirty="0">
                <a:solidFill>
                  <a:srgbClr val="FF0000"/>
                </a:solidFill>
                <a:latin typeface="DejaVu Sans Mono"/>
                <a:cs typeface="DejaVu Sans Mono"/>
              </a:rPr>
              <a:t>onclick</a:t>
            </a:r>
            <a:r>
              <a:rPr sz="1200" spc="-5" dirty="0">
                <a:latin typeface="DejaVu Sans Mono"/>
                <a:cs typeface="DejaVu Sans Mono"/>
              </a:rPr>
              <a:t>=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"startSlideshow</a:t>
            </a:r>
            <a:r>
              <a:rPr sz="1200" spc="4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()"&gt;</a:t>
            </a:r>
            <a:r>
              <a:rPr sz="1200" spc="-5" dirty="0">
                <a:latin typeface="DejaVu Sans Mono"/>
                <a:cs typeface="DejaVu Sans Mono"/>
              </a:rPr>
              <a:t>Start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button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4997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JavaScript Best</a:t>
            </a:r>
            <a:r>
              <a:rPr spc="-9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34543"/>
            <a:ext cx="7735570" cy="13639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Avoid (minimise) global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global variables can lead to name collisions for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sub-programs</a:t>
            </a:r>
            <a:endParaRPr sz="2000">
              <a:latin typeface="Arial"/>
              <a:cs typeface="Arial"/>
            </a:endParaRPr>
          </a:p>
          <a:p>
            <a:pPr marL="654050" marR="5080" lvl="1" indent="-245745">
              <a:lnSpc>
                <a:spcPts val="2210"/>
              </a:lnSpc>
              <a:spcBef>
                <a:spcPts val="42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possible to define one global variable acting as container for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 the other variables (added as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properties)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" y="3761051"/>
            <a:ext cx="7706995" cy="26390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Always declare variables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0000FF"/>
                </a:solidFill>
                <a:latin typeface="DejaVu Sans Mono"/>
                <a:cs typeface="DejaVu Sans Mono"/>
              </a:rPr>
              <a:t>var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before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4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otherwise they will become global variables (implied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global)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Always initialise variables when </a:t>
            </a:r>
            <a:r>
              <a:rPr sz="2400" dirty="0">
                <a:latin typeface="Arial"/>
                <a:cs typeface="Arial"/>
              </a:rPr>
              <a:t>they are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declared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avoids undefined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Put all declarations </a:t>
            </a:r>
            <a:r>
              <a:rPr sz="2400" dirty="0">
                <a:latin typeface="Arial"/>
                <a:cs typeface="Arial"/>
              </a:rPr>
              <a:t>at the top </a:t>
            </a:r>
            <a:r>
              <a:rPr sz="2400" spc="-5" dirty="0">
                <a:latin typeface="Arial"/>
                <a:cs typeface="Arial"/>
              </a:rPr>
              <a:t>of each </a:t>
            </a:r>
            <a:r>
              <a:rPr sz="2400" dirty="0">
                <a:latin typeface="Arial"/>
                <a:cs typeface="Arial"/>
              </a:rPr>
              <a:t>script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ts val="2305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i="1" dirty="0">
                <a:solidFill>
                  <a:srgbClr val="2A6AB3"/>
                </a:solidFill>
                <a:latin typeface="Arial"/>
                <a:cs typeface="Arial"/>
              </a:rPr>
              <a:t>no block scope </a:t>
            </a:r>
            <a:r>
              <a:rPr sz="2000" dirty="0">
                <a:latin typeface="Arial"/>
                <a:cs typeface="Arial"/>
              </a:rPr>
              <a:t>and variable visible within the entire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654050">
              <a:lnSpc>
                <a:spcPts val="2305"/>
              </a:lnSpc>
            </a:pPr>
            <a:r>
              <a:rPr sz="2000" dirty="0">
                <a:latin typeface="Arial"/>
                <a:cs typeface="Arial"/>
              </a:rPr>
              <a:t>(function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scope)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08697" y="1153396"/>
            <a:ext cx="777882" cy="803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10540" y="3214116"/>
            <a:ext cx="8167370" cy="611505"/>
            <a:chOff x="510540" y="3214116"/>
            <a:chExt cx="8167370" cy="611505"/>
          </a:xfrm>
        </p:grpSpPr>
        <p:sp>
          <p:nvSpPr>
            <p:cNvPr id="7" name="object 7"/>
            <p:cNvSpPr/>
            <p:nvPr/>
          </p:nvSpPr>
          <p:spPr>
            <a:xfrm>
              <a:off x="510540" y="3214116"/>
              <a:ext cx="8167116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540" y="3215640"/>
              <a:ext cx="3236976" cy="609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6448" y="3240023"/>
            <a:ext cx="8060690" cy="5048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MYAPP =</a:t>
            </a:r>
            <a:r>
              <a:rPr sz="1200" spc="5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{};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DejaVu Sans Mono"/>
                <a:cs typeface="DejaVu Sans Mono"/>
              </a:rPr>
              <a:t>MYAPP.title </a:t>
            </a:r>
            <a:r>
              <a:rPr sz="1200" dirty="0">
                <a:latin typeface="DejaVu Sans Mono"/>
                <a:cs typeface="DejaVu Sans Mono"/>
              </a:rPr>
              <a:t>=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"Hello World</a:t>
            </a:r>
            <a:r>
              <a:rPr sz="1200" spc="5" dirty="0">
                <a:solidFill>
                  <a:srgbClr val="99000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App"</a:t>
            </a:r>
            <a:r>
              <a:rPr sz="1200" dirty="0">
                <a:latin typeface="DejaVu Sans Mono"/>
                <a:cs typeface="DejaVu Sans Mono"/>
              </a:rPr>
              <a:t>;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5447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JavaScript Best Practices</a:t>
            </a:r>
            <a:r>
              <a:rPr spc="-105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24489"/>
            <a:ext cx="7610475" cy="29546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Always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0" dirty="0">
                <a:latin typeface="DejaVu Sans Mono"/>
                <a:cs typeface="DejaVu Sans Mono"/>
              </a:rPr>
              <a:t>===</a:t>
            </a:r>
            <a:r>
              <a:rPr sz="2400" spc="-760" dirty="0">
                <a:latin typeface="DejaVu Sans Mono"/>
                <a:cs typeface="DejaVu Sans Mono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DejaVu Sans Mono"/>
                <a:cs typeface="DejaVu Sans Mono"/>
              </a:rPr>
              <a:t>!==</a:t>
            </a:r>
            <a:r>
              <a:rPr sz="2400" spc="-755" dirty="0">
                <a:latin typeface="DejaVu Sans Mono"/>
                <a:cs typeface="DejaVu Sans Mono"/>
              </a:rPr>
              <a:t> </a:t>
            </a:r>
            <a:r>
              <a:rPr sz="2400" spc="-5" dirty="0">
                <a:latin typeface="Arial"/>
                <a:cs typeface="Arial"/>
              </a:rPr>
              <a:t>equality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  <a:p>
            <a:pPr marL="654050" marR="5080" indent="-245745">
              <a:lnSpc>
                <a:spcPts val="2200"/>
              </a:lnSpc>
              <a:spcBef>
                <a:spcPts val="484"/>
              </a:spcBef>
              <a:tabLst>
                <a:tab pos="654050" algn="l"/>
              </a:tabLst>
            </a:pPr>
            <a:r>
              <a:rPr sz="1450" spc="-5" dirty="0">
                <a:solidFill>
                  <a:srgbClr val="5F5F49"/>
                </a:solidFill>
                <a:latin typeface="Wingdings"/>
                <a:cs typeface="Wingdings"/>
              </a:rPr>
              <a:t></a:t>
            </a:r>
            <a:r>
              <a:rPr sz="1450" spc="-5" dirty="0">
                <a:solidFill>
                  <a:srgbClr val="5F5F49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DejaVu Sans Mono"/>
                <a:cs typeface="DejaVu Sans Mono"/>
              </a:rPr>
              <a:t>==</a:t>
            </a:r>
            <a:r>
              <a:rPr sz="1800" spc="-52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DejaVu Sans Mono"/>
                <a:cs typeface="DejaVu Sans Mono"/>
              </a:rPr>
              <a:t>!=</a:t>
            </a:r>
            <a:r>
              <a:rPr sz="1800" spc="-52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automatic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coercion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(with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complicated  rules) if the types </a:t>
            </a:r>
            <a:r>
              <a:rPr sz="2000" spc="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equal</a:t>
            </a:r>
            <a:endParaRPr sz="2000">
              <a:latin typeface="Arial"/>
              <a:cs typeface="Arial"/>
            </a:endParaRPr>
          </a:p>
          <a:p>
            <a:pPr marL="354965" marR="537845" indent="-342900">
              <a:lnSpc>
                <a:spcPct val="100000"/>
              </a:lnSpc>
              <a:spcBef>
                <a:spcPts val="72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typed wrappers </a:t>
            </a:r>
            <a:r>
              <a:rPr sz="2400" spc="-5" dirty="0">
                <a:solidFill>
                  <a:srgbClr val="0000FF"/>
                </a:solidFill>
                <a:latin typeface="DejaVu Sans Mono"/>
                <a:cs typeface="DejaVu Sans Mono"/>
              </a:rPr>
              <a:t>new </a:t>
            </a:r>
            <a:r>
              <a:rPr sz="2400" spc="-5" dirty="0">
                <a:latin typeface="DejaVu Sans Mono"/>
                <a:cs typeface="DejaVu Sans Mono"/>
              </a:rPr>
              <a:t>Boolean()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DejaVu Sans Mono"/>
                <a:cs typeface="DejaVu Sans Mono"/>
              </a:rPr>
              <a:t>new </a:t>
            </a:r>
            <a:r>
              <a:rPr sz="2400" spc="-10" dirty="0">
                <a:latin typeface="DejaVu Sans Mono"/>
                <a:cs typeface="DejaVu Sans Mono"/>
              </a:rPr>
              <a:t>Number()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0000FF"/>
                </a:solidFill>
                <a:latin typeface="DejaVu Sans Mono"/>
                <a:cs typeface="DejaVu Sans Mono"/>
              </a:rPr>
              <a:t>new</a:t>
            </a:r>
            <a:r>
              <a:rPr sz="2400" spc="-655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2400" spc="-10" dirty="0">
                <a:latin typeface="DejaVu Sans Mono"/>
                <a:cs typeface="DejaVu Sans Mono"/>
              </a:rPr>
              <a:t>String()</a:t>
            </a:r>
            <a:endParaRPr sz="2400">
              <a:latin typeface="DejaVu Sans Mono"/>
              <a:cs typeface="DejaVu Sans Mono"/>
            </a:endParaRPr>
          </a:p>
          <a:p>
            <a:pPr marL="654050" lvl="1" indent="-246379">
              <a:lnSpc>
                <a:spcPts val="23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also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{}</a:t>
            </a:r>
            <a:r>
              <a:rPr sz="2000" spc="-68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Arial"/>
                <a:cs typeface="Arial"/>
              </a:rPr>
              <a:t>instead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DejaVu Sans Mono"/>
                <a:cs typeface="DejaVu Sans Mono"/>
              </a:rPr>
              <a:t>new</a:t>
            </a:r>
            <a:r>
              <a:rPr sz="2000" spc="-4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2000" spc="-5" dirty="0">
                <a:latin typeface="DejaVu Sans Mono"/>
                <a:cs typeface="DejaVu Sans Mono"/>
              </a:rPr>
              <a:t>Object()</a:t>
            </a:r>
            <a:r>
              <a:rPr sz="2000" spc="-69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[]</a:t>
            </a:r>
            <a:r>
              <a:rPr sz="2000" spc="-67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Arial"/>
                <a:cs typeface="Arial"/>
              </a:rPr>
              <a:t>instead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654050">
              <a:lnSpc>
                <a:spcPts val="2300"/>
              </a:lnSpc>
            </a:pPr>
            <a:r>
              <a:rPr sz="2000" spc="-5" dirty="0">
                <a:solidFill>
                  <a:srgbClr val="0000FF"/>
                </a:solidFill>
                <a:latin typeface="DejaVu Sans Mono"/>
                <a:cs typeface="DejaVu Sans Mono"/>
              </a:rPr>
              <a:t>new</a:t>
            </a:r>
            <a:r>
              <a:rPr sz="2000" spc="-2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Array()</a:t>
            </a:r>
            <a:endParaRPr sz="2000">
              <a:latin typeface="DejaVu Sans Mono"/>
              <a:cs typeface="DejaVu Sans Mono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Avoid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block-less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DejaVu Sans Mono"/>
                <a:cs typeface="DejaVu Sans Mono"/>
              </a:rPr>
              <a:t>if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DejaVu Sans Mono"/>
                <a:cs typeface="DejaVu Sans Mono"/>
              </a:rPr>
              <a:t>while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DejaVu Sans Mono"/>
                <a:cs typeface="DejaVu Sans Mono"/>
              </a:rPr>
              <a:t>do</a:t>
            </a:r>
            <a:r>
              <a:rPr sz="2400" spc="-775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DejaVu Sans Mono"/>
                <a:cs typeface="DejaVu Sans Mono"/>
              </a:rPr>
              <a:t>for</a:t>
            </a:r>
            <a:r>
              <a:rPr sz="2400" spc="-76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2400" dirty="0"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" y="5624624"/>
            <a:ext cx="7772400" cy="7645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Avoid </a:t>
            </a:r>
            <a:r>
              <a:rPr sz="2400" dirty="0">
                <a:latin typeface="Arial"/>
                <a:cs typeface="Arial"/>
              </a:rPr>
              <a:t>the use 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DejaVu Sans Mono"/>
                <a:cs typeface="DejaVu Sans Mono"/>
              </a:rPr>
              <a:t>eval()</a:t>
            </a:r>
            <a:endParaRPr sz="2400">
              <a:latin typeface="DejaVu Sans Mono"/>
              <a:cs typeface="DejaVu Sans Mono"/>
            </a:endParaRPr>
          </a:p>
          <a:p>
            <a:pPr marL="654050" lvl="1" indent="-246379">
              <a:lnSpc>
                <a:spcPct val="100000"/>
              </a:lnSpc>
              <a:spcBef>
                <a:spcPts val="24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runs </a:t>
            </a:r>
            <a:r>
              <a:rPr sz="2000" spc="-5" dirty="0">
                <a:latin typeface="Arial"/>
                <a:cs typeface="Arial"/>
              </a:rPr>
              <a:t>text </a:t>
            </a:r>
            <a:r>
              <a:rPr sz="2000" dirty="0">
                <a:latin typeface="Arial"/>
                <a:cs typeface="Arial"/>
              </a:rPr>
              <a:t>as code and leads to performance and security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issues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08697" y="1153396"/>
            <a:ext cx="777882" cy="803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10540" y="4844796"/>
            <a:ext cx="8158480" cy="815340"/>
            <a:chOff x="510540" y="4844796"/>
            <a:chExt cx="8158480" cy="815340"/>
          </a:xfrm>
        </p:grpSpPr>
        <p:sp>
          <p:nvSpPr>
            <p:cNvPr id="7" name="object 7"/>
            <p:cNvSpPr/>
            <p:nvPr/>
          </p:nvSpPr>
          <p:spPr>
            <a:xfrm>
              <a:off x="519685" y="4861627"/>
              <a:ext cx="8148824" cy="7984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540" y="4844796"/>
              <a:ext cx="1485899" cy="792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6448" y="4869179"/>
            <a:ext cx="8060690" cy="7194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640" rIns="0" bIns="0" rtlCol="0">
            <a:spAutoFit/>
          </a:bodyPr>
          <a:lstStyle/>
          <a:p>
            <a:pPr marL="182245" marR="6765925" indent="-91440">
              <a:lnSpc>
                <a:spcPct val="100000"/>
              </a:lnSpc>
              <a:spcBef>
                <a:spcPts val="320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if </a:t>
            </a:r>
            <a:r>
              <a:rPr sz="1200" spc="-5" dirty="0">
                <a:latin typeface="DejaVu Sans Mono"/>
                <a:cs typeface="DejaVu Sans Mono"/>
              </a:rPr>
              <a:t>(x </a:t>
            </a:r>
            <a:r>
              <a:rPr sz="1200" dirty="0">
                <a:latin typeface="DejaVu Sans Mono"/>
                <a:cs typeface="DejaVu Sans Mono"/>
              </a:rPr>
              <a:t>&gt; 10)</a:t>
            </a:r>
            <a:r>
              <a:rPr sz="1200" spc="-70" dirty="0"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FF0000"/>
                </a:solidFill>
                <a:latin typeface="DejaVu Sans Mono"/>
                <a:cs typeface="DejaVu Sans Mono"/>
              </a:rPr>
              <a:t>{  </a:t>
            </a:r>
            <a:r>
              <a:rPr sz="1200" dirty="0">
                <a:latin typeface="DejaVu Sans Mono"/>
                <a:cs typeface="DejaVu Sans Mono"/>
              </a:rPr>
              <a:t>t =</a:t>
            </a:r>
            <a:r>
              <a:rPr sz="1200" spc="-35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true;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DejaVu Sans Mono"/>
                <a:cs typeface="DejaVu Sans Mono"/>
              </a:rPr>
              <a:t>}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315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7638415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JavaScript library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simplifies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JavaScript 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websites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4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HTML/DOM traversal and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manipuation</a:t>
            </a:r>
            <a:endParaRPr sz="20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19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event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handling</a:t>
            </a:r>
            <a:endParaRPr sz="20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effects and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animation</a:t>
            </a:r>
            <a:endParaRPr sz="20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9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AJAX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popular and extendable JavaScript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framework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large developer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community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Two ways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add jQuery to 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9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download jQuery library (JavaScript </a:t>
            </a:r>
            <a:r>
              <a:rPr sz="2000" spc="-5" dirty="0">
                <a:latin typeface="Arial"/>
                <a:cs typeface="Arial"/>
              </a:rPr>
              <a:t>file)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DejaVu Sans Mono"/>
                <a:cs typeface="DejaVu Sans Mono"/>
              </a:rPr>
              <a:t>jquery.com</a:t>
            </a:r>
            <a:endParaRPr sz="1800">
              <a:latin typeface="DejaVu Sans Mono"/>
              <a:cs typeface="DejaVu Sans Mono"/>
            </a:endParaRPr>
          </a:p>
          <a:p>
            <a:pPr marL="654050" lvl="1" indent="-246379">
              <a:lnSpc>
                <a:spcPct val="100000"/>
              </a:lnSpc>
              <a:spcBef>
                <a:spcPts val="20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link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jQuery library on content delivery network </a:t>
            </a:r>
            <a:r>
              <a:rPr sz="2000" spc="5" dirty="0">
                <a:latin typeface="Arial"/>
                <a:cs typeface="Arial"/>
              </a:rPr>
              <a:t>(CDN)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latin typeface="Arial"/>
                <a:cs typeface="Arial"/>
              </a:rPr>
              <a:t>- Microsoft, </a:t>
            </a:r>
            <a:r>
              <a:rPr sz="1600" spc="-10" dirty="0">
                <a:latin typeface="Arial"/>
                <a:cs typeface="Arial"/>
              </a:rPr>
              <a:t>Google,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8523" y="1196339"/>
            <a:ext cx="2118360" cy="567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767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jQuery</a:t>
            </a:r>
            <a:r>
              <a:rPr spc="-8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5600496"/>
            <a:ext cx="7778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jQuery </a:t>
            </a:r>
            <a:r>
              <a:rPr sz="2400" spc="-5" dirty="0">
                <a:latin typeface="Arial"/>
                <a:cs typeface="Arial"/>
              </a:rPr>
              <a:t>code executed when document loaded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DejaVu Sans Mono"/>
                <a:cs typeface="DejaVu Sans Mono"/>
              </a:rPr>
              <a:t>ready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8523" y="1196339"/>
            <a:ext cx="2118360" cy="567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10540" y="1860804"/>
            <a:ext cx="8158480" cy="3584575"/>
            <a:chOff x="510540" y="1860804"/>
            <a:chExt cx="8158480" cy="3584575"/>
          </a:xfrm>
        </p:grpSpPr>
        <p:sp>
          <p:nvSpPr>
            <p:cNvPr id="6" name="object 6"/>
            <p:cNvSpPr/>
            <p:nvPr/>
          </p:nvSpPr>
          <p:spPr>
            <a:xfrm>
              <a:off x="519685" y="1879092"/>
              <a:ext cx="8148824" cy="35661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540" y="1860804"/>
              <a:ext cx="7842504" cy="3352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448" y="1886711"/>
            <a:ext cx="8060690" cy="34874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&lt;!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DOCTYPE</a:t>
            </a:r>
            <a:r>
              <a:rPr sz="1200" spc="5" dirty="0">
                <a:solidFill>
                  <a:srgbClr val="99000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DejaVu Sans Mono"/>
                <a:cs typeface="DejaVu Sans Mono"/>
              </a:rPr>
              <a:t>html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html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head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tile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r>
              <a:rPr sz="1200" dirty="0">
                <a:latin typeface="DejaVu Sans Mono"/>
                <a:cs typeface="DejaVu Sans Mono"/>
              </a:rPr>
              <a:t>jQuery </a:t>
            </a:r>
            <a:r>
              <a:rPr sz="1200" spc="-5" dirty="0">
                <a:latin typeface="DejaVu Sans Mono"/>
                <a:cs typeface="DejaVu Sans Mono"/>
              </a:rPr>
              <a:t>Example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tile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...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script </a:t>
            </a:r>
            <a:r>
              <a:rPr sz="1200" dirty="0">
                <a:solidFill>
                  <a:srgbClr val="FF0000"/>
                </a:solidFill>
                <a:latin typeface="DejaVu Sans Mono"/>
                <a:cs typeface="DejaVu Sans Mono"/>
              </a:rPr>
              <a:t>src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"https://ajax.googleapis.com/ajax/libs/jquery/1.11.3/jquery.min.js"</a:t>
            </a:r>
            <a:r>
              <a:rPr sz="1200" dirty="0"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script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script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367030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$(document).ready(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function</a:t>
            </a:r>
            <a:r>
              <a:rPr sz="1200" dirty="0">
                <a:latin typeface="DejaVu Sans Mono"/>
                <a:cs typeface="DejaVu Sans Mono"/>
              </a:rPr>
              <a:t>(){</a:t>
            </a:r>
            <a:endParaRPr sz="1200">
              <a:latin typeface="DejaVu Sans Mono"/>
              <a:cs typeface="DejaVu Sans Mono"/>
            </a:endParaRPr>
          </a:p>
          <a:p>
            <a:pPr marL="549910">
              <a:lnSpc>
                <a:spcPct val="100000"/>
              </a:lnSpc>
            </a:pPr>
            <a:r>
              <a:rPr sz="1200" spc="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jQuery</a:t>
            </a:r>
            <a:r>
              <a:rPr sz="1200" spc="1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code</a:t>
            </a:r>
            <a:endParaRPr sz="1200">
              <a:latin typeface="DejaVu Sans Mono"/>
              <a:cs typeface="DejaVu Sans Mono"/>
            </a:endParaRPr>
          </a:p>
          <a:p>
            <a:pPr marL="367030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});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script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head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body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DejaVu Sans Mono"/>
                <a:cs typeface="DejaVu Sans Mono"/>
              </a:rPr>
              <a:t>...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body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html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2895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DOM</a:t>
            </a:r>
            <a:r>
              <a:rPr spc="-8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Revisited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292" y="5997346"/>
            <a:ext cx="6858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indent="-245745">
              <a:lnSpc>
                <a:spcPct val="100000"/>
              </a:lnSpc>
              <a:spcBef>
                <a:spcPts val="10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257810" algn="l"/>
                <a:tab pos="258445" algn="l"/>
              </a:tabLst>
            </a:pPr>
            <a:r>
              <a:rPr sz="2000" dirty="0">
                <a:latin typeface="Arial"/>
                <a:cs typeface="Arial"/>
              </a:rPr>
              <a:t>cross-browser issues when </a:t>
            </a:r>
            <a:r>
              <a:rPr sz="2000" spc="5" dirty="0">
                <a:latin typeface="Arial"/>
                <a:cs typeface="Arial"/>
              </a:rPr>
              <a:t>accessing </a:t>
            </a:r>
            <a:r>
              <a:rPr sz="2000" dirty="0">
                <a:latin typeface="Arial"/>
                <a:cs typeface="Arial"/>
              </a:rPr>
              <a:t>DOM via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JavaScript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30510" y="4131564"/>
            <a:ext cx="970915" cy="480059"/>
            <a:chOff x="4730510" y="4131564"/>
            <a:chExt cx="970915" cy="480059"/>
          </a:xfrm>
        </p:grpSpPr>
        <p:sp>
          <p:nvSpPr>
            <p:cNvPr id="5" name="object 5"/>
            <p:cNvSpPr/>
            <p:nvPr/>
          </p:nvSpPr>
          <p:spPr>
            <a:xfrm>
              <a:off x="4730510" y="4151311"/>
              <a:ext cx="970759" cy="400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14315" y="4131564"/>
              <a:ext cx="803148" cy="48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1831" y="4163568"/>
              <a:ext cx="873760" cy="312420"/>
            </a:xfrm>
            <a:custGeom>
              <a:avLst/>
              <a:gdLst/>
              <a:ahLst/>
              <a:cxnLst/>
              <a:rect l="l" t="t" r="r" b="b"/>
              <a:pathLst>
                <a:path w="873760" h="312420">
                  <a:moveTo>
                    <a:pt x="873251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873251" y="312419"/>
                  </a:lnTo>
                  <a:lnTo>
                    <a:pt x="87325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51832" y="4163567"/>
            <a:ext cx="873760" cy="312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latin typeface="DejaVu Sans"/>
                <a:cs typeface="DejaVu Sans"/>
              </a:rPr>
              <a:t>News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55606" y="2446020"/>
            <a:ext cx="970915" cy="480059"/>
            <a:chOff x="4355606" y="2446020"/>
            <a:chExt cx="970915" cy="480059"/>
          </a:xfrm>
        </p:grpSpPr>
        <p:sp>
          <p:nvSpPr>
            <p:cNvPr id="10" name="object 10"/>
            <p:cNvSpPr/>
            <p:nvPr/>
          </p:nvSpPr>
          <p:spPr>
            <a:xfrm>
              <a:off x="4355606" y="2465767"/>
              <a:ext cx="970759" cy="400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7512" y="2446020"/>
              <a:ext cx="726948" cy="4800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6928" y="2478024"/>
              <a:ext cx="873760" cy="312420"/>
            </a:xfrm>
            <a:custGeom>
              <a:avLst/>
              <a:gdLst/>
              <a:ahLst/>
              <a:cxnLst/>
              <a:rect l="l" t="t" r="r" b="b"/>
              <a:pathLst>
                <a:path w="873760" h="312419">
                  <a:moveTo>
                    <a:pt x="873251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873251" y="312420"/>
                  </a:lnTo>
                  <a:lnTo>
                    <a:pt x="873251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76928" y="2478023"/>
            <a:ext cx="873760" cy="312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html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7528" y="3008376"/>
            <a:ext cx="972819" cy="480059"/>
            <a:chOff x="2857528" y="3008376"/>
            <a:chExt cx="972819" cy="480059"/>
          </a:xfrm>
        </p:grpSpPr>
        <p:sp>
          <p:nvSpPr>
            <p:cNvPr id="15" name="object 15"/>
            <p:cNvSpPr/>
            <p:nvPr/>
          </p:nvSpPr>
          <p:spPr>
            <a:xfrm>
              <a:off x="2857528" y="3028123"/>
              <a:ext cx="972255" cy="4009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9608" y="3008376"/>
              <a:ext cx="765047" cy="4800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78836" y="3040380"/>
              <a:ext cx="875030" cy="312420"/>
            </a:xfrm>
            <a:custGeom>
              <a:avLst/>
              <a:gdLst/>
              <a:ahLst/>
              <a:cxnLst/>
              <a:rect l="l" t="t" r="r" b="b"/>
              <a:pathLst>
                <a:path w="875029" h="312420">
                  <a:moveTo>
                    <a:pt x="874776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874776" y="312420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78835" y="3040379"/>
            <a:ext cx="875030" cy="312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head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53698" y="3008376"/>
            <a:ext cx="970915" cy="480059"/>
            <a:chOff x="5853698" y="3008376"/>
            <a:chExt cx="970915" cy="480059"/>
          </a:xfrm>
        </p:grpSpPr>
        <p:sp>
          <p:nvSpPr>
            <p:cNvPr id="20" name="object 20"/>
            <p:cNvSpPr/>
            <p:nvPr/>
          </p:nvSpPr>
          <p:spPr>
            <a:xfrm>
              <a:off x="5853698" y="3028123"/>
              <a:ext cx="970759" cy="400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58840" y="3008376"/>
              <a:ext cx="760476" cy="4800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75020" y="3040380"/>
              <a:ext cx="873760" cy="312420"/>
            </a:xfrm>
            <a:custGeom>
              <a:avLst/>
              <a:gdLst/>
              <a:ahLst/>
              <a:cxnLst/>
              <a:rect l="l" t="t" r="r" b="b"/>
              <a:pathLst>
                <a:path w="873759" h="312420">
                  <a:moveTo>
                    <a:pt x="873251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873251" y="312420"/>
                  </a:lnTo>
                  <a:lnTo>
                    <a:pt x="873251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75020" y="3040379"/>
            <a:ext cx="873760" cy="312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body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30590" y="1883664"/>
            <a:ext cx="1221105" cy="480059"/>
            <a:chOff x="4230590" y="1883664"/>
            <a:chExt cx="1221105" cy="480059"/>
          </a:xfrm>
        </p:grpSpPr>
        <p:sp>
          <p:nvSpPr>
            <p:cNvPr id="25" name="object 25"/>
            <p:cNvSpPr/>
            <p:nvPr/>
          </p:nvSpPr>
          <p:spPr>
            <a:xfrm>
              <a:off x="4230590" y="1904935"/>
              <a:ext cx="1220791" cy="4009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0623" y="1883664"/>
              <a:ext cx="1219200" cy="4800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51959" y="1917192"/>
            <a:ext cx="1123315" cy="312420"/>
          </a:xfrm>
          <a:prstGeom prst="rect">
            <a:avLst/>
          </a:prstGeom>
          <a:solidFill>
            <a:srgbClr val="2A6AB3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05"/>
              </a:spcBef>
            </a:pPr>
            <a:r>
              <a:rPr sz="1400" spc="-5" dirty="0">
                <a:solidFill>
                  <a:srgbClr val="FFFFFF"/>
                </a:solidFill>
                <a:latin typeface="DejaVu Sans"/>
                <a:cs typeface="DejaVu Sans"/>
              </a:rPr>
              <a:t>document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57528" y="2224849"/>
            <a:ext cx="3460115" cy="1824989"/>
            <a:chOff x="2857528" y="2224849"/>
            <a:chExt cx="3460115" cy="1824989"/>
          </a:xfrm>
        </p:grpSpPr>
        <p:sp>
          <p:nvSpPr>
            <p:cNvPr id="29" name="object 29"/>
            <p:cNvSpPr/>
            <p:nvPr/>
          </p:nvSpPr>
          <p:spPr>
            <a:xfrm>
              <a:off x="3316224" y="2229611"/>
              <a:ext cx="2996565" cy="810895"/>
            </a:xfrm>
            <a:custGeom>
              <a:avLst/>
              <a:gdLst/>
              <a:ahLst/>
              <a:cxnLst/>
              <a:rect l="l" t="t" r="r" b="b"/>
              <a:pathLst>
                <a:path w="2996565" h="810894">
                  <a:moveTo>
                    <a:pt x="1498091" y="248412"/>
                  </a:moveTo>
                  <a:lnTo>
                    <a:pt x="1498091" y="0"/>
                  </a:lnTo>
                </a:path>
                <a:path w="2996565" h="810894">
                  <a:moveTo>
                    <a:pt x="1498091" y="685800"/>
                  </a:moveTo>
                  <a:lnTo>
                    <a:pt x="1498091" y="560832"/>
                  </a:lnTo>
                </a:path>
                <a:path w="2996565" h="810894">
                  <a:moveTo>
                    <a:pt x="0" y="685800"/>
                  </a:moveTo>
                  <a:lnTo>
                    <a:pt x="2996184" y="685800"/>
                  </a:lnTo>
                </a:path>
                <a:path w="2996565" h="810894">
                  <a:moveTo>
                    <a:pt x="0" y="810767"/>
                  </a:moveTo>
                  <a:lnTo>
                    <a:pt x="0" y="685800"/>
                  </a:lnTo>
                </a:path>
                <a:path w="2996565" h="810894">
                  <a:moveTo>
                    <a:pt x="2996184" y="810767"/>
                  </a:moveTo>
                  <a:lnTo>
                    <a:pt x="2996184" y="685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7528" y="3588955"/>
              <a:ext cx="972255" cy="4009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6852" y="3569208"/>
              <a:ext cx="670560" cy="4800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78836" y="3601211"/>
              <a:ext cx="875030" cy="312420"/>
            </a:xfrm>
            <a:custGeom>
              <a:avLst/>
              <a:gdLst/>
              <a:ahLst/>
              <a:cxnLst/>
              <a:rect l="l" t="t" r="r" b="b"/>
              <a:pathLst>
                <a:path w="875029" h="312420">
                  <a:moveTo>
                    <a:pt x="874776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874776" y="312419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78835" y="3601211"/>
            <a:ext cx="875030" cy="312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title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46621" y="3348037"/>
            <a:ext cx="1649095" cy="1263650"/>
            <a:chOff x="2546621" y="3348037"/>
            <a:chExt cx="1649095" cy="1263650"/>
          </a:xfrm>
        </p:grpSpPr>
        <p:sp>
          <p:nvSpPr>
            <p:cNvPr id="35" name="object 35"/>
            <p:cNvSpPr/>
            <p:nvPr/>
          </p:nvSpPr>
          <p:spPr>
            <a:xfrm>
              <a:off x="3316223" y="3352800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248412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46621" y="4151311"/>
              <a:ext cx="1594069" cy="4009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49651" y="4131563"/>
              <a:ext cx="1645920" cy="4800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67939" y="4163567"/>
            <a:ext cx="1496695" cy="3124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latin typeface="DejaVu Sans"/>
                <a:cs typeface="DejaVu Sans"/>
              </a:rPr>
              <a:t>Vrije Univer</a:t>
            </a:r>
            <a:r>
              <a:rPr sz="1400" spc="-70" dirty="0">
                <a:latin typeface="DejaVu Sans"/>
                <a:cs typeface="DejaVu Sans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...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311461" y="3569208"/>
            <a:ext cx="2390140" cy="599440"/>
            <a:chOff x="3311461" y="3569208"/>
            <a:chExt cx="2390140" cy="599440"/>
          </a:xfrm>
        </p:grpSpPr>
        <p:sp>
          <p:nvSpPr>
            <p:cNvPr id="40" name="object 40"/>
            <p:cNvSpPr/>
            <p:nvPr/>
          </p:nvSpPr>
          <p:spPr>
            <a:xfrm>
              <a:off x="3316223" y="3913632"/>
              <a:ext cx="0" cy="250190"/>
            </a:xfrm>
            <a:custGeom>
              <a:avLst/>
              <a:gdLst/>
              <a:ahLst/>
              <a:cxnLst/>
              <a:rect l="l" t="t" r="r" b="b"/>
              <a:pathLst>
                <a:path h="250189">
                  <a:moveTo>
                    <a:pt x="0" y="24993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30510" y="3588955"/>
              <a:ext cx="970759" cy="400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42331" y="3569208"/>
              <a:ext cx="545591" cy="48005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51831" y="3601212"/>
              <a:ext cx="873760" cy="312420"/>
            </a:xfrm>
            <a:custGeom>
              <a:avLst/>
              <a:gdLst/>
              <a:ahLst/>
              <a:cxnLst/>
              <a:rect l="l" t="t" r="r" b="b"/>
              <a:pathLst>
                <a:path w="873760" h="312420">
                  <a:moveTo>
                    <a:pt x="873251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873251" y="312419"/>
                  </a:lnTo>
                  <a:lnTo>
                    <a:pt x="873251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751832" y="3601211"/>
            <a:ext cx="873760" cy="312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solidFill>
                  <a:srgbClr val="FFFFFF"/>
                </a:solidFill>
                <a:latin typeface="DejaVu Sans"/>
                <a:cs typeface="DejaVu Sans"/>
              </a:rPr>
              <a:t>h1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853698" y="3569208"/>
            <a:ext cx="970915" cy="480059"/>
            <a:chOff x="5853698" y="3569208"/>
            <a:chExt cx="970915" cy="480059"/>
          </a:xfrm>
        </p:grpSpPr>
        <p:sp>
          <p:nvSpPr>
            <p:cNvPr id="46" name="object 46"/>
            <p:cNvSpPr/>
            <p:nvPr/>
          </p:nvSpPr>
          <p:spPr>
            <a:xfrm>
              <a:off x="5853698" y="3588955"/>
              <a:ext cx="970759" cy="400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21908" y="3569208"/>
              <a:ext cx="432815" cy="4800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75020" y="3601212"/>
              <a:ext cx="873760" cy="312420"/>
            </a:xfrm>
            <a:custGeom>
              <a:avLst/>
              <a:gdLst/>
              <a:ahLst/>
              <a:cxnLst/>
              <a:rect l="l" t="t" r="r" b="b"/>
              <a:pathLst>
                <a:path w="873759" h="312420">
                  <a:moveTo>
                    <a:pt x="873251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873251" y="312419"/>
                  </a:lnTo>
                  <a:lnTo>
                    <a:pt x="873251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875020" y="3601211"/>
            <a:ext cx="873760" cy="312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976885" y="3569208"/>
            <a:ext cx="970915" cy="480059"/>
            <a:chOff x="6976885" y="3569208"/>
            <a:chExt cx="970915" cy="480059"/>
          </a:xfrm>
        </p:grpSpPr>
        <p:sp>
          <p:nvSpPr>
            <p:cNvPr id="51" name="object 51"/>
            <p:cNvSpPr/>
            <p:nvPr/>
          </p:nvSpPr>
          <p:spPr>
            <a:xfrm>
              <a:off x="6976885" y="3588955"/>
              <a:ext cx="970759" cy="400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45095" y="3569208"/>
              <a:ext cx="432816" cy="4800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98207" y="3601212"/>
              <a:ext cx="873760" cy="312420"/>
            </a:xfrm>
            <a:custGeom>
              <a:avLst/>
              <a:gdLst/>
              <a:ahLst/>
              <a:cxnLst/>
              <a:rect l="l" t="t" r="r" b="b"/>
              <a:pathLst>
                <a:path w="873759" h="312420">
                  <a:moveTo>
                    <a:pt x="873251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873251" y="312419"/>
                  </a:lnTo>
                  <a:lnTo>
                    <a:pt x="873251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998207" y="3601211"/>
            <a:ext cx="873760" cy="312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69630" y="3583888"/>
            <a:ext cx="2044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DejaVu Sans"/>
                <a:cs typeface="DejaVu Sans"/>
              </a:rPr>
              <a:t>…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89220" y="3352800"/>
            <a:ext cx="3369945" cy="810895"/>
          </a:xfrm>
          <a:custGeom>
            <a:avLst/>
            <a:gdLst/>
            <a:ahLst/>
            <a:cxnLst/>
            <a:rect l="l" t="t" r="r" b="b"/>
            <a:pathLst>
              <a:path w="3369945" h="810895">
                <a:moveTo>
                  <a:pt x="1123188" y="123444"/>
                </a:moveTo>
                <a:lnTo>
                  <a:pt x="1123188" y="0"/>
                </a:lnTo>
              </a:path>
              <a:path w="3369945" h="810895">
                <a:moveTo>
                  <a:pt x="0" y="123444"/>
                </a:moveTo>
                <a:lnTo>
                  <a:pt x="3369563" y="123444"/>
                </a:lnTo>
              </a:path>
              <a:path w="3369945" h="810895">
                <a:moveTo>
                  <a:pt x="0" y="248412"/>
                </a:moveTo>
                <a:lnTo>
                  <a:pt x="0" y="123444"/>
                </a:lnTo>
              </a:path>
              <a:path w="3369945" h="810895">
                <a:moveTo>
                  <a:pt x="1123188" y="248412"/>
                </a:moveTo>
                <a:lnTo>
                  <a:pt x="1123188" y="123444"/>
                </a:lnTo>
              </a:path>
              <a:path w="3369945" h="810895">
                <a:moveTo>
                  <a:pt x="2246376" y="248412"/>
                </a:moveTo>
                <a:lnTo>
                  <a:pt x="2246376" y="123444"/>
                </a:lnTo>
              </a:path>
              <a:path w="3369945" h="810895">
                <a:moveTo>
                  <a:pt x="3369563" y="248412"/>
                </a:moveTo>
                <a:lnTo>
                  <a:pt x="3369563" y="123444"/>
                </a:lnTo>
              </a:path>
              <a:path w="3369945" h="810895">
                <a:moveTo>
                  <a:pt x="0" y="810768"/>
                </a:moveTo>
                <a:lnTo>
                  <a:pt x="0" y="560832"/>
                </a:lnTo>
              </a:path>
              <a:path w="3369945" h="810895">
                <a:moveTo>
                  <a:pt x="2246376" y="810768"/>
                </a:moveTo>
                <a:lnTo>
                  <a:pt x="2246376" y="5608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343393" y="4127068"/>
            <a:ext cx="2044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DejaVu Sans"/>
                <a:cs typeface="DejaVu Sans"/>
              </a:rPr>
              <a:t>…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184457" y="3908869"/>
            <a:ext cx="1952625" cy="1326515"/>
            <a:chOff x="5184457" y="3908869"/>
            <a:chExt cx="1952625" cy="1326515"/>
          </a:xfrm>
        </p:grpSpPr>
        <p:sp>
          <p:nvSpPr>
            <p:cNvPr id="59" name="object 59"/>
            <p:cNvSpPr/>
            <p:nvPr/>
          </p:nvSpPr>
          <p:spPr>
            <a:xfrm>
              <a:off x="5189220" y="3913632"/>
              <a:ext cx="1434465" cy="749935"/>
            </a:xfrm>
            <a:custGeom>
              <a:avLst/>
              <a:gdLst/>
              <a:ahLst/>
              <a:cxnLst/>
              <a:rect l="l" t="t" r="r" b="b"/>
              <a:pathLst>
                <a:path w="1434465" h="749935">
                  <a:moveTo>
                    <a:pt x="1123188" y="749808"/>
                  </a:moveTo>
                  <a:lnTo>
                    <a:pt x="1123188" y="0"/>
                  </a:lnTo>
                </a:path>
                <a:path w="1434465" h="749935">
                  <a:moveTo>
                    <a:pt x="0" y="749808"/>
                  </a:moveTo>
                  <a:lnTo>
                    <a:pt x="1434083" y="7498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66118" y="4774627"/>
              <a:ext cx="970759" cy="400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34328" y="4754880"/>
              <a:ext cx="429768" cy="48005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87440" y="4786884"/>
              <a:ext cx="873760" cy="312420"/>
            </a:xfrm>
            <a:custGeom>
              <a:avLst/>
              <a:gdLst/>
              <a:ahLst/>
              <a:cxnLst/>
              <a:rect l="l" t="t" r="r" b="b"/>
              <a:pathLst>
                <a:path w="873759" h="312420">
                  <a:moveTo>
                    <a:pt x="873252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873252" y="312419"/>
                  </a:lnTo>
                  <a:lnTo>
                    <a:pt x="873252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187440" y="4786884"/>
            <a:ext cx="873760" cy="312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418050" y="4754879"/>
            <a:ext cx="1618615" cy="480059"/>
            <a:chOff x="4418050" y="4754879"/>
            <a:chExt cx="1618615" cy="480059"/>
          </a:xfrm>
        </p:grpSpPr>
        <p:sp>
          <p:nvSpPr>
            <p:cNvPr id="65" name="object 65"/>
            <p:cNvSpPr/>
            <p:nvPr/>
          </p:nvSpPr>
          <p:spPr>
            <a:xfrm>
              <a:off x="4418050" y="4774627"/>
              <a:ext cx="1595679" cy="40090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53127" y="4754879"/>
              <a:ext cx="1583436" cy="48005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439411" y="4786884"/>
            <a:ext cx="1498600" cy="3124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DejaVu Sans"/>
                <a:cs typeface="DejaVu Sans"/>
              </a:rPr>
              <a:t>Internation</a:t>
            </a:r>
            <a:r>
              <a:rPr sz="1400" spc="-50" dirty="0">
                <a:latin typeface="DejaVu Sans"/>
                <a:cs typeface="DejaVu Sans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...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184457" y="4658677"/>
            <a:ext cx="2175510" cy="1139190"/>
            <a:chOff x="5184457" y="4658677"/>
            <a:chExt cx="2175510" cy="1139190"/>
          </a:xfrm>
        </p:grpSpPr>
        <p:sp>
          <p:nvSpPr>
            <p:cNvPr id="69" name="object 69"/>
            <p:cNvSpPr/>
            <p:nvPr/>
          </p:nvSpPr>
          <p:spPr>
            <a:xfrm>
              <a:off x="5189220" y="4663440"/>
              <a:ext cx="1434465" cy="123825"/>
            </a:xfrm>
            <a:custGeom>
              <a:avLst/>
              <a:gdLst/>
              <a:ahLst/>
              <a:cxnLst/>
              <a:rect l="l" t="t" r="r" b="b"/>
              <a:pathLst>
                <a:path w="1434465" h="123825">
                  <a:moveTo>
                    <a:pt x="0" y="123443"/>
                  </a:moveTo>
                  <a:lnTo>
                    <a:pt x="0" y="0"/>
                  </a:lnTo>
                </a:path>
                <a:path w="1434465" h="123825">
                  <a:moveTo>
                    <a:pt x="1434083" y="123443"/>
                  </a:moveTo>
                  <a:lnTo>
                    <a:pt x="143408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78662" y="5336983"/>
              <a:ext cx="1345671" cy="40090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01512" y="5317236"/>
              <a:ext cx="1357884" cy="4800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999988" y="5349240"/>
            <a:ext cx="1248410" cy="3124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latin typeface="DejaVu Sans"/>
                <a:cs typeface="DejaVu Sans"/>
              </a:rPr>
              <a:t>Vrije </a:t>
            </a:r>
            <a:r>
              <a:rPr sz="1400" dirty="0">
                <a:latin typeface="DejaVu Sans"/>
                <a:cs typeface="DejaVu Sans"/>
              </a:rPr>
              <a:t>Uni</a:t>
            </a:r>
            <a:r>
              <a:rPr sz="1400" spc="-50" dirty="0">
                <a:latin typeface="DejaVu Sans"/>
                <a:cs typeface="DejaVu Sans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...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618541" y="4754879"/>
            <a:ext cx="1891664" cy="599440"/>
            <a:chOff x="6618541" y="4754879"/>
            <a:chExt cx="1891664" cy="599440"/>
          </a:xfrm>
        </p:grpSpPr>
        <p:sp>
          <p:nvSpPr>
            <p:cNvPr id="74" name="object 74"/>
            <p:cNvSpPr/>
            <p:nvPr/>
          </p:nvSpPr>
          <p:spPr>
            <a:xfrm>
              <a:off x="6623304" y="5099303"/>
              <a:ext cx="0" cy="250190"/>
            </a:xfrm>
            <a:custGeom>
              <a:avLst/>
              <a:gdLst/>
              <a:ahLst/>
              <a:cxnLst/>
              <a:rect l="l" t="t" r="r" b="b"/>
              <a:pathLst>
                <a:path h="250189">
                  <a:moveTo>
                    <a:pt x="0" y="24993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539242" y="4774627"/>
              <a:ext cx="970759" cy="400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85532" y="4754879"/>
              <a:ext cx="673607" cy="48005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560564" y="4786883"/>
              <a:ext cx="873760" cy="312420"/>
            </a:xfrm>
            <a:custGeom>
              <a:avLst/>
              <a:gdLst/>
              <a:ahLst/>
              <a:cxnLst/>
              <a:rect l="l" t="t" r="r" b="b"/>
              <a:pathLst>
                <a:path w="873759" h="312420">
                  <a:moveTo>
                    <a:pt x="873251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873251" y="312419"/>
                  </a:lnTo>
                  <a:lnTo>
                    <a:pt x="87325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560564" y="4786884"/>
            <a:ext cx="873760" cy="312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315"/>
              </a:spcBef>
            </a:pPr>
            <a:r>
              <a:rPr sz="1400" spc="-15" dirty="0">
                <a:solidFill>
                  <a:srgbClr val="FFFFFF"/>
                </a:solidFill>
                <a:latin typeface="DejaVu Sans"/>
                <a:cs typeface="DejaVu Sans"/>
              </a:rPr>
              <a:t>href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055929" y="4946713"/>
            <a:ext cx="1651000" cy="850900"/>
            <a:chOff x="7055929" y="4946713"/>
            <a:chExt cx="1651000" cy="850900"/>
          </a:xfrm>
        </p:grpSpPr>
        <p:sp>
          <p:nvSpPr>
            <p:cNvPr id="80" name="object 80"/>
            <p:cNvSpPr/>
            <p:nvPr/>
          </p:nvSpPr>
          <p:spPr>
            <a:xfrm>
              <a:off x="7060692" y="4951476"/>
              <a:ext cx="500380" cy="0"/>
            </a:xfrm>
            <a:custGeom>
              <a:avLst/>
              <a:gdLst/>
              <a:ahLst/>
              <a:cxnLst/>
              <a:rect l="l" t="t" r="r" b="b"/>
              <a:pathLst>
                <a:path w="500379">
                  <a:moveTo>
                    <a:pt x="0" y="0"/>
                  </a:moveTo>
                  <a:lnTo>
                    <a:pt x="49987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342632" y="5318760"/>
              <a:ext cx="1363979" cy="4282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476744" y="5317236"/>
              <a:ext cx="1152144" cy="48005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73112" y="5349240"/>
              <a:ext cx="1248410" cy="312420"/>
            </a:xfrm>
            <a:custGeom>
              <a:avLst/>
              <a:gdLst/>
              <a:ahLst/>
              <a:cxnLst/>
              <a:rect l="l" t="t" r="r" b="b"/>
              <a:pathLst>
                <a:path w="1248409" h="312420">
                  <a:moveTo>
                    <a:pt x="124815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48155" y="312420"/>
                  </a:lnTo>
                  <a:lnTo>
                    <a:pt x="124815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373111" y="5349240"/>
            <a:ext cx="1248410" cy="312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latin typeface="DejaVu Sans"/>
                <a:cs typeface="DejaVu Sans"/>
              </a:rPr>
              <a:t>http://</a:t>
            </a:r>
            <a:r>
              <a:rPr sz="1400" dirty="0">
                <a:latin typeface="DejaVu Sans"/>
                <a:cs typeface="DejaVu Sans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...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10540" y="5099303"/>
            <a:ext cx="7490459" cy="858519"/>
            <a:chOff x="510540" y="5099303"/>
            <a:chExt cx="7490459" cy="858519"/>
          </a:xfrm>
        </p:grpSpPr>
        <p:sp>
          <p:nvSpPr>
            <p:cNvPr id="86" name="object 86"/>
            <p:cNvSpPr/>
            <p:nvPr/>
          </p:nvSpPr>
          <p:spPr>
            <a:xfrm>
              <a:off x="7996428" y="5099303"/>
              <a:ext cx="0" cy="250190"/>
            </a:xfrm>
            <a:custGeom>
              <a:avLst/>
              <a:gdLst/>
              <a:ahLst/>
              <a:cxnLst/>
              <a:rect l="l" t="t" r="r" b="b"/>
              <a:pathLst>
                <a:path h="250189">
                  <a:moveTo>
                    <a:pt x="0" y="24993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9691" y="5365912"/>
              <a:ext cx="3907521" cy="5823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10540" y="5347715"/>
              <a:ext cx="3605784" cy="609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330444" y="2537205"/>
            <a:ext cx="670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root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26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90" name="object 90"/>
          <p:cNvSpPr txBox="1"/>
          <p:nvPr/>
        </p:nvSpPr>
        <p:spPr>
          <a:xfrm>
            <a:off x="536448" y="5373623"/>
            <a:ext cx="3819525" cy="5029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402590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latin typeface="DejaVu Sans Mono"/>
                <a:cs typeface="DejaVu Sans Mono"/>
              </a:rPr>
              <a:t>do</a:t>
            </a:r>
            <a:r>
              <a:rPr sz="1200" spc="5" dirty="0">
                <a:latin typeface="DejaVu Sans Mono"/>
                <a:cs typeface="DejaVu Sans Mono"/>
              </a:rPr>
              <a:t>c</a:t>
            </a:r>
            <a:r>
              <a:rPr sz="1200" spc="-5" dirty="0">
                <a:latin typeface="DejaVu Sans Mono"/>
                <a:cs typeface="DejaVu Sans Mono"/>
              </a:rPr>
              <a:t>um</a:t>
            </a:r>
            <a:r>
              <a:rPr sz="1200" spc="5" dirty="0">
                <a:latin typeface="DejaVu Sans Mono"/>
                <a:cs typeface="DejaVu Sans Mono"/>
              </a:rPr>
              <a:t>e</a:t>
            </a:r>
            <a:r>
              <a:rPr sz="1200" spc="-5" dirty="0">
                <a:latin typeface="DejaVu Sans Mono"/>
                <a:cs typeface="DejaVu Sans Mono"/>
              </a:rPr>
              <a:t>n</a:t>
            </a:r>
            <a:r>
              <a:rPr sz="1200" spc="5" dirty="0">
                <a:latin typeface="DejaVu Sans Mono"/>
                <a:cs typeface="DejaVu Sans Mono"/>
              </a:rPr>
              <a:t>t</a:t>
            </a:r>
            <a:r>
              <a:rPr sz="1200" spc="-5" dirty="0">
                <a:latin typeface="DejaVu Sans Mono"/>
                <a:cs typeface="DejaVu Sans Mono"/>
              </a:rPr>
              <a:t>.</a:t>
            </a:r>
            <a:r>
              <a:rPr sz="1200" spc="5" dirty="0">
                <a:latin typeface="DejaVu Sans Mono"/>
                <a:cs typeface="DejaVu Sans Mono"/>
              </a:rPr>
              <a:t>g</a:t>
            </a:r>
            <a:r>
              <a:rPr sz="1200" spc="-5" dirty="0">
                <a:latin typeface="DejaVu Sans Mono"/>
                <a:cs typeface="DejaVu Sans Mono"/>
              </a:rPr>
              <a:t>et</a:t>
            </a:r>
            <a:r>
              <a:rPr sz="1200" spc="5" dirty="0">
                <a:latin typeface="DejaVu Sans Mono"/>
                <a:cs typeface="DejaVu Sans Mono"/>
              </a:rPr>
              <a:t>E</a:t>
            </a:r>
            <a:r>
              <a:rPr sz="1200" spc="-5" dirty="0">
                <a:latin typeface="DejaVu Sans Mono"/>
                <a:cs typeface="DejaVu Sans Mono"/>
              </a:rPr>
              <a:t>l</a:t>
            </a:r>
            <a:r>
              <a:rPr sz="1200" spc="5" dirty="0">
                <a:latin typeface="DejaVu Sans Mono"/>
                <a:cs typeface="DejaVu Sans Mono"/>
              </a:rPr>
              <a:t>em</a:t>
            </a:r>
            <a:r>
              <a:rPr sz="1200" spc="-5" dirty="0">
                <a:latin typeface="DejaVu Sans Mono"/>
                <a:cs typeface="DejaVu Sans Mono"/>
              </a:rPr>
              <a:t>en</a:t>
            </a:r>
            <a:r>
              <a:rPr sz="1200" spc="5" dirty="0">
                <a:latin typeface="DejaVu Sans Mono"/>
                <a:cs typeface="DejaVu Sans Mono"/>
              </a:rPr>
              <a:t>t</a:t>
            </a:r>
            <a:r>
              <a:rPr sz="1200" spc="-5" dirty="0">
                <a:latin typeface="DejaVu Sans Mono"/>
                <a:cs typeface="DejaVu Sans Mono"/>
              </a:rPr>
              <a:t>sB</a:t>
            </a:r>
            <a:r>
              <a:rPr sz="1200" spc="5" dirty="0">
                <a:latin typeface="DejaVu Sans Mono"/>
                <a:cs typeface="DejaVu Sans Mono"/>
              </a:rPr>
              <a:t>y</a:t>
            </a:r>
            <a:r>
              <a:rPr sz="1200" spc="-5" dirty="0">
                <a:latin typeface="DejaVu Sans Mono"/>
                <a:cs typeface="DejaVu Sans Mono"/>
              </a:rPr>
              <a:t>T</a:t>
            </a:r>
            <a:r>
              <a:rPr sz="1200" spc="5" dirty="0">
                <a:latin typeface="DejaVu Sans Mono"/>
                <a:cs typeface="DejaVu Sans Mono"/>
              </a:rPr>
              <a:t>a</a:t>
            </a:r>
            <a:r>
              <a:rPr sz="1200" spc="-5" dirty="0">
                <a:latin typeface="DejaVu Sans Mono"/>
                <a:cs typeface="DejaVu Sans Mono"/>
              </a:rPr>
              <a:t>g</a:t>
            </a:r>
            <a:r>
              <a:rPr sz="1200" spc="5" dirty="0">
                <a:latin typeface="DejaVu Sans Mono"/>
                <a:cs typeface="DejaVu Sans Mono"/>
              </a:rPr>
              <a:t>N</a:t>
            </a:r>
            <a:r>
              <a:rPr sz="1200" spc="-5" dirty="0">
                <a:latin typeface="DejaVu Sans Mono"/>
                <a:cs typeface="DejaVu Sans Mono"/>
              </a:rPr>
              <a:t>am</a:t>
            </a:r>
            <a:r>
              <a:rPr sz="1200" spc="5" dirty="0">
                <a:latin typeface="DejaVu Sans Mono"/>
                <a:cs typeface="DejaVu Sans Mono"/>
              </a:rPr>
              <a:t>e</a:t>
            </a:r>
            <a:r>
              <a:rPr sz="1200" spc="10" dirty="0">
                <a:latin typeface="DejaVu Sans Mono"/>
                <a:cs typeface="DejaVu Sans Mono"/>
              </a:rPr>
              <a:t>(</a:t>
            </a:r>
            <a:r>
              <a:rPr sz="1200" spc="5" dirty="0">
                <a:solidFill>
                  <a:srgbClr val="990000"/>
                </a:solidFill>
                <a:latin typeface="DejaVu Sans Mono"/>
                <a:cs typeface="DejaVu Sans Mono"/>
              </a:rPr>
              <a:t>"h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1"</a:t>
            </a:r>
            <a:r>
              <a:rPr sz="1200" spc="10" dirty="0">
                <a:latin typeface="DejaVu Sans Mono"/>
                <a:cs typeface="DejaVu Sans Mono"/>
              </a:rPr>
              <a:t>);  </a:t>
            </a:r>
            <a:r>
              <a:rPr sz="1200" spc="-5" dirty="0">
                <a:latin typeface="DejaVu Sans Mono"/>
                <a:cs typeface="DejaVu Sans Mono"/>
              </a:rPr>
              <a:t>document.getElementById(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"main")</a:t>
            </a:r>
            <a:r>
              <a:rPr sz="1200" spc="-5" dirty="0">
                <a:latin typeface="DejaVu Sans Mono"/>
                <a:cs typeface="DejaVu Sans Mono"/>
              </a:rPr>
              <a:t>;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09117" y="5098796"/>
            <a:ext cx="856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JavaScript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2760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jQuery</a:t>
            </a:r>
            <a:r>
              <a:rPr spc="-8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776287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3462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jQuery </a:t>
            </a:r>
            <a:r>
              <a:rPr sz="2400" spc="-5" dirty="0">
                <a:latin typeface="Arial"/>
                <a:cs typeface="Arial"/>
              </a:rPr>
              <a:t>syntax </a:t>
            </a:r>
            <a:r>
              <a:rPr sz="2400" dirty="0">
                <a:latin typeface="Arial"/>
                <a:cs typeface="Arial"/>
              </a:rPr>
              <a:t>makes it </a:t>
            </a:r>
            <a:r>
              <a:rPr sz="2400" spc="-5" dirty="0">
                <a:latin typeface="Arial"/>
                <a:cs typeface="Arial"/>
              </a:rPr>
              <a:t>easy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select </a:t>
            </a:r>
            <a:r>
              <a:rPr sz="2400" dirty="0">
                <a:latin typeface="Arial"/>
                <a:cs typeface="Arial"/>
              </a:rPr>
              <a:t>HTML </a:t>
            </a:r>
            <a:r>
              <a:rPr sz="2400" spc="-5" dirty="0">
                <a:latin typeface="Arial"/>
                <a:cs typeface="Arial"/>
              </a:rPr>
              <a:t>elements  (based on CSS-style selectors) and </a:t>
            </a:r>
            <a:r>
              <a:rPr sz="2400" dirty="0">
                <a:latin typeface="Arial"/>
                <a:cs typeface="Arial"/>
              </a:rPr>
              <a:t>perform </a:t>
            </a:r>
            <a:r>
              <a:rPr sz="2400" spc="-5" dirty="0">
                <a:latin typeface="Arial"/>
                <a:cs typeface="Arial"/>
              </a:rPr>
              <a:t>some  actions on these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ts val="23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i="1" dirty="0">
                <a:solidFill>
                  <a:srgbClr val="2A6AB3"/>
                </a:solidFill>
                <a:latin typeface="Arial"/>
                <a:cs typeface="Arial"/>
              </a:rPr>
              <a:t>$ </a:t>
            </a:r>
            <a:r>
              <a:rPr sz="2000" dirty="0">
                <a:latin typeface="Arial"/>
                <a:cs typeface="Arial"/>
              </a:rPr>
              <a:t>sign to access jQuery followed by a </a:t>
            </a:r>
            <a:r>
              <a:rPr sz="2000" i="1" dirty="0">
                <a:solidFill>
                  <a:srgbClr val="2A6AB3"/>
                </a:solidFill>
                <a:latin typeface="Arial"/>
                <a:cs typeface="Arial"/>
              </a:rPr>
              <a:t>selector </a:t>
            </a:r>
            <a:r>
              <a:rPr sz="2000" dirty="0">
                <a:latin typeface="Arial"/>
                <a:cs typeface="Arial"/>
              </a:rPr>
              <a:t>and the </a:t>
            </a:r>
            <a:r>
              <a:rPr sz="2000" i="1" dirty="0">
                <a:solidFill>
                  <a:srgbClr val="2A6AB3"/>
                </a:solidFill>
                <a:latin typeface="Arial"/>
                <a:cs typeface="Arial"/>
              </a:rPr>
              <a:t>action</a:t>
            </a:r>
            <a:r>
              <a:rPr sz="2000" i="1" spc="-195" dirty="0">
                <a:solidFill>
                  <a:srgbClr val="2A6AB3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654050">
              <a:lnSpc>
                <a:spcPts val="2300"/>
              </a:lnSpc>
            </a:pPr>
            <a:r>
              <a:rPr sz="2000" dirty="0">
                <a:latin typeface="Arial"/>
                <a:cs typeface="Arial"/>
              </a:rPr>
              <a:t>be performed on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selected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" y="4122166"/>
            <a:ext cx="17043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amples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0" y="3619500"/>
            <a:ext cx="8158480" cy="457200"/>
            <a:chOff x="510540" y="3619500"/>
            <a:chExt cx="8158480" cy="457200"/>
          </a:xfrm>
        </p:grpSpPr>
        <p:sp>
          <p:nvSpPr>
            <p:cNvPr id="6" name="object 6"/>
            <p:cNvSpPr/>
            <p:nvPr/>
          </p:nvSpPr>
          <p:spPr>
            <a:xfrm>
              <a:off x="519685" y="3637788"/>
              <a:ext cx="8148824" cy="438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540" y="3619500"/>
              <a:ext cx="2223516" cy="426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448" y="3645408"/>
            <a:ext cx="8060690" cy="36004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latin typeface="DejaVu Sans Mono"/>
                <a:cs typeface="DejaVu Sans Mono"/>
              </a:rPr>
              <a:t>$(selector).action();</a:t>
            </a:r>
            <a:endParaRPr sz="1200">
              <a:latin typeface="DejaVu Sans Mono"/>
              <a:cs typeface="DejaVu Sans Mon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0540" y="4556759"/>
            <a:ext cx="8158480" cy="1915795"/>
            <a:chOff x="510540" y="4556759"/>
            <a:chExt cx="8158480" cy="1915795"/>
          </a:xfrm>
        </p:grpSpPr>
        <p:sp>
          <p:nvSpPr>
            <p:cNvPr id="10" name="object 10"/>
            <p:cNvSpPr/>
            <p:nvPr/>
          </p:nvSpPr>
          <p:spPr>
            <a:xfrm>
              <a:off x="519685" y="4573494"/>
              <a:ext cx="8148824" cy="18989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0540" y="4556759"/>
              <a:ext cx="7197852" cy="1889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448" y="4581143"/>
              <a:ext cx="8060690" cy="1819910"/>
            </a:xfrm>
            <a:custGeom>
              <a:avLst/>
              <a:gdLst/>
              <a:ahLst/>
              <a:cxnLst/>
              <a:rect l="l" t="t" r="r" b="b"/>
              <a:pathLst>
                <a:path w="8060690" h="1819910">
                  <a:moveTo>
                    <a:pt x="8060435" y="0"/>
                  </a:moveTo>
                  <a:lnTo>
                    <a:pt x="0" y="0"/>
                  </a:lnTo>
                  <a:lnTo>
                    <a:pt x="0" y="1819655"/>
                  </a:lnTo>
                  <a:lnTo>
                    <a:pt x="8060435" y="1819655"/>
                  </a:lnTo>
                  <a:lnTo>
                    <a:pt x="806043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7887" y="4609338"/>
            <a:ext cx="69183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116455" algn="l"/>
              </a:tabLst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"h1"</a:t>
            </a:r>
            <a:r>
              <a:rPr sz="1200" spc="-5" dirty="0">
                <a:latin typeface="DejaVu Sans Mono"/>
                <a:cs typeface="DejaVu Sans Mono"/>
              </a:rPr>
              <a:t>).hide();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hide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all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h1 elements (implicit</a:t>
            </a:r>
            <a:r>
              <a:rPr sz="1200" spc="6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iteration)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tabLst>
                <a:tab pos="3775075" algn="l"/>
              </a:tabLst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"h1"</a:t>
            </a:r>
            <a:r>
              <a:rPr sz="1200" spc="-5" dirty="0">
                <a:latin typeface="DejaVu Sans Mono"/>
                <a:cs typeface="DejaVu Sans Mono"/>
              </a:rPr>
              <a:t>).hide().delay(500).fadeIn(1500);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multiple methods can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be</a:t>
            </a:r>
            <a:r>
              <a:rPr sz="1200" spc="-8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chained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tabLst>
                <a:tab pos="2116455" algn="l"/>
              </a:tabLst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"h1:first"</a:t>
            </a:r>
            <a:r>
              <a:rPr sz="1200" spc="-5" dirty="0">
                <a:latin typeface="DejaVu Sans Mono"/>
                <a:cs typeface="DejaVu Sans Mono"/>
              </a:rPr>
              <a:t>).hide();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hides the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first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h1</a:t>
            </a:r>
            <a:r>
              <a:rPr sz="1200" spc="2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element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tabLst>
                <a:tab pos="2116455" algn="l"/>
              </a:tabLst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"#main"</a:t>
            </a:r>
            <a:r>
              <a:rPr sz="1200" spc="-5" dirty="0">
                <a:latin typeface="DejaVu Sans Mono"/>
                <a:cs typeface="DejaVu Sans Mono"/>
              </a:rPr>
              <a:t>).hide();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hides the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element with</a:t>
            </a:r>
            <a:r>
              <a:rPr sz="1200" spc="2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id=main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tabLst>
                <a:tab pos="2116455" algn="l"/>
              </a:tabLst>
            </a:pPr>
            <a:r>
              <a:rPr sz="1200" dirty="0">
                <a:latin typeface="DejaVu Sans Mono"/>
                <a:cs typeface="DejaVu Sans Mono"/>
              </a:rPr>
              <a:t>$(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".note"</a:t>
            </a:r>
            <a:r>
              <a:rPr sz="1200" dirty="0">
                <a:latin typeface="DejaVu Sans Mono"/>
                <a:cs typeface="DejaVu Sans Mono"/>
              </a:rPr>
              <a:t>).toggle();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toggles all elements of class</a:t>
            </a:r>
            <a:r>
              <a:rPr sz="1200" spc="-4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note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tabLst>
                <a:tab pos="2116455" algn="l"/>
              </a:tabLst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"p:even"</a:t>
            </a:r>
            <a:r>
              <a:rPr sz="1200" spc="-5" dirty="0">
                <a:latin typeface="DejaVu Sans Mono"/>
                <a:cs typeface="DejaVu Sans Mono"/>
              </a:rPr>
              <a:t>).toggle();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toggles all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even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paragraph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 elements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tabLst>
                <a:tab pos="2116455" algn="l"/>
              </a:tabLst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"h1"</a:t>
            </a:r>
            <a:r>
              <a:rPr sz="1200" spc="-5" dirty="0">
                <a:latin typeface="DejaVu Sans Mono"/>
                <a:cs typeface="DejaVu Sans Mono"/>
              </a:rPr>
              <a:t>).html();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get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content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from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first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h1</a:t>
            </a:r>
            <a:r>
              <a:rPr sz="1200" spc="1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element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tabLst>
                <a:tab pos="3039110" algn="l"/>
              </a:tabLst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"h1"</a:t>
            </a:r>
            <a:r>
              <a:rPr sz="1200" spc="-5" dirty="0">
                <a:latin typeface="DejaVu Sans Mono"/>
                <a:cs typeface="DejaVu Sans Mono"/>
              </a:rPr>
              <a:t>).each(function()</a:t>
            </a:r>
            <a:r>
              <a:rPr sz="1200" spc="65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{...});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loop over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each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h1</a:t>
            </a:r>
            <a:r>
              <a:rPr sz="1200" spc="2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element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tabLst>
                <a:tab pos="2116455" algn="l"/>
              </a:tabLst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"p"</a:t>
            </a:r>
            <a:r>
              <a:rPr sz="1200" spc="-5" dirty="0">
                <a:latin typeface="DejaVu Sans Mono"/>
                <a:cs typeface="DejaVu Sans Mono"/>
              </a:rPr>
              <a:t>).html(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"New"</a:t>
            </a:r>
            <a:r>
              <a:rPr sz="1200" spc="-5" dirty="0">
                <a:latin typeface="DejaVu Sans Mono"/>
                <a:cs typeface="DejaVu Sans Mono"/>
              </a:rPr>
              <a:t>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updates the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content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of all p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elements to</a:t>
            </a:r>
            <a:r>
              <a:rPr sz="1200" spc="1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"New"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5177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Caching jQuery</a:t>
            </a:r>
            <a:r>
              <a:rPr spc="-9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Selections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801370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jQuery object (result </a:t>
            </a:r>
            <a:r>
              <a:rPr sz="2400" dirty="0">
                <a:latin typeface="Arial"/>
                <a:cs typeface="Arial"/>
              </a:rPr>
              <a:t>of a </a:t>
            </a:r>
            <a:r>
              <a:rPr sz="2400" spc="-5" dirty="0">
                <a:latin typeface="Arial"/>
                <a:cs typeface="Arial"/>
              </a:rPr>
              <a:t>selection) has </a:t>
            </a:r>
            <a:r>
              <a:rPr sz="2400" dirty="0">
                <a:latin typeface="Arial"/>
                <a:cs typeface="Arial"/>
              </a:rPr>
              <a:t>references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the elements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DOM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654050" marR="5080" lvl="1" indent="-245745">
              <a:lnSpc>
                <a:spcPts val="2200"/>
              </a:lnSpc>
              <a:spcBef>
                <a:spcPts val="44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the same selection is used multiple times, the jQuery object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  be reused (cached) by storing it in 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540" y="3331464"/>
            <a:ext cx="8158480" cy="457200"/>
            <a:chOff x="510540" y="3331464"/>
            <a:chExt cx="8158480" cy="457200"/>
          </a:xfrm>
        </p:grpSpPr>
        <p:sp>
          <p:nvSpPr>
            <p:cNvPr id="5" name="object 5"/>
            <p:cNvSpPr/>
            <p:nvPr/>
          </p:nvSpPr>
          <p:spPr>
            <a:xfrm>
              <a:off x="519685" y="3349752"/>
              <a:ext cx="8148824" cy="438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" y="3331464"/>
              <a:ext cx="8026908" cy="426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448" y="3357371"/>
            <a:ext cx="8060690" cy="36004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  <a:tabLst>
                <a:tab pos="2577465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spc="-5" dirty="0">
                <a:latin typeface="DejaVu Sans Mono"/>
                <a:cs typeface="DejaVu Sans Mono"/>
              </a:rPr>
              <a:t>$paragraphs</a:t>
            </a:r>
            <a:r>
              <a:rPr sz="1200" spc="5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1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$(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"p"</a:t>
            </a:r>
            <a:r>
              <a:rPr sz="1200" dirty="0">
                <a:latin typeface="DejaVu Sans Mono"/>
                <a:cs typeface="DejaVu Sans Mono"/>
              </a:rPr>
              <a:t>);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often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prefix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$ used for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variables with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a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jQuery</a:t>
            </a:r>
            <a:r>
              <a:rPr sz="1200" spc="5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object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948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At</a:t>
            </a:r>
            <a:r>
              <a:rPr spc="5" dirty="0">
                <a:solidFill>
                  <a:srgbClr val="5F5F49"/>
                </a:solidFill>
              </a:rPr>
              <a:t>t</a:t>
            </a:r>
            <a:r>
              <a:rPr dirty="0">
                <a:solidFill>
                  <a:srgbClr val="5F5F49"/>
                </a:solidFill>
              </a:rPr>
              <a:t>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5807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Attributes can be </a:t>
            </a:r>
            <a:r>
              <a:rPr sz="2400" spc="-5" dirty="0">
                <a:latin typeface="Arial"/>
                <a:cs typeface="Arial"/>
              </a:rPr>
              <a:t>accessed and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updated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540" y="2324100"/>
            <a:ext cx="8158480" cy="817244"/>
            <a:chOff x="510540" y="2324100"/>
            <a:chExt cx="8158480" cy="817244"/>
          </a:xfrm>
        </p:grpSpPr>
        <p:sp>
          <p:nvSpPr>
            <p:cNvPr id="5" name="object 5"/>
            <p:cNvSpPr/>
            <p:nvPr/>
          </p:nvSpPr>
          <p:spPr>
            <a:xfrm>
              <a:off x="519685" y="2340763"/>
              <a:ext cx="8148824" cy="800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" y="2324100"/>
              <a:ext cx="7749540" cy="792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448" y="2348483"/>
            <a:ext cx="8060690" cy="72136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  <a:tabLst>
                <a:tab pos="2668905" algn="l"/>
              </a:tabLst>
            </a:pPr>
            <a:r>
              <a:rPr sz="1200" dirty="0">
                <a:latin typeface="DejaVu Sans Mono"/>
                <a:cs typeface="DejaVu Sans Mono"/>
              </a:rPr>
              <a:t>$(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"a:first"</a:t>
            </a:r>
            <a:r>
              <a:rPr sz="1200" dirty="0">
                <a:latin typeface="DejaVu Sans Mono"/>
                <a:cs typeface="DejaVu Sans Mono"/>
              </a:rPr>
              <a:t>).attr(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"href"</a:t>
            </a:r>
            <a:r>
              <a:rPr sz="1200" dirty="0">
                <a:latin typeface="DejaVu Sans Mono"/>
                <a:cs typeface="DejaVu Sans Mono"/>
              </a:rPr>
              <a:t>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get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the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href attribute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of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first anchor</a:t>
            </a:r>
            <a:r>
              <a:rPr sz="1200" spc="-1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tag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"a:first"</a:t>
            </a:r>
            <a:r>
              <a:rPr sz="1200" spc="-5" dirty="0">
                <a:latin typeface="DejaVu Sans Mono"/>
                <a:cs typeface="DejaVu Sans Mono"/>
              </a:rPr>
              <a:t>).attr(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"href"</a:t>
            </a:r>
            <a:r>
              <a:rPr sz="1200" spc="-5" dirty="0">
                <a:latin typeface="DejaVu Sans Mono"/>
                <a:cs typeface="DejaVu Sans Mono"/>
              </a:rPr>
              <a:t>, 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  <a:hlinkClick r:id="rId4"/>
              </a:rPr>
              <a:t>"h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t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  <a:hlinkClick r:id="rId4"/>
              </a:rPr>
              <a:t>tp://wise.vub.ac.be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</a:t>
            </a:r>
            <a:r>
              <a:rPr sz="1200" spc="-5" dirty="0">
                <a:latin typeface="DejaVu Sans Mono"/>
                <a:cs typeface="DejaVu Sans Mono"/>
              </a:rPr>
              <a:t>);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update</a:t>
            </a:r>
            <a:r>
              <a:rPr sz="1200" spc="6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attribute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"a:first"</a:t>
            </a:r>
            <a:r>
              <a:rPr sz="1200" spc="-5" dirty="0">
                <a:latin typeface="DejaVu Sans Mono"/>
                <a:cs typeface="DejaVu Sans Mono"/>
              </a:rPr>
              <a:t>).removeAttr(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"href"</a:t>
            </a:r>
            <a:r>
              <a:rPr sz="1200" spc="-5" dirty="0">
                <a:latin typeface="DejaVu Sans Mono"/>
                <a:cs typeface="DejaVu Sans Mono"/>
              </a:rPr>
              <a:t>);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remove href attribute of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first anchor</a:t>
            </a:r>
            <a:r>
              <a:rPr sz="1200" spc="18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tag</a:t>
            </a:r>
            <a:endParaRPr sz="1200">
              <a:latin typeface="DejaVu Sans Mono"/>
              <a:cs typeface="DejaVu Sans Mon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3587" y="3764279"/>
            <a:ext cx="8158480" cy="609600"/>
            <a:chOff x="513587" y="3764279"/>
            <a:chExt cx="8158480" cy="609600"/>
          </a:xfrm>
        </p:grpSpPr>
        <p:sp>
          <p:nvSpPr>
            <p:cNvPr id="9" name="object 9"/>
            <p:cNvSpPr/>
            <p:nvPr/>
          </p:nvSpPr>
          <p:spPr>
            <a:xfrm>
              <a:off x="522733" y="3780998"/>
              <a:ext cx="8148824" cy="583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587" y="3764279"/>
              <a:ext cx="5355336" cy="609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495" y="3788663"/>
              <a:ext cx="8060690" cy="504825"/>
            </a:xfrm>
            <a:custGeom>
              <a:avLst/>
              <a:gdLst/>
              <a:ahLst/>
              <a:cxnLst/>
              <a:rect l="l" t="t" r="r" b="b"/>
              <a:pathLst>
                <a:path w="8060690" h="504825">
                  <a:moveTo>
                    <a:pt x="8060435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8060435" y="504444"/>
                  </a:lnTo>
                  <a:lnTo>
                    <a:pt x="806043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4052" y="3268167"/>
            <a:ext cx="54006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Similar functionality exists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1440"/>
              </a:spcBef>
              <a:tabLst>
                <a:tab pos="2684145" algn="l"/>
              </a:tabLst>
            </a:pPr>
            <a:r>
              <a:rPr sz="1200" dirty="0">
                <a:latin typeface="DejaVu Sans Mono"/>
                <a:cs typeface="DejaVu Sans Mono"/>
              </a:rPr>
              <a:t>$(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"p"</a:t>
            </a:r>
            <a:r>
              <a:rPr sz="1200" dirty="0">
                <a:latin typeface="DejaVu Sans Mono"/>
                <a:cs typeface="DejaVu Sans Mono"/>
              </a:rPr>
              <a:t>).addClass(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"main"</a:t>
            </a:r>
            <a:r>
              <a:rPr sz="1200" dirty="0">
                <a:latin typeface="DejaVu Sans Mono"/>
                <a:cs typeface="DejaVu Sans Mono"/>
              </a:rPr>
              <a:t>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adds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an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additional</a:t>
            </a:r>
            <a:r>
              <a:rPr sz="1200" spc="-4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class</a:t>
            </a:r>
            <a:endParaRPr sz="1200">
              <a:latin typeface="DejaVu Sans Mono"/>
              <a:cs typeface="DejaVu Sans Mono"/>
            </a:endParaRPr>
          </a:p>
          <a:p>
            <a:pPr marL="106680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"p"</a:t>
            </a:r>
            <a:r>
              <a:rPr sz="1200" spc="-5" dirty="0">
                <a:latin typeface="DejaVu Sans Mono"/>
                <a:cs typeface="DejaVu Sans Mono"/>
              </a:rPr>
              <a:t>).removeClass(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"main"</a:t>
            </a:r>
            <a:r>
              <a:rPr sz="1200" spc="-5" dirty="0">
                <a:latin typeface="DejaVu Sans Mono"/>
                <a:cs typeface="DejaVu Sans Mono"/>
              </a:rPr>
              <a:t>);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removes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the class</a:t>
            </a:r>
            <a:r>
              <a:rPr sz="1200" spc="6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main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2985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Event</a:t>
            </a:r>
            <a:r>
              <a:rPr spc="-85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Handling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52" y="1801863"/>
            <a:ext cx="7753350" cy="43376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Deals with </a:t>
            </a:r>
            <a:r>
              <a:rPr sz="2400" dirty="0">
                <a:latin typeface="Arial"/>
                <a:cs typeface="Arial"/>
              </a:rPr>
              <a:t>cross-browser </a:t>
            </a:r>
            <a:r>
              <a:rPr sz="2400" spc="-5" dirty="0">
                <a:latin typeface="Arial"/>
                <a:cs typeface="Arial"/>
              </a:rPr>
              <a:t>issues behind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scenes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various jQuery events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different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sources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4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keyboard</a:t>
            </a:r>
            <a:endParaRPr sz="2000">
              <a:latin typeface="Arial"/>
              <a:cs typeface="Arial"/>
            </a:endParaRPr>
          </a:p>
          <a:p>
            <a:pPr marL="969644" lvl="2" indent="-191135">
              <a:lnSpc>
                <a:spcPct val="100000"/>
              </a:lnSpc>
              <a:spcBef>
                <a:spcPts val="365"/>
              </a:spcBef>
              <a:buChar char="-"/>
              <a:tabLst>
                <a:tab pos="970280" algn="l"/>
              </a:tabLst>
            </a:pPr>
            <a:r>
              <a:rPr sz="1600" spc="-5" dirty="0">
                <a:latin typeface="Arial"/>
                <a:cs typeface="Arial"/>
              </a:rPr>
              <a:t>input, </a:t>
            </a:r>
            <a:r>
              <a:rPr sz="1600" spc="-10" dirty="0">
                <a:latin typeface="Arial"/>
                <a:cs typeface="Arial"/>
              </a:rPr>
              <a:t>keydown, keyup,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keypress</a:t>
            </a:r>
            <a:endParaRPr sz="16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32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mouse</a:t>
            </a:r>
            <a:endParaRPr sz="2000">
              <a:latin typeface="Arial"/>
              <a:cs typeface="Arial"/>
            </a:endParaRPr>
          </a:p>
          <a:p>
            <a:pPr marL="969644" marR="48260" lvl="2" indent="-190500">
              <a:lnSpc>
                <a:spcPct val="104400"/>
              </a:lnSpc>
              <a:spcBef>
                <a:spcPts val="270"/>
              </a:spcBef>
              <a:buChar char="-"/>
              <a:tabLst>
                <a:tab pos="970280" algn="l"/>
              </a:tabLst>
            </a:pPr>
            <a:r>
              <a:rPr sz="1600" spc="-5" dirty="0">
                <a:latin typeface="Arial"/>
                <a:cs typeface="Arial"/>
              </a:rPr>
              <a:t>click, dblclick, mouseup, mousedown, mouseover, mousemove, mouseout,  hover</a:t>
            </a:r>
            <a:endParaRPr sz="16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32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spc="5" dirty="0">
                <a:latin typeface="Arial"/>
                <a:cs typeface="Arial"/>
              </a:rPr>
              <a:t>UI</a:t>
            </a:r>
            <a:endParaRPr sz="2000">
              <a:latin typeface="Arial"/>
              <a:cs typeface="Arial"/>
            </a:endParaRPr>
          </a:p>
          <a:p>
            <a:pPr marL="969644" lvl="2" indent="-191135">
              <a:lnSpc>
                <a:spcPct val="100000"/>
              </a:lnSpc>
              <a:spcBef>
                <a:spcPts val="365"/>
              </a:spcBef>
              <a:buChar char="-"/>
              <a:tabLst>
                <a:tab pos="970280" algn="l"/>
              </a:tabLst>
            </a:pPr>
            <a:r>
              <a:rPr sz="1600" spc="-5" dirty="0">
                <a:latin typeface="Arial"/>
                <a:cs typeface="Arial"/>
              </a:rPr>
              <a:t>focus, blur,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change</a:t>
            </a:r>
            <a:endParaRPr sz="16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32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spc="-5" dirty="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969644" lvl="2" indent="-191135">
              <a:lnSpc>
                <a:spcPct val="100000"/>
              </a:lnSpc>
              <a:spcBef>
                <a:spcPts val="355"/>
              </a:spcBef>
              <a:buChar char="-"/>
              <a:tabLst>
                <a:tab pos="970280" algn="l"/>
              </a:tabLst>
            </a:pPr>
            <a:r>
              <a:rPr sz="1600" spc="-5" dirty="0">
                <a:latin typeface="Arial"/>
                <a:cs typeface="Arial"/>
              </a:rPr>
              <a:t>submit, select,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change</a:t>
            </a:r>
            <a:endParaRPr sz="16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33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  <a:p>
            <a:pPr marL="969644" lvl="2" indent="-191135">
              <a:lnSpc>
                <a:spcPct val="100000"/>
              </a:lnSpc>
              <a:spcBef>
                <a:spcPts val="355"/>
              </a:spcBef>
              <a:buChar char="-"/>
              <a:tabLst>
                <a:tab pos="970280" algn="l"/>
              </a:tabLst>
            </a:pPr>
            <a:r>
              <a:rPr sz="1600" spc="-10" dirty="0">
                <a:latin typeface="Arial"/>
                <a:cs typeface="Arial"/>
              </a:rPr>
              <a:t>ready, </a:t>
            </a:r>
            <a:r>
              <a:rPr sz="1600" spc="-5" dirty="0">
                <a:latin typeface="Arial"/>
                <a:cs typeface="Arial"/>
              </a:rPr>
              <a:t>load,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unload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6348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Adding JavaScript to a</a:t>
            </a:r>
            <a:r>
              <a:rPr spc="-11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Webpage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5452973"/>
            <a:ext cx="7361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JavaScript code can be placed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2200" spc="-10" dirty="0">
                <a:solidFill>
                  <a:srgbClr val="C00000"/>
                </a:solidFill>
                <a:latin typeface="DejaVu Sans Mono"/>
                <a:cs typeface="DejaVu Sans Mono"/>
              </a:rPr>
              <a:t>head</a:t>
            </a:r>
            <a:r>
              <a:rPr sz="2200" spc="-1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r>
              <a:rPr sz="2400" spc="-1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200" spc="-1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2200" spc="-10" dirty="0">
                <a:solidFill>
                  <a:srgbClr val="C00000"/>
                </a:solidFill>
                <a:latin typeface="DejaVu Sans Mono"/>
                <a:cs typeface="DejaVu Sans Mono"/>
              </a:rPr>
              <a:t>body</a:t>
            </a:r>
            <a:r>
              <a:rPr sz="2200" spc="-1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r>
              <a:rPr sz="2200" spc="-63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2400" dirty="0">
                <a:latin typeface="Arial"/>
                <a:cs typeface="Arial"/>
              </a:rPr>
              <a:t>or in </a:t>
            </a:r>
            <a:r>
              <a:rPr sz="2400" spc="-5" dirty="0">
                <a:latin typeface="Arial"/>
                <a:cs typeface="Arial"/>
              </a:rPr>
              <a:t>external files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540" y="1860804"/>
            <a:ext cx="8158480" cy="3584575"/>
            <a:chOff x="510540" y="1860804"/>
            <a:chExt cx="8158480" cy="3584575"/>
          </a:xfrm>
        </p:grpSpPr>
        <p:sp>
          <p:nvSpPr>
            <p:cNvPr id="5" name="object 5"/>
            <p:cNvSpPr/>
            <p:nvPr/>
          </p:nvSpPr>
          <p:spPr>
            <a:xfrm>
              <a:off x="519685" y="1879092"/>
              <a:ext cx="8148824" cy="3566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" y="1860804"/>
              <a:ext cx="5170932" cy="3535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448" y="1886711"/>
            <a:ext cx="8060690" cy="34874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&lt;!</a:t>
            </a:r>
            <a:r>
              <a:rPr sz="1200" spc="-5" dirty="0">
                <a:solidFill>
                  <a:srgbClr val="C00000"/>
                </a:solidFill>
                <a:latin typeface="DejaVu Sans Mono"/>
                <a:cs typeface="DejaVu Sans Mono"/>
              </a:rPr>
              <a:t>DOCTYPE</a:t>
            </a:r>
            <a:r>
              <a:rPr sz="1200" spc="5" dirty="0">
                <a:solidFill>
                  <a:srgbClr val="C0000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DejaVu Sans Mono"/>
                <a:cs typeface="DejaVu Sans Mono"/>
              </a:rPr>
              <a:t>html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html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head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tile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r>
              <a:rPr sz="1200" dirty="0">
                <a:latin typeface="DejaVu Sans Mono"/>
                <a:cs typeface="DejaVu Sans Mono"/>
              </a:rPr>
              <a:t>JavaScript Example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dirty="0">
                <a:solidFill>
                  <a:srgbClr val="C00000"/>
                </a:solidFill>
                <a:latin typeface="DejaVu Sans Mono"/>
                <a:cs typeface="DejaVu Sans Mono"/>
              </a:rPr>
              <a:t>tile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...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script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367030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alert(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"Message in the</a:t>
            </a:r>
            <a:r>
              <a:rPr sz="1200" spc="-10" dirty="0">
                <a:solidFill>
                  <a:srgbClr val="99000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header"</a:t>
            </a:r>
            <a:r>
              <a:rPr sz="1200" dirty="0">
                <a:latin typeface="DejaVu Sans Mono"/>
                <a:cs typeface="DejaVu Sans Mono"/>
              </a:rPr>
              <a:t>);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script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script</a:t>
            </a:r>
            <a:r>
              <a:rPr sz="1200" spc="5" dirty="0">
                <a:solidFill>
                  <a:srgbClr val="99000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FF0000"/>
                </a:solidFill>
                <a:latin typeface="DejaVu Sans Mono"/>
                <a:cs typeface="DejaVu Sans Mono"/>
              </a:rPr>
              <a:t>src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"example.js"&gt;&lt;/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script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head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body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h1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r>
              <a:rPr sz="1200" dirty="0">
                <a:latin typeface="DejaVu Sans Mono"/>
                <a:cs typeface="DejaVu Sans Mono"/>
              </a:rPr>
              <a:t>A </a:t>
            </a:r>
            <a:r>
              <a:rPr sz="1200" spc="-5" dirty="0">
                <a:latin typeface="DejaVu Sans Mono"/>
                <a:cs typeface="DejaVu Sans Mono"/>
              </a:rPr>
              <a:t>First</a:t>
            </a:r>
            <a:r>
              <a:rPr sz="1200" spc="5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Example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h1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script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367030">
              <a:lnSpc>
                <a:spcPct val="100000"/>
              </a:lnSpc>
            </a:pPr>
            <a:r>
              <a:rPr sz="1200" spc="-5" dirty="0">
                <a:latin typeface="DejaVu Sans Mono"/>
                <a:cs typeface="DejaVu Sans Mono"/>
              </a:rPr>
              <a:t>document.write(</a:t>
            </a:r>
            <a:r>
              <a:rPr sz="1200" spc="-5" dirty="0">
                <a:solidFill>
                  <a:srgbClr val="C00000"/>
                </a:solidFill>
                <a:latin typeface="DejaVu Sans Mono"/>
                <a:cs typeface="DejaVu Sans Mono"/>
              </a:rPr>
              <a:t>"&lt;p&gt;Text </a:t>
            </a:r>
            <a:r>
              <a:rPr sz="1200" dirty="0">
                <a:solidFill>
                  <a:srgbClr val="C00000"/>
                </a:solidFill>
                <a:latin typeface="DejaVu Sans Mono"/>
                <a:cs typeface="DejaVu Sans Mono"/>
              </a:rPr>
              <a:t>added </a:t>
            </a:r>
            <a:r>
              <a:rPr sz="1200" spc="-5" dirty="0">
                <a:solidFill>
                  <a:srgbClr val="C00000"/>
                </a:solidFill>
                <a:latin typeface="DejaVu Sans Mono"/>
                <a:cs typeface="DejaVu Sans Mono"/>
              </a:rPr>
              <a:t>by</a:t>
            </a:r>
            <a:r>
              <a:rPr sz="1200" spc="20" dirty="0">
                <a:solidFill>
                  <a:srgbClr val="C0000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C00000"/>
                </a:solidFill>
                <a:latin typeface="DejaVu Sans Mono"/>
                <a:cs typeface="DejaVu Sans Mono"/>
              </a:rPr>
              <a:t>JavaScript&lt;/p&gt;"</a:t>
            </a:r>
            <a:r>
              <a:rPr sz="1200" dirty="0">
                <a:latin typeface="DejaVu Sans Mono"/>
                <a:cs typeface="DejaVu Sans Mono"/>
              </a:rPr>
              <a:t>);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script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p </a:t>
            </a:r>
            <a:r>
              <a:rPr sz="1200" dirty="0">
                <a:solidFill>
                  <a:srgbClr val="FF0000"/>
                </a:solidFill>
                <a:latin typeface="DejaVu Sans Mono"/>
                <a:cs typeface="DejaVu Sans Mono"/>
              </a:rPr>
              <a:t>id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"p2"&gt;</a:t>
            </a:r>
            <a:r>
              <a:rPr sz="1200" dirty="0">
                <a:latin typeface="DejaVu Sans Mono"/>
                <a:cs typeface="DejaVu Sans Mono"/>
              </a:rPr>
              <a:t>A </a:t>
            </a:r>
            <a:r>
              <a:rPr sz="1200" spc="-5" dirty="0">
                <a:latin typeface="DejaVu Sans Mono"/>
                <a:cs typeface="DejaVu Sans Mono"/>
              </a:rPr>
              <a:t>second </a:t>
            </a:r>
            <a:r>
              <a:rPr sz="1200" dirty="0">
                <a:latin typeface="DejaVu Sans Mono"/>
                <a:cs typeface="DejaVu Sans Mono"/>
              </a:rPr>
              <a:t>paragraph.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p</a:t>
            </a:r>
            <a:r>
              <a:rPr sz="120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18224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body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html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34340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Event Handling</a:t>
            </a:r>
            <a:r>
              <a:rPr spc="-12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24489"/>
            <a:ext cx="7305675" cy="1043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We can </a:t>
            </a:r>
            <a:r>
              <a:rPr sz="2400" spc="-5" dirty="0">
                <a:latin typeface="Arial"/>
                <a:cs typeface="Arial"/>
              </a:rPr>
              <a:t>handle events </a:t>
            </a:r>
            <a:r>
              <a:rPr sz="2400" dirty="0">
                <a:latin typeface="Arial"/>
                <a:cs typeface="Arial"/>
              </a:rPr>
              <a:t>via the </a:t>
            </a:r>
            <a:r>
              <a:rPr sz="2400" spc="-10" dirty="0">
                <a:latin typeface="DejaVu Sans Mono"/>
                <a:cs typeface="DejaVu Sans Mono"/>
              </a:rPr>
              <a:t>on()</a:t>
            </a:r>
            <a:r>
              <a:rPr sz="2400" spc="-750" dirty="0">
                <a:latin typeface="DejaVu Sans Mono"/>
                <a:cs typeface="DejaVu Sans Mono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654050" marR="5080" lvl="1" indent="-245745">
              <a:lnSpc>
                <a:spcPts val="2200"/>
              </a:lnSpc>
              <a:spcBef>
                <a:spcPts val="484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first paramter is the event to respond to and the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second  parameter is named or anonymous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3587" y="2971800"/>
            <a:ext cx="8158480" cy="975360"/>
            <a:chOff x="513587" y="2971800"/>
            <a:chExt cx="8158480" cy="975360"/>
          </a:xfrm>
        </p:grpSpPr>
        <p:sp>
          <p:nvSpPr>
            <p:cNvPr id="5" name="object 5"/>
            <p:cNvSpPr/>
            <p:nvPr/>
          </p:nvSpPr>
          <p:spPr>
            <a:xfrm>
              <a:off x="522733" y="2990088"/>
              <a:ext cx="8148824" cy="9418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3587" y="2971800"/>
              <a:ext cx="6644640" cy="975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9495" y="2997707"/>
            <a:ext cx="8060690" cy="86296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"#start"</a:t>
            </a:r>
            <a:r>
              <a:rPr sz="1200" spc="-5" dirty="0">
                <a:latin typeface="DejaVu Sans Mono"/>
                <a:cs typeface="DejaVu Sans Mono"/>
              </a:rPr>
              <a:t>).on(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"click"</a:t>
            </a:r>
            <a:r>
              <a:rPr sz="1200" spc="-5" dirty="0">
                <a:latin typeface="DejaVu Sans Mono"/>
                <a:cs typeface="DejaVu Sans Mono"/>
              </a:rPr>
              <a:t>, startSlideshow(););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calls a named</a:t>
            </a:r>
            <a:r>
              <a:rPr sz="1200" spc="5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function</a:t>
            </a:r>
            <a:endParaRPr sz="1200">
              <a:latin typeface="DejaVu Sans Mono"/>
              <a:cs typeface="DejaVu Sans Mono"/>
            </a:endParaRPr>
          </a:p>
          <a:p>
            <a:pPr marL="91440">
              <a:lnSpc>
                <a:spcPct val="100000"/>
              </a:lnSpc>
              <a:tabLst>
                <a:tab pos="4142740" algn="l"/>
              </a:tabLst>
            </a:pPr>
            <a:r>
              <a:rPr sz="1200" spc="-5" dirty="0">
                <a:latin typeface="DejaVu Sans Mono"/>
                <a:cs typeface="DejaVu Sans Mono"/>
              </a:rPr>
              <a:t>$(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"p"</a:t>
            </a:r>
            <a:r>
              <a:rPr sz="1200" spc="-5" dirty="0">
                <a:latin typeface="DejaVu Sans Mono"/>
                <a:cs typeface="DejaVu Sans Mono"/>
              </a:rPr>
              <a:t>).on(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"mouseover"</a:t>
            </a:r>
            <a:r>
              <a:rPr sz="1200" spc="-5" dirty="0">
                <a:latin typeface="DejaVu Sans Mono"/>
                <a:cs typeface="DejaVu Sans Mono"/>
              </a:rPr>
              <a:t>,</a:t>
            </a:r>
            <a:r>
              <a:rPr sz="1200" spc="3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function(e)</a:t>
            </a:r>
            <a:r>
              <a:rPr sz="1200" spc="3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{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anonymous</a:t>
            </a:r>
            <a:r>
              <a:rPr sz="1200" spc="1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function</a:t>
            </a:r>
            <a:endParaRPr sz="1200">
              <a:latin typeface="DejaVu Sans Mono"/>
              <a:cs typeface="DejaVu Sans Mono"/>
            </a:endParaRPr>
          </a:p>
          <a:p>
            <a:pPr marL="182880">
              <a:lnSpc>
                <a:spcPct val="100000"/>
              </a:lnSpc>
            </a:pPr>
            <a:r>
              <a:rPr sz="1200" dirty="0">
                <a:latin typeface="DejaVu Sans Mono"/>
                <a:cs typeface="DejaVu Sans Mono"/>
              </a:rPr>
              <a:t>$(this).hide();</a:t>
            </a:r>
            <a:endParaRPr sz="1200">
              <a:latin typeface="DejaVu Sans Mono"/>
              <a:cs typeface="DejaVu Sans Mon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DejaVu Sans Mono"/>
                <a:cs typeface="DejaVu Sans Mono"/>
              </a:rPr>
              <a:t>});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3166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DOM</a:t>
            </a:r>
            <a:r>
              <a:rPr spc="-8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Navigation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7402830" cy="426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Various methods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start navigating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DOM </a:t>
            </a:r>
            <a:r>
              <a:rPr sz="2400" spc="-5" dirty="0">
                <a:latin typeface="Arial"/>
                <a:cs typeface="Arial"/>
              </a:rPr>
              <a:t>tree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 given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4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parent()</a:t>
            </a:r>
            <a:endParaRPr sz="2000">
              <a:latin typeface="Arial"/>
              <a:cs typeface="Arial"/>
            </a:endParaRPr>
          </a:p>
          <a:p>
            <a:pPr marL="969644" lvl="2" indent="-191135">
              <a:lnSpc>
                <a:spcPct val="100000"/>
              </a:lnSpc>
              <a:spcBef>
                <a:spcPts val="355"/>
              </a:spcBef>
              <a:buChar char="-"/>
              <a:tabLst>
                <a:tab pos="970280" algn="l"/>
              </a:tabLst>
            </a:pPr>
            <a:r>
              <a:rPr sz="1600" spc="-5" dirty="0">
                <a:latin typeface="Arial"/>
                <a:cs typeface="Arial"/>
              </a:rPr>
              <a:t>direct parent of current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selection</a:t>
            </a:r>
            <a:endParaRPr sz="16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32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parents()</a:t>
            </a:r>
            <a:endParaRPr sz="2000">
              <a:latin typeface="Arial"/>
              <a:cs typeface="Arial"/>
            </a:endParaRPr>
          </a:p>
          <a:p>
            <a:pPr marL="969644" lvl="2" indent="-191135">
              <a:lnSpc>
                <a:spcPct val="100000"/>
              </a:lnSpc>
              <a:spcBef>
                <a:spcPts val="365"/>
              </a:spcBef>
              <a:buChar char="-"/>
              <a:tabLst>
                <a:tab pos="970280" algn="l"/>
              </a:tabLst>
            </a:pPr>
            <a:r>
              <a:rPr sz="1600" spc="-5" dirty="0">
                <a:latin typeface="Arial"/>
                <a:cs typeface="Arial"/>
              </a:rPr>
              <a:t>all parents of current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selection</a:t>
            </a:r>
            <a:endParaRPr sz="16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32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children()</a:t>
            </a:r>
            <a:endParaRPr sz="2000">
              <a:latin typeface="Arial"/>
              <a:cs typeface="Arial"/>
            </a:endParaRPr>
          </a:p>
          <a:p>
            <a:pPr marL="969644" lvl="2" indent="-191135">
              <a:lnSpc>
                <a:spcPct val="100000"/>
              </a:lnSpc>
              <a:spcBef>
                <a:spcPts val="350"/>
              </a:spcBef>
              <a:buChar char="-"/>
              <a:tabLst>
                <a:tab pos="970280" algn="l"/>
              </a:tabLst>
            </a:pPr>
            <a:r>
              <a:rPr sz="1600" spc="-5" dirty="0">
                <a:latin typeface="Arial"/>
                <a:cs typeface="Arial"/>
              </a:rPr>
              <a:t>all children of current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selection</a:t>
            </a:r>
            <a:endParaRPr sz="16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334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next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969644" lvl="2" indent="-191135">
              <a:lnSpc>
                <a:spcPct val="100000"/>
              </a:lnSpc>
              <a:spcBef>
                <a:spcPts val="355"/>
              </a:spcBef>
              <a:buChar char="-"/>
              <a:tabLst>
                <a:tab pos="970280" algn="l"/>
              </a:tabLst>
            </a:pPr>
            <a:r>
              <a:rPr sz="1600" spc="-5" dirty="0">
                <a:latin typeface="Arial"/>
                <a:cs typeface="Arial"/>
              </a:rPr>
              <a:t>next sibling of current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selection</a:t>
            </a:r>
            <a:endParaRPr sz="16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32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siblings()</a:t>
            </a:r>
            <a:endParaRPr sz="2000">
              <a:latin typeface="Arial"/>
              <a:cs typeface="Arial"/>
            </a:endParaRPr>
          </a:p>
          <a:p>
            <a:pPr marL="969644" lvl="2" indent="-191135">
              <a:lnSpc>
                <a:spcPct val="100000"/>
              </a:lnSpc>
              <a:spcBef>
                <a:spcPts val="360"/>
              </a:spcBef>
              <a:buChar char="-"/>
              <a:tabLst>
                <a:tab pos="970280" algn="l"/>
              </a:tabLst>
            </a:pPr>
            <a:r>
              <a:rPr sz="1600" spc="-5" dirty="0">
                <a:latin typeface="Arial"/>
                <a:cs typeface="Arial"/>
              </a:rPr>
              <a:t>all siblings of current selection</a:t>
            </a:r>
            <a:endParaRPr sz="16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32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spc="-10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5110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Other JavaScript</a:t>
            </a:r>
            <a:r>
              <a:rPr spc="-9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Libraries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52" y="1834543"/>
            <a:ext cx="6131560" cy="31476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jQuery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UI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various widgets 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effects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jQuery Mobile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9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touch optimised interaction for mobile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Modernizr.js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4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check availability of certain features in a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browser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D3.js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interactive data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visualisations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20377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Exercise</a:t>
            </a:r>
            <a:r>
              <a:rPr spc="-9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34543"/>
            <a:ext cx="7243445" cy="754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JavaScript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jQuery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get some hands-on experience with JavaScript and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jQuery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5719" y="1031404"/>
            <a:ext cx="1155192" cy="1068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0064" y="1053083"/>
            <a:ext cx="1505836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2219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052" y="2668016"/>
            <a:ext cx="1790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ABB101"/>
                </a:solidFill>
                <a:latin typeface="Wingdings"/>
                <a:cs typeface="Wingdings"/>
              </a:rPr>
              <a:t></a:t>
            </a:r>
            <a:endParaRPr sz="26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052" y="1865833"/>
            <a:ext cx="7844155" cy="122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2520" indent="-1100455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1112520" algn="l"/>
                <a:tab pos="1113155" algn="l"/>
              </a:tabLst>
            </a:pPr>
            <a:r>
              <a:rPr sz="2400" i="1" spc="-5" dirty="0">
                <a:latin typeface="Arial"/>
                <a:cs typeface="Arial"/>
              </a:rPr>
              <a:t>JavaScript: The </a:t>
            </a:r>
            <a:r>
              <a:rPr sz="2400" i="1" dirty="0">
                <a:latin typeface="Arial"/>
                <a:cs typeface="Arial"/>
              </a:rPr>
              <a:t>Good </a:t>
            </a:r>
            <a:r>
              <a:rPr sz="2400" i="1" spc="-5" dirty="0">
                <a:latin typeface="Arial"/>
                <a:cs typeface="Arial"/>
              </a:rPr>
              <a:t>Parts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Douglas</a:t>
            </a:r>
            <a:endParaRPr sz="2400">
              <a:latin typeface="Arial"/>
              <a:cs typeface="Arial"/>
            </a:endParaRPr>
          </a:p>
          <a:p>
            <a:pPr marL="11125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Crockford, </a:t>
            </a:r>
            <a:r>
              <a:rPr sz="2400" spc="-5" dirty="0">
                <a:latin typeface="Arial"/>
                <a:cs typeface="Arial"/>
              </a:rPr>
              <a:t>O'Reilly Media </a:t>
            </a:r>
            <a:r>
              <a:rPr sz="2400" dirty="0">
                <a:latin typeface="Arial"/>
                <a:cs typeface="Arial"/>
              </a:rPr>
              <a:t>(1st </a:t>
            </a:r>
            <a:r>
              <a:rPr sz="2400" spc="-5" dirty="0">
                <a:latin typeface="Arial"/>
                <a:cs typeface="Arial"/>
              </a:rPr>
              <a:t>edition), May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2008,</a:t>
            </a:r>
            <a:endParaRPr sz="2400">
              <a:latin typeface="Arial"/>
              <a:cs typeface="Arial"/>
            </a:endParaRPr>
          </a:p>
          <a:p>
            <a:pPr marL="1112520">
              <a:lnSpc>
                <a:spcPct val="100000"/>
              </a:lnSpc>
              <a:spcBef>
                <a:spcPts val="790"/>
              </a:spcBef>
            </a:pPr>
            <a:r>
              <a:rPr sz="2400" spc="-5" dirty="0">
                <a:latin typeface="Arial"/>
                <a:cs typeface="Arial"/>
              </a:rPr>
              <a:t>ISBN-13: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978-0596517748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052" y="3430270"/>
            <a:ext cx="7936865" cy="303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252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JavaScript and </a:t>
            </a:r>
            <a:r>
              <a:rPr sz="2400" i="1" dirty="0">
                <a:latin typeface="Arial"/>
                <a:cs typeface="Arial"/>
              </a:rPr>
              <a:t>JQuery: Interactive Front-End </a:t>
            </a:r>
            <a:r>
              <a:rPr sz="2400" i="1" spc="-5" dirty="0">
                <a:latin typeface="Arial"/>
                <a:cs typeface="Arial"/>
              </a:rPr>
              <a:t>Web  Development</a:t>
            </a:r>
            <a:r>
              <a:rPr sz="2400" spc="-5" dirty="0">
                <a:latin typeface="Arial"/>
                <a:cs typeface="Arial"/>
              </a:rPr>
              <a:t>, Jon Duckett, Wiley </a:t>
            </a:r>
            <a:r>
              <a:rPr sz="2400" dirty="0">
                <a:latin typeface="Arial"/>
                <a:cs typeface="Arial"/>
              </a:rPr>
              <a:t>(1st </a:t>
            </a:r>
            <a:r>
              <a:rPr sz="2400" spc="-5" dirty="0">
                <a:latin typeface="Arial"/>
                <a:cs typeface="Arial"/>
              </a:rPr>
              <a:t>edition),  June 2014, ISBN-13: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978-1118531648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JavaScript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Tutorial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17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spc="-10" dirty="0">
                <a:latin typeface="DejaVu Sans Mono"/>
                <a:cs typeface="DejaVu Sans Mono"/>
                <a:hlinkClick r:id="rId3"/>
              </a:rPr>
              <a:t>http://www.w3schools.com/js/</a:t>
            </a:r>
            <a:endParaRPr sz="2000">
              <a:latin typeface="DejaVu Sans Mono"/>
              <a:cs typeface="DejaVu Sans Mono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jQuery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Tutorial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18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spc="-10" dirty="0">
                <a:latin typeface="DejaVu Sans Mono"/>
                <a:cs typeface="DejaVu Sans Mono"/>
                <a:hlinkClick r:id="rId4"/>
              </a:rPr>
              <a:t>http://www.w3schools.com/jquery/</a:t>
            </a:r>
            <a:endParaRPr sz="2000">
              <a:latin typeface="DejaVu Sans Mono"/>
              <a:cs typeface="DejaVu Sans 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0540" y="1853183"/>
            <a:ext cx="1094740" cy="1402080"/>
            <a:chOff x="510540" y="1853183"/>
            <a:chExt cx="1094740" cy="1402080"/>
          </a:xfrm>
        </p:grpSpPr>
        <p:sp>
          <p:nvSpPr>
            <p:cNvPr id="8" name="object 8"/>
            <p:cNvSpPr/>
            <p:nvPr/>
          </p:nvSpPr>
          <p:spPr>
            <a:xfrm>
              <a:off x="510540" y="1853183"/>
              <a:ext cx="1094232" cy="1402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48" y="1879091"/>
              <a:ext cx="987551" cy="1295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04444" y="3512859"/>
            <a:ext cx="1115695" cy="1374775"/>
            <a:chOff x="504444" y="3512859"/>
            <a:chExt cx="1115695" cy="1374775"/>
          </a:xfrm>
        </p:grpSpPr>
        <p:sp>
          <p:nvSpPr>
            <p:cNvPr id="11" name="object 11"/>
            <p:cNvSpPr/>
            <p:nvPr/>
          </p:nvSpPr>
          <p:spPr>
            <a:xfrm>
              <a:off x="504444" y="3512859"/>
              <a:ext cx="1115568" cy="1374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2064" y="3520440"/>
              <a:ext cx="1036319" cy="1295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9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0064" y="1053083"/>
            <a:ext cx="1505836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2668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References</a:t>
            </a:r>
            <a:r>
              <a:rPr spc="-105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...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24052" y="1840024"/>
            <a:ext cx="5942965" cy="7448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JSLint: </a:t>
            </a:r>
            <a:r>
              <a:rPr sz="2400" dirty="0">
                <a:latin typeface="Arial"/>
                <a:cs typeface="Arial"/>
              </a:rPr>
              <a:t>The JavaScript </a:t>
            </a:r>
            <a:r>
              <a:rPr sz="2400" spc="-5" dirty="0">
                <a:latin typeface="Arial"/>
                <a:cs typeface="Arial"/>
              </a:rPr>
              <a:t>Code Quality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Tool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17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spc="-10" dirty="0">
                <a:latin typeface="DejaVu Sans Mono"/>
                <a:cs typeface="DejaVu Sans Mono"/>
                <a:hlinkClick r:id="rId4"/>
              </a:rPr>
              <a:t>http://www.jslint.com/</a:t>
            </a:r>
            <a:endParaRPr sz="20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850" y="2474722"/>
            <a:ext cx="4218940" cy="957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spc="-30" dirty="0"/>
              <a:t> </a:t>
            </a:r>
            <a:r>
              <a:rPr spc="-5" dirty="0"/>
              <a:t>Lecture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0" dirty="0"/>
              <a:t>HTML5 </a:t>
            </a:r>
            <a:r>
              <a:rPr sz="2800" spc="-5" dirty="0"/>
              <a:t>and Related</a:t>
            </a:r>
            <a:r>
              <a:rPr sz="2800" spc="50" dirty="0"/>
              <a:t> </a:t>
            </a:r>
            <a:r>
              <a:rPr sz="2800" spc="-5" dirty="0"/>
              <a:t>APIs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68586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Adding JavaScript to a </a:t>
            </a:r>
            <a:r>
              <a:rPr spc="-5" dirty="0">
                <a:solidFill>
                  <a:srgbClr val="5F5F49"/>
                </a:solidFill>
              </a:rPr>
              <a:t>Webpage</a:t>
            </a:r>
            <a:r>
              <a:rPr spc="-155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52" y="1834543"/>
            <a:ext cx="7310755" cy="33762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Advantages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external JavaScript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separation of HTML 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19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faster page load if JavaScript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cached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8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JavaScript code placed just before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0000FF"/>
                </a:solidFill>
                <a:latin typeface="DejaVu Sans Mono"/>
                <a:cs typeface="DejaVu Sans Mono"/>
              </a:rPr>
              <a:t>&lt;/</a:t>
            </a:r>
            <a:r>
              <a:rPr sz="2200" spc="-10" dirty="0">
                <a:solidFill>
                  <a:srgbClr val="990000"/>
                </a:solidFill>
                <a:latin typeface="DejaVu Sans Mono"/>
                <a:cs typeface="DejaVu Sans Mono"/>
              </a:rPr>
              <a:t>body</a:t>
            </a:r>
            <a:r>
              <a:rPr sz="2200" spc="-10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r>
              <a:rPr sz="2200" spc="-515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2400" spc="-5" dirty="0">
                <a:latin typeface="Arial"/>
                <a:cs typeface="Arial"/>
              </a:rPr>
              <a:t>tag  might </a:t>
            </a:r>
            <a:r>
              <a:rPr sz="2400" dirty="0">
                <a:latin typeface="Arial"/>
                <a:cs typeface="Arial"/>
              </a:rPr>
              <a:t>improve </a:t>
            </a:r>
            <a:r>
              <a:rPr sz="2400" spc="-5" dirty="0">
                <a:latin typeface="Arial"/>
                <a:cs typeface="Arial"/>
              </a:rPr>
              <a:t>page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load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display of HTML is not blocked by script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loading</a:t>
            </a:r>
            <a:endParaRPr sz="20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19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alternative: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DejaVu Sans Mono"/>
                <a:cs typeface="DejaVu Sans Mono"/>
              </a:rPr>
              <a:t>defer</a:t>
            </a:r>
            <a:r>
              <a:rPr sz="1800" spc="-5" dirty="0">
                <a:latin typeface="DejaVu Sans Mono"/>
                <a:cs typeface="DejaVu Sans Mono"/>
              </a:rPr>
              <a:t>=</a:t>
            </a:r>
            <a:r>
              <a:rPr sz="1800" spc="-5" dirty="0">
                <a:solidFill>
                  <a:srgbClr val="0000FF"/>
                </a:solidFill>
                <a:latin typeface="DejaVu Sans Mono"/>
                <a:cs typeface="DejaVu Sans Mono"/>
              </a:rPr>
              <a:t>"true"</a:t>
            </a:r>
            <a:r>
              <a:rPr sz="1800" spc="-47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DejaVu Sans Mono"/>
                <a:cs typeface="DejaVu Sans Mono"/>
              </a:rPr>
              <a:t>&lt;</a:t>
            </a:r>
            <a:r>
              <a:rPr sz="1800" spc="-5" dirty="0">
                <a:solidFill>
                  <a:srgbClr val="990000"/>
                </a:solidFill>
                <a:latin typeface="DejaVu Sans Mono"/>
                <a:cs typeface="DejaVu Sans Mono"/>
              </a:rPr>
              <a:t>script</a:t>
            </a:r>
            <a:r>
              <a:rPr sz="1800" spc="-5" dirty="0">
                <a:solidFill>
                  <a:srgbClr val="0000FF"/>
                </a:solidFill>
                <a:latin typeface="DejaVu Sans Mono"/>
                <a:cs typeface="DejaVu Sans Mono"/>
              </a:rPr>
              <a:t>&gt;</a:t>
            </a:r>
            <a:r>
              <a:rPr sz="1800" spc="-48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2000" dirty="0">
                <a:latin typeface="Arial"/>
                <a:cs typeface="Arial"/>
              </a:rPr>
              <a:t>tag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JavaScript </a:t>
            </a:r>
            <a:r>
              <a:rPr sz="2400" dirty="0">
                <a:latin typeface="Arial"/>
                <a:cs typeface="Arial"/>
              </a:rPr>
              <a:t>errors </a:t>
            </a:r>
            <a:r>
              <a:rPr sz="2400" spc="-5" dirty="0">
                <a:latin typeface="Arial"/>
                <a:cs typeface="Arial"/>
              </a:rPr>
              <a:t>silently ignored </a:t>
            </a:r>
            <a:r>
              <a:rPr sz="2400" dirty="0">
                <a:latin typeface="Arial"/>
                <a:cs typeface="Arial"/>
              </a:rPr>
              <a:t>by most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browsers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activate browser console for debugging (e.g.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F12)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3373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Browser</a:t>
            </a:r>
            <a:r>
              <a:rPr spc="-60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Console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5890666"/>
            <a:ext cx="5594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Error </a:t>
            </a:r>
            <a:r>
              <a:rPr sz="2400" spc="-10" dirty="0">
                <a:latin typeface="Arial"/>
                <a:cs typeface="Arial"/>
              </a:rPr>
              <a:t>'</a:t>
            </a:r>
            <a:r>
              <a:rPr sz="2200" spc="-10" dirty="0">
                <a:latin typeface="DejaVu Sans Mono"/>
                <a:cs typeface="DejaVu Sans Mono"/>
              </a:rPr>
              <a:t>aalert</a:t>
            </a:r>
            <a:r>
              <a:rPr sz="2400" spc="-10" dirty="0">
                <a:latin typeface="Arial"/>
                <a:cs typeface="Arial"/>
              </a:rPr>
              <a:t>' </a:t>
            </a:r>
            <a:r>
              <a:rPr sz="2400" spc="-5" dirty="0">
                <a:latin typeface="Arial"/>
                <a:cs typeface="Arial"/>
              </a:rPr>
              <a:t>shows up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console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972" y="1886711"/>
            <a:ext cx="8058911" cy="389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360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Ou</a:t>
            </a:r>
            <a:r>
              <a:rPr spc="5" dirty="0">
                <a:solidFill>
                  <a:srgbClr val="5F5F49"/>
                </a:solidFill>
              </a:rPr>
              <a:t>t</a:t>
            </a:r>
            <a:r>
              <a:rPr dirty="0">
                <a:solidFill>
                  <a:srgbClr val="5F5F49"/>
                </a:solidFill>
              </a:rPr>
              <a:t>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797673"/>
            <a:ext cx="7400925" cy="39211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different possibilities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JavaScript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ABB101"/>
              </a:buClr>
              <a:buSzPct val="10909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DejaVu Sans Mono"/>
                <a:cs typeface="DejaVu Sans Mono"/>
              </a:rPr>
              <a:t>document.write()</a:t>
            </a:r>
            <a:endParaRPr sz="2200">
              <a:latin typeface="DejaVu Sans Mono"/>
              <a:cs typeface="DejaVu Sans Mono"/>
            </a:endParaRPr>
          </a:p>
          <a:p>
            <a:pPr marL="654050" lvl="1" indent="-246379">
              <a:lnSpc>
                <a:spcPct val="100000"/>
              </a:lnSpc>
              <a:spcBef>
                <a:spcPts val="23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adds content to the page while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loading</a:t>
            </a:r>
            <a:endParaRPr sz="20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4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deletes page if used </a:t>
            </a:r>
            <a:r>
              <a:rPr sz="2000" spc="-5" dirty="0">
                <a:latin typeface="Arial"/>
                <a:cs typeface="Arial"/>
              </a:rPr>
              <a:t>after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ABB101"/>
              </a:buClr>
              <a:buSzPct val="10909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DejaVu Sans Mono"/>
                <a:cs typeface="DejaVu Sans Mono"/>
              </a:rPr>
              <a:t>console.log()</a:t>
            </a:r>
            <a:endParaRPr sz="2200">
              <a:latin typeface="DejaVu Sans Mono"/>
              <a:cs typeface="DejaVu Sans Mono"/>
            </a:endParaRPr>
          </a:p>
          <a:p>
            <a:pPr marL="654050" lvl="1" indent="-246379">
              <a:lnSpc>
                <a:spcPct val="100000"/>
              </a:lnSpc>
              <a:spcBef>
                <a:spcPts val="23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outputs content to the browser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console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ABB101"/>
              </a:buClr>
              <a:buSzPct val="10909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0" dirty="0">
                <a:latin typeface="DejaVu Sans Mono"/>
                <a:cs typeface="DejaVu Sans Mono"/>
              </a:rPr>
              <a:t>window.alert()</a:t>
            </a:r>
            <a:r>
              <a:rPr sz="2200" spc="-720" dirty="0">
                <a:latin typeface="DejaVu Sans Mono"/>
                <a:cs typeface="DejaVu Sans Mono"/>
              </a:rPr>
              <a:t>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200" spc="-10" dirty="0">
                <a:latin typeface="DejaVu Sans Mono"/>
                <a:cs typeface="DejaVu Sans Mono"/>
              </a:rPr>
              <a:t>alert()</a:t>
            </a:r>
            <a:endParaRPr sz="2200">
              <a:latin typeface="DejaVu Sans Mono"/>
              <a:cs typeface="DejaVu Sans Mono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outputs data in an alert message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box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ABB101"/>
              </a:buClr>
              <a:buSzPct val="10909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0" dirty="0">
                <a:latin typeface="DejaVu Sans Mono"/>
                <a:cs typeface="DejaVu Sans Mono"/>
              </a:rPr>
              <a:t>innerHTML</a:t>
            </a:r>
            <a:r>
              <a:rPr sz="2200" spc="-625" dirty="0">
                <a:latin typeface="DejaVu Sans Mono"/>
                <a:cs typeface="DejaVu Sans Mono"/>
              </a:rPr>
              <a:t> </a:t>
            </a:r>
            <a:r>
              <a:rPr sz="2400" spc="-5" dirty="0">
                <a:latin typeface="Arial"/>
                <a:cs typeface="Arial"/>
              </a:rPr>
              <a:t>property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09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adds content to an HTML element (via DOM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tree)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540" y="5780532"/>
            <a:ext cx="8158480" cy="455930"/>
            <a:chOff x="510540" y="5780532"/>
            <a:chExt cx="8158480" cy="455930"/>
          </a:xfrm>
        </p:grpSpPr>
        <p:sp>
          <p:nvSpPr>
            <p:cNvPr id="5" name="object 5"/>
            <p:cNvSpPr/>
            <p:nvPr/>
          </p:nvSpPr>
          <p:spPr>
            <a:xfrm>
              <a:off x="519685" y="5797296"/>
              <a:ext cx="8148824" cy="438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" y="5780532"/>
              <a:ext cx="6644640" cy="426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448" y="5804915"/>
            <a:ext cx="8060690" cy="36004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latin typeface="DejaVu Sans Mono"/>
                <a:cs typeface="DejaVu Sans Mono"/>
              </a:rPr>
              <a:t>document.getElementById(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"p2"</a:t>
            </a:r>
            <a:r>
              <a:rPr sz="1200" spc="-5" dirty="0">
                <a:latin typeface="DejaVu Sans Mono"/>
                <a:cs typeface="DejaVu Sans Mono"/>
              </a:rPr>
              <a:t>).innerHTML </a:t>
            </a:r>
            <a:r>
              <a:rPr sz="1200" dirty="0">
                <a:latin typeface="DejaVu Sans Mono"/>
                <a:cs typeface="DejaVu Sans Mono"/>
              </a:rPr>
              <a:t>= 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"A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new 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second</a:t>
            </a:r>
            <a:r>
              <a:rPr sz="1200" spc="60" dirty="0">
                <a:solidFill>
                  <a:srgbClr val="99000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paragraph."</a:t>
            </a:r>
            <a:r>
              <a:rPr sz="1200" dirty="0">
                <a:latin typeface="DejaVu Sans Mono"/>
                <a:cs typeface="DejaVu Sans Mono"/>
              </a:rPr>
              <a:t>;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4950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Variables and Data</a:t>
            </a:r>
            <a:r>
              <a:rPr spc="-105" dirty="0">
                <a:solidFill>
                  <a:srgbClr val="5F5F49"/>
                </a:solidFill>
              </a:rPr>
              <a:t> </a:t>
            </a:r>
            <a:r>
              <a:rPr dirty="0">
                <a:solidFill>
                  <a:srgbClr val="5F5F49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65833"/>
            <a:ext cx="4421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Variables have </a:t>
            </a:r>
            <a:r>
              <a:rPr sz="2400" i="1" spc="-5" dirty="0">
                <a:solidFill>
                  <a:srgbClr val="2A6AB3"/>
                </a:solidFill>
                <a:latin typeface="Arial"/>
                <a:cs typeface="Arial"/>
              </a:rPr>
              <a:t>dynamic</a:t>
            </a:r>
            <a:r>
              <a:rPr sz="2400" i="1" spc="30" dirty="0">
                <a:solidFill>
                  <a:srgbClr val="2A6AB3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A6AB3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" y="3490682"/>
            <a:ext cx="7383145" cy="26289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Good practice: Declare a variable before </a:t>
            </a:r>
            <a:r>
              <a:rPr sz="2400" dirty="0">
                <a:latin typeface="Arial"/>
                <a:cs typeface="Arial"/>
              </a:rPr>
              <a:t>its first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  <a:p>
            <a:pPr marL="654050" marR="230504" lvl="1" indent="-245745">
              <a:lnSpc>
                <a:spcPts val="2210"/>
              </a:lnSpc>
              <a:spcBef>
                <a:spcPts val="439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variable that is used without declaring it becomes 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global  variable (implied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global)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Three primitive data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5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string, number and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boolean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Further </a:t>
            </a:r>
            <a:r>
              <a:rPr sz="2400" spc="-5" dirty="0">
                <a:latin typeface="Arial"/>
                <a:cs typeface="Arial"/>
              </a:rPr>
              <a:t>there are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special data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null 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undefined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0" y="2324100"/>
            <a:ext cx="8158480" cy="1158240"/>
            <a:chOff x="510540" y="2324100"/>
            <a:chExt cx="8158480" cy="1158240"/>
          </a:xfrm>
        </p:grpSpPr>
        <p:sp>
          <p:nvSpPr>
            <p:cNvPr id="6" name="object 6"/>
            <p:cNvSpPr/>
            <p:nvPr/>
          </p:nvSpPr>
          <p:spPr>
            <a:xfrm>
              <a:off x="519685" y="2340864"/>
              <a:ext cx="8148824" cy="1088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540" y="2324100"/>
              <a:ext cx="5724144" cy="1158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448" y="2348483"/>
            <a:ext cx="8060690" cy="100901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  <a:tabLst>
                <a:tab pos="827405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</a:t>
            </a:r>
            <a:r>
              <a:rPr sz="1200" spc="1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x;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x has been declared but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the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value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is</a:t>
            </a:r>
            <a:r>
              <a:rPr sz="1200" spc="5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'undefined'</a:t>
            </a:r>
            <a:endParaRPr sz="1200">
              <a:latin typeface="DejaVu Sans Mono"/>
              <a:cs typeface="DejaVu Sans Mono"/>
            </a:endParaRPr>
          </a:p>
          <a:p>
            <a:pPr marL="90805" marR="3909060">
              <a:lnSpc>
                <a:spcPct val="100000"/>
              </a:lnSpc>
              <a:spcBef>
                <a:spcPts val="5"/>
              </a:spcBef>
              <a:tabLst>
                <a:tab pos="2301240" algn="l"/>
              </a:tabLst>
            </a:pPr>
            <a:r>
              <a:rPr sz="1200" dirty="0">
                <a:latin typeface="DejaVu Sans Mono"/>
                <a:cs typeface="DejaVu Sans Mono"/>
              </a:rPr>
              <a:t>x =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"Albert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Einstein"</a:t>
            </a:r>
            <a:r>
              <a:rPr sz="1200" dirty="0">
                <a:latin typeface="DejaVu Sans Mono"/>
                <a:cs typeface="DejaVu Sans Mono"/>
              </a:rPr>
              <a:t>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Now x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is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a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string  </a:t>
            </a:r>
            <a:r>
              <a:rPr sz="1200" dirty="0">
                <a:latin typeface="DejaVu Sans Mono"/>
                <a:cs typeface="DejaVu Sans Mono"/>
              </a:rPr>
              <a:t>x</a:t>
            </a:r>
            <a:r>
              <a:rPr sz="1200" spc="-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3.1415;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Now x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is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a</a:t>
            </a:r>
            <a:r>
              <a:rPr sz="1200" spc="-3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number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2301240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typeof</a:t>
            </a:r>
            <a:r>
              <a:rPr sz="1200" spc="2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x;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 number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2301240" algn="l"/>
              </a:tabLst>
            </a:pPr>
            <a:r>
              <a:rPr sz="1200" dirty="0">
                <a:latin typeface="DejaVu Sans Mono"/>
                <a:cs typeface="DejaVu Sans Mono"/>
              </a:rPr>
              <a:t>x</a:t>
            </a:r>
            <a:r>
              <a:rPr sz="1200" spc="-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false;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Now x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is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a</a:t>
            </a:r>
            <a:r>
              <a:rPr sz="1200" spc="2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boolean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428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Strin</a:t>
            </a:r>
            <a:r>
              <a:rPr spc="5" dirty="0">
                <a:solidFill>
                  <a:srgbClr val="5F5F49"/>
                </a:solidFill>
              </a:rPr>
              <a:t>g</a:t>
            </a:r>
            <a:r>
              <a:rPr dirty="0">
                <a:solidFill>
                  <a:srgbClr val="5F5F49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793130"/>
            <a:ext cx="7130415" cy="17602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Any text between single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2A6AB3"/>
                </a:solidFill>
                <a:latin typeface="DejaVu Sans Mono"/>
                <a:cs typeface="DejaVu Sans Mono"/>
              </a:rPr>
              <a:t>'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or double quotes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2A6AB3"/>
                </a:solidFill>
                <a:latin typeface="DejaVu Sans Mono"/>
                <a:cs typeface="DejaVu Sans Mono"/>
              </a:rPr>
              <a:t>"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Strings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2A6AB3"/>
                </a:solidFill>
                <a:latin typeface="Arial"/>
                <a:cs typeface="Arial"/>
              </a:rPr>
              <a:t>immutable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ts val="2840"/>
              </a:lnSpc>
              <a:spcBef>
                <a:spcPts val="93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Special </a:t>
            </a:r>
            <a:r>
              <a:rPr sz="2400" dirty="0">
                <a:latin typeface="Arial"/>
                <a:cs typeface="Arial"/>
              </a:rPr>
              <a:t>characters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escaped with with a  backslash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2A6AB3"/>
                </a:solidFill>
                <a:latin typeface="DejaVu Sans Mono"/>
                <a:cs typeface="DejaVu Sans Mono"/>
              </a:rPr>
              <a:t>\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540" y="3619500"/>
            <a:ext cx="8158480" cy="1537970"/>
            <a:chOff x="510540" y="3619500"/>
            <a:chExt cx="8158480" cy="1537970"/>
          </a:xfrm>
        </p:grpSpPr>
        <p:sp>
          <p:nvSpPr>
            <p:cNvPr id="5" name="object 5"/>
            <p:cNvSpPr/>
            <p:nvPr/>
          </p:nvSpPr>
          <p:spPr>
            <a:xfrm>
              <a:off x="519685" y="3637806"/>
              <a:ext cx="8148824" cy="1519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" y="3619500"/>
              <a:ext cx="8118348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448" y="3645408"/>
            <a:ext cx="8060690" cy="14401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hello =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"Hello</a:t>
            </a:r>
            <a:r>
              <a:rPr sz="1200" spc="15" dirty="0">
                <a:solidFill>
                  <a:srgbClr val="99000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World"</a:t>
            </a:r>
            <a:r>
              <a:rPr sz="1200" spc="-5" dirty="0">
                <a:latin typeface="DejaVu Sans Mono"/>
                <a:cs typeface="DejaVu Sans Mono"/>
              </a:rPr>
              <a:t>;</a:t>
            </a:r>
            <a:endParaRPr sz="1200">
              <a:latin typeface="DejaVu Sans Mono"/>
              <a:cs typeface="DejaVu Sans Mono"/>
            </a:endParaRPr>
          </a:p>
          <a:p>
            <a:pPr marL="90805" marR="2251075">
              <a:lnSpc>
                <a:spcPct val="100000"/>
              </a:lnSpc>
              <a:tabLst>
                <a:tab pos="2392680" algn="l"/>
                <a:tab pos="3590925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correct =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"This</a:t>
            </a:r>
            <a:r>
              <a:rPr sz="1200" spc="30" dirty="0">
                <a:solidFill>
                  <a:srgbClr val="99000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is</a:t>
            </a:r>
            <a:r>
              <a:rPr sz="1200" spc="10" dirty="0">
                <a:solidFill>
                  <a:srgbClr val="99000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\"correct\""</a:t>
            </a:r>
            <a:r>
              <a:rPr sz="1200" dirty="0">
                <a:latin typeface="DejaVu Sans Mono"/>
                <a:cs typeface="DejaVu Sans Mono"/>
              </a:rPr>
              <a:t>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escaped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double quotes  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tmp</a:t>
            </a:r>
            <a:r>
              <a:rPr sz="1200" spc="5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20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hello.length;	</a:t>
            </a:r>
            <a:r>
              <a:rPr sz="1200" spc="5" dirty="0">
                <a:solidFill>
                  <a:srgbClr val="00AF50"/>
                </a:solidFill>
                <a:latin typeface="DejaVu Sans Mono"/>
                <a:cs typeface="DejaVu Sans Mono"/>
              </a:rPr>
              <a:t>//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5" dirty="0">
                <a:solidFill>
                  <a:srgbClr val="00AF50"/>
                </a:solidFill>
                <a:latin typeface="DejaVu Sans Mono"/>
                <a:cs typeface="DejaVu Sans Mono"/>
              </a:rPr>
              <a:t>11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2946400" algn="l"/>
              </a:tabLst>
            </a:pPr>
            <a:r>
              <a:rPr sz="1200" spc="-5" dirty="0">
                <a:latin typeface="DejaVu Sans Mono"/>
                <a:cs typeface="DejaVu Sans Mono"/>
              </a:rPr>
              <a:t>tmp </a:t>
            </a:r>
            <a:r>
              <a:rPr sz="1200" dirty="0">
                <a:latin typeface="DejaVu Sans Mono"/>
                <a:cs typeface="DejaVu Sans Mono"/>
              </a:rPr>
              <a:t>= hello +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". "</a:t>
            </a:r>
            <a:r>
              <a:rPr sz="1200" spc="30" dirty="0">
                <a:solidFill>
                  <a:srgbClr val="99000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+</a:t>
            </a:r>
            <a:r>
              <a:rPr sz="1200" spc="-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correct;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Hello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World. This is</a:t>
            </a:r>
            <a:r>
              <a:rPr sz="1200" spc="2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"correct"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2301240" algn="l"/>
              </a:tabLst>
            </a:pPr>
            <a:r>
              <a:rPr sz="1200" spc="-5" dirty="0">
                <a:latin typeface="DejaVu Sans Mono"/>
                <a:cs typeface="DejaVu Sans Mono"/>
              </a:rPr>
              <a:t>tmp</a:t>
            </a:r>
            <a:r>
              <a:rPr sz="1200" spc="1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1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hello.charAt(1);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 e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2668905" algn="l"/>
              </a:tabLst>
            </a:pPr>
            <a:r>
              <a:rPr sz="1200" spc="-5" dirty="0">
                <a:latin typeface="DejaVu Sans Mono"/>
                <a:cs typeface="DejaVu Sans Mono"/>
              </a:rPr>
              <a:t>tmp</a:t>
            </a:r>
            <a:r>
              <a:rPr sz="1200" spc="3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40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hello.toUpperCase();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HELLO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 WORLD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DejaVu Sans Mono"/>
                <a:cs typeface="DejaVu Sans Mono"/>
              </a:rPr>
              <a:t>tmp </a:t>
            </a:r>
            <a:r>
              <a:rPr sz="1200" dirty="0">
                <a:latin typeface="DejaVu Sans Mono"/>
                <a:cs typeface="DejaVu Sans Mono"/>
              </a:rPr>
              <a:t>= hello.replace(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"World"</a:t>
            </a:r>
            <a:r>
              <a:rPr sz="1200" dirty="0">
                <a:latin typeface="DejaVu Sans Mono"/>
                <a:cs typeface="DejaVu Sans Mono"/>
              </a:rPr>
              <a:t>, </a:t>
            </a:r>
            <a:r>
              <a:rPr sz="1200" dirty="0">
                <a:solidFill>
                  <a:srgbClr val="990000"/>
                </a:solidFill>
                <a:latin typeface="DejaVu Sans Mono"/>
                <a:cs typeface="DejaVu Sans Mono"/>
              </a:rPr>
              <a:t>"VUB"</a:t>
            </a:r>
            <a:r>
              <a:rPr sz="1200" dirty="0">
                <a:latin typeface="DejaVu Sans Mono"/>
                <a:cs typeface="DejaVu Sans Mono"/>
              </a:rPr>
              <a:t>);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replace first occurence of 'World' with</a:t>
            </a:r>
            <a:r>
              <a:rPr sz="1200" spc="15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'VUB'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074165"/>
            <a:ext cx="17894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F5F49"/>
                </a:solidFill>
              </a:rPr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34543"/>
            <a:ext cx="6724015" cy="754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Only </a:t>
            </a:r>
            <a:r>
              <a:rPr sz="2400" spc="-5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of numbers (64-bit floating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point)</a:t>
            </a:r>
            <a:endParaRPr sz="2400">
              <a:latin typeface="Arial"/>
              <a:cs typeface="Arial"/>
            </a:endParaRPr>
          </a:p>
          <a:p>
            <a:pPr marL="654050" lvl="1" indent="-246379">
              <a:lnSpc>
                <a:spcPct val="100000"/>
              </a:lnSpc>
              <a:spcBef>
                <a:spcPts val="210"/>
              </a:spcBef>
              <a:buClr>
                <a:srgbClr val="5F5F49"/>
              </a:buClr>
              <a:buSzPct val="80000"/>
              <a:buFont typeface="Wingdings"/>
              <a:buChar char=""/>
              <a:tabLst>
                <a:tab pos="654050" algn="l"/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mantissa (52 bits), exponent (11 bits) and sign (1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" y="3597909"/>
            <a:ext cx="6112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2A6AB3"/>
                </a:solidFill>
                <a:latin typeface="Arial"/>
                <a:cs typeface="Arial"/>
              </a:rPr>
              <a:t>NaN </a:t>
            </a:r>
            <a:r>
              <a:rPr sz="2400" spc="-5" dirty="0">
                <a:latin typeface="Arial"/>
                <a:cs typeface="Arial"/>
              </a:rPr>
              <a:t>indicates that a value is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052" y="4771770"/>
            <a:ext cx="7519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BB101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2A6AB3"/>
                </a:solidFill>
                <a:latin typeface="Arial"/>
                <a:cs typeface="Arial"/>
              </a:rPr>
              <a:t>Infinity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too </a:t>
            </a:r>
            <a:r>
              <a:rPr sz="2400" spc="-5" dirty="0">
                <a:latin typeface="Arial"/>
                <a:cs typeface="Arial"/>
              </a:rPr>
              <a:t>large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represented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0540" y="2683764"/>
            <a:ext cx="8158480" cy="817244"/>
            <a:chOff x="510540" y="2683764"/>
            <a:chExt cx="8158480" cy="817244"/>
          </a:xfrm>
        </p:grpSpPr>
        <p:sp>
          <p:nvSpPr>
            <p:cNvPr id="7" name="object 7"/>
            <p:cNvSpPr/>
            <p:nvPr/>
          </p:nvSpPr>
          <p:spPr>
            <a:xfrm>
              <a:off x="519685" y="2702119"/>
              <a:ext cx="8148824" cy="7984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540" y="2683764"/>
              <a:ext cx="2407920" cy="792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6448" y="2709672"/>
            <a:ext cx="8060690" cy="7194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 marR="6673850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x =</a:t>
            </a:r>
            <a:r>
              <a:rPr sz="1200" spc="-50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42.00;  </a:t>
            </a: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y =</a:t>
            </a:r>
            <a:r>
              <a:rPr sz="1200" spc="-30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42;</a:t>
            </a:r>
            <a:endParaRPr sz="1200">
              <a:latin typeface="DejaVu Sans Mono"/>
              <a:cs typeface="DejaVu Sans Mono"/>
            </a:endParaRPr>
          </a:p>
          <a:p>
            <a:pPr marL="90805">
              <a:lnSpc>
                <a:spcPct val="100000"/>
              </a:lnSpc>
              <a:tabLst>
                <a:tab pos="1471930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z</a:t>
            </a:r>
            <a:r>
              <a:rPr sz="1200" spc="2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=</a:t>
            </a:r>
            <a:r>
              <a:rPr sz="1200" spc="10" dirty="0">
                <a:latin typeface="DejaVu Sans Mono"/>
                <a:cs typeface="DejaVu Sans Mono"/>
              </a:rPr>
              <a:t> </a:t>
            </a:r>
            <a:r>
              <a:rPr sz="1200" spc="-5" dirty="0">
                <a:latin typeface="DejaVu Sans Mono"/>
                <a:cs typeface="DejaVu Sans Mono"/>
              </a:rPr>
              <a:t>42e3;	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//</a:t>
            </a:r>
            <a:r>
              <a:rPr sz="1200" spc="-1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42000</a:t>
            </a:r>
            <a:endParaRPr sz="1200">
              <a:latin typeface="DejaVu Sans Mono"/>
              <a:cs typeface="DejaVu Sans Mon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3587" y="4052315"/>
            <a:ext cx="8158480" cy="609600"/>
            <a:chOff x="513587" y="4052315"/>
            <a:chExt cx="8158480" cy="609600"/>
          </a:xfrm>
        </p:grpSpPr>
        <p:sp>
          <p:nvSpPr>
            <p:cNvPr id="11" name="object 11"/>
            <p:cNvSpPr/>
            <p:nvPr/>
          </p:nvSpPr>
          <p:spPr>
            <a:xfrm>
              <a:off x="522733" y="4069034"/>
              <a:ext cx="8148824" cy="583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587" y="4052315"/>
              <a:ext cx="2683764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9495" y="4076700"/>
            <a:ext cx="8060690" cy="5048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 marR="5567045">
              <a:lnSpc>
                <a:spcPct val="100000"/>
              </a:lnSpc>
              <a:spcBef>
                <a:spcPts val="325"/>
              </a:spcBef>
              <a:tabLst>
                <a:tab pos="1102995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x = </a:t>
            </a:r>
            <a:r>
              <a:rPr sz="1200" spc="-5" dirty="0">
                <a:latin typeface="DejaVu Sans Mono"/>
                <a:cs typeface="DejaVu Sans Mono"/>
              </a:rPr>
              <a:t>42 </a:t>
            </a:r>
            <a:r>
              <a:rPr sz="1200" dirty="0">
                <a:latin typeface="DejaVu Sans Mono"/>
                <a:cs typeface="DejaVu Sans Mono"/>
              </a:rPr>
              <a:t>/ </a:t>
            </a:r>
            <a:r>
              <a:rPr sz="1200" spc="-5" dirty="0">
                <a:solidFill>
                  <a:srgbClr val="990000"/>
                </a:solidFill>
                <a:latin typeface="DejaVu Sans Mono"/>
                <a:cs typeface="DejaVu Sans Mono"/>
              </a:rPr>
              <a:t>"foo"</a:t>
            </a:r>
            <a:r>
              <a:rPr sz="1200" spc="-5" dirty="0">
                <a:latin typeface="DejaVu Sans Mono"/>
                <a:cs typeface="DejaVu Sans Mono"/>
              </a:rPr>
              <a:t>;  isNaN(x);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returns</a:t>
            </a:r>
            <a:r>
              <a:rPr sz="1200" spc="-7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true</a:t>
            </a:r>
            <a:endParaRPr sz="1200">
              <a:latin typeface="DejaVu Sans Mono"/>
              <a:cs typeface="DejaVu Sans Mon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3587" y="5204459"/>
            <a:ext cx="8158480" cy="426720"/>
            <a:chOff x="513587" y="5204459"/>
            <a:chExt cx="8158480" cy="426720"/>
          </a:xfrm>
        </p:grpSpPr>
        <p:sp>
          <p:nvSpPr>
            <p:cNvPr id="15" name="object 15"/>
            <p:cNvSpPr/>
            <p:nvPr/>
          </p:nvSpPr>
          <p:spPr>
            <a:xfrm>
              <a:off x="522733" y="5221294"/>
              <a:ext cx="8148824" cy="3671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587" y="5204459"/>
              <a:ext cx="3788664" cy="4267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9495" y="5228844"/>
            <a:ext cx="8060690" cy="28829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  <a:tabLst>
                <a:tab pos="1656714" algn="l"/>
              </a:tabLst>
            </a:pPr>
            <a:r>
              <a:rPr sz="1200" spc="-5" dirty="0">
                <a:solidFill>
                  <a:srgbClr val="0000FF"/>
                </a:solidFill>
                <a:latin typeface="DejaVu Sans Mono"/>
                <a:cs typeface="DejaVu Sans Mono"/>
              </a:rPr>
              <a:t>var </a:t>
            </a:r>
            <a:r>
              <a:rPr sz="1200" dirty="0">
                <a:latin typeface="DejaVu Sans Mono"/>
                <a:cs typeface="DejaVu Sans Mono"/>
              </a:rPr>
              <a:t>x = </a:t>
            </a:r>
            <a:r>
              <a:rPr sz="1200" spc="-5" dirty="0">
                <a:latin typeface="DejaVu Sans Mono"/>
                <a:cs typeface="DejaVu Sans Mono"/>
              </a:rPr>
              <a:t>42</a:t>
            </a:r>
            <a:r>
              <a:rPr sz="1200" spc="35" dirty="0">
                <a:latin typeface="DejaVu Sans Mono"/>
                <a:cs typeface="DejaVu Sans Mono"/>
              </a:rPr>
              <a:t> </a:t>
            </a:r>
            <a:r>
              <a:rPr sz="1200" dirty="0">
                <a:latin typeface="DejaVu Sans Mono"/>
                <a:cs typeface="DejaVu Sans Mono"/>
              </a:rPr>
              <a:t>/ </a:t>
            </a:r>
            <a:r>
              <a:rPr sz="1200" spc="-5" dirty="0">
                <a:latin typeface="DejaVu Sans Mono"/>
                <a:cs typeface="DejaVu Sans Mono"/>
              </a:rPr>
              <a:t>0;	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// </a:t>
            </a:r>
            <a:r>
              <a:rPr sz="1200" dirty="0">
                <a:solidFill>
                  <a:srgbClr val="00AF50"/>
                </a:solidFill>
                <a:latin typeface="DejaVu Sans Mono"/>
                <a:cs typeface="DejaVu Sans Mono"/>
              </a:rPr>
              <a:t>x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becomes</a:t>
            </a:r>
            <a:r>
              <a:rPr sz="1200" spc="20" dirty="0">
                <a:solidFill>
                  <a:srgbClr val="00AF50"/>
                </a:solidFill>
                <a:latin typeface="DejaVu Sans Mono"/>
                <a:cs typeface="DejaVu Sans Mono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DejaVu Sans Mono"/>
                <a:cs typeface="DejaVu Sans Mono"/>
              </a:rPr>
              <a:t>Infinity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October 16,</a:t>
            </a:r>
            <a:r>
              <a:rPr spc="-80" dirty="0"/>
              <a:t> </a:t>
            </a:r>
            <a:r>
              <a:rPr spc="-5" dirty="0"/>
              <a:t>2015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19398" y="6650018"/>
            <a:ext cx="3874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Beat Signer - Department of Computer Science -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bsigner@vub.ac.be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3063</Words>
  <Application>Microsoft Office PowerPoint</Application>
  <PresentationFormat>On-screen Show (4:3)</PresentationFormat>
  <Paragraphs>482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DejaVu Sans</vt:lpstr>
      <vt:lpstr>DejaVu Sans Mono</vt:lpstr>
      <vt:lpstr>Times New Roman</vt:lpstr>
      <vt:lpstr>Wingdings</vt:lpstr>
      <vt:lpstr>Office Theme</vt:lpstr>
      <vt:lpstr>Web Technologies</vt:lpstr>
      <vt:lpstr>JavaScript</vt:lpstr>
      <vt:lpstr>Adding JavaScript to a Webpage</vt:lpstr>
      <vt:lpstr>Adding JavaScript to a Webpage …</vt:lpstr>
      <vt:lpstr>Browser Console</vt:lpstr>
      <vt:lpstr>Output</vt:lpstr>
      <vt:lpstr>Variables and Data Types</vt:lpstr>
      <vt:lpstr>Strings</vt:lpstr>
      <vt:lpstr>Numbers</vt:lpstr>
      <vt:lpstr>Boolean</vt:lpstr>
      <vt:lpstr>Date and Math Objects</vt:lpstr>
      <vt:lpstr>Objects</vt:lpstr>
      <vt:lpstr>Objects ...</vt:lpstr>
      <vt:lpstr>Arrays</vt:lpstr>
      <vt:lpstr>Functions</vt:lpstr>
      <vt:lpstr>Scope</vt:lpstr>
      <vt:lpstr>Objects Revisited</vt:lpstr>
      <vt:lpstr>Conditional Statement</vt:lpstr>
      <vt:lpstr>Loops</vt:lpstr>
      <vt:lpstr>Events</vt:lpstr>
      <vt:lpstr>JavaScript Best Practices</vt:lpstr>
      <vt:lpstr>JavaScript Best Practices ...</vt:lpstr>
      <vt:lpstr>jQuery</vt:lpstr>
      <vt:lpstr>jQuery ...</vt:lpstr>
      <vt:lpstr>DOM Revisited</vt:lpstr>
      <vt:lpstr>jQuery Syntax</vt:lpstr>
      <vt:lpstr>Caching jQuery Selections</vt:lpstr>
      <vt:lpstr>Attributes</vt:lpstr>
      <vt:lpstr>Event Handling</vt:lpstr>
      <vt:lpstr>Event Handling ...</vt:lpstr>
      <vt:lpstr>DOM Navigation</vt:lpstr>
      <vt:lpstr>Other JavaScript Libraries</vt:lpstr>
      <vt:lpstr>Exercise 4</vt:lpstr>
      <vt:lpstr>References</vt:lpstr>
      <vt:lpstr>References ...</vt:lpstr>
      <vt:lpstr>Next Lecture HTML5 and Related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Arturo La Vecchia</dc:creator>
  <cp:lastModifiedBy>Admin</cp:lastModifiedBy>
  <cp:revision>5</cp:revision>
  <dcterms:created xsi:type="dcterms:W3CDTF">2021-04-09T22:24:44Z</dcterms:created>
  <dcterms:modified xsi:type="dcterms:W3CDTF">2021-04-09T23:59:50Z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2021-04-09T00:00:00Z</vt:filetime>
  </property>
</Properties>
</file>