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307" r:id="rId3"/>
    <p:sldId id="308" r:id="rId4"/>
    <p:sldId id="310" r:id="rId5"/>
    <p:sldId id="311" r:id="rId6"/>
    <p:sldId id="313" r:id="rId7"/>
    <p:sldId id="309" r:id="rId8"/>
    <p:sldId id="315" r:id="rId9"/>
    <p:sldId id="316" r:id="rId10"/>
    <p:sldId id="328" r:id="rId11"/>
    <p:sldId id="321" r:id="rId12"/>
    <p:sldId id="322" r:id="rId13"/>
    <p:sldId id="324" r:id="rId14"/>
    <p:sldId id="325" r:id="rId15"/>
    <p:sldId id="326" r:id="rId16"/>
    <p:sldId id="327" r:id="rId17"/>
    <p:sldId id="329" r:id="rId18"/>
    <p:sldId id="330" r:id="rId19"/>
    <p:sldId id="331"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Lato Light" panose="020F0502020204030203" pitchFamily="34" charset="0"/>
      <p:regular r:id="rId26"/>
      <p:italic r:id="rId27"/>
    </p:embeddedFont>
    <p:embeddedFont>
      <p:font typeface="Open Sans" panose="020B0606030504020204" pitchFamily="34" charset="0"/>
      <p:regular r:id="rId28"/>
      <p:bold r:id="rId29"/>
      <p:italic r:id="rId30"/>
      <p:boldItalic r:id="rId31"/>
    </p:embeddedFont>
    <p:embeddedFont>
      <p:font typeface="Sora"/>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D0F244-94AF-48F2-A23A-7D7659FAE5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7" d="100"/>
          <a:sy n="107" d="100"/>
        </p:scale>
        <p:origin x="269"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57700" y="1061225"/>
            <a:ext cx="4260000" cy="1750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157700" y="2997200"/>
            <a:ext cx="4260000" cy="365700"/>
          </a:xfrm>
          <a:prstGeom prst="rect">
            <a:avLst/>
          </a:prstGeom>
          <a:solidFill>
            <a:schemeClr val="lt2"/>
          </a:solidFill>
        </p:spPr>
        <p:txBody>
          <a:bodyPr spcFirstLastPara="1" wrap="square" lIns="91425" tIns="91425" rIns="91425" bIns="91425" anchor="ctr" anchorCtr="0">
            <a:noAutofit/>
          </a:bodyPr>
          <a:lstStyle>
            <a:lvl1pPr lvl="0">
              <a:lnSpc>
                <a:spcPct val="115000"/>
              </a:lnSpc>
              <a:spcBef>
                <a:spcPts val="0"/>
              </a:spcBef>
              <a:spcAft>
                <a:spcPts val="0"/>
              </a:spcAft>
              <a:buSzPts val="1400"/>
              <a:buNone/>
              <a:defRPr sz="1600">
                <a:solidFill>
                  <a:schemeClr val="accent5"/>
                </a:solidFill>
              </a:defRPr>
            </a:lvl1pPr>
            <a:lvl2pPr lvl="1">
              <a:lnSpc>
                <a:spcPct val="115000"/>
              </a:lnSpc>
              <a:spcBef>
                <a:spcPts val="0"/>
              </a:spcBef>
              <a:spcAft>
                <a:spcPts val="0"/>
              </a:spcAft>
              <a:buSzPts val="1800"/>
              <a:buNone/>
              <a:defRPr sz="1800"/>
            </a:lvl2pPr>
            <a:lvl3pPr lvl="2">
              <a:lnSpc>
                <a:spcPct val="115000"/>
              </a:lnSpc>
              <a:spcBef>
                <a:spcPts val="0"/>
              </a:spcBef>
              <a:spcAft>
                <a:spcPts val="0"/>
              </a:spcAft>
              <a:buSzPts val="1800"/>
              <a:buNone/>
              <a:defRPr sz="1800"/>
            </a:lvl3pPr>
            <a:lvl4pPr lvl="3">
              <a:lnSpc>
                <a:spcPct val="115000"/>
              </a:lnSpc>
              <a:spcBef>
                <a:spcPts val="0"/>
              </a:spcBef>
              <a:spcAft>
                <a:spcPts val="0"/>
              </a:spcAft>
              <a:buSzPts val="1800"/>
              <a:buNone/>
              <a:defRPr sz="1800"/>
            </a:lvl4pPr>
            <a:lvl5pPr lvl="4">
              <a:lnSpc>
                <a:spcPct val="115000"/>
              </a:lnSpc>
              <a:spcBef>
                <a:spcPts val="0"/>
              </a:spcBef>
              <a:spcAft>
                <a:spcPts val="0"/>
              </a:spcAft>
              <a:buSzPts val="1800"/>
              <a:buNone/>
              <a:defRPr sz="1800"/>
            </a:lvl5pPr>
            <a:lvl6pPr lvl="5">
              <a:lnSpc>
                <a:spcPct val="115000"/>
              </a:lnSpc>
              <a:spcBef>
                <a:spcPts val="0"/>
              </a:spcBef>
              <a:spcAft>
                <a:spcPts val="0"/>
              </a:spcAft>
              <a:buSzPts val="1800"/>
              <a:buNone/>
              <a:defRPr sz="1800"/>
            </a:lvl6pPr>
            <a:lvl7pPr lvl="6">
              <a:lnSpc>
                <a:spcPct val="115000"/>
              </a:lnSpc>
              <a:spcBef>
                <a:spcPts val="0"/>
              </a:spcBef>
              <a:spcAft>
                <a:spcPts val="0"/>
              </a:spcAft>
              <a:buSzPts val="1800"/>
              <a:buNone/>
              <a:defRPr sz="1800"/>
            </a:lvl7pPr>
            <a:lvl8pPr lvl="7">
              <a:lnSpc>
                <a:spcPct val="115000"/>
              </a:lnSpc>
              <a:spcBef>
                <a:spcPts val="0"/>
              </a:spcBef>
              <a:spcAft>
                <a:spcPts val="0"/>
              </a:spcAft>
              <a:buSzPts val="1800"/>
              <a:buNone/>
              <a:defRPr sz="1800"/>
            </a:lvl8pPr>
            <a:lvl9pPr lvl="8">
              <a:lnSpc>
                <a:spcPct val="115000"/>
              </a:lnSpc>
              <a:spcBef>
                <a:spcPts val="0"/>
              </a:spcBef>
              <a:spcAft>
                <a:spcPts val="0"/>
              </a:spcAft>
              <a:buSzPts val="1800"/>
              <a:buNone/>
              <a:defRPr sz="1800"/>
            </a:lvl9pPr>
          </a:lstStyle>
          <a:p>
            <a:endParaRPr/>
          </a:p>
        </p:txBody>
      </p:sp>
      <p:grpSp>
        <p:nvGrpSpPr>
          <p:cNvPr id="11" name="Google Shape;11;p2"/>
          <p:cNvGrpSpPr/>
          <p:nvPr/>
        </p:nvGrpSpPr>
        <p:grpSpPr>
          <a:xfrm>
            <a:off x="-709225" y="2020450"/>
            <a:ext cx="10403925" cy="4250875"/>
            <a:chOff x="-709225" y="2020450"/>
            <a:chExt cx="10403925" cy="4250875"/>
          </a:xfrm>
        </p:grpSpPr>
        <p:grpSp>
          <p:nvGrpSpPr>
            <p:cNvPr id="12" name="Google Shape;12;p2"/>
            <p:cNvGrpSpPr/>
            <p:nvPr/>
          </p:nvGrpSpPr>
          <p:grpSpPr>
            <a:xfrm>
              <a:off x="176175" y="2459300"/>
              <a:ext cx="418425" cy="3812025"/>
              <a:chOff x="176175" y="2459300"/>
              <a:chExt cx="418425" cy="3812025"/>
            </a:xfrm>
          </p:grpSpPr>
          <p:cxnSp>
            <p:nvCxnSpPr>
              <p:cNvPr id="13" name="Google Shape;13;p2"/>
              <p:cNvCxnSpPr/>
              <p:nvPr/>
            </p:nvCxnSpPr>
            <p:spPr>
              <a:xfrm rot="5400000" flipH="1">
                <a:off x="-1093800" y="3815900"/>
                <a:ext cx="3045000" cy="331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4" name="Google Shape;14;p2"/>
              <p:cNvCxnSpPr/>
              <p:nvPr/>
            </p:nvCxnSpPr>
            <p:spPr>
              <a:xfrm rot="5400000" flipH="1">
                <a:off x="-1327875" y="4449875"/>
                <a:ext cx="3325500" cy="317400"/>
              </a:xfrm>
              <a:prstGeom prst="bentConnector3">
                <a:avLst>
                  <a:gd name="adj1" fmla="val 64575"/>
                </a:avLst>
              </a:prstGeom>
              <a:noFill/>
              <a:ln w="19050" cap="flat" cmpd="sng">
                <a:solidFill>
                  <a:schemeClr val="lt2"/>
                </a:solidFill>
                <a:prstDash val="solid"/>
                <a:round/>
                <a:headEnd type="none" w="med" len="med"/>
                <a:tailEnd type="oval" w="med" len="med"/>
              </a:ln>
            </p:spPr>
          </p:cxnSp>
        </p:grpSp>
        <p:grpSp>
          <p:nvGrpSpPr>
            <p:cNvPr id="15" name="Google Shape;15;p2"/>
            <p:cNvGrpSpPr/>
            <p:nvPr/>
          </p:nvGrpSpPr>
          <p:grpSpPr>
            <a:xfrm>
              <a:off x="-709225" y="4185350"/>
              <a:ext cx="7895400" cy="1976375"/>
              <a:chOff x="-709225" y="4185350"/>
              <a:chExt cx="7895400" cy="1976375"/>
            </a:xfrm>
          </p:grpSpPr>
          <p:cxnSp>
            <p:nvCxnSpPr>
              <p:cNvPr id="16" name="Google Shape;16;p2"/>
              <p:cNvCxnSpPr/>
              <p:nvPr/>
            </p:nvCxnSpPr>
            <p:spPr>
              <a:xfrm rot="10800000" flipH="1">
                <a:off x="-709225" y="4185350"/>
                <a:ext cx="7895400" cy="1147500"/>
              </a:xfrm>
              <a:prstGeom prst="bentConnector3">
                <a:avLst>
                  <a:gd name="adj1" fmla="val 71221"/>
                </a:avLst>
              </a:prstGeom>
              <a:noFill/>
              <a:ln w="19050" cap="flat" cmpd="sng">
                <a:solidFill>
                  <a:schemeClr val="lt2"/>
                </a:solidFill>
                <a:prstDash val="solid"/>
                <a:round/>
                <a:headEnd type="none" w="med" len="med"/>
                <a:tailEnd type="oval" w="med" len="med"/>
              </a:ln>
            </p:spPr>
          </p:cxnSp>
          <p:cxnSp>
            <p:nvCxnSpPr>
              <p:cNvPr id="17" name="Google Shape;17;p2"/>
              <p:cNvCxnSpPr/>
              <p:nvPr/>
            </p:nvCxnSpPr>
            <p:spPr>
              <a:xfrm rot="10800000" flipH="1">
                <a:off x="2953025" y="4367125"/>
                <a:ext cx="3567000" cy="1794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18" name="Google Shape;18;p2"/>
            <p:cNvGrpSpPr/>
            <p:nvPr/>
          </p:nvGrpSpPr>
          <p:grpSpPr>
            <a:xfrm>
              <a:off x="8417700" y="2020450"/>
              <a:ext cx="1277000" cy="2568900"/>
              <a:chOff x="8417700" y="2020450"/>
              <a:chExt cx="1277000" cy="2568900"/>
            </a:xfrm>
          </p:grpSpPr>
          <p:cxnSp>
            <p:nvCxnSpPr>
              <p:cNvPr id="19" name="Google Shape;19;p2"/>
              <p:cNvCxnSpPr/>
              <p:nvPr/>
            </p:nvCxnSpPr>
            <p:spPr>
              <a:xfrm rot="5400000">
                <a:off x="7933150" y="2965750"/>
                <a:ext cx="2568900" cy="678300"/>
              </a:xfrm>
              <a:prstGeom prst="bentConnector3">
                <a:avLst>
                  <a:gd name="adj1" fmla="val 4494"/>
                </a:avLst>
              </a:prstGeom>
              <a:noFill/>
              <a:ln w="19050" cap="flat" cmpd="sng">
                <a:solidFill>
                  <a:schemeClr val="lt2"/>
                </a:solidFill>
                <a:prstDash val="solid"/>
                <a:round/>
                <a:headEnd type="none" w="med" len="med"/>
                <a:tailEnd type="oval" w="med" len="med"/>
              </a:ln>
            </p:spPr>
          </p:cxnSp>
          <p:cxnSp>
            <p:nvCxnSpPr>
              <p:cNvPr id="20" name="Google Shape;20;p2"/>
              <p:cNvCxnSpPr/>
              <p:nvPr/>
            </p:nvCxnSpPr>
            <p:spPr>
              <a:xfrm>
                <a:off x="8417700" y="3180050"/>
                <a:ext cx="359700" cy="1051800"/>
              </a:xfrm>
              <a:prstGeom prst="bentConnector2">
                <a:avLst/>
              </a:prstGeom>
              <a:noFill/>
              <a:ln w="19050" cap="flat" cmpd="sng">
                <a:solidFill>
                  <a:schemeClr val="lt2"/>
                </a:solidFill>
                <a:prstDash val="solid"/>
                <a:round/>
                <a:headEnd type="none" w="med" len="med"/>
                <a:tailEnd type="oval" w="med" len="med"/>
              </a:ln>
            </p:spPr>
          </p:cxnSp>
          <p:cxnSp>
            <p:nvCxnSpPr>
              <p:cNvPr id="21" name="Google Shape;21;p2"/>
              <p:cNvCxnSpPr/>
              <p:nvPr/>
            </p:nvCxnSpPr>
            <p:spPr>
              <a:xfrm rot="5400000">
                <a:off x="8288750" y="2779400"/>
                <a:ext cx="2082300" cy="729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grpSp>
        <p:nvGrpSpPr>
          <p:cNvPr id="22" name="Google Shape;22;p2"/>
          <p:cNvGrpSpPr/>
          <p:nvPr/>
        </p:nvGrpSpPr>
        <p:grpSpPr>
          <a:xfrm>
            <a:off x="84278" y="2240873"/>
            <a:ext cx="8837445" cy="2718104"/>
            <a:chOff x="84278" y="2240873"/>
            <a:chExt cx="8837445" cy="2718104"/>
          </a:xfrm>
        </p:grpSpPr>
        <p:sp>
          <p:nvSpPr>
            <p:cNvPr id="23" name="Google Shape;23;p2"/>
            <p:cNvSpPr/>
            <p:nvPr/>
          </p:nvSpPr>
          <p:spPr>
            <a:xfrm>
              <a:off x="84278" y="22408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77403" y="48146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1"/>
            <a:ext cx="7704000" cy="338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a:lvl1pPr>
            <a:lvl2pPr marL="914400" lvl="1" indent="-317500" rtl="0">
              <a:lnSpc>
                <a:spcPct val="115000"/>
              </a:lnSpc>
              <a:spcBef>
                <a:spcPts val="0"/>
              </a:spcBef>
              <a:spcAft>
                <a:spcPts val="0"/>
              </a:spcAft>
              <a:buSzPts val="1400"/>
              <a:buFont typeface="Lato Light" panose="020F0502020204030203"/>
              <a:buAutoNum type="alphaLcPeriod"/>
              <a:defRPr/>
            </a:lvl2pPr>
            <a:lvl3pPr marL="1371600" lvl="2" indent="-317500" rtl="0">
              <a:lnSpc>
                <a:spcPct val="115000"/>
              </a:lnSpc>
              <a:spcBef>
                <a:spcPts val="0"/>
              </a:spcBef>
              <a:spcAft>
                <a:spcPts val="0"/>
              </a:spcAft>
              <a:buSzPts val="1400"/>
              <a:buFont typeface="Lato Light" panose="020F0502020204030203"/>
              <a:buAutoNum type="romanLcPeriod"/>
              <a:defRPr/>
            </a:lvl3pPr>
            <a:lvl4pPr marL="1828800" lvl="3" indent="-317500" rtl="0">
              <a:lnSpc>
                <a:spcPct val="115000"/>
              </a:lnSpc>
              <a:spcBef>
                <a:spcPts val="0"/>
              </a:spcBef>
              <a:spcAft>
                <a:spcPts val="0"/>
              </a:spcAft>
              <a:buSzPts val="1400"/>
              <a:buFont typeface="Lato Light" panose="020F0502020204030203"/>
              <a:buAutoNum type="arabicPeriod"/>
              <a:defRPr/>
            </a:lvl4pPr>
            <a:lvl5pPr marL="2286000" lvl="4" indent="-317500" rtl="0">
              <a:lnSpc>
                <a:spcPct val="115000"/>
              </a:lnSpc>
              <a:spcBef>
                <a:spcPts val="0"/>
              </a:spcBef>
              <a:spcAft>
                <a:spcPts val="0"/>
              </a:spcAft>
              <a:buSzPts val="1400"/>
              <a:buFont typeface="Lato Light" panose="020F0502020204030203"/>
              <a:buAutoNum type="alphaLcPeriod"/>
              <a:defRPr/>
            </a:lvl5pPr>
            <a:lvl6pPr marL="2743200" lvl="5" indent="-317500" rtl="0">
              <a:lnSpc>
                <a:spcPct val="115000"/>
              </a:lnSpc>
              <a:spcBef>
                <a:spcPts val="0"/>
              </a:spcBef>
              <a:spcAft>
                <a:spcPts val="0"/>
              </a:spcAft>
              <a:buSzPts val="1400"/>
              <a:buFont typeface="Lato Light" panose="020F0502020204030203"/>
              <a:buAutoNum type="romanLcPeriod"/>
              <a:defRPr/>
            </a:lvl6pPr>
            <a:lvl7pPr marL="3200400" lvl="6" indent="-317500" rtl="0">
              <a:lnSpc>
                <a:spcPct val="115000"/>
              </a:lnSpc>
              <a:spcBef>
                <a:spcPts val="0"/>
              </a:spcBef>
              <a:spcAft>
                <a:spcPts val="0"/>
              </a:spcAft>
              <a:buSzPts val="1400"/>
              <a:buFont typeface="Lato Light" panose="020F0502020204030203"/>
              <a:buAutoNum type="arabicPeriod"/>
              <a:defRPr/>
            </a:lvl7pPr>
            <a:lvl8pPr marL="3657600" lvl="7" indent="-317500" rtl="0">
              <a:lnSpc>
                <a:spcPct val="115000"/>
              </a:lnSpc>
              <a:spcBef>
                <a:spcPts val="0"/>
              </a:spcBef>
              <a:spcAft>
                <a:spcPts val="0"/>
              </a:spcAft>
              <a:buSzPts val="1400"/>
              <a:buFont typeface="Lato Light" panose="020F0502020204030203"/>
              <a:buAutoNum type="alphaLcPeriod"/>
              <a:defRPr/>
            </a:lvl8pPr>
            <a:lvl9pPr marL="4114800" lvl="8" indent="-317500" rtl="0">
              <a:lnSpc>
                <a:spcPct val="115000"/>
              </a:lnSpc>
              <a:spcBef>
                <a:spcPts val="0"/>
              </a:spcBef>
              <a:spcAft>
                <a:spcPts val="0"/>
              </a:spcAft>
              <a:buSzPts val="1400"/>
              <a:buFont typeface="Lato Light" panose="020F0502020204030203"/>
              <a:buAutoNum type="romanLcPeriod"/>
              <a:defRPr/>
            </a:lvl9pPr>
          </a:lstStyle>
          <a:p>
            <a:endParaRPr/>
          </a:p>
        </p:txBody>
      </p:sp>
      <p:cxnSp>
        <p:nvCxnSpPr>
          <p:cNvPr id="36" name="Google Shape;36;p4"/>
          <p:cNvCxnSpPr/>
          <p:nvPr/>
        </p:nvCxnSpPr>
        <p:spPr>
          <a:xfrm rot="-5400000" flipH="1">
            <a:off x="-1741502" y="1903025"/>
            <a:ext cx="4581000" cy="342000"/>
          </a:xfrm>
          <a:prstGeom prst="bentConnector2">
            <a:avLst/>
          </a:prstGeom>
          <a:noFill/>
          <a:ln w="19050" cap="flat" cmpd="sng">
            <a:solidFill>
              <a:schemeClr val="lt2"/>
            </a:solidFill>
            <a:prstDash val="solid"/>
            <a:round/>
            <a:headEnd type="none" w="med" len="med"/>
            <a:tailEnd type="oval" w="med" len="med"/>
          </a:ln>
        </p:spPr>
      </p:cxnSp>
      <p:grpSp>
        <p:nvGrpSpPr>
          <p:cNvPr id="37" name="Google Shape;37;p4"/>
          <p:cNvGrpSpPr/>
          <p:nvPr/>
        </p:nvGrpSpPr>
        <p:grpSpPr>
          <a:xfrm>
            <a:off x="378000" y="4579925"/>
            <a:ext cx="7970450" cy="273800"/>
            <a:chOff x="378000" y="4579925"/>
            <a:chExt cx="7970450" cy="273800"/>
          </a:xfrm>
        </p:grpSpPr>
        <p:sp>
          <p:nvSpPr>
            <p:cNvPr id="38" name="Google Shape;38;p4"/>
            <p:cNvSpPr/>
            <p:nvPr/>
          </p:nvSpPr>
          <p:spPr>
            <a:xfrm>
              <a:off x="378000" y="4579925"/>
              <a:ext cx="183600" cy="183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9" name="Google Shape;39;p4"/>
            <p:cNvSpPr/>
            <p:nvPr/>
          </p:nvSpPr>
          <p:spPr>
            <a:xfrm>
              <a:off x="8164850" y="4670125"/>
              <a:ext cx="183600" cy="183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40" name="Google Shape;40;p4"/>
            <p:cNvSpPr/>
            <p:nvPr/>
          </p:nvSpPr>
          <p:spPr>
            <a:xfrm>
              <a:off x="6756550" y="4670125"/>
              <a:ext cx="183600" cy="18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4" name="Google Shape;134;p14"/>
          <p:cNvGrpSpPr/>
          <p:nvPr/>
        </p:nvGrpSpPr>
        <p:grpSpPr>
          <a:xfrm>
            <a:off x="199188" y="123990"/>
            <a:ext cx="422946" cy="368845"/>
            <a:chOff x="8576588" y="4496315"/>
            <a:chExt cx="422946" cy="368845"/>
          </a:xfrm>
        </p:grpSpPr>
        <p:sp>
          <p:nvSpPr>
            <p:cNvPr id="135" name="Google Shape;135;p14"/>
            <p:cNvSpPr/>
            <p:nvPr/>
          </p:nvSpPr>
          <p:spPr>
            <a:xfrm rot="-5400000">
              <a:off x="8576580" y="4720848"/>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rot="-5400000">
              <a:off x="8775019" y="4496328"/>
              <a:ext cx="224528" cy="224503"/>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4"/>
          <p:cNvGrpSpPr/>
          <p:nvPr/>
        </p:nvGrpSpPr>
        <p:grpSpPr>
          <a:xfrm rot="10800000">
            <a:off x="25225" y="282300"/>
            <a:ext cx="9157800" cy="5003500"/>
            <a:chOff x="-116175" y="-984534"/>
            <a:chExt cx="9157800" cy="5003500"/>
          </a:xfrm>
        </p:grpSpPr>
        <p:cxnSp>
          <p:nvCxnSpPr>
            <p:cNvPr id="138" name="Google Shape;138;p14"/>
            <p:cNvCxnSpPr/>
            <p:nvPr/>
          </p:nvCxnSpPr>
          <p:spPr>
            <a:xfrm>
              <a:off x="-116175" y="-605834"/>
              <a:ext cx="9157800" cy="4624800"/>
            </a:xfrm>
            <a:prstGeom prst="bentConnector3">
              <a:avLst>
                <a:gd name="adj1" fmla="val 3258"/>
              </a:avLst>
            </a:prstGeom>
            <a:noFill/>
            <a:ln w="19050" cap="flat" cmpd="sng">
              <a:solidFill>
                <a:schemeClr val="lt2"/>
              </a:solidFill>
              <a:prstDash val="solid"/>
              <a:round/>
              <a:headEnd type="none" w="med" len="med"/>
              <a:tailEnd type="oval" w="med" len="med"/>
            </a:ln>
          </p:spPr>
        </p:cxnSp>
        <p:cxnSp>
          <p:nvCxnSpPr>
            <p:cNvPr id="139" name="Google Shape;139;p14"/>
            <p:cNvCxnSpPr/>
            <p:nvPr/>
          </p:nvCxnSpPr>
          <p:spPr>
            <a:xfrm rot="-5400000" flipH="1">
              <a:off x="-2164550" y="1408116"/>
              <a:ext cx="4877100" cy="91800"/>
            </a:xfrm>
            <a:prstGeom prst="bentConnector3">
              <a:avLst>
                <a:gd name="adj1" fmla="val 50000"/>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5"/>
        <p:cNvGrpSpPr/>
        <p:nvPr/>
      </p:nvGrpSpPr>
      <p:grpSpPr>
        <a:xfrm>
          <a:off x="0" y="0"/>
          <a:ext cx="0" cy="0"/>
          <a:chOff x="0" y="0"/>
          <a:chExt cx="0" cy="0"/>
        </a:xfrm>
      </p:grpSpPr>
      <p:grpSp>
        <p:nvGrpSpPr>
          <p:cNvPr id="336" name="Google Shape;336;p28"/>
          <p:cNvGrpSpPr/>
          <p:nvPr/>
        </p:nvGrpSpPr>
        <p:grpSpPr>
          <a:xfrm>
            <a:off x="-709225" y="2020450"/>
            <a:ext cx="10403925" cy="4250875"/>
            <a:chOff x="-709225" y="2020450"/>
            <a:chExt cx="10403925" cy="4250875"/>
          </a:xfrm>
        </p:grpSpPr>
        <p:grpSp>
          <p:nvGrpSpPr>
            <p:cNvPr id="337" name="Google Shape;337;p28"/>
            <p:cNvGrpSpPr/>
            <p:nvPr/>
          </p:nvGrpSpPr>
          <p:grpSpPr>
            <a:xfrm>
              <a:off x="176175" y="2459300"/>
              <a:ext cx="418425" cy="3812025"/>
              <a:chOff x="176175" y="2459300"/>
              <a:chExt cx="418425" cy="3812025"/>
            </a:xfrm>
          </p:grpSpPr>
          <p:cxnSp>
            <p:nvCxnSpPr>
              <p:cNvPr id="338" name="Google Shape;338;p28"/>
              <p:cNvCxnSpPr/>
              <p:nvPr/>
            </p:nvCxnSpPr>
            <p:spPr>
              <a:xfrm rot="5400000" flipH="1">
                <a:off x="-1093800" y="3815900"/>
                <a:ext cx="3045000" cy="331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339" name="Google Shape;339;p28"/>
              <p:cNvCxnSpPr/>
              <p:nvPr/>
            </p:nvCxnSpPr>
            <p:spPr>
              <a:xfrm rot="5400000" flipH="1">
                <a:off x="-1327875" y="4449875"/>
                <a:ext cx="3325500" cy="317400"/>
              </a:xfrm>
              <a:prstGeom prst="bentConnector3">
                <a:avLst>
                  <a:gd name="adj1" fmla="val 64575"/>
                </a:avLst>
              </a:prstGeom>
              <a:noFill/>
              <a:ln w="19050" cap="flat" cmpd="sng">
                <a:solidFill>
                  <a:schemeClr val="lt2"/>
                </a:solidFill>
                <a:prstDash val="solid"/>
                <a:round/>
                <a:headEnd type="none" w="med" len="med"/>
                <a:tailEnd type="oval" w="med" len="med"/>
              </a:ln>
            </p:spPr>
          </p:cxnSp>
        </p:grpSp>
        <p:grpSp>
          <p:nvGrpSpPr>
            <p:cNvPr id="340" name="Google Shape;340;p28"/>
            <p:cNvGrpSpPr/>
            <p:nvPr/>
          </p:nvGrpSpPr>
          <p:grpSpPr>
            <a:xfrm>
              <a:off x="-709225" y="4185350"/>
              <a:ext cx="7895400" cy="1976375"/>
              <a:chOff x="-709225" y="4185350"/>
              <a:chExt cx="7895400" cy="1976375"/>
            </a:xfrm>
          </p:grpSpPr>
          <p:cxnSp>
            <p:nvCxnSpPr>
              <p:cNvPr id="341" name="Google Shape;341;p28"/>
              <p:cNvCxnSpPr/>
              <p:nvPr/>
            </p:nvCxnSpPr>
            <p:spPr>
              <a:xfrm rot="10800000" flipH="1">
                <a:off x="-709225" y="4185350"/>
                <a:ext cx="7895400" cy="1147500"/>
              </a:xfrm>
              <a:prstGeom prst="bentConnector3">
                <a:avLst>
                  <a:gd name="adj1" fmla="val 71221"/>
                </a:avLst>
              </a:prstGeom>
              <a:noFill/>
              <a:ln w="19050" cap="flat" cmpd="sng">
                <a:solidFill>
                  <a:schemeClr val="lt2"/>
                </a:solidFill>
                <a:prstDash val="solid"/>
                <a:round/>
                <a:headEnd type="none" w="med" len="med"/>
                <a:tailEnd type="oval" w="med" len="med"/>
              </a:ln>
            </p:spPr>
          </p:cxnSp>
          <p:cxnSp>
            <p:nvCxnSpPr>
              <p:cNvPr id="342" name="Google Shape;342;p28"/>
              <p:cNvCxnSpPr/>
              <p:nvPr/>
            </p:nvCxnSpPr>
            <p:spPr>
              <a:xfrm rot="10800000" flipH="1">
                <a:off x="2953025" y="4367125"/>
                <a:ext cx="3567000" cy="1794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343" name="Google Shape;343;p28"/>
            <p:cNvGrpSpPr/>
            <p:nvPr/>
          </p:nvGrpSpPr>
          <p:grpSpPr>
            <a:xfrm>
              <a:off x="8878450" y="2020450"/>
              <a:ext cx="816250" cy="2568900"/>
              <a:chOff x="8878450" y="2020450"/>
              <a:chExt cx="816250" cy="2568900"/>
            </a:xfrm>
          </p:grpSpPr>
          <p:cxnSp>
            <p:nvCxnSpPr>
              <p:cNvPr id="344" name="Google Shape;344;p28"/>
              <p:cNvCxnSpPr/>
              <p:nvPr/>
            </p:nvCxnSpPr>
            <p:spPr>
              <a:xfrm rot="5400000">
                <a:off x="7933150" y="2965750"/>
                <a:ext cx="2568900" cy="678300"/>
              </a:xfrm>
              <a:prstGeom prst="bentConnector3">
                <a:avLst>
                  <a:gd name="adj1" fmla="val 4494"/>
                </a:avLst>
              </a:prstGeom>
              <a:noFill/>
              <a:ln w="19050" cap="flat" cmpd="sng">
                <a:solidFill>
                  <a:schemeClr val="lt2"/>
                </a:solidFill>
                <a:prstDash val="solid"/>
                <a:round/>
                <a:headEnd type="none" w="med" len="med"/>
                <a:tailEnd type="oval" w="med" len="med"/>
              </a:ln>
            </p:spPr>
          </p:cxnSp>
          <p:cxnSp>
            <p:nvCxnSpPr>
              <p:cNvPr id="345" name="Google Shape;345;p28"/>
              <p:cNvCxnSpPr/>
              <p:nvPr/>
            </p:nvCxnSpPr>
            <p:spPr>
              <a:xfrm rot="5400000">
                <a:off x="8288750" y="2779400"/>
                <a:ext cx="2082300" cy="729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grpSp>
        <p:nvGrpSpPr>
          <p:cNvPr id="346" name="Google Shape;346;p28"/>
          <p:cNvGrpSpPr/>
          <p:nvPr/>
        </p:nvGrpSpPr>
        <p:grpSpPr>
          <a:xfrm>
            <a:off x="84278" y="2240873"/>
            <a:ext cx="8837445" cy="2718104"/>
            <a:chOff x="84278" y="2240873"/>
            <a:chExt cx="8837445" cy="2718104"/>
          </a:xfrm>
        </p:grpSpPr>
        <p:sp>
          <p:nvSpPr>
            <p:cNvPr id="347" name="Google Shape;347;p28"/>
            <p:cNvSpPr/>
            <p:nvPr/>
          </p:nvSpPr>
          <p:spPr>
            <a:xfrm>
              <a:off x="84278" y="22408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8777403" y="48146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49"/>
        <p:cNvGrpSpPr/>
        <p:nvPr/>
      </p:nvGrpSpPr>
      <p:grpSpPr>
        <a:xfrm>
          <a:off x="0" y="0"/>
          <a:ext cx="0" cy="0"/>
          <a:chOff x="0" y="0"/>
          <a:chExt cx="0" cy="0"/>
        </a:xfrm>
      </p:grpSpPr>
      <p:grpSp>
        <p:nvGrpSpPr>
          <p:cNvPr id="350" name="Google Shape;350;p29"/>
          <p:cNvGrpSpPr/>
          <p:nvPr/>
        </p:nvGrpSpPr>
        <p:grpSpPr>
          <a:xfrm>
            <a:off x="140000" y="188300"/>
            <a:ext cx="580000" cy="6094500"/>
            <a:chOff x="140000" y="188300"/>
            <a:chExt cx="580000" cy="6094500"/>
          </a:xfrm>
        </p:grpSpPr>
        <p:cxnSp>
          <p:nvCxnSpPr>
            <p:cNvPr id="351" name="Google Shape;351;p29"/>
            <p:cNvCxnSpPr/>
            <p:nvPr/>
          </p:nvCxnSpPr>
          <p:spPr>
            <a:xfrm rot="-5400000">
              <a:off x="-522000" y="4271050"/>
              <a:ext cx="2018700" cy="465300"/>
            </a:xfrm>
            <a:prstGeom prst="bentConnector2">
              <a:avLst/>
            </a:prstGeom>
            <a:noFill/>
            <a:ln w="19050" cap="flat" cmpd="sng">
              <a:solidFill>
                <a:schemeClr val="lt2"/>
              </a:solidFill>
              <a:prstDash val="solid"/>
              <a:round/>
              <a:headEnd type="none" w="med" len="med"/>
              <a:tailEnd type="oval" w="med" len="med"/>
            </a:ln>
          </p:spPr>
        </p:cxnSp>
        <p:cxnSp>
          <p:nvCxnSpPr>
            <p:cNvPr id="352" name="Google Shape;352;p29"/>
            <p:cNvCxnSpPr/>
            <p:nvPr/>
          </p:nvCxnSpPr>
          <p:spPr>
            <a:xfrm rot="-5400000">
              <a:off x="-2575525" y="3200000"/>
              <a:ext cx="6094500" cy="711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353" name="Google Shape;353;p29"/>
            <p:cNvCxnSpPr/>
            <p:nvPr/>
          </p:nvCxnSpPr>
          <p:spPr>
            <a:xfrm rot="-5400000">
              <a:off x="-1584400" y="3258800"/>
              <a:ext cx="3657300" cy="2085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354" name="Google Shape;354;p29"/>
          <p:cNvGrpSpPr/>
          <p:nvPr/>
        </p:nvGrpSpPr>
        <p:grpSpPr>
          <a:xfrm>
            <a:off x="64493" y="394791"/>
            <a:ext cx="400449" cy="2933146"/>
            <a:chOff x="7553711" y="-2334286"/>
            <a:chExt cx="455625" cy="3337292"/>
          </a:xfrm>
        </p:grpSpPr>
        <p:sp>
          <p:nvSpPr>
            <p:cNvPr id="355" name="Google Shape;355;p29"/>
            <p:cNvSpPr/>
            <p:nvPr/>
          </p:nvSpPr>
          <p:spPr>
            <a:xfrm>
              <a:off x="7728940" y="-1977361"/>
              <a:ext cx="280396" cy="280396"/>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7766124" y="796950"/>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7553711" y="-2334286"/>
              <a:ext cx="151325" cy="15132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7"/>
        <p:cNvGrpSpPr/>
        <p:nvPr/>
      </p:nvGrpSpPr>
      <p:grpSpPr>
        <a:xfrm>
          <a:off x="0" y="0"/>
          <a:ext cx="0" cy="0"/>
          <a:chOff x="0" y="0"/>
          <a:chExt cx="0" cy="0"/>
        </a:xfrm>
      </p:grpSpPr>
      <p:sp>
        <p:nvSpPr>
          <p:cNvPr id="368" name="Google Shape;368;p33"/>
          <p:cNvSpPr txBox="1">
            <a:spLocks noGrp="1"/>
          </p:cNvSpPr>
          <p:nvPr>
            <p:ph type="ctrTitle"/>
          </p:nvPr>
        </p:nvSpPr>
        <p:spPr>
          <a:xfrm>
            <a:off x="4339645" y="649476"/>
            <a:ext cx="4160679" cy="14184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dirty="0"/>
              <a:t>LANGUAGAE TRANSLATION</a:t>
            </a:r>
            <a:endParaRPr sz="4000" dirty="0"/>
          </a:p>
        </p:txBody>
      </p:sp>
      <p:sp>
        <p:nvSpPr>
          <p:cNvPr id="369" name="Google Shape;369;p33"/>
          <p:cNvSpPr txBox="1">
            <a:spLocks noGrp="1"/>
          </p:cNvSpPr>
          <p:nvPr>
            <p:ph type="subTitle" idx="1"/>
          </p:nvPr>
        </p:nvSpPr>
        <p:spPr>
          <a:xfrm>
            <a:off x="4441293" y="2156640"/>
            <a:ext cx="4025596" cy="1868927"/>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dirty="0"/>
              <a:t>M. Dheeraj         – 2103A52055</a:t>
            </a:r>
          </a:p>
          <a:p>
            <a:pPr marL="0" lvl="0" indent="0" algn="l" rtl="0">
              <a:lnSpc>
                <a:spcPct val="150000"/>
              </a:lnSpc>
              <a:spcBef>
                <a:spcPts val="0"/>
              </a:spcBef>
              <a:spcAft>
                <a:spcPts val="0"/>
              </a:spcAft>
              <a:buNone/>
            </a:pPr>
            <a:r>
              <a:rPr lang="en-US" dirty="0"/>
              <a:t>G. Sri Harshini    – 2103A52137</a:t>
            </a:r>
          </a:p>
          <a:p>
            <a:pPr marL="0" indent="0">
              <a:lnSpc>
                <a:spcPct val="150000"/>
              </a:lnSpc>
            </a:pPr>
            <a:r>
              <a:rPr lang="en-US" dirty="0"/>
              <a:t>A. Druva Kumar – 2103A52121</a:t>
            </a:r>
          </a:p>
          <a:p>
            <a:pPr marL="0" lvl="0" indent="0" algn="l" rtl="0">
              <a:lnSpc>
                <a:spcPct val="150000"/>
              </a:lnSpc>
              <a:spcBef>
                <a:spcPts val="0"/>
              </a:spcBef>
              <a:spcAft>
                <a:spcPts val="0"/>
              </a:spcAft>
              <a:buNone/>
            </a:pPr>
            <a:r>
              <a:rPr lang="en-US" dirty="0"/>
              <a:t>Ch. Rohith           – 2103A52128</a:t>
            </a:r>
          </a:p>
          <a:p>
            <a:pPr marL="0" lvl="0" indent="0" algn="l" rtl="0">
              <a:lnSpc>
                <a:spcPct val="150000"/>
              </a:lnSpc>
              <a:spcBef>
                <a:spcPts val="0"/>
              </a:spcBef>
              <a:spcAft>
                <a:spcPts val="0"/>
              </a:spcAft>
              <a:buNone/>
            </a:pPr>
            <a:r>
              <a:rPr lang="en-US" dirty="0"/>
              <a:t>K. Ajay Rao         – 2103A52147</a:t>
            </a:r>
          </a:p>
        </p:txBody>
      </p:sp>
      <p:cxnSp>
        <p:nvCxnSpPr>
          <p:cNvPr id="370" name="Google Shape;370;p33"/>
          <p:cNvCxnSpPr>
            <a:endCxn id="369" idx="1"/>
          </p:cNvCxnSpPr>
          <p:nvPr/>
        </p:nvCxnSpPr>
        <p:spPr>
          <a:xfrm rot="16200000" flipH="1">
            <a:off x="1894986" y="544797"/>
            <a:ext cx="4747314" cy="345300"/>
          </a:xfrm>
          <a:prstGeom prst="bentConnector2">
            <a:avLst/>
          </a:prstGeom>
          <a:noFill/>
          <a:ln w="19050" cap="flat" cmpd="sng">
            <a:solidFill>
              <a:schemeClr val="lt2"/>
            </a:solidFill>
            <a:prstDash val="solid"/>
            <a:round/>
            <a:headEnd type="none" w="med" len="med"/>
            <a:tailEnd type="oval" w="med" len="med"/>
          </a:ln>
        </p:spPr>
      </p:cxnSp>
      <p:grpSp>
        <p:nvGrpSpPr>
          <p:cNvPr id="371" name="Google Shape;371;p33"/>
          <p:cNvGrpSpPr/>
          <p:nvPr/>
        </p:nvGrpSpPr>
        <p:grpSpPr>
          <a:xfrm>
            <a:off x="713228" y="756273"/>
            <a:ext cx="2795593" cy="3610859"/>
            <a:chOff x="713228" y="756273"/>
            <a:chExt cx="2795593" cy="3610859"/>
          </a:xfrm>
        </p:grpSpPr>
        <p:grpSp>
          <p:nvGrpSpPr>
            <p:cNvPr id="372" name="Google Shape;372;p33"/>
            <p:cNvGrpSpPr/>
            <p:nvPr/>
          </p:nvGrpSpPr>
          <p:grpSpPr>
            <a:xfrm>
              <a:off x="713228" y="756273"/>
              <a:ext cx="2795593" cy="3610859"/>
              <a:chOff x="293087" y="273641"/>
              <a:chExt cx="3511170" cy="4535116"/>
            </a:xfrm>
          </p:grpSpPr>
          <p:sp>
            <p:nvSpPr>
              <p:cNvPr id="373" name="Google Shape;373;p33"/>
              <p:cNvSpPr/>
              <p:nvPr/>
            </p:nvSpPr>
            <p:spPr>
              <a:xfrm>
                <a:off x="2601618" y="4214808"/>
                <a:ext cx="324803" cy="324793"/>
              </a:xfrm>
              <a:custGeom>
                <a:avLst/>
                <a:gdLst/>
                <a:ahLst/>
                <a:cxnLst/>
                <a:rect l="l" t="t" r="r" b="b"/>
                <a:pathLst>
                  <a:path w="4231" h="4231" extrusionOk="0">
                    <a:moveTo>
                      <a:pt x="4230" y="2118"/>
                    </a:moveTo>
                    <a:cubicBezTo>
                      <a:pt x="4230" y="3280"/>
                      <a:pt x="3281" y="4230"/>
                      <a:pt x="2113" y="4230"/>
                    </a:cubicBezTo>
                    <a:cubicBezTo>
                      <a:pt x="944" y="4230"/>
                      <a:pt x="1" y="3280"/>
                      <a:pt x="1" y="2118"/>
                    </a:cubicBezTo>
                    <a:cubicBezTo>
                      <a:pt x="1" y="950"/>
                      <a:pt x="944" y="0"/>
                      <a:pt x="2113" y="0"/>
                    </a:cubicBezTo>
                    <a:cubicBezTo>
                      <a:pt x="3281" y="0"/>
                      <a:pt x="4230" y="950"/>
                      <a:pt x="4230" y="21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332150" y="2479887"/>
                <a:ext cx="187378" cy="187402"/>
              </a:xfrm>
              <a:custGeom>
                <a:avLst/>
                <a:gdLst/>
                <a:ahLst/>
                <a:cxnLst/>
                <a:rect l="l" t="t" r="r" b="b"/>
                <a:pathLst>
                  <a:path w="4230" h="4231" extrusionOk="0">
                    <a:moveTo>
                      <a:pt x="4230" y="2119"/>
                    </a:moveTo>
                    <a:cubicBezTo>
                      <a:pt x="4230" y="3287"/>
                      <a:pt x="3280" y="4231"/>
                      <a:pt x="2112" y="4231"/>
                    </a:cubicBezTo>
                    <a:cubicBezTo>
                      <a:pt x="944" y="4231"/>
                      <a:pt x="0" y="3287"/>
                      <a:pt x="0" y="2119"/>
                    </a:cubicBezTo>
                    <a:cubicBezTo>
                      <a:pt x="0" y="950"/>
                      <a:pt x="944" y="1"/>
                      <a:pt x="2112" y="1"/>
                    </a:cubicBezTo>
                    <a:cubicBezTo>
                      <a:pt x="3280" y="1"/>
                      <a:pt x="4230" y="950"/>
                      <a:pt x="4230" y="21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293087" y="273641"/>
                <a:ext cx="181266" cy="181242"/>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1038559" y="4453324"/>
                <a:ext cx="192303" cy="192296"/>
              </a:xfrm>
              <a:custGeom>
                <a:avLst/>
                <a:gdLst/>
                <a:ahLst/>
                <a:cxnLst/>
                <a:rect l="l" t="t" r="r" b="b"/>
                <a:pathLst>
                  <a:path w="2505" h="2505" extrusionOk="0">
                    <a:moveTo>
                      <a:pt x="2504" y="1255"/>
                    </a:moveTo>
                    <a:cubicBezTo>
                      <a:pt x="2504" y="1946"/>
                      <a:pt x="1946" y="2504"/>
                      <a:pt x="1256" y="2504"/>
                    </a:cubicBezTo>
                    <a:cubicBezTo>
                      <a:pt x="559" y="2504"/>
                      <a:pt x="1" y="1946"/>
                      <a:pt x="1" y="1255"/>
                    </a:cubicBezTo>
                    <a:cubicBezTo>
                      <a:pt x="1" y="559"/>
                      <a:pt x="559" y="1"/>
                      <a:pt x="1256" y="1"/>
                    </a:cubicBezTo>
                    <a:cubicBezTo>
                      <a:pt x="1946" y="1"/>
                      <a:pt x="2504" y="559"/>
                      <a:pt x="2504" y="12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34250" y="2832705"/>
                <a:ext cx="192226" cy="192220"/>
              </a:xfrm>
              <a:custGeom>
                <a:avLst/>
                <a:gdLst/>
                <a:ahLst/>
                <a:cxnLst/>
                <a:rect l="l" t="t" r="r" b="b"/>
                <a:pathLst>
                  <a:path w="2504" h="2504" extrusionOk="0">
                    <a:moveTo>
                      <a:pt x="2504" y="1249"/>
                    </a:moveTo>
                    <a:cubicBezTo>
                      <a:pt x="2504" y="1940"/>
                      <a:pt x="1945" y="2504"/>
                      <a:pt x="1255" y="2504"/>
                    </a:cubicBezTo>
                    <a:cubicBezTo>
                      <a:pt x="564" y="2504"/>
                      <a:pt x="0" y="1940"/>
                      <a:pt x="0" y="1249"/>
                    </a:cubicBezTo>
                    <a:cubicBezTo>
                      <a:pt x="0" y="558"/>
                      <a:pt x="564" y="0"/>
                      <a:pt x="1255" y="0"/>
                    </a:cubicBezTo>
                    <a:cubicBezTo>
                      <a:pt x="1945" y="0"/>
                      <a:pt x="2504" y="558"/>
                      <a:pt x="2504" y="12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1464919" y="461450"/>
                <a:ext cx="510350" cy="51033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627777" y="1786738"/>
                <a:ext cx="324727" cy="324793"/>
              </a:xfrm>
              <a:custGeom>
                <a:avLst/>
                <a:gdLst/>
                <a:ahLst/>
                <a:cxnLst/>
                <a:rect l="l" t="t" r="r" b="b"/>
                <a:pathLst>
                  <a:path w="4230" h="4231" extrusionOk="0">
                    <a:moveTo>
                      <a:pt x="4230" y="2113"/>
                    </a:moveTo>
                    <a:cubicBezTo>
                      <a:pt x="4230" y="3281"/>
                      <a:pt x="3280" y="4231"/>
                      <a:pt x="2112" y="4231"/>
                    </a:cubicBezTo>
                    <a:cubicBezTo>
                      <a:pt x="950" y="4231"/>
                      <a:pt x="0" y="3281"/>
                      <a:pt x="0" y="2113"/>
                    </a:cubicBezTo>
                    <a:cubicBezTo>
                      <a:pt x="0" y="945"/>
                      <a:pt x="950" y="1"/>
                      <a:pt x="2112" y="1"/>
                    </a:cubicBezTo>
                    <a:cubicBezTo>
                      <a:pt x="3280" y="1"/>
                      <a:pt x="4230" y="945"/>
                      <a:pt x="4230" y="21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782300" y="4555574"/>
                <a:ext cx="2362761" cy="253182"/>
              </a:xfrm>
              <a:custGeom>
                <a:avLst/>
                <a:gdLst/>
                <a:ahLst/>
                <a:cxnLst/>
                <a:rect l="l" t="t" r="r" b="b"/>
                <a:pathLst>
                  <a:path w="34075" h="8058" extrusionOk="0">
                    <a:moveTo>
                      <a:pt x="34075" y="4029"/>
                    </a:moveTo>
                    <a:cubicBezTo>
                      <a:pt x="34075" y="6256"/>
                      <a:pt x="26444" y="8057"/>
                      <a:pt x="17041" y="8057"/>
                    </a:cubicBezTo>
                    <a:cubicBezTo>
                      <a:pt x="7632" y="8057"/>
                      <a:pt x="1" y="6256"/>
                      <a:pt x="1" y="4029"/>
                    </a:cubicBezTo>
                    <a:cubicBezTo>
                      <a:pt x="1" y="1807"/>
                      <a:pt x="7632" y="0"/>
                      <a:pt x="17041" y="0"/>
                    </a:cubicBezTo>
                    <a:cubicBezTo>
                      <a:pt x="26444" y="0"/>
                      <a:pt x="34075" y="1807"/>
                      <a:pt x="34075" y="4029"/>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1535627" y="4051294"/>
                <a:ext cx="926891" cy="682211"/>
              </a:xfrm>
              <a:custGeom>
                <a:avLst/>
                <a:gdLst/>
                <a:ahLst/>
                <a:cxnLst/>
                <a:rect l="l" t="t" r="r" b="b"/>
                <a:pathLst>
                  <a:path w="12074" h="8887" extrusionOk="0">
                    <a:moveTo>
                      <a:pt x="5151" y="8881"/>
                    </a:moveTo>
                    <a:cubicBezTo>
                      <a:pt x="5013" y="8869"/>
                      <a:pt x="4886" y="8840"/>
                      <a:pt x="4754" y="8800"/>
                    </a:cubicBezTo>
                    <a:lnTo>
                      <a:pt x="1600" y="7707"/>
                    </a:lnTo>
                    <a:cubicBezTo>
                      <a:pt x="599" y="7361"/>
                      <a:pt x="0" y="6435"/>
                      <a:pt x="190" y="5549"/>
                    </a:cubicBezTo>
                    <a:lnTo>
                      <a:pt x="1180" y="858"/>
                    </a:lnTo>
                    <a:cubicBezTo>
                      <a:pt x="1197" y="778"/>
                      <a:pt x="1266" y="720"/>
                      <a:pt x="1358" y="715"/>
                    </a:cubicBezTo>
                    <a:lnTo>
                      <a:pt x="8621" y="7"/>
                    </a:lnTo>
                    <a:cubicBezTo>
                      <a:pt x="8696" y="1"/>
                      <a:pt x="8776" y="30"/>
                      <a:pt x="8828" y="82"/>
                    </a:cubicBezTo>
                    <a:cubicBezTo>
                      <a:pt x="8880" y="133"/>
                      <a:pt x="8897" y="202"/>
                      <a:pt x="8886" y="260"/>
                    </a:cubicBezTo>
                    <a:lnTo>
                      <a:pt x="7591" y="4634"/>
                    </a:lnTo>
                    <a:lnTo>
                      <a:pt x="7591" y="4634"/>
                    </a:lnTo>
                    <a:cubicBezTo>
                      <a:pt x="7366" y="5399"/>
                      <a:pt x="7890" y="6210"/>
                      <a:pt x="8799" y="6498"/>
                    </a:cubicBezTo>
                    <a:lnTo>
                      <a:pt x="11803" y="7448"/>
                    </a:lnTo>
                    <a:cubicBezTo>
                      <a:pt x="11964" y="7499"/>
                      <a:pt x="12074" y="7626"/>
                      <a:pt x="12062" y="7764"/>
                    </a:cubicBezTo>
                    <a:cubicBezTo>
                      <a:pt x="12057" y="7902"/>
                      <a:pt x="11947" y="8006"/>
                      <a:pt x="11786" y="8029"/>
                    </a:cubicBezTo>
                    <a:lnTo>
                      <a:pt x="5438" y="8881"/>
                    </a:lnTo>
                    <a:cubicBezTo>
                      <a:pt x="5352" y="8886"/>
                      <a:pt x="5254" y="8886"/>
                      <a:pt x="5151" y="8881"/>
                    </a:cubicBezTo>
                    <a:close/>
                    <a:moveTo>
                      <a:pt x="1583" y="1071"/>
                    </a:moveTo>
                    <a:lnTo>
                      <a:pt x="610" y="5641"/>
                    </a:lnTo>
                    <a:cubicBezTo>
                      <a:pt x="461" y="6349"/>
                      <a:pt x="944" y="7079"/>
                      <a:pt x="1732" y="7356"/>
                    </a:cubicBezTo>
                    <a:lnTo>
                      <a:pt x="4892" y="8438"/>
                    </a:lnTo>
                    <a:cubicBezTo>
                      <a:pt x="5036" y="8489"/>
                      <a:pt x="5197" y="8507"/>
                      <a:pt x="5346" y="8484"/>
                    </a:cubicBezTo>
                    <a:lnTo>
                      <a:pt x="11257" y="7684"/>
                    </a:lnTo>
                    <a:lnTo>
                      <a:pt x="8667" y="6855"/>
                    </a:lnTo>
                    <a:cubicBezTo>
                      <a:pt x="7533" y="6492"/>
                      <a:pt x="6866" y="5462"/>
                      <a:pt x="7153" y="4507"/>
                    </a:cubicBezTo>
                    <a:lnTo>
                      <a:pt x="8350" y="427"/>
                    </a:lnTo>
                    <a:close/>
                    <a:moveTo>
                      <a:pt x="7366" y="4570"/>
                    </a:moveTo>
                    <a:close/>
                  </a:path>
                </a:pathLst>
              </a:custGeom>
              <a:solidFill>
                <a:srgbClr val="D1E0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1553284" y="4069027"/>
                <a:ext cx="908390" cy="648971"/>
              </a:xfrm>
              <a:custGeom>
                <a:avLst/>
                <a:gdLst/>
                <a:ahLst/>
                <a:cxnLst/>
                <a:rect l="l" t="t" r="r" b="b"/>
                <a:pathLst>
                  <a:path w="11833" h="8454" extrusionOk="0">
                    <a:moveTo>
                      <a:pt x="11585" y="7153"/>
                    </a:moveTo>
                    <a:lnTo>
                      <a:pt x="8564" y="6233"/>
                    </a:lnTo>
                    <a:cubicBezTo>
                      <a:pt x="7689" y="5956"/>
                      <a:pt x="7188" y="5174"/>
                      <a:pt x="7401" y="4437"/>
                    </a:cubicBezTo>
                    <a:lnTo>
                      <a:pt x="8638" y="248"/>
                    </a:lnTo>
                    <a:cubicBezTo>
                      <a:pt x="8661" y="190"/>
                      <a:pt x="8638" y="115"/>
                      <a:pt x="8592" y="75"/>
                    </a:cubicBezTo>
                    <a:cubicBezTo>
                      <a:pt x="8541" y="23"/>
                      <a:pt x="8466" y="0"/>
                      <a:pt x="8391" y="6"/>
                    </a:cubicBezTo>
                    <a:lnTo>
                      <a:pt x="1307" y="581"/>
                    </a:lnTo>
                    <a:cubicBezTo>
                      <a:pt x="1226" y="587"/>
                      <a:pt x="1151" y="650"/>
                      <a:pt x="1134" y="725"/>
                    </a:cubicBezTo>
                    <a:lnTo>
                      <a:pt x="179" y="5237"/>
                    </a:lnTo>
                    <a:cubicBezTo>
                      <a:pt x="0" y="6095"/>
                      <a:pt x="576" y="6987"/>
                      <a:pt x="1537" y="7315"/>
                    </a:cubicBezTo>
                    <a:lnTo>
                      <a:pt x="4575" y="8368"/>
                    </a:lnTo>
                    <a:cubicBezTo>
                      <a:pt x="4696" y="8408"/>
                      <a:pt x="4829" y="8437"/>
                      <a:pt x="4955" y="8448"/>
                    </a:cubicBezTo>
                    <a:cubicBezTo>
                      <a:pt x="5047" y="8454"/>
                      <a:pt x="5145" y="8448"/>
                      <a:pt x="5237" y="8437"/>
                    </a:cubicBezTo>
                    <a:lnTo>
                      <a:pt x="11568" y="7597"/>
                    </a:lnTo>
                    <a:cubicBezTo>
                      <a:pt x="11723" y="7573"/>
                      <a:pt x="11832" y="7516"/>
                      <a:pt x="11832" y="7412"/>
                    </a:cubicBezTo>
                    <a:cubicBezTo>
                      <a:pt x="11832" y="7326"/>
                      <a:pt x="11740" y="7194"/>
                      <a:pt x="11585" y="7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700629" y="2436189"/>
                <a:ext cx="2361445" cy="1971248"/>
              </a:xfrm>
              <a:custGeom>
                <a:avLst/>
                <a:gdLst/>
                <a:ahLst/>
                <a:cxnLst/>
                <a:rect l="l" t="t" r="r" b="b"/>
                <a:pathLst>
                  <a:path w="30761" h="25679" extrusionOk="0">
                    <a:moveTo>
                      <a:pt x="29931" y="23601"/>
                    </a:moveTo>
                    <a:lnTo>
                      <a:pt x="1474" y="25638"/>
                    </a:lnTo>
                    <a:cubicBezTo>
                      <a:pt x="881" y="25678"/>
                      <a:pt x="375" y="25178"/>
                      <a:pt x="369" y="24516"/>
                    </a:cubicBezTo>
                    <a:lnTo>
                      <a:pt x="6" y="1215"/>
                    </a:lnTo>
                    <a:cubicBezTo>
                      <a:pt x="1" y="559"/>
                      <a:pt x="570" y="12"/>
                      <a:pt x="1635" y="0"/>
                    </a:cubicBezTo>
                    <a:lnTo>
                      <a:pt x="29373" y="1059"/>
                    </a:lnTo>
                    <a:cubicBezTo>
                      <a:pt x="29834" y="1071"/>
                      <a:pt x="30219" y="1548"/>
                      <a:pt x="30236" y="2124"/>
                    </a:cubicBezTo>
                    <a:lnTo>
                      <a:pt x="30754" y="22496"/>
                    </a:lnTo>
                    <a:cubicBezTo>
                      <a:pt x="30760" y="23071"/>
                      <a:pt x="30403" y="23566"/>
                      <a:pt x="29931" y="23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754981" y="2433963"/>
                <a:ext cx="2362750" cy="1968178"/>
              </a:xfrm>
              <a:custGeom>
                <a:avLst/>
                <a:gdLst/>
                <a:ahLst/>
                <a:cxnLst/>
                <a:rect l="l" t="t" r="r" b="b"/>
                <a:pathLst>
                  <a:path w="30778" h="25639" extrusionOk="0">
                    <a:moveTo>
                      <a:pt x="29954" y="23572"/>
                    </a:moveTo>
                    <a:lnTo>
                      <a:pt x="1479" y="25592"/>
                    </a:lnTo>
                    <a:cubicBezTo>
                      <a:pt x="875" y="25638"/>
                      <a:pt x="380" y="25132"/>
                      <a:pt x="369" y="24470"/>
                    </a:cubicBezTo>
                    <a:lnTo>
                      <a:pt x="6" y="1163"/>
                    </a:lnTo>
                    <a:cubicBezTo>
                      <a:pt x="0" y="513"/>
                      <a:pt x="472" y="1"/>
                      <a:pt x="1071" y="18"/>
                    </a:cubicBezTo>
                    <a:lnTo>
                      <a:pt x="29385" y="1019"/>
                    </a:lnTo>
                    <a:cubicBezTo>
                      <a:pt x="29845" y="1036"/>
                      <a:pt x="30230" y="1520"/>
                      <a:pt x="30248" y="2084"/>
                    </a:cubicBezTo>
                    <a:lnTo>
                      <a:pt x="30766" y="22462"/>
                    </a:lnTo>
                    <a:cubicBezTo>
                      <a:pt x="30777" y="23049"/>
                      <a:pt x="30415" y="23544"/>
                      <a:pt x="29954" y="235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754059" y="2433963"/>
                <a:ext cx="2359219" cy="1751701"/>
              </a:xfrm>
              <a:custGeom>
                <a:avLst/>
                <a:gdLst/>
                <a:ahLst/>
                <a:cxnLst/>
                <a:rect l="l" t="t" r="r" b="b"/>
                <a:pathLst>
                  <a:path w="30732" h="22819" extrusionOk="0">
                    <a:moveTo>
                      <a:pt x="30732" y="21017"/>
                    </a:moveTo>
                    <a:lnTo>
                      <a:pt x="30254" y="2084"/>
                    </a:lnTo>
                    <a:cubicBezTo>
                      <a:pt x="30237" y="1508"/>
                      <a:pt x="29851" y="1036"/>
                      <a:pt x="29391" y="1019"/>
                    </a:cubicBezTo>
                    <a:lnTo>
                      <a:pt x="1077" y="18"/>
                    </a:lnTo>
                    <a:cubicBezTo>
                      <a:pt x="479" y="1"/>
                      <a:pt x="1" y="507"/>
                      <a:pt x="12" y="1163"/>
                    </a:cubicBezTo>
                    <a:lnTo>
                      <a:pt x="346" y="228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854394" y="2555025"/>
                <a:ext cx="2180274" cy="1505208"/>
              </a:xfrm>
              <a:custGeom>
                <a:avLst/>
                <a:gdLst/>
                <a:ahLst/>
                <a:cxnLst/>
                <a:rect l="l" t="t" r="r" b="b"/>
                <a:pathLst>
                  <a:path w="28401" h="19608" extrusionOk="0">
                    <a:moveTo>
                      <a:pt x="28400" y="18128"/>
                    </a:moveTo>
                    <a:lnTo>
                      <a:pt x="317" y="19607"/>
                    </a:lnTo>
                    <a:lnTo>
                      <a:pt x="0" y="0"/>
                    </a:lnTo>
                    <a:lnTo>
                      <a:pt x="27957" y="806"/>
                    </a:lnTo>
                    <a:close/>
                  </a:path>
                </a:pathLst>
              </a:custGeom>
              <a:solidFill>
                <a:srgbClr val="D1E0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861917" y="2562932"/>
                <a:ext cx="2166072" cy="1488013"/>
              </a:xfrm>
              <a:custGeom>
                <a:avLst/>
                <a:gdLst/>
                <a:ahLst/>
                <a:cxnLst/>
                <a:rect l="l" t="t" r="r" b="b"/>
                <a:pathLst>
                  <a:path w="28216" h="19384" extrusionOk="0">
                    <a:moveTo>
                      <a:pt x="317" y="19383"/>
                    </a:moveTo>
                    <a:lnTo>
                      <a:pt x="0" y="1"/>
                    </a:lnTo>
                    <a:lnTo>
                      <a:pt x="27784" y="795"/>
                    </a:lnTo>
                    <a:lnTo>
                      <a:pt x="28216" y="1792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946285" y="2963656"/>
                <a:ext cx="1165024" cy="956952"/>
              </a:xfrm>
              <a:custGeom>
                <a:avLst/>
                <a:gdLst/>
                <a:ahLst/>
                <a:cxnLst/>
                <a:rect l="l" t="t" r="r" b="b"/>
                <a:pathLst>
                  <a:path w="15176" h="12466" extrusionOk="0">
                    <a:moveTo>
                      <a:pt x="4621" y="6308"/>
                    </a:moveTo>
                    <a:cubicBezTo>
                      <a:pt x="4621" y="6308"/>
                      <a:pt x="6123" y="12466"/>
                      <a:pt x="10647" y="12132"/>
                    </a:cubicBezTo>
                    <a:cubicBezTo>
                      <a:pt x="15176" y="11804"/>
                      <a:pt x="14698" y="478"/>
                      <a:pt x="14698" y="478"/>
                    </a:cubicBezTo>
                    <a:lnTo>
                      <a:pt x="4829" y="1"/>
                    </a:lnTo>
                    <a:cubicBezTo>
                      <a:pt x="4829" y="1"/>
                      <a:pt x="0" y="5853"/>
                      <a:pt x="892" y="7465"/>
                    </a:cubicBezTo>
                    <a:cubicBezTo>
                      <a:pt x="1784" y="9076"/>
                      <a:pt x="4621" y="6308"/>
                      <a:pt x="4621" y="6308"/>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2297236" y="2111003"/>
                <a:ext cx="1038741" cy="893391"/>
              </a:xfrm>
              <a:custGeom>
                <a:avLst/>
                <a:gdLst/>
                <a:ahLst/>
                <a:cxnLst/>
                <a:rect l="l" t="t" r="r" b="b"/>
                <a:pathLst>
                  <a:path w="13531" h="11638" extrusionOk="0">
                    <a:moveTo>
                      <a:pt x="0" y="7137"/>
                    </a:moveTo>
                    <a:cubicBezTo>
                      <a:pt x="0" y="6055"/>
                      <a:pt x="547" y="5048"/>
                      <a:pt x="1445" y="4467"/>
                    </a:cubicBezTo>
                    <a:cubicBezTo>
                      <a:pt x="3827" y="2936"/>
                      <a:pt x="8834" y="1"/>
                      <a:pt x="10848" y="1042"/>
                    </a:cubicBezTo>
                    <a:cubicBezTo>
                      <a:pt x="13530" y="2435"/>
                      <a:pt x="2855" y="11637"/>
                      <a:pt x="1134" y="10348"/>
                    </a:cubicBezTo>
                    <a:cubicBezTo>
                      <a:pt x="225" y="9669"/>
                      <a:pt x="6" y="8276"/>
                      <a:pt x="0" y="7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1290433" y="2270065"/>
                <a:ext cx="1332914" cy="1718999"/>
              </a:xfrm>
              <a:custGeom>
                <a:avLst/>
                <a:gdLst/>
                <a:ahLst/>
                <a:cxnLst/>
                <a:rect l="l" t="t" r="r" b="b"/>
                <a:pathLst>
                  <a:path w="17363" h="22393" extrusionOk="0">
                    <a:moveTo>
                      <a:pt x="7890" y="21149"/>
                    </a:moveTo>
                    <a:cubicBezTo>
                      <a:pt x="2331" y="22393"/>
                      <a:pt x="0" y="12563"/>
                      <a:pt x="1577" y="5019"/>
                    </a:cubicBezTo>
                    <a:cubicBezTo>
                      <a:pt x="2049" y="2740"/>
                      <a:pt x="4080" y="1"/>
                      <a:pt x="6647" y="127"/>
                    </a:cubicBezTo>
                    <a:lnTo>
                      <a:pt x="15343" y="1140"/>
                    </a:lnTo>
                    <a:cubicBezTo>
                      <a:pt x="17322" y="2348"/>
                      <a:pt x="17363" y="5353"/>
                      <a:pt x="16747" y="8546"/>
                    </a:cubicBezTo>
                    <a:cubicBezTo>
                      <a:pt x="15768" y="13657"/>
                      <a:pt x="12695" y="20068"/>
                      <a:pt x="7890" y="211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1638956" y="2397268"/>
                <a:ext cx="933109" cy="1358510"/>
              </a:xfrm>
              <a:custGeom>
                <a:avLst/>
                <a:gdLst/>
                <a:ahLst/>
                <a:cxnLst/>
                <a:rect l="l" t="t" r="r" b="b"/>
                <a:pathLst>
                  <a:path w="12155" h="17697" extrusionOk="0">
                    <a:moveTo>
                      <a:pt x="10354" y="628"/>
                    </a:moveTo>
                    <a:cubicBezTo>
                      <a:pt x="9358" y="1313"/>
                      <a:pt x="3005" y="2602"/>
                      <a:pt x="156" y="881"/>
                    </a:cubicBezTo>
                    <a:cubicBezTo>
                      <a:pt x="1" y="2199"/>
                      <a:pt x="1261" y="5198"/>
                      <a:pt x="1854" y="8052"/>
                    </a:cubicBezTo>
                    <a:cubicBezTo>
                      <a:pt x="2775" y="12426"/>
                      <a:pt x="4864" y="17697"/>
                      <a:pt x="6630" y="16114"/>
                    </a:cubicBezTo>
                    <a:cubicBezTo>
                      <a:pt x="10072" y="13036"/>
                      <a:pt x="11608" y="7770"/>
                      <a:pt x="11908" y="4616"/>
                    </a:cubicBezTo>
                    <a:cubicBezTo>
                      <a:pt x="12155" y="1923"/>
                      <a:pt x="11263" y="1"/>
                      <a:pt x="10354" y="628"/>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1597121" y="2215241"/>
                <a:ext cx="891876" cy="343381"/>
              </a:xfrm>
              <a:custGeom>
                <a:avLst/>
                <a:gdLst/>
                <a:ahLst/>
                <a:cxnLst/>
                <a:rect l="l" t="t" r="r" b="b"/>
                <a:pathLst>
                  <a:path w="13237" h="4473" extrusionOk="0">
                    <a:moveTo>
                      <a:pt x="13237" y="2539"/>
                    </a:moveTo>
                    <a:cubicBezTo>
                      <a:pt x="13237" y="3609"/>
                      <a:pt x="10676" y="4472"/>
                      <a:pt x="7229" y="4467"/>
                    </a:cubicBezTo>
                    <a:cubicBezTo>
                      <a:pt x="3407" y="4461"/>
                      <a:pt x="1" y="3408"/>
                      <a:pt x="1" y="2124"/>
                    </a:cubicBezTo>
                    <a:cubicBezTo>
                      <a:pt x="1" y="835"/>
                      <a:pt x="3407" y="1"/>
                      <a:pt x="7229" y="231"/>
                    </a:cubicBezTo>
                    <a:cubicBezTo>
                      <a:pt x="10676" y="438"/>
                      <a:pt x="13237" y="1468"/>
                      <a:pt x="13237" y="25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1464925" y="1398911"/>
                <a:ext cx="1239718" cy="1054521"/>
              </a:xfrm>
              <a:custGeom>
                <a:avLst/>
                <a:gdLst/>
                <a:ahLst/>
                <a:cxnLst/>
                <a:rect l="l" t="t" r="r" b="b"/>
                <a:pathLst>
                  <a:path w="16149" h="13737" extrusionOk="0">
                    <a:moveTo>
                      <a:pt x="16148" y="8074"/>
                    </a:moveTo>
                    <a:cubicBezTo>
                      <a:pt x="16148" y="11233"/>
                      <a:pt x="13127" y="13737"/>
                      <a:pt x="8978" y="13656"/>
                    </a:cubicBezTo>
                    <a:cubicBezTo>
                      <a:pt x="4282" y="13570"/>
                      <a:pt x="0" y="10272"/>
                      <a:pt x="0" y="6319"/>
                    </a:cubicBezTo>
                    <a:cubicBezTo>
                      <a:pt x="0" y="2359"/>
                      <a:pt x="4288" y="0"/>
                      <a:pt x="8978" y="927"/>
                    </a:cubicBezTo>
                    <a:cubicBezTo>
                      <a:pt x="13121" y="1755"/>
                      <a:pt x="16148" y="4915"/>
                      <a:pt x="16148" y="80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1566948" y="1676347"/>
                <a:ext cx="1070523" cy="622487"/>
              </a:xfrm>
              <a:custGeom>
                <a:avLst/>
                <a:gdLst/>
                <a:ahLst/>
                <a:cxnLst/>
                <a:rect l="l" t="t" r="r" b="b"/>
                <a:pathLst>
                  <a:path w="13945" h="8109" extrusionOk="0">
                    <a:moveTo>
                      <a:pt x="12241" y="1634"/>
                    </a:moveTo>
                    <a:lnTo>
                      <a:pt x="2372" y="184"/>
                    </a:lnTo>
                    <a:cubicBezTo>
                      <a:pt x="1083" y="0"/>
                      <a:pt x="1" y="875"/>
                      <a:pt x="1" y="2158"/>
                    </a:cubicBezTo>
                    <a:lnTo>
                      <a:pt x="1" y="3205"/>
                    </a:lnTo>
                    <a:cubicBezTo>
                      <a:pt x="1" y="4489"/>
                      <a:pt x="1083" y="5611"/>
                      <a:pt x="2372" y="5703"/>
                    </a:cubicBezTo>
                    <a:lnTo>
                      <a:pt x="2832" y="5738"/>
                    </a:lnTo>
                    <a:cubicBezTo>
                      <a:pt x="3644" y="5795"/>
                      <a:pt x="4392" y="6209"/>
                      <a:pt x="4875" y="6825"/>
                    </a:cubicBezTo>
                    <a:cubicBezTo>
                      <a:pt x="5405" y="7510"/>
                      <a:pt x="6463" y="8005"/>
                      <a:pt x="7643" y="8057"/>
                    </a:cubicBezTo>
                    <a:cubicBezTo>
                      <a:pt x="8788" y="8109"/>
                      <a:pt x="9744" y="7740"/>
                      <a:pt x="10210" y="7159"/>
                    </a:cubicBezTo>
                    <a:cubicBezTo>
                      <a:pt x="10618" y="6641"/>
                      <a:pt x="11240" y="6365"/>
                      <a:pt x="11879" y="6417"/>
                    </a:cubicBezTo>
                    <a:lnTo>
                      <a:pt x="12230" y="6445"/>
                    </a:lnTo>
                    <a:cubicBezTo>
                      <a:pt x="13179" y="6514"/>
                      <a:pt x="13927" y="5720"/>
                      <a:pt x="13927" y="4661"/>
                    </a:cubicBezTo>
                    <a:lnTo>
                      <a:pt x="13927" y="3798"/>
                    </a:lnTo>
                    <a:cubicBezTo>
                      <a:pt x="13945" y="2739"/>
                      <a:pt x="13191" y="1767"/>
                      <a:pt x="12241" y="1634"/>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1659760" y="1744209"/>
                <a:ext cx="912305" cy="381906"/>
              </a:xfrm>
              <a:custGeom>
                <a:avLst/>
                <a:gdLst/>
                <a:ahLst/>
                <a:cxnLst/>
                <a:rect l="l" t="t" r="r" b="b"/>
                <a:pathLst>
                  <a:path w="11884" h="4975" extrusionOk="0">
                    <a:moveTo>
                      <a:pt x="1663" y="1"/>
                    </a:moveTo>
                    <a:cubicBezTo>
                      <a:pt x="732" y="1"/>
                      <a:pt x="0" y="655"/>
                      <a:pt x="0" y="1568"/>
                    </a:cubicBezTo>
                    <a:lnTo>
                      <a:pt x="0" y="2298"/>
                    </a:lnTo>
                    <a:cubicBezTo>
                      <a:pt x="0" y="3300"/>
                      <a:pt x="881" y="4186"/>
                      <a:pt x="1940" y="4272"/>
                    </a:cubicBezTo>
                    <a:lnTo>
                      <a:pt x="10428" y="4969"/>
                    </a:lnTo>
                    <a:cubicBezTo>
                      <a:pt x="10471" y="4973"/>
                      <a:pt x="10514" y="4975"/>
                      <a:pt x="10557" y="4975"/>
                    </a:cubicBezTo>
                    <a:cubicBezTo>
                      <a:pt x="11306" y="4975"/>
                      <a:pt x="11884" y="4359"/>
                      <a:pt x="11878" y="3553"/>
                    </a:cubicBezTo>
                    <a:lnTo>
                      <a:pt x="11878" y="2931"/>
                    </a:lnTo>
                    <a:cubicBezTo>
                      <a:pt x="11878" y="2091"/>
                      <a:pt x="11239" y="1314"/>
                      <a:pt x="10428" y="1199"/>
                    </a:cubicBezTo>
                    <a:lnTo>
                      <a:pt x="1940" y="20"/>
                    </a:lnTo>
                    <a:cubicBezTo>
                      <a:pt x="1846" y="7"/>
                      <a:pt x="1753" y="1"/>
                      <a:pt x="1663" y="1"/>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1869181" y="1868649"/>
                <a:ext cx="542977" cy="150920"/>
              </a:xfrm>
              <a:custGeom>
                <a:avLst/>
                <a:gdLst/>
                <a:ahLst/>
                <a:cxnLst/>
                <a:rect l="l" t="t" r="r" b="b"/>
                <a:pathLst>
                  <a:path w="7073" h="1966" extrusionOk="0">
                    <a:moveTo>
                      <a:pt x="816" y="1"/>
                    </a:moveTo>
                    <a:cubicBezTo>
                      <a:pt x="355" y="1"/>
                      <a:pt x="0" y="251"/>
                      <a:pt x="0" y="608"/>
                    </a:cubicBezTo>
                    <a:cubicBezTo>
                      <a:pt x="0" y="1005"/>
                      <a:pt x="437" y="1368"/>
                      <a:pt x="973" y="1420"/>
                    </a:cubicBezTo>
                    <a:cubicBezTo>
                      <a:pt x="1020" y="1425"/>
                      <a:pt x="1067" y="1428"/>
                      <a:pt x="1112" y="1428"/>
                    </a:cubicBezTo>
                    <a:cubicBezTo>
                      <a:pt x="1570" y="1428"/>
                      <a:pt x="1922" y="1173"/>
                      <a:pt x="1922" y="827"/>
                    </a:cubicBezTo>
                    <a:cubicBezTo>
                      <a:pt x="1922" y="442"/>
                      <a:pt x="1502" y="85"/>
                      <a:pt x="973" y="10"/>
                    </a:cubicBezTo>
                    <a:cubicBezTo>
                      <a:pt x="919" y="4"/>
                      <a:pt x="867" y="1"/>
                      <a:pt x="816" y="1"/>
                    </a:cubicBezTo>
                    <a:close/>
                    <a:moveTo>
                      <a:pt x="6129" y="642"/>
                    </a:moveTo>
                    <a:cubicBezTo>
                      <a:pt x="5726" y="642"/>
                      <a:pt x="5415" y="877"/>
                      <a:pt x="5415" y="1213"/>
                    </a:cubicBezTo>
                    <a:cubicBezTo>
                      <a:pt x="5415" y="1581"/>
                      <a:pt x="5789" y="1909"/>
                      <a:pt x="6250" y="1961"/>
                    </a:cubicBezTo>
                    <a:cubicBezTo>
                      <a:pt x="6282" y="1964"/>
                      <a:pt x="6314" y="1965"/>
                      <a:pt x="6346" y="1965"/>
                    </a:cubicBezTo>
                    <a:cubicBezTo>
                      <a:pt x="6755" y="1965"/>
                      <a:pt x="7073" y="1728"/>
                      <a:pt x="7073" y="1403"/>
                    </a:cubicBezTo>
                    <a:cubicBezTo>
                      <a:pt x="7067" y="1040"/>
                      <a:pt x="6704" y="712"/>
                      <a:pt x="6250" y="649"/>
                    </a:cubicBezTo>
                    <a:cubicBezTo>
                      <a:pt x="6209" y="644"/>
                      <a:pt x="6169" y="642"/>
                      <a:pt x="6129" y="6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1638572" y="1464239"/>
                <a:ext cx="1018781" cy="568215"/>
              </a:xfrm>
              <a:custGeom>
                <a:avLst/>
                <a:gdLst/>
                <a:ahLst/>
                <a:cxnLst/>
                <a:rect l="l" t="t" r="r" b="b"/>
                <a:pathLst>
                  <a:path w="13271" h="7402" extrusionOk="0">
                    <a:moveTo>
                      <a:pt x="6768" y="524"/>
                    </a:moveTo>
                    <a:cubicBezTo>
                      <a:pt x="4028" y="1"/>
                      <a:pt x="1456" y="732"/>
                      <a:pt x="0" y="2337"/>
                    </a:cubicBezTo>
                    <a:cubicBezTo>
                      <a:pt x="414" y="3655"/>
                      <a:pt x="2503" y="5497"/>
                      <a:pt x="5812" y="6486"/>
                    </a:cubicBezTo>
                    <a:cubicBezTo>
                      <a:pt x="8839" y="7401"/>
                      <a:pt x="10934" y="7355"/>
                      <a:pt x="13271" y="6964"/>
                    </a:cubicBezTo>
                    <a:cubicBezTo>
                      <a:pt x="13271" y="4092"/>
                      <a:pt x="10514" y="1244"/>
                      <a:pt x="6768" y="524"/>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1435753" y="1242075"/>
                <a:ext cx="1302054" cy="651197"/>
              </a:xfrm>
              <a:custGeom>
                <a:avLst/>
                <a:gdLst/>
                <a:ahLst/>
                <a:cxnLst/>
                <a:rect l="l" t="t" r="r" b="b"/>
                <a:pathLst>
                  <a:path w="16961" h="8483" extrusionOk="0">
                    <a:moveTo>
                      <a:pt x="16960" y="8483"/>
                    </a:moveTo>
                    <a:lnTo>
                      <a:pt x="16442" y="8414"/>
                    </a:lnTo>
                    <a:cubicBezTo>
                      <a:pt x="16442" y="5594"/>
                      <a:pt x="13501" y="2659"/>
                      <a:pt x="9496" y="1778"/>
                    </a:cubicBezTo>
                    <a:cubicBezTo>
                      <a:pt x="4961" y="788"/>
                      <a:pt x="818" y="2745"/>
                      <a:pt x="818" y="6267"/>
                    </a:cubicBezTo>
                    <a:lnTo>
                      <a:pt x="1" y="6152"/>
                    </a:lnTo>
                    <a:cubicBezTo>
                      <a:pt x="1" y="2187"/>
                      <a:pt x="4558" y="0"/>
                      <a:pt x="9496" y="1122"/>
                    </a:cubicBezTo>
                    <a:cubicBezTo>
                      <a:pt x="13818" y="2118"/>
                      <a:pt x="16960" y="5369"/>
                      <a:pt x="16960" y="84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2731048" y="1636121"/>
                <a:ext cx="31014" cy="285412"/>
              </a:xfrm>
              <a:custGeom>
                <a:avLst/>
                <a:gdLst/>
                <a:ahLst/>
                <a:cxnLst/>
                <a:rect l="l" t="t" r="r" b="b"/>
                <a:pathLst>
                  <a:path w="404" h="3718" extrusionOk="0">
                    <a:moveTo>
                      <a:pt x="202" y="3701"/>
                    </a:moveTo>
                    <a:lnTo>
                      <a:pt x="202" y="3701"/>
                    </a:lnTo>
                    <a:cubicBezTo>
                      <a:pt x="99" y="3689"/>
                      <a:pt x="1" y="3580"/>
                      <a:pt x="1" y="3453"/>
                    </a:cubicBezTo>
                    <a:lnTo>
                      <a:pt x="1" y="208"/>
                    </a:lnTo>
                    <a:cubicBezTo>
                      <a:pt x="1" y="87"/>
                      <a:pt x="87" y="0"/>
                      <a:pt x="202" y="18"/>
                    </a:cubicBezTo>
                    <a:lnTo>
                      <a:pt x="202" y="18"/>
                    </a:lnTo>
                    <a:cubicBezTo>
                      <a:pt x="311" y="41"/>
                      <a:pt x="404" y="156"/>
                      <a:pt x="404" y="277"/>
                    </a:cubicBezTo>
                    <a:lnTo>
                      <a:pt x="404" y="3511"/>
                    </a:lnTo>
                    <a:cubicBezTo>
                      <a:pt x="404" y="3626"/>
                      <a:pt x="311" y="3718"/>
                      <a:pt x="202" y="37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2356884" y="2088971"/>
                <a:ext cx="391898" cy="288483"/>
              </a:xfrm>
              <a:custGeom>
                <a:avLst/>
                <a:gdLst/>
                <a:ahLst/>
                <a:cxnLst/>
                <a:rect l="l" t="t" r="r" b="b"/>
                <a:pathLst>
                  <a:path w="5105" h="3758" extrusionOk="0">
                    <a:moveTo>
                      <a:pt x="259" y="3758"/>
                    </a:moveTo>
                    <a:cubicBezTo>
                      <a:pt x="127" y="3752"/>
                      <a:pt x="12" y="3643"/>
                      <a:pt x="6" y="3499"/>
                    </a:cubicBezTo>
                    <a:cubicBezTo>
                      <a:pt x="0" y="3355"/>
                      <a:pt x="110" y="3234"/>
                      <a:pt x="242" y="3234"/>
                    </a:cubicBezTo>
                    <a:cubicBezTo>
                      <a:pt x="4155" y="3177"/>
                      <a:pt x="4633" y="328"/>
                      <a:pt x="4656" y="207"/>
                    </a:cubicBezTo>
                    <a:cubicBezTo>
                      <a:pt x="4673" y="75"/>
                      <a:pt x="4783" y="0"/>
                      <a:pt x="4903" y="29"/>
                    </a:cubicBezTo>
                    <a:cubicBezTo>
                      <a:pt x="5019" y="63"/>
                      <a:pt x="5105" y="190"/>
                      <a:pt x="5088" y="322"/>
                    </a:cubicBezTo>
                    <a:cubicBezTo>
                      <a:pt x="5076" y="357"/>
                      <a:pt x="4547" y="3660"/>
                      <a:pt x="271" y="3752"/>
                    </a:cubicBezTo>
                    <a:cubicBezTo>
                      <a:pt x="265" y="3758"/>
                      <a:pt x="265" y="3758"/>
                      <a:pt x="259" y="37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2671016" y="1833566"/>
                <a:ext cx="141406" cy="306676"/>
              </a:xfrm>
              <a:custGeom>
                <a:avLst/>
                <a:gdLst/>
                <a:ahLst/>
                <a:cxnLst/>
                <a:rect l="l" t="t" r="r" b="b"/>
                <a:pathLst>
                  <a:path w="1842" h="3995" extrusionOk="0">
                    <a:moveTo>
                      <a:pt x="1209" y="3972"/>
                    </a:moveTo>
                    <a:lnTo>
                      <a:pt x="345" y="3903"/>
                    </a:lnTo>
                    <a:cubicBezTo>
                      <a:pt x="161" y="3885"/>
                      <a:pt x="259" y="3822"/>
                      <a:pt x="259" y="3621"/>
                    </a:cubicBezTo>
                    <a:cubicBezTo>
                      <a:pt x="259" y="3621"/>
                      <a:pt x="691" y="1837"/>
                      <a:pt x="0" y="306"/>
                    </a:cubicBezTo>
                    <a:cubicBezTo>
                      <a:pt x="0" y="133"/>
                      <a:pt x="52" y="35"/>
                      <a:pt x="150" y="1"/>
                    </a:cubicBezTo>
                    <a:lnTo>
                      <a:pt x="1209" y="81"/>
                    </a:lnTo>
                    <a:cubicBezTo>
                      <a:pt x="1387" y="110"/>
                      <a:pt x="1491" y="294"/>
                      <a:pt x="1531" y="490"/>
                    </a:cubicBezTo>
                    <a:cubicBezTo>
                      <a:pt x="1813" y="1693"/>
                      <a:pt x="1842" y="2809"/>
                      <a:pt x="1531" y="3644"/>
                    </a:cubicBezTo>
                    <a:cubicBezTo>
                      <a:pt x="1462" y="3828"/>
                      <a:pt x="1387" y="3995"/>
                      <a:pt x="1209" y="39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2282650" y="2306759"/>
                <a:ext cx="140561" cy="98566"/>
              </a:xfrm>
              <a:custGeom>
                <a:avLst/>
                <a:gdLst/>
                <a:ahLst/>
                <a:cxnLst/>
                <a:rect l="l" t="t" r="r" b="b"/>
                <a:pathLst>
                  <a:path w="1831" h="1284" extrusionOk="0">
                    <a:moveTo>
                      <a:pt x="1" y="616"/>
                    </a:moveTo>
                    <a:lnTo>
                      <a:pt x="1" y="616"/>
                    </a:lnTo>
                    <a:cubicBezTo>
                      <a:pt x="1" y="271"/>
                      <a:pt x="277" y="0"/>
                      <a:pt x="605" y="23"/>
                    </a:cubicBezTo>
                    <a:lnTo>
                      <a:pt x="1249" y="52"/>
                    </a:lnTo>
                    <a:cubicBezTo>
                      <a:pt x="1572" y="69"/>
                      <a:pt x="1831" y="345"/>
                      <a:pt x="1831" y="685"/>
                    </a:cubicBezTo>
                    <a:lnTo>
                      <a:pt x="1831" y="685"/>
                    </a:lnTo>
                    <a:cubicBezTo>
                      <a:pt x="1831" y="1019"/>
                      <a:pt x="1572" y="1283"/>
                      <a:pt x="1249" y="1278"/>
                    </a:cubicBezTo>
                    <a:lnTo>
                      <a:pt x="605" y="1260"/>
                    </a:lnTo>
                    <a:cubicBezTo>
                      <a:pt x="271" y="1249"/>
                      <a:pt x="1" y="961"/>
                      <a:pt x="1" y="6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327972" y="1655083"/>
                <a:ext cx="269147" cy="433953"/>
              </a:xfrm>
              <a:custGeom>
                <a:avLst/>
                <a:gdLst/>
                <a:ahLst/>
                <a:cxnLst/>
                <a:rect l="l" t="t" r="r" b="b"/>
                <a:pathLst>
                  <a:path w="3506" h="5653" extrusionOk="0">
                    <a:moveTo>
                      <a:pt x="3355" y="3080"/>
                    </a:moveTo>
                    <a:cubicBezTo>
                      <a:pt x="3212" y="4570"/>
                      <a:pt x="2492" y="5652"/>
                      <a:pt x="1733" y="5635"/>
                    </a:cubicBezTo>
                    <a:cubicBezTo>
                      <a:pt x="1232" y="5629"/>
                      <a:pt x="426" y="5635"/>
                      <a:pt x="426" y="5635"/>
                    </a:cubicBezTo>
                    <a:cubicBezTo>
                      <a:pt x="0" y="5169"/>
                      <a:pt x="541" y="3903"/>
                      <a:pt x="651" y="2815"/>
                    </a:cubicBezTo>
                    <a:cubicBezTo>
                      <a:pt x="754" y="1739"/>
                      <a:pt x="162" y="335"/>
                      <a:pt x="979" y="1"/>
                    </a:cubicBezTo>
                    <a:cubicBezTo>
                      <a:pt x="979" y="1"/>
                      <a:pt x="1876" y="139"/>
                      <a:pt x="2268" y="260"/>
                    </a:cubicBezTo>
                    <a:cubicBezTo>
                      <a:pt x="2987" y="473"/>
                      <a:pt x="3505" y="1595"/>
                      <a:pt x="3355" y="30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266558" y="1649786"/>
                <a:ext cx="231147" cy="443625"/>
              </a:xfrm>
              <a:custGeom>
                <a:avLst/>
                <a:gdLst/>
                <a:ahLst/>
                <a:cxnLst/>
                <a:rect l="l" t="t" r="r" b="b"/>
                <a:pathLst>
                  <a:path w="3011" h="5779" extrusionOk="0">
                    <a:moveTo>
                      <a:pt x="2861" y="3022"/>
                    </a:moveTo>
                    <a:cubicBezTo>
                      <a:pt x="2705" y="4576"/>
                      <a:pt x="1974" y="5779"/>
                      <a:pt x="1232" y="5704"/>
                    </a:cubicBezTo>
                    <a:cubicBezTo>
                      <a:pt x="484" y="5635"/>
                      <a:pt x="0" y="4311"/>
                      <a:pt x="162" y="2757"/>
                    </a:cubicBezTo>
                    <a:cubicBezTo>
                      <a:pt x="311" y="1204"/>
                      <a:pt x="1048" y="1"/>
                      <a:pt x="1784" y="70"/>
                    </a:cubicBezTo>
                    <a:cubicBezTo>
                      <a:pt x="2527" y="145"/>
                      <a:pt x="3010" y="1462"/>
                      <a:pt x="2861" y="30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936535" y="2478564"/>
                <a:ext cx="957444" cy="1122611"/>
              </a:xfrm>
              <a:custGeom>
                <a:avLst/>
                <a:gdLst/>
                <a:ahLst/>
                <a:cxnLst/>
                <a:rect l="l" t="t" r="r" b="b"/>
                <a:pathLst>
                  <a:path w="12472" h="14624" extrusionOk="0">
                    <a:moveTo>
                      <a:pt x="7908" y="47"/>
                    </a:moveTo>
                    <a:cubicBezTo>
                      <a:pt x="6774" y="1"/>
                      <a:pt x="5698" y="565"/>
                      <a:pt x="5042" y="1520"/>
                    </a:cubicBezTo>
                    <a:cubicBezTo>
                      <a:pt x="3321" y="4052"/>
                      <a:pt x="1" y="9404"/>
                      <a:pt x="990" y="11643"/>
                    </a:cubicBezTo>
                    <a:cubicBezTo>
                      <a:pt x="2314" y="14624"/>
                      <a:pt x="12471" y="3333"/>
                      <a:pt x="11211" y="1405"/>
                    </a:cubicBezTo>
                    <a:cubicBezTo>
                      <a:pt x="10543" y="381"/>
                      <a:pt x="9105" y="93"/>
                      <a:pt x="7908" y="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2974297" y="4595200"/>
                <a:ext cx="715241" cy="165725"/>
              </a:xfrm>
              <a:custGeom>
                <a:avLst/>
                <a:gdLst/>
                <a:ahLst/>
                <a:cxnLst/>
                <a:rect l="l" t="t" r="r" b="b"/>
                <a:pathLst>
                  <a:path w="18704" h="2159" extrusionOk="0">
                    <a:moveTo>
                      <a:pt x="18704" y="1082"/>
                    </a:moveTo>
                    <a:cubicBezTo>
                      <a:pt x="18704" y="1675"/>
                      <a:pt x="14520" y="2158"/>
                      <a:pt x="9352" y="2158"/>
                    </a:cubicBezTo>
                    <a:cubicBezTo>
                      <a:pt x="4190" y="2158"/>
                      <a:pt x="1" y="1675"/>
                      <a:pt x="1" y="1082"/>
                    </a:cubicBezTo>
                    <a:cubicBezTo>
                      <a:pt x="1" y="484"/>
                      <a:pt x="4190" y="0"/>
                      <a:pt x="9352" y="0"/>
                    </a:cubicBezTo>
                    <a:cubicBezTo>
                      <a:pt x="14520" y="0"/>
                      <a:pt x="18704" y="484"/>
                      <a:pt x="18704" y="1082"/>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386257" y="3189429"/>
                <a:ext cx="41992" cy="47364"/>
              </a:xfrm>
              <a:custGeom>
                <a:avLst/>
                <a:gdLst/>
                <a:ahLst/>
                <a:cxnLst/>
                <a:rect l="l" t="t" r="r" b="b"/>
                <a:pathLst>
                  <a:path w="547" h="617" extrusionOk="0">
                    <a:moveTo>
                      <a:pt x="0" y="311"/>
                    </a:moveTo>
                    <a:cubicBezTo>
                      <a:pt x="0" y="484"/>
                      <a:pt x="121" y="616"/>
                      <a:pt x="271" y="616"/>
                    </a:cubicBezTo>
                    <a:cubicBezTo>
                      <a:pt x="426" y="616"/>
                      <a:pt x="547" y="484"/>
                      <a:pt x="547" y="311"/>
                    </a:cubicBezTo>
                    <a:cubicBezTo>
                      <a:pt x="547" y="138"/>
                      <a:pt x="426" y="0"/>
                      <a:pt x="271" y="0"/>
                    </a:cubicBezTo>
                    <a:cubicBezTo>
                      <a:pt x="121" y="0"/>
                      <a:pt x="0" y="138"/>
                      <a:pt x="0" y="311"/>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298282" y="3187203"/>
                <a:ext cx="108780" cy="291170"/>
              </a:xfrm>
              <a:custGeom>
                <a:avLst/>
                <a:gdLst/>
                <a:ahLst/>
                <a:cxnLst/>
                <a:rect l="l" t="t" r="r" b="b"/>
                <a:pathLst>
                  <a:path w="1417" h="3793" extrusionOk="0">
                    <a:moveTo>
                      <a:pt x="1" y="1951"/>
                    </a:moveTo>
                    <a:cubicBezTo>
                      <a:pt x="1" y="1951"/>
                      <a:pt x="122" y="3684"/>
                      <a:pt x="496" y="3718"/>
                    </a:cubicBezTo>
                    <a:cubicBezTo>
                      <a:pt x="1215" y="3793"/>
                      <a:pt x="1417" y="1951"/>
                      <a:pt x="1417" y="1951"/>
                    </a:cubicBezTo>
                    <a:lnTo>
                      <a:pt x="1417" y="1"/>
                    </a:lnTo>
                    <a:lnTo>
                      <a:pt x="1" y="1"/>
                    </a:lnTo>
                    <a:lnTo>
                      <a:pt x="1" y="1951"/>
                    </a:ln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298282" y="3185897"/>
                <a:ext cx="109701" cy="129963"/>
              </a:xfrm>
              <a:custGeom>
                <a:avLst/>
                <a:gdLst/>
                <a:ahLst/>
                <a:cxnLst/>
                <a:rect l="l" t="t" r="r" b="b"/>
                <a:pathLst>
                  <a:path w="1429" h="1693" extrusionOk="0">
                    <a:moveTo>
                      <a:pt x="398" y="1692"/>
                    </a:moveTo>
                    <a:lnTo>
                      <a:pt x="398" y="1692"/>
                    </a:lnTo>
                    <a:cubicBezTo>
                      <a:pt x="254" y="1692"/>
                      <a:pt x="122" y="1663"/>
                      <a:pt x="1" y="1606"/>
                    </a:cubicBezTo>
                    <a:lnTo>
                      <a:pt x="1" y="0"/>
                    </a:lnTo>
                    <a:lnTo>
                      <a:pt x="1417" y="0"/>
                    </a:lnTo>
                    <a:lnTo>
                      <a:pt x="1417" y="645"/>
                    </a:lnTo>
                    <a:cubicBezTo>
                      <a:pt x="1428" y="1226"/>
                      <a:pt x="956" y="1692"/>
                      <a:pt x="398" y="1692"/>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254140" y="3084258"/>
                <a:ext cx="153842" cy="216554"/>
              </a:xfrm>
              <a:custGeom>
                <a:avLst/>
                <a:gdLst/>
                <a:ahLst/>
                <a:cxnLst/>
                <a:rect l="l" t="t" r="r" b="b"/>
                <a:pathLst>
                  <a:path w="2004" h="2821" extrusionOk="0">
                    <a:moveTo>
                      <a:pt x="973" y="2821"/>
                    </a:moveTo>
                    <a:lnTo>
                      <a:pt x="973" y="2821"/>
                    </a:lnTo>
                    <a:cubicBezTo>
                      <a:pt x="1531" y="2821"/>
                      <a:pt x="2003" y="2349"/>
                      <a:pt x="2003" y="1779"/>
                    </a:cubicBezTo>
                    <a:lnTo>
                      <a:pt x="2003" y="944"/>
                    </a:lnTo>
                    <a:cubicBezTo>
                      <a:pt x="2003" y="403"/>
                      <a:pt x="1560" y="1"/>
                      <a:pt x="1031" y="29"/>
                    </a:cubicBezTo>
                    <a:lnTo>
                      <a:pt x="1031" y="29"/>
                    </a:lnTo>
                    <a:cubicBezTo>
                      <a:pt x="513" y="58"/>
                      <a:pt x="81" y="490"/>
                      <a:pt x="58" y="1008"/>
                    </a:cubicBezTo>
                    <a:lnTo>
                      <a:pt x="23" y="1813"/>
                    </a:lnTo>
                    <a:cubicBezTo>
                      <a:pt x="0" y="2372"/>
                      <a:pt x="421" y="2821"/>
                      <a:pt x="973" y="2821"/>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3247538" y="3022844"/>
                <a:ext cx="193531" cy="195367"/>
              </a:xfrm>
              <a:custGeom>
                <a:avLst/>
                <a:gdLst/>
                <a:ahLst/>
                <a:cxnLst/>
                <a:rect l="l" t="t" r="r" b="b"/>
                <a:pathLst>
                  <a:path w="2521" h="2545" extrusionOk="0">
                    <a:moveTo>
                      <a:pt x="1473" y="1405"/>
                    </a:moveTo>
                    <a:cubicBezTo>
                      <a:pt x="1560" y="1319"/>
                      <a:pt x="1801" y="1911"/>
                      <a:pt x="1893" y="2055"/>
                    </a:cubicBezTo>
                    <a:cubicBezTo>
                      <a:pt x="1986" y="2199"/>
                      <a:pt x="1957" y="2544"/>
                      <a:pt x="1957" y="2544"/>
                    </a:cubicBezTo>
                    <a:lnTo>
                      <a:pt x="2089" y="2544"/>
                    </a:lnTo>
                    <a:lnTo>
                      <a:pt x="2089" y="2170"/>
                    </a:lnTo>
                    <a:cubicBezTo>
                      <a:pt x="2089" y="2170"/>
                      <a:pt x="2181" y="2147"/>
                      <a:pt x="2250" y="2228"/>
                    </a:cubicBezTo>
                    <a:cubicBezTo>
                      <a:pt x="2250" y="2228"/>
                      <a:pt x="2521" y="1652"/>
                      <a:pt x="2452" y="1336"/>
                    </a:cubicBezTo>
                    <a:cubicBezTo>
                      <a:pt x="2377" y="904"/>
                      <a:pt x="2262" y="893"/>
                      <a:pt x="2106" y="617"/>
                    </a:cubicBezTo>
                    <a:cubicBezTo>
                      <a:pt x="1784" y="24"/>
                      <a:pt x="6" y="1"/>
                      <a:pt x="6" y="1687"/>
                    </a:cubicBezTo>
                    <a:cubicBezTo>
                      <a:pt x="0" y="1693"/>
                      <a:pt x="1042" y="1854"/>
                      <a:pt x="1473" y="14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2855641" y="3298515"/>
                <a:ext cx="353054" cy="306216"/>
              </a:xfrm>
              <a:custGeom>
                <a:avLst/>
                <a:gdLst/>
                <a:ahLst/>
                <a:cxnLst/>
                <a:rect l="l" t="t" r="r" b="b"/>
                <a:pathLst>
                  <a:path w="4599" h="3989" extrusionOk="0">
                    <a:moveTo>
                      <a:pt x="449" y="329"/>
                    </a:moveTo>
                    <a:cubicBezTo>
                      <a:pt x="996" y="709"/>
                      <a:pt x="1399" y="588"/>
                      <a:pt x="1399" y="588"/>
                    </a:cubicBezTo>
                    <a:cubicBezTo>
                      <a:pt x="1399" y="588"/>
                      <a:pt x="1341" y="444"/>
                      <a:pt x="1313" y="231"/>
                    </a:cubicBezTo>
                    <a:cubicBezTo>
                      <a:pt x="1284" y="1"/>
                      <a:pt x="1577" y="133"/>
                      <a:pt x="1641" y="519"/>
                    </a:cubicBezTo>
                    <a:cubicBezTo>
                      <a:pt x="1681" y="789"/>
                      <a:pt x="2492" y="2360"/>
                      <a:pt x="3125" y="2763"/>
                    </a:cubicBezTo>
                    <a:lnTo>
                      <a:pt x="3586" y="2130"/>
                    </a:lnTo>
                    <a:lnTo>
                      <a:pt x="4599" y="2636"/>
                    </a:lnTo>
                    <a:cubicBezTo>
                      <a:pt x="4599" y="2636"/>
                      <a:pt x="3730" y="3989"/>
                      <a:pt x="3223" y="3960"/>
                    </a:cubicBezTo>
                    <a:cubicBezTo>
                      <a:pt x="2458" y="3914"/>
                      <a:pt x="1324" y="1439"/>
                      <a:pt x="1324" y="1439"/>
                    </a:cubicBezTo>
                    <a:cubicBezTo>
                      <a:pt x="939" y="916"/>
                      <a:pt x="214" y="916"/>
                      <a:pt x="104" y="801"/>
                    </a:cubicBezTo>
                    <a:cubicBezTo>
                      <a:pt x="1" y="674"/>
                      <a:pt x="208" y="156"/>
                      <a:pt x="449" y="329"/>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3091087" y="3331678"/>
                <a:ext cx="532459" cy="433876"/>
              </a:xfrm>
              <a:custGeom>
                <a:avLst/>
                <a:gdLst/>
                <a:ahLst/>
                <a:cxnLst/>
                <a:rect l="l" t="t" r="r" b="b"/>
                <a:pathLst>
                  <a:path w="6936" h="5652" extrusionOk="0">
                    <a:moveTo>
                      <a:pt x="6935" y="2492"/>
                    </a:moveTo>
                    <a:lnTo>
                      <a:pt x="5756" y="472"/>
                    </a:lnTo>
                    <a:cubicBezTo>
                      <a:pt x="5727" y="415"/>
                      <a:pt x="5687" y="357"/>
                      <a:pt x="5641" y="305"/>
                    </a:cubicBezTo>
                    <a:cubicBezTo>
                      <a:pt x="5635" y="300"/>
                      <a:pt x="5629" y="288"/>
                      <a:pt x="5629" y="282"/>
                    </a:cubicBezTo>
                    <a:lnTo>
                      <a:pt x="5595" y="248"/>
                    </a:lnTo>
                    <a:lnTo>
                      <a:pt x="5554" y="213"/>
                    </a:lnTo>
                    <a:lnTo>
                      <a:pt x="5543" y="196"/>
                    </a:lnTo>
                    <a:cubicBezTo>
                      <a:pt x="5428" y="104"/>
                      <a:pt x="5249" y="0"/>
                      <a:pt x="4996" y="0"/>
                    </a:cubicBezTo>
                    <a:lnTo>
                      <a:pt x="4087" y="0"/>
                    </a:lnTo>
                    <a:cubicBezTo>
                      <a:pt x="4087" y="0"/>
                      <a:pt x="3972" y="950"/>
                      <a:pt x="3091" y="731"/>
                    </a:cubicBezTo>
                    <a:cubicBezTo>
                      <a:pt x="2671" y="622"/>
                      <a:pt x="2706" y="0"/>
                      <a:pt x="2706" y="0"/>
                    </a:cubicBezTo>
                    <a:lnTo>
                      <a:pt x="2096" y="0"/>
                    </a:lnTo>
                    <a:cubicBezTo>
                      <a:pt x="1796" y="0"/>
                      <a:pt x="1526" y="161"/>
                      <a:pt x="1371" y="392"/>
                    </a:cubicBezTo>
                    <a:lnTo>
                      <a:pt x="53" y="1899"/>
                    </a:lnTo>
                    <a:cubicBezTo>
                      <a:pt x="1" y="2009"/>
                      <a:pt x="904" y="3189"/>
                      <a:pt x="1140" y="2930"/>
                    </a:cubicBezTo>
                    <a:lnTo>
                      <a:pt x="1227" y="2814"/>
                    </a:lnTo>
                    <a:lnTo>
                      <a:pt x="1227" y="5652"/>
                    </a:lnTo>
                    <a:lnTo>
                      <a:pt x="5859" y="5652"/>
                    </a:lnTo>
                    <a:lnTo>
                      <a:pt x="5859" y="3096"/>
                    </a:lnTo>
                    <a:lnTo>
                      <a:pt x="5859" y="3327"/>
                    </a:lnTo>
                    <a:cubicBezTo>
                      <a:pt x="6182" y="3235"/>
                      <a:pt x="6792" y="2907"/>
                      <a:pt x="6935" y="249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3170618" y="3763724"/>
                <a:ext cx="221014" cy="831518"/>
              </a:xfrm>
              <a:custGeom>
                <a:avLst/>
                <a:gdLst/>
                <a:ahLst/>
                <a:cxnLst/>
                <a:rect l="l" t="t" r="r" b="b"/>
                <a:pathLst>
                  <a:path w="2879" h="10832" extrusionOk="0">
                    <a:moveTo>
                      <a:pt x="1" y="10831"/>
                    </a:moveTo>
                    <a:lnTo>
                      <a:pt x="1324" y="10831"/>
                    </a:lnTo>
                    <a:lnTo>
                      <a:pt x="2878" y="1"/>
                    </a:lnTo>
                    <a:lnTo>
                      <a:pt x="2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3236484" y="3763724"/>
                <a:ext cx="155147" cy="831518"/>
              </a:xfrm>
              <a:custGeom>
                <a:avLst/>
                <a:gdLst/>
                <a:ahLst/>
                <a:cxnLst/>
                <a:rect l="l" t="t" r="r" b="b"/>
                <a:pathLst>
                  <a:path w="2021" h="10832" extrusionOk="0">
                    <a:moveTo>
                      <a:pt x="1554" y="1"/>
                    </a:moveTo>
                    <a:lnTo>
                      <a:pt x="0" y="10831"/>
                    </a:lnTo>
                    <a:lnTo>
                      <a:pt x="466" y="10831"/>
                    </a:lnTo>
                    <a:lnTo>
                      <a:pt x="2020" y="1"/>
                    </a:ln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3316015" y="3763724"/>
                <a:ext cx="222703" cy="831518"/>
              </a:xfrm>
              <a:custGeom>
                <a:avLst/>
                <a:gdLst/>
                <a:ahLst/>
                <a:cxnLst/>
                <a:rect l="l" t="t" r="r" b="b"/>
                <a:pathLst>
                  <a:path w="2901" h="10832" extrusionOk="0">
                    <a:moveTo>
                      <a:pt x="1600" y="10831"/>
                    </a:moveTo>
                    <a:lnTo>
                      <a:pt x="2901" y="10831"/>
                    </a:lnTo>
                    <a:lnTo>
                      <a:pt x="2849"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3427328" y="3763724"/>
                <a:ext cx="111390" cy="831518"/>
              </a:xfrm>
              <a:custGeom>
                <a:avLst/>
                <a:gdLst/>
                <a:ahLst/>
                <a:cxnLst/>
                <a:rect l="l" t="t" r="r" b="b"/>
                <a:pathLst>
                  <a:path w="1451" h="10832" extrusionOk="0">
                    <a:moveTo>
                      <a:pt x="0" y="1"/>
                    </a:moveTo>
                    <a:cubicBezTo>
                      <a:pt x="0" y="1100"/>
                      <a:pt x="829" y="1129"/>
                      <a:pt x="818" y="2210"/>
                    </a:cubicBezTo>
                    <a:cubicBezTo>
                      <a:pt x="766" y="5531"/>
                      <a:pt x="818" y="10831"/>
                      <a:pt x="818" y="10831"/>
                    </a:cubicBezTo>
                    <a:lnTo>
                      <a:pt x="1451" y="10831"/>
                    </a:lnTo>
                    <a:lnTo>
                      <a:pt x="1399" y="1"/>
                    </a:ln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3185203" y="3415201"/>
                <a:ext cx="51357" cy="255858"/>
              </a:xfrm>
              <a:custGeom>
                <a:avLst/>
                <a:gdLst/>
                <a:ahLst/>
                <a:cxnLst/>
                <a:rect l="l" t="t" r="r" b="b"/>
                <a:pathLst>
                  <a:path w="669" h="3333" extrusionOk="0">
                    <a:moveTo>
                      <a:pt x="668" y="0"/>
                    </a:moveTo>
                    <a:lnTo>
                      <a:pt x="668" y="0"/>
                    </a:lnTo>
                    <a:cubicBezTo>
                      <a:pt x="404" y="46"/>
                      <a:pt x="317" y="512"/>
                      <a:pt x="1" y="806"/>
                    </a:cubicBezTo>
                    <a:lnTo>
                      <a:pt x="1" y="3332"/>
                    </a:lnTo>
                    <a:cubicBezTo>
                      <a:pt x="58" y="3102"/>
                      <a:pt x="317" y="1514"/>
                      <a:pt x="668" y="0"/>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3450742" y="4594729"/>
                <a:ext cx="213414" cy="86207"/>
              </a:xfrm>
              <a:custGeom>
                <a:avLst/>
                <a:gdLst/>
                <a:ahLst/>
                <a:cxnLst/>
                <a:rect l="l" t="t" r="r" b="b"/>
                <a:pathLst>
                  <a:path w="2780" h="1123" extrusionOk="0">
                    <a:moveTo>
                      <a:pt x="0" y="6"/>
                    </a:moveTo>
                    <a:lnTo>
                      <a:pt x="0" y="1123"/>
                    </a:lnTo>
                    <a:lnTo>
                      <a:pt x="2671" y="1123"/>
                    </a:lnTo>
                    <a:cubicBezTo>
                      <a:pt x="2671" y="1123"/>
                      <a:pt x="2780" y="564"/>
                      <a:pt x="1802" y="518"/>
                    </a:cubicBezTo>
                    <a:cubicBezTo>
                      <a:pt x="1088" y="490"/>
                      <a:pt x="1007" y="0"/>
                      <a:pt x="1007" y="0"/>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3170618" y="4595190"/>
                <a:ext cx="87592" cy="86207"/>
              </a:xfrm>
              <a:custGeom>
                <a:avLst/>
                <a:gdLst/>
                <a:ahLst/>
                <a:cxnLst/>
                <a:rect l="l" t="t" r="r" b="b"/>
                <a:pathLst>
                  <a:path w="1141" h="1123" extrusionOk="0">
                    <a:moveTo>
                      <a:pt x="1" y="1122"/>
                    </a:moveTo>
                    <a:lnTo>
                      <a:pt x="1140" y="1122"/>
                    </a:lnTo>
                    <a:lnTo>
                      <a:pt x="1140" y="0"/>
                    </a:lnTo>
                    <a:lnTo>
                      <a:pt x="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3132234" y="4622979"/>
                <a:ext cx="113155" cy="58418"/>
              </a:xfrm>
              <a:custGeom>
                <a:avLst/>
                <a:gdLst/>
                <a:ahLst/>
                <a:cxnLst/>
                <a:rect l="l" t="t" r="r" b="b"/>
                <a:pathLst>
                  <a:path w="1474" h="761" extrusionOk="0">
                    <a:moveTo>
                      <a:pt x="0" y="760"/>
                    </a:moveTo>
                    <a:lnTo>
                      <a:pt x="1473" y="760"/>
                    </a:lnTo>
                    <a:lnTo>
                      <a:pt x="1473" y="398"/>
                    </a:lnTo>
                    <a:cubicBezTo>
                      <a:pt x="1473" y="173"/>
                      <a:pt x="1295" y="1"/>
                      <a:pt x="1076" y="1"/>
                    </a:cubicBezTo>
                    <a:lnTo>
                      <a:pt x="397" y="1"/>
                    </a:lnTo>
                    <a:cubicBezTo>
                      <a:pt x="173" y="1"/>
                      <a:pt x="0" y="179"/>
                      <a:pt x="0" y="3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3408750" y="3388179"/>
                <a:ext cx="129967" cy="375611"/>
              </a:xfrm>
              <a:custGeom>
                <a:avLst/>
                <a:gdLst/>
                <a:ahLst/>
                <a:cxnLst/>
                <a:rect l="l" t="t" r="r" b="b"/>
                <a:pathLst>
                  <a:path w="1693" h="4893" extrusionOk="0">
                    <a:moveTo>
                      <a:pt x="1290" y="1"/>
                    </a:moveTo>
                    <a:lnTo>
                      <a:pt x="1290" y="1"/>
                    </a:lnTo>
                    <a:cubicBezTo>
                      <a:pt x="1272" y="864"/>
                      <a:pt x="1301" y="2424"/>
                      <a:pt x="1226" y="2907"/>
                    </a:cubicBezTo>
                    <a:cubicBezTo>
                      <a:pt x="985" y="4415"/>
                      <a:pt x="1" y="4893"/>
                      <a:pt x="1" y="4893"/>
                    </a:cubicBezTo>
                    <a:lnTo>
                      <a:pt x="1693" y="4893"/>
                    </a:lnTo>
                    <a:lnTo>
                      <a:pt x="1693" y="1969"/>
                    </a:lnTo>
                    <a:cubicBezTo>
                      <a:pt x="1693" y="1497"/>
                      <a:pt x="1503" y="519"/>
                      <a:pt x="1290" y="1"/>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3481679" y="3541099"/>
                <a:ext cx="160828" cy="295622"/>
              </a:xfrm>
              <a:custGeom>
                <a:avLst/>
                <a:gdLst/>
                <a:ahLst/>
                <a:cxnLst/>
                <a:rect l="l" t="t" r="r" b="b"/>
                <a:pathLst>
                  <a:path w="2095" h="3851" extrusionOk="0">
                    <a:moveTo>
                      <a:pt x="1715" y="0"/>
                    </a:moveTo>
                    <a:cubicBezTo>
                      <a:pt x="1715" y="0"/>
                      <a:pt x="1324" y="409"/>
                      <a:pt x="823" y="593"/>
                    </a:cubicBezTo>
                    <a:cubicBezTo>
                      <a:pt x="863" y="639"/>
                      <a:pt x="984" y="863"/>
                      <a:pt x="1042" y="1024"/>
                    </a:cubicBezTo>
                    <a:lnTo>
                      <a:pt x="363" y="2935"/>
                    </a:lnTo>
                    <a:cubicBezTo>
                      <a:pt x="363" y="2935"/>
                      <a:pt x="104" y="2941"/>
                      <a:pt x="0" y="3079"/>
                    </a:cubicBezTo>
                    <a:lnTo>
                      <a:pt x="484" y="3850"/>
                    </a:lnTo>
                    <a:lnTo>
                      <a:pt x="806" y="3229"/>
                    </a:lnTo>
                    <a:lnTo>
                      <a:pt x="1980" y="1347"/>
                    </a:lnTo>
                    <a:cubicBezTo>
                      <a:pt x="2072" y="1157"/>
                      <a:pt x="2095" y="909"/>
                      <a:pt x="1715" y="0"/>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2824704" y="1073725"/>
                <a:ext cx="979553" cy="884026"/>
              </a:xfrm>
              <a:custGeom>
                <a:avLst/>
                <a:gdLst/>
                <a:ahLst/>
                <a:cxnLst/>
                <a:rect l="l" t="t" r="r" b="b"/>
                <a:pathLst>
                  <a:path w="12760" h="11516" extrusionOk="0">
                    <a:moveTo>
                      <a:pt x="6377" y="0"/>
                    </a:moveTo>
                    <a:cubicBezTo>
                      <a:pt x="2855" y="0"/>
                      <a:pt x="1" y="2274"/>
                      <a:pt x="1" y="5076"/>
                    </a:cubicBezTo>
                    <a:cubicBezTo>
                      <a:pt x="1" y="6877"/>
                      <a:pt x="1169" y="8460"/>
                      <a:pt x="2947" y="9358"/>
                    </a:cubicBezTo>
                    <a:cubicBezTo>
                      <a:pt x="2717" y="9847"/>
                      <a:pt x="2303" y="10474"/>
                      <a:pt x="1601" y="10739"/>
                    </a:cubicBezTo>
                    <a:cubicBezTo>
                      <a:pt x="852" y="11027"/>
                      <a:pt x="3828" y="11516"/>
                      <a:pt x="5387" y="10094"/>
                    </a:cubicBezTo>
                    <a:cubicBezTo>
                      <a:pt x="5710" y="10135"/>
                      <a:pt x="6043" y="10158"/>
                      <a:pt x="6377" y="10158"/>
                    </a:cubicBezTo>
                    <a:cubicBezTo>
                      <a:pt x="9905" y="10158"/>
                      <a:pt x="12759" y="7885"/>
                      <a:pt x="12759" y="5082"/>
                    </a:cubicBezTo>
                    <a:cubicBezTo>
                      <a:pt x="12759" y="2274"/>
                      <a:pt x="9905" y="0"/>
                      <a:pt x="6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33"/>
              <p:cNvGrpSpPr/>
              <p:nvPr/>
            </p:nvGrpSpPr>
            <p:grpSpPr>
              <a:xfrm>
                <a:off x="3050673" y="1341842"/>
                <a:ext cx="527533" cy="273512"/>
                <a:chOff x="7999109" y="908965"/>
                <a:chExt cx="502460" cy="260513"/>
              </a:xfrm>
            </p:grpSpPr>
            <p:sp>
              <p:nvSpPr>
                <p:cNvPr id="426" name="Google Shape;426;p33"/>
                <p:cNvSpPr/>
                <p:nvPr/>
              </p:nvSpPr>
              <p:spPr>
                <a:xfrm>
                  <a:off x="7999109" y="908965"/>
                  <a:ext cx="178480" cy="31220"/>
                </a:xfrm>
                <a:custGeom>
                  <a:avLst/>
                  <a:gdLst/>
                  <a:ahLst/>
                  <a:cxnLst/>
                  <a:rect l="l" t="t" r="r" b="b"/>
                  <a:pathLst>
                    <a:path w="2441" h="427" extrusionOk="0">
                      <a:moveTo>
                        <a:pt x="0" y="1"/>
                      </a:moveTo>
                      <a:lnTo>
                        <a:pt x="2440" y="1"/>
                      </a:lnTo>
                      <a:lnTo>
                        <a:pt x="2440"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999109" y="1061705"/>
                  <a:ext cx="234853" cy="31220"/>
                </a:xfrm>
                <a:custGeom>
                  <a:avLst/>
                  <a:gdLst/>
                  <a:ahLst/>
                  <a:cxnLst/>
                  <a:rect l="l" t="t" r="r" b="b"/>
                  <a:pathLst>
                    <a:path w="3212" h="427" extrusionOk="0">
                      <a:moveTo>
                        <a:pt x="0" y="1"/>
                      </a:moveTo>
                      <a:lnTo>
                        <a:pt x="3211" y="1"/>
                      </a:lnTo>
                      <a:lnTo>
                        <a:pt x="3211"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8266715" y="1061705"/>
                  <a:ext cx="234853" cy="31220"/>
                </a:xfrm>
                <a:custGeom>
                  <a:avLst/>
                  <a:gdLst/>
                  <a:ahLst/>
                  <a:cxnLst/>
                  <a:rect l="l" t="t" r="r" b="b"/>
                  <a:pathLst>
                    <a:path w="3212" h="427" extrusionOk="0">
                      <a:moveTo>
                        <a:pt x="0" y="1"/>
                      </a:moveTo>
                      <a:lnTo>
                        <a:pt x="3211" y="1"/>
                      </a:lnTo>
                      <a:lnTo>
                        <a:pt x="3211"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p>
              </p:txBody>
            </p:sp>
            <p:sp>
              <p:nvSpPr>
                <p:cNvPr id="429" name="Google Shape;429;p33"/>
                <p:cNvSpPr/>
                <p:nvPr/>
              </p:nvSpPr>
              <p:spPr>
                <a:xfrm>
                  <a:off x="8216192" y="908965"/>
                  <a:ext cx="285378" cy="31220"/>
                </a:xfrm>
                <a:custGeom>
                  <a:avLst/>
                  <a:gdLst/>
                  <a:ahLst/>
                  <a:cxnLst/>
                  <a:rect l="l" t="t" r="r" b="b"/>
                  <a:pathLst>
                    <a:path w="3903" h="427" extrusionOk="0">
                      <a:moveTo>
                        <a:pt x="1" y="1"/>
                      </a:moveTo>
                      <a:lnTo>
                        <a:pt x="3902" y="1"/>
                      </a:lnTo>
                      <a:lnTo>
                        <a:pt x="3902" y="426"/>
                      </a:lnTo>
                      <a:lnTo>
                        <a:pt x="1"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999109" y="985591"/>
                  <a:ext cx="104412" cy="30781"/>
                </a:xfrm>
                <a:custGeom>
                  <a:avLst/>
                  <a:gdLst/>
                  <a:ahLst/>
                  <a:cxnLst/>
                  <a:rect l="l" t="t" r="r" b="b"/>
                  <a:pathLst>
                    <a:path w="1428" h="421" extrusionOk="0">
                      <a:moveTo>
                        <a:pt x="0" y="0"/>
                      </a:moveTo>
                      <a:lnTo>
                        <a:pt x="1427" y="0"/>
                      </a:lnTo>
                      <a:lnTo>
                        <a:pt x="1427" y="420"/>
                      </a:lnTo>
                      <a:lnTo>
                        <a:pt x="0"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8141759" y="985591"/>
                  <a:ext cx="144334" cy="30781"/>
                </a:xfrm>
                <a:custGeom>
                  <a:avLst/>
                  <a:gdLst/>
                  <a:ahLst/>
                  <a:cxnLst/>
                  <a:rect l="l" t="t" r="r" b="b"/>
                  <a:pathLst>
                    <a:path w="1974" h="421" extrusionOk="0">
                      <a:moveTo>
                        <a:pt x="0" y="0"/>
                      </a:moveTo>
                      <a:lnTo>
                        <a:pt x="1974" y="0"/>
                      </a:lnTo>
                      <a:lnTo>
                        <a:pt x="1974" y="420"/>
                      </a:lnTo>
                      <a:lnTo>
                        <a:pt x="0"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8328937" y="985591"/>
                  <a:ext cx="172630" cy="30781"/>
                </a:xfrm>
                <a:custGeom>
                  <a:avLst/>
                  <a:gdLst/>
                  <a:ahLst/>
                  <a:cxnLst/>
                  <a:rect l="l" t="t" r="r" b="b"/>
                  <a:pathLst>
                    <a:path w="2361" h="421" extrusionOk="0">
                      <a:moveTo>
                        <a:pt x="1" y="0"/>
                      </a:moveTo>
                      <a:lnTo>
                        <a:pt x="2360" y="0"/>
                      </a:lnTo>
                      <a:lnTo>
                        <a:pt x="2360" y="420"/>
                      </a:lnTo>
                      <a:lnTo>
                        <a:pt x="1"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999109" y="1138696"/>
                  <a:ext cx="142287" cy="30781"/>
                </a:xfrm>
                <a:custGeom>
                  <a:avLst/>
                  <a:gdLst/>
                  <a:ahLst/>
                  <a:cxnLst/>
                  <a:rect l="l" t="t" r="r" b="b"/>
                  <a:pathLst>
                    <a:path w="1946" h="421" extrusionOk="0">
                      <a:moveTo>
                        <a:pt x="0" y="1"/>
                      </a:moveTo>
                      <a:lnTo>
                        <a:pt x="1945" y="1"/>
                      </a:lnTo>
                      <a:lnTo>
                        <a:pt x="1945" y="421"/>
                      </a:lnTo>
                      <a:lnTo>
                        <a:pt x="0" y="42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4" name="Google Shape;434;p33"/>
            <p:cNvSpPr/>
            <p:nvPr/>
          </p:nvSpPr>
          <p:spPr>
            <a:xfrm>
              <a:off x="1049321" y="900579"/>
              <a:ext cx="136492" cy="136492"/>
            </a:xfrm>
            <a:custGeom>
              <a:avLst/>
              <a:gdLst/>
              <a:ahLst/>
              <a:cxnLst/>
              <a:rect l="l" t="t" r="r" b="b"/>
              <a:pathLst>
                <a:path w="4231" h="4231" extrusionOk="0">
                  <a:moveTo>
                    <a:pt x="4231" y="2118"/>
                  </a:moveTo>
                  <a:cubicBezTo>
                    <a:pt x="4231" y="3287"/>
                    <a:pt x="3287" y="4230"/>
                    <a:pt x="2119" y="4230"/>
                  </a:cubicBezTo>
                  <a:cubicBezTo>
                    <a:pt x="950" y="4230"/>
                    <a:pt x="1" y="3287"/>
                    <a:pt x="1" y="2118"/>
                  </a:cubicBezTo>
                  <a:cubicBezTo>
                    <a:pt x="1" y="950"/>
                    <a:pt x="950" y="1"/>
                    <a:pt x="2119" y="1"/>
                  </a:cubicBezTo>
                  <a:cubicBezTo>
                    <a:pt x="3287" y="1"/>
                    <a:pt x="4231" y="950"/>
                    <a:pt x="4231" y="21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p:cNvSpPr txBox="1"/>
          <p:nvPr/>
        </p:nvSpPr>
        <p:spPr>
          <a:xfrm>
            <a:off x="818273" y="1292551"/>
            <a:ext cx="523961" cy="707886"/>
          </a:xfrm>
          <a:prstGeom prst="rect">
            <a:avLst/>
          </a:prstGeom>
          <a:noFill/>
        </p:spPr>
        <p:txBody>
          <a:bodyPr wrap="square">
            <a:spAutoFit/>
          </a:bodyPr>
          <a:lstStyle/>
          <a:p>
            <a:pPr lvl="1"/>
            <a:r>
              <a:rPr lang="en-GB" sz="4000" b="1" dirty="0">
                <a:solidFill>
                  <a:schemeClr val="bg2"/>
                </a:solidFill>
                <a:latin typeface="Sora" charset="0"/>
                <a:cs typeface="Sora" charset="0"/>
              </a:rPr>
              <a:t>A</a:t>
            </a:r>
            <a:endParaRPr lang="en-IN" sz="4000" b="1" dirty="0">
              <a:solidFill>
                <a:schemeClr val="bg2"/>
              </a:solidFill>
              <a:latin typeface="Sora" charset="0"/>
              <a:cs typeface="Sora"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700" y="457623"/>
            <a:ext cx="7704000" cy="572700"/>
          </a:xfrm>
        </p:spPr>
        <p:txBody>
          <a:bodyPr/>
          <a:lstStyle/>
          <a:p>
            <a:r>
              <a:rPr lang="en-US" sz="2400" dirty="0">
                <a:solidFill>
                  <a:srgbClr val="002060"/>
                </a:solidFill>
                <a:effectLst/>
                <a:latin typeface="Open Sans" panose="020B0606030504020204" pitchFamily="34" charset="0"/>
                <a:sym typeface="+mn-ea"/>
              </a:rPr>
              <a:t> </a:t>
            </a:r>
            <a:r>
              <a:rPr lang="en-US" sz="2400" dirty="0">
                <a:solidFill>
                  <a:srgbClr val="002060"/>
                </a:solidFill>
                <a:effectLst/>
                <a:latin typeface="Times New Roman" panose="02020603050405020304" pitchFamily="18" charset="0"/>
                <a:cs typeface="Times New Roman" panose="02020603050405020304" pitchFamily="18" charset="0"/>
                <a:sym typeface="+mn-ea"/>
              </a:rPr>
              <a:t>ARCHITECTURE</a:t>
            </a:r>
            <a:r>
              <a:rPr lang="en-US" sz="2400" b="0" dirty="0">
                <a:solidFill>
                  <a:srgbClr val="002060"/>
                </a:solidFill>
                <a:effectLst/>
                <a:latin typeface="Times New Roman" panose="02020603050405020304" pitchFamily="18" charset="0"/>
                <a:cs typeface="Times New Roman" panose="02020603050405020304" pitchFamily="18" charset="0"/>
                <a:sym typeface="+mn-ea"/>
              </a:rPr>
              <a:t>​</a:t>
            </a:r>
            <a:endParaRPr lang="en-US" sz="2400" dirty="0"/>
          </a:p>
        </p:txBody>
      </p:sp>
      <p:sp>
        <p:nvSpPr>
          <p:cNvPr id="3" name="Text Box 2"/>
          <p:cNvSpPr txBox="1"/>
          <p:nvPr/>
        </p:nvSpPr>
        <p:spPr>
          <a:xfrm>
            <a:off x="1090295" y="1605280"/>
            <a:ext cx="3048000" cy="306705"/>
          </a:xfrm>
          <a:prstGeom prst="rect">
            <a:avLst/>
          </a:prstGeom>
          <a:noFill/>
        </p:spPr>
        <p:txBody>
          <a:bodyPr wrap="square" rtlCol="0">
            <a:spAutoFit/>
          </a:bodyPr>
          <a:lstStyle/>
          <a:p>
            <a:endParaRPr lang="en-US"/>
          </a:p>
        </p:txBody>
      </p:sp>
      <p:pic>
        <p:nvPicPr>
          <p:cNvPr id="4" name="Picture 3"/>
          <p:cNvPicPr>
            <a:picLocks noChangeAspect="1"/>
          </p:cNvPicPr>
          <p:nvPr/>
        </p:nvPicPr>
        <p:blipFill>
          <a:blip r:embed="rId2"/>
          <a:stretch>
            <a:fillRect/>
          </a:stretch>
        </p:blipFill>
        <p:spPr>
          <a:xfrm>
            <a:off x="3759200" y="1412875"/>
            <a:ext cx="1394460" cy="30708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002060"/>
                </a:solidFill>
                <a:uFillTx/>
                <a:latin typeface="Arial" panose="020B0604020202020204"/>
                <a:ea typeface="Arial" panose="020B0604020202020204"/>
                <a:cs typeface="Arial" panose="020B0604020202020204"/>
                <a:sym typeface="+mn-ea"/>
              </a:rPr>
              <a:t>METHODOLOGY</a:t>
            </a:r>
            <a:endParaRPr lang="en-US" dirty="0"/>
          </a:p>
        </p:txBody>
      </p:sp>
      <p:sp>
        <p:nvSpPr>
          <p:cNvPr id="3" name="Text Box 2"/>
          <p:cNvSpPr txBox="1"/>
          <p:nvPr/>
        </p:nvSpPr>
        <p:spPr>
          <a:xfrm>
            <a:off x="1121523" y="1086874"/>
            <a:ext cx="7572420" cy="1393031"/>
          </a:xfrm>
          <a:prstGeom prst="rect">
            <a:avLst/>
          </a:prstGeom>
          <a:noFill/>
        </p:spPr>
        <p:txBody>
          <a:bodyPr wrap="square" rtlCol="0">
            <a:noAutofit/>
          </a:bodyPr>
          <a:lstStyle/>
          <a:p>
            <a:pPr>
              <a:lnSpc>
                <a:spcPct val="150000"/>
              </a:lnSpc>
            </a:pPr>
            <a:endParaRPr lang="en-US" altLang="en-US" dirty="0"/>
          </a:p>
          <a:p>
            <a:pPr marL="285750" indent="-285750">
              <a:lnSpc>
                <a:spcPct val="150000"/>
              </a:lnSpc>
              <a:buFont typeface="Arial" panose="020B0604020202020204" pitchFamily="34" charset="0"/>
              <a:buChar char="•"/>
            </a:pPr>
            <a:r>
              <a:rPr lang="en-US" altLang="en-US" dirty="0">
                <a:latin typeface="Lato" panose="020F0502020204030203" pitchFamily="34" charset="0"/>
                <a:ea typeface="Lato" panose="020F0502020204030203" pitchFamily="34" charset="0"/>
                <a:cs typeface="Lato" panose="020F0502020204030203" pitchFamily="34" charset="0"/>
              </a:rPr>
              <a:t>It comes with pre-trained models and exposes tools for fine-tuning. Those tools include tokenization, model preparation, and sequence-to-sequence model handling.</a:t>
            </a:r>
          </a:p>
          <a:p>
            <a:pPr marL="285750" indent="-285750">
              <a:lnSpc>
                <a:spcPct val="150000"/>
              </a:lnSpc>
              <a:buFont typeface="Arial" panose="020B0604020202020204" pitchFamily="34" charset="0"/>
              <a:buChar char="•"/>
            </a:pPr>
            <a:r>
              <a:rPr lang="en-US" altLang="en-US" dirty="0">
                <a:latin typeface="Lato" panose="020F0502020204030203" pitchFamily="34" charset="0"/>
                <a:ea typeface="Lato" panose="020F0502020204030203" pitchFamily="34" charset="0"/>
                <a:cs typeface="Lato" panose="020F0502020204030203" pitchFamily="34" charset="0"/>
              </a:rPr>
              <a:t>Tokenizer: This module transforms text into token IDs suitable for input into the MarianMT model, and vice versa.</a:t>
            </a:r>
          </a:p>
        </p:txBody>
      </p:sp>
      <p:sp>
        <p:nvSpPr>
          <p:cNvPr id="4" name="Title 1">
            <a:extLst>
              <a:ext uri="{FF2B5EF4-FFF2-40B4-BE49-F238E27FC236}">
                <a16:creationId xmlns:a16="http://schemas.microsoft.com/office/drawing/2014/main" id="{5FB3C21E-45E4-34D6-B6FC-EEB166B7B192}"/>
              </a:ext>
            </a:extLst>
          </p:cNvPr>
          <p:cNvSpPr txBox="1">
            <a:spLocks/>
          </p:cNvSpPr>
          <p:nvPr/>
        </p:nvSpPr>
        <p:spPr>
          <a:xfrm>
            <a:off x="720000" y="290291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9pPr>
          </a:lstStyle>
          <a:p>
            <a:r>
              <a:rPr lang="en-US" altLang="en-US" sz="1600" dirty="0">
                <a:solidFill>
                  <a:schemeClr val="accent4">
                    <a:lumMod val="10000"/>
                  </a:schemeClr>
                </a:solidFill>
                <a:latin typeface="Lato" panose="020F0502020204030203" pitchFamily="34" charset="0"/>
                <a:ea typeface="Lato" panose="020F0502020204030203" pitchFamily="34" charset="0"/>
                <a:cs typeface="Lato" panose="020F0502020204030203" pitchFamily="34" charset="0"/>
              </a:rPr>
              <a:t>Helsinki-NLP OPUS-MT Models</a:t>
            </a:r>
          </a:p>
        </p:txBody>
      </p:sp>
      <p:sp>
        <p:nvSpPr>
          <p:cNvPr id="6" name="TextBox 5">
            <a:extLst>
              <a:ext uri="{FF2B5EF4-FFF2-40B4-BE49-F238E27FC236}">
                <a16:creationId xmlns:a16="http://schemas.microsoft.com/office/drawing/2014/main" id="{A19A48A3-B9CD-5AE3-E572-A7BAA64FE541}"/>
              </a:ext>
            </a:extLst>
          </p:cNvPr>
          <p:cNvSpPr txBox="1"/>
          <p:nvPr/>
        </p:nvSpPr>
        <p:spPr>
          <a:xfrm>
            <a:off x="1121523" y="3256768"/>
            <a:ext cx="7400925" cy="1665584"/>
          </a:xfrm>
          <a:prstGeom prst="rect">
            <a:avLst/>
          </a:prstGeom>
          <a:noFill/>
        </p:spPr>
        <p:txBody>
          <a:bodyPr wrap="square">
            <a:spAutoFit/>
          </a:bodyPr>
          <a:lstStyle/>
          <a:p>
            <a:pPr>
              <a:lnSpc>
                <a:spcPct val="150000"/>
              </a:lnSpc>
            </a:pPr>
            <a:r>
              <a:rPr lang="en-US" altLang="en-US" b="1" dirty="0">
                <a:latin typeface="Lato" panose="020F0502020204030203" pitchFamily="34" charset="0"/>
                <a:ea typeface="Lato" panose="020F0502020204030203" pitchFamily="34" charset="0"/>
                <a:cs typeface="Lato" panose="020F0502020204030203" pitchFamily="34" charset="0"/>
              </a:rPr>
              <a:t>Model Type</a:t>
            </a:r>
            <a:r>
              <a:rPr lang="en-US" altLang="en-US" dirty="0">
                <a:latin typeface="Lato" panose="020F0502020204030203" pitchFamily="34" charset="0"/>
                <a:ea typeface="Lato" panose="020F0502020204030203" pitchFamily="34" charset="0"/>
                <a:cs typeface="Lato" panose="020F0502020204030203" pitchFamily="34" charset="0"/>
              </a:rPr>
              <a:t>: MarianMT (Marian Machine Translation).</a:t>
            </a:r>
          </a:p>
          <a:p>
            <a:pPr>
              <a:lnSpc>
                <a:spcPct val="150000"/>
              </a:lnSpc>
            </a:pPr>
            <a:r>
              <a:rPr lang="en-US" altLang="en-US" b="1" dirty="0">
                <a:latin typeface="Lato" panose="020F0502020204030203" pitchFamily="34" charset="0"/>
                <a:ea typeface="Lato" panose="020F0502020204030203" pitchFamily="34" charset="0"/>
                <a:cs typeface="Lato" panose="020F0502020204030203" pitchFamily="34" charset="0"/>
              </a:rPr>
              <a:t>Target</a:t>
            </a:r>
            <a:r>
              <a:rPr lang="en-US" altLang="en-US" dirty="0">
                <a:latin typeface="Lato" panose="020F0502020204030203" pitchFamily="34" charset="0"/>
                <a:ea typeface="Lato" panose="020F0502020204030203" pitchFamily="34" charset="0"/>
                <a:cs typeface="Lato" panose="020F0502020204030203" pitchFamily="34" charset="0"/>
              </a:rPr>
              <a:t>: Pretrained on specific language pairs, in this case, English-to-Hindi (</a:t>
            </a:r>
            <a:r>
              <a:rPr lang="en-US" altLang="en-US" dirty="0" err="1">
                <a:latin typeface="Lato" panose="020F0502020204030203" pitchFamily="34" charset="0"/>
                <a:ea typeface="Lato" panose="020F0502020204030203" pitchFamily="34" charset="0"/>
                <a:cs typeface="Lato" panose="020F0502020204030203" pitchFamily="34" charset="0"/>
              </a:rPr>
              <a:t>en</a:t>
            </a:r>
            <a:r>
              <a:rPr lang="en-US" altLang="en-US" dirty="0">
                <a:latin typeface="Lato" panose="020F0502020204030203" pitchFamily="34" charset="0"/>
                <a:ea typeface="Lato" panose="020F0502020204030203" pitchFamily="34" charset="0"/>
                <a:cs typeface="Lato" panose="020F0502020204030203" pitchFamily="34" charset="0"/>
              </a:rPr>
              <a:t>-hi). It serves as a basic model for fine-tuning or for direct use.</a:t>
            </a:r>
          </a:p>
          <a:p>
            <a:pPr>
              <a:lnSpc>
                <a:spcPct val="150000"/>
              </a:lnSpc>
            </a:pPr>
            <a:r>
              <a:rPr lang="en-US" altLang="en-US" b="1" dirty="0">
                <a:latin typeface="Lato" panose="020F0502020204030203" pitchFamily="34" charset="0"/>
                <a:ea typeface="Lato" panose="020F0502020204030203" pitchFamily="34" charset="0"/>
                <a:cs typeface="Lato" panose="020F0502020204030203" pitchFamily="34" charset="0"/>
              </a:rPr>
              <a:t>Architecture:</a:t>
            </a:r>
            <a:r>
              <a:rPr lang="en-US" altLang="en-US" dirty="0">
                <a:latin typeface="Lato" panose="020F0502020204030203" pitchFamily="34" charset="0"/>
                <a:ea typeface="Lato" panose="020F0502020204030203" pitchFamily="34" charset="0"/>
                <a:cs typeface="Lato" panose="020F0502020204030203" pitchFamily="34" charset="0"/>
              </a:rPr>
              <a:t> The transformer encoder-decoder model. It applies attention mechanisms for the context understanding of input and output sequences.</a:t>
            </a:r>
          </a:p>
        </p:txBody>
      </p:sp>
      <p:sp>
        <p:nvSpPr>
          <p:cNvPr id="8" name="TextBox 7">
            <a:extLst>
              <a:ext uri="{FF2B5EF4-FFF2-40B4-BE49-F238E27FC236}">
                <a16:creationId xmlns:a16="http://schemas.microsoft.com/office/drawing/2014/main" id="{124B7836-F8F8-39B6-F182-EF7CB7031350}"/>
              </a:ext>
            </a:extLst>
          </p:cNvPr>
          <p:cNvSpPr txBox="1"/>
          <p:nvPr/>
        </p:nvSpPr>
        <p:spPr>
          <a:xfrm>
            <a:off x="720000" y="1064740"/>
            <a:ext cx="4600574" cy="338554"/>
          </a:xfrm>
          <a:prstGeom prst="rect">
            <a:avLst/>
          </a:prstGeom>
          <a:noFill/>
        </p:spPr>
        <p:txBody>
          <a:bodyPr wrap="square">
            <a:spAutoFit/>
          </a:bodyPr>
          <a:lstStyle/>
          <a:p>
            <a:r>
              <a:rPr lang="en-US" altLang="en-US" sz="1600" b="1" dirty="0">
                <a:latin typeface="Lato" panose="020F0502020204030203" pitchFamily="34" charset="0"/>
                <a:ea typeface="Lato" panose="020F0502020204030203" pitchFamily="34" charset="0"/>
                <a:cs typeface="Lato" panose="020F0502020204030203" pitchFamily="34" charset="0"/>
              </a:rPr>
              <a:t>Hugging Face Transformers Library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C604F61-616E-3014-011F-2C2AFB68B47A}"/>
              </a:ext>
            </a:extLst>
          </p:cNvPr>
          <p:cNvSpPr>
            <a:spLocks noGrp="1"/>
          </p:cNvSpPr>
          <p:nvPr>
            <p:ph type="title"/>
          </p:nvPr>
        </p:nvSpPr>
        <p:spPr>
          <a:xfrm>
            <a:off x="720000" y="513944"/>
            <a:ext cx="7704000" cy="572700"/>
          </a:xfrm>
        </p:spPr>
        <p:txBody>
          <a:bodyPr/>
          <a:lstStyle/>
          <a:p>
            <a:r>
              <a:rPr lang="en-US" altLang="en-US" sz="1600" dirty="0">
                <a:solidFill>
                  <a:schemeClr val="accent4">
                    <a:lumMod val="10000"/>
                  </a:schemeClr>
                </a:solidFill>
                <a:latin typeface="Lato" panose="020F0502020204030203" pitchFamily="34" charset="0"/>
                <a:ea typeface="Lato" panose="020F0502020204030203" pitchFamily="34" charset="0"/>
                <a:cs typeface="Lato" panose="020F0502020204030203" pitchFamily="34" charset="0"/>
              </a:rPr>
              <a:t>LSTM</a:t>
            </a:r>
            <a:r>
              <a:rPr lang="" altLang="en-US" sz="1600" dirty="0">
                <a:solidFill>
                  <a:schemeClr val="accent4">
                    <a:lumMod val="10000"/>
                  </a:schemeClr>
                </a:solidFill>
                <a:latin typeface="Lato" panose="020F0502020204030203" pitchFamily="34" charset="0"/>
                <a:ea typeface="Lato" panose="020F0502020204030203" pitchFamily="34" charset="0"/>
                <a:cs typeface="Lato" panose="020F0502020204030203" pitchFamily="34" charset="0"/>
              </a:rPr>
              <a:t> </a:t>
            </a:r>
            <a:r>
              <a:rPr lang="en-US" altLang="en-US" sz="1600" dirty="0">
                <a:solidFill>
                  <a:schemeClr val="accent4">
                    <a:lumMod val="10000"/>
                  </a:schemeClr>
                </a:solidFill>
                <a:latin typeface="Lato" panose="020F0502020204030203" pitchFamily="34" charset="0"/>
                <a:ea typeface="Lato" panose="020F0502020204030203" pitchFamily="34" charset="0"/>
                <a:cs typeface="Lato" panose="020F0502020204030203" pitchFamily="34" charset="0"/>
              </a:rPr>
              <a:t>Layers</a:t>
            </a:r>
          </a:p>
        </p:txBody>
      </p:sp>
      <p:sp>
        <p:nvSpPr>
          <p:cNvPr id="7" name="Text Box 2">
            <a:extLst>
              <a:ext uri="{FF2B5EF4-FFF2-40B4-BE49-F238E27FC236}">
                <a16:creationId xmlns:a16="http://schemas.microsoft.com/office/drawing/2014/main" id="{73291447-C9F9-CF35-C630-46D623041072}"/>
              </a:ext>
            </a:extLst>
          </p:cNvPr>
          <p:cNvSpPr txBox="1"/>
          <p:nvPr/>
        </p:nvSpPr>
        <p:spPr>
          <a:xfrm>
            <a:off x="1078706" y="1086644"/>
            <a:ext cx="7508081" cy="2242344"/>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US" altLang="en-US" dirty="0">
                <a:latin typeface="Lato" panose="020F0502020204030203" pitchFamily="34" charset="0"/>
                <a:ea typeface="Lato" panose="020F0502020204030203" pitchFamily="34" charset="0"/>
                <a:cs typeface="Lato" panose="020F0502020204030203" pitchFamily="34" charset="0"/>
              </a:rPr>
              <a:t>Used to optimize the model at the fine-tuning stage Has weight decay included for overfitting avoidance and generalization improvement Although your project code refers to an English-to-Hindi translation, you said transform to Telugu.</a:t>
            </a:r>
          </a:p>
          <a:p>
            <a:pPr marL="285750" indent="-285750">
              <a:lnSpc>
                <a:spcPct val="150000"/>
              </a:lnSpc>
              <a:buFont typeface="Arial" panose="020B0604020202020204" pitchFamily="34" charset="0"/>
              <a:buChar char="•"/>
            </a:pPr>
            <a:r>
              <a:rPr lang="en-US" altLang="en-US" dirty="0">
                <a:latin typeface="Lato" panose="020F0502020204030203" pitchFamily="34" charset="0"/>
                <a:ea typeface="Lato" panose="020F0502020204030203" pitchFamily="34" charset="0"/>
                <a:cs typeface="Lato" panose="020F0502020204030203" pitchFamily="34" charset="0"/>
              </a:rPr>
              <a:t>For Telugu translation: Substitute Helsinki-NLP/opus-mt-</a:t>
            </a:r>
            <a:r>
              <a:rPr lang="en-US" altLang="en-US" dirty="0" err="1">
                <a:latin typeface="Lato" panose="020F0502020204030203" pitchFamily="34" charset="0"/>
                <a:ea typeface="Lato" panose="020F0502020204030203" pitchFamily="34" charset="0"/>
                <a:cs typeface="Lato" panose="020F0502020204030203" pitchFamily="34" charset="0"/>
              </a:rPr>
              <a:t>en</a:t>
            </a:r>
            <a:r>
              <a:rPr lang="en-US" altLang="en-US" dirty="0">
                <a:latin typeface="Lato" panose="020F0502020204030203" pitchFamily="34" charset="0"/>
                <a:ea typeface="Lato" panose="020F0502020204030203" pitchFamily="34" charset="0"/>
                <a:cs typeface="Lato" panose="020F0502020204030203" pitchFamily="34" charset="0"/>
              </a:rPr>
              <a:t>-hi with Helsinki-NLP/opus-mt-</a:t>
            </a:r>
            <a:r>
              <a:rPr lang="en-US" altLang="en-US" dirty="0" err="1">
                <a:latin typeface="Lato" panose="020F0502020204030203" pitchFamily="34" charset="0"/>
                <a:ea typeface="Lato" panose="020F0502020204030203" pitchFamily="34" charset="0"/>
                <a:cs typeface="Lato" panose="020F0502020204030203" pitchFamily="34" charset="0"/>
              </a:rPr>
              <a:t>en</a:t>
            </a:r>
            <a:r>
              <a:rPr lang="en-US" altLang="en-US" dirty="0">
                <a:latin typeface="Lato" panose="020F0502020204030203" pitchFamily="34" charset="0"/>
                <a:ea typeface="Lato" panose="020F0502020204030203" pitchFamily="34" charset="0"/>
                <a:cs typeface="Lato" panose="020F0502020204030203" pitchFamily="34" charset="0"/>
              </a:rPr>
              <a:t>-</a:t>
            </a:r>
            <a:r>
              <a:rPr lang="en-US" altLang="en-US" dirty="0" err="1">
                <a:latin typeface="Lato" panose="020F0502020204030203" pitchFamily="34" charset="0"/>
                <a:ea typeface="Lato" panose="020F0502020204030203" pitchFamily="34" charset="0"/>
                <a:cs typeface="Lato" panose="020F0502020204030203" pitchFamily="34" charset="0"/>
              </a:rPr>
              <a:t>te</a:t>
            </a:r>
            <a:r>
              <a:rPr lang="en-US" altLang="en-US" dirty="0">
                <a:latin typeface="Lato" panose="020F0502020204030203" pitchFamily="34" charset="0"/>
                <a:ea typeface="Lato" panose="020F0502020204030203" pitchFamily="34" charset="0"/>
                <a:cs typeface="Lato" panose="020F0502020204030203" pitchFamily="34" charset="0"/>
              </a:rPr>
              <a:t> in case of English-to-Telugu translation. </a:t>
            </a:r>
          </a:p>
          <a:p>
            <a:pPr marL="285750" indent="-285750">
              <a:lnSpc>
                <a:spcPct val="150000"/>
              </a:lnSpc>
              <a:buFont typeface="Arial" panose="020B0604020202020204" pitchFamily="34" charset="0"/>
              <a:buChar char="•"/>
            </a:pPr>
            <a:r>
              <a:rPr lang="en-US" altLang="en-US" dirty="0">
                <a:latin typeface="Lato" panose="020F0502020204030203" pitchFamily="34" charset="0"/>
                <a:ea typeface="Lato" panose="020F0502020204030203" pitchFamily="34" charset="0"/>
                <a:cs typeface="Lato" panose="020F0502020204030203" pitchFamily="34" charset="0"/>
              </a:rPr>
              <a:t>Verify your data is sourced appropriately for the English-Telugu translation language pair. Further training on a domain-specific corpus can, if desired, improve the quality of translation.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340" y="387875"/>
            <a:ext cx="7704000" cy="572700"/>
          </a:xfrm>
        </p:spPr>
        <p:txBody>
          <a:bodyPr/>
          <a:lstStyle/>
          <a:p>
            <a:r>
              <a:rPr lang="en-US" altLang="en-US" dirty="0"/>
              <a:t>Implementation</a:t>
            </a:r>
          </a:p>
        </p:txBody>
      </p:sp>
      <p:sp>
        <p:nvSpPr>
          <p:cNvPr id="3" name="Text Box 2"/>
          <p:cNvSpPr txBox="1"/>
          <p:nvPr/>
        </p:nvSpPr>
        <p:spPr>
          <a:xfrm>
            <a:off x="815340" y="960575"/>
            <a:ext cx="7193280" cy="962977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US" altLang="en-US" b="1" dirty="0">
                <a:latin typeface="Lato" panose="020F0502020204030203" pitchFamily="34" charset="0"/>
                <a:ea typeface="Lato" panose="020F0502020204030203" pitchFamily="34" charset="0"/>
                <a:cs typeface="Lato" panose="020F0502020204030203" pitchFamily="34" charset="0"/>
              </a:rPr>
              <a:t>Environment Setup</a:t>
            </a:r>
            <a:r>
              <a:rPr lang="en-US" altLang="en-US" dirty="0">
                <a:latin typeface="Lato" panose="020F0502020204030203" pitchFamily="34" charset="0"/>
                <a:ea typeface="Lato" panose="020F0502020204030203" pitchFamily="34" charset="0"/>
                <a:cs typeface="Lato" panose="020F0502020204030203" pitchFamily="34" charset="0"/>
              </a:rPr>
              <a:t>: Make sure the computation environment has GPU; Check for GPU with system commands (e.g., NVidia Smi`).</a:t>
            </a:r>
          </a:p>
          <a:p>
            <a:pPr marL="285750" indent="-285750">
              <a:lnSpc>
                <a:spcPct val="150000"/>
              </a:lnSpc>
              <a:buFont typeface="Arial" panose="020B0604020202020204" pitchFamily="34" charset="0"/>
              <a:buChar char="•"/>
            </a:pPr>
            <a:endParaRPr lang="en-US" altLang="en-US" dirty="0">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Font typeface="Arial" panose="020B0604020202020204" pitchFamily="34" charset="0"/>
              <a:buChar char="•"/>
            </a:pPr>
            <a:r>
              <a:rPr lang="en-US" altLang="en-US" dirty="0">
                <a:latin typeface="Lato" panose="020F0502020204030203" pitchFamily="34" charset="0"/>
                <a:ea typeface="Lato" panose="020F0502020204030203" pitchFamily="34" charset="0"/>
                <a:cs typeface="Lato" panose="020F0502020204030203" pitchFamily="34" charset="0"/>
              </a:rPr>
              <a:t>Hugging Face — for implementation of the model — transformers</a:t>
            </a:r>
          </a:p>
          <a:p>
            <a:pPr marL="285750" indent="-285750">
              <a:lnSpc>
                <a:spcPct val="150000"/>
              </a:lnSpc>
              <a:buFont typeface="Arial" panose="020B0604020202020204" pitchFamily="34" charset="0"/>
              <a:buChar char="•"/>
            </a:pPr>
            <a:r>
              <a:rPr lang="en-US" altLang="en-US" dirty="0">
                <a:latin typeface="Lato" panose="020F0502020204030203" pitchFamily="34" charset="0"/>
                <a:ea typeface="Lato" panose="020F0502020204030203" pitchFamily="34" charset="0"/>
                <a:cs typeface="Lato" panose="020F0502020204030203" pitchFamily="34" charset="0"/>
              </a:rPr>
              <a:t>sacrebleu to automatic score the quality of translation.</a:t>
            </a:r>
          </a:p>
          <a:p>
            <a:pPr marL="285750" indent="-285750">
              <a:lnSpc>
                <a:spcPct val="150000"/>
              </a:lnSpc>
              <a:buFont typeface="Arial" panose="020B0604020202020204" pitchFamily="34" charset="0"/>
              <a:buChar char="•"/>
            </a:pPr>
            <a:r>
              <a:rPr lang="en-US" altLang="en-US" dirty="0">
                <a:latin typeface="Lato" panose="020F0502020204030203" pitchFamily="34" charset="0"/>
                <a:ea typeface="Lato" panose="020F0502020204030203" pitchFamily="34" charset="0"/>
                <a:cs typeface="Lato" panose="020F0502020204030203" pitchFamily="34" charset="0"/>
              </a:rPr>
              <a:t></a:t>
            </a:r>
            <a:r>
              <a:rPr lang="en-US" altLang="en-US" b="1" dirty="0">
                <a:latin typeface="Lato" panose="020F0502020204030203" pitchFamily="34" charset="0"/>
                <a:ea typeface="Lato" panose="020F0502020204030203" pitchFamily="34" charset="0"/>
                <a:cs typeface="Lato" panose="020F0502020204030203" pitchFamily="34" charset="0"/>
              </a:rPr>
              <a:t>Importing Libraries</a:t>
            </a:r>
            <a:r>
              <a:rPr lang="en-US" altLang="en-US" dirty="0">
                <a:latin typeface="Lato" panose="020F0502020204030203" pitchFamily="34" charset="0"/>
                <a:ea typeface="Lato" panose="020F0502020204030203" pitchFamily="34" charset="0"/>
                <a:cs typeface="Lato" panose="020F0502020204030203" pitchFamily="34" charset="0"/>
              </a:rPr>
              <a:t>: Load the Necessary Python Libraries for Data Loading and Modeling</a:t>
            </a:r>
          </a:p>
          <a:p>
            <a:pPr marL="285750" indent="-285750">
              <a:lnSpc>
                <a:spcPct val="150000"/>
              </a:lnSpc>
              <a:buFont typeface="Arial" panose="020B0604020202020204" pitchFamily="34" charset="0"/>
              <a:buChar char="•"/>
            </a:pPr>
            <a:r>
              <a:rPr lang="en-US" altLang="en-US" dirty="0">
                <a:latin typeface="Lato" panose="020F0502020204030203" pitchFamily="34" charset="0"/>
                <a:ea typeface="Lato" panose="020F0502020204030203" pitchFamily="34" charset="0"/>
                <a:cs typeface="Lato" panose="020F0502020204030203" pitchFamily="34" charset="0"/>
              </a:rPr>
              <a:t>Model integrating and training → TensorFlow</a:t>
            </a:r>
          </a:p>
          <a:p>
            <a:pPr marL="285750" indent="-285750">
              <a:lnSpc>
                <a:spcPct val="150000"/>
              </a:lnSpc>
              <a:buFont typeface="Arial" panose="020B0604020202020204" pitchFamily="34" charset="0"/>
              <a:buChar char="•"/>
            </a:pPr>
            <a:r>
              <a:rPr lang="en-US" altLang="en-US" dirty="0">
                <a:latin typeface="Lato" panose="020F0502020204030203" pitchFamily="34" charset="0"/>
                <a:ea typeface="Lato" panose="020F0502020204030203" pitchFamily="34" charset="0"/>
                <a:cs typeface="Lato" panose="020F0502020204030203" pitchFamily="34" charset="0"/>
              </a:rPr>
              <a:t></a:t>
            </a:r>
            <a:r>
              <a:rPr lang="en-US" altLang="en-US" b="1" dirty="0">
                <a:latin typeface="Lato" panose="020F0502020204030203" pitchFamily="34" charset="0"/>
                <a:ea typeface="Lato" panose="020F0502020204030203" pitchFamily="34" charset="0"/>
                <a:cs typeface="Lato" panose="020F0502020204030203" pitchFamily="34" charset="0"/>
              </a:rPr>
              <a:t>Model and Tokenizer Setup</a:t>
            </a:r>
            <a:r>
              <a:rPr lang="en-US" altLang="en-US" dirty="0">
                <a:latin typeface="Lato" panose="020F0502020204030203" pitchFamily="34" charset="0"/>
                <a:ea typeface="Lato" panose="020F0502020204030203" pitchFamily="34" charset="0"/>
                <a:cs typeface="Lato" panose="020F0502020204030203" pitchFamily="34" charset="0"/>
              </a:rPr>
              <a:t>: Specifies a pre-trained checkpoint (for example: Helsinki-NLP/opus-mt-</a:t>
            </a:r>
            <a:r>
              <a:rPr lang="en-US" altLang="en-US" dirty="0" err="1">
                <a:latin typeface="Lato" panose="020F0502020204030203" pitchFamily="34" charset="0"/>
                <a:ea typeface="Lato" panose="020F0502020204030203" pitchFamily="34" charset="0"/>
                <a:cs typeface="Lato" panose="020F0502020204030203" pitchFamily="34" charset="0"/>
              </a:rPr>
              <a:t>en</a:t>
            </a:r>
            <a:r>
              <a:rPr lang="en-US" altLang="en-US" dirty="0">
                <a:latin typeface="Lato" panose="020F0502020204030203" pitchFamily="34" charset="0"/>
                <a:ea typeface="Lato" panose="020F0502020204030203" pitchFamily="34" charset="0"/>
                <a:cs typeface="Lato" panose="020F0502020204030203" pitchFamily="34" charset="0"/>
              </a:rPr>
              <a:t>-hi).</a:t>
            </a:r>
          </a:p>
          <a:p>
            <a:pPr marL="285750" indent="-285750">
              <a:lnSpc>
                <a:spcPct val="150000"/>
              </a:lnSpc>
              <a:buFont typeface="Arial" panose="020B0604020202020204" pitchFamily="34" charset="0"/>
              <a:buChar char="•"/>
            </a:pPr>
            <a:r>
              <a:rPr lang="en-US" altLang="en-US" dirty="0">
                <a:latin typeface="Lato" panose="020F0502020204030203" pitchFamily="34" charset="0"/>
                <a:ea typeface="Lato" panose="020F0502020204030203" pitchFamily="34" charset="0"/>
                <a:cs typeface="Lato" panose="020F0502020204030203" pitchFamily="34" charset="0"/>
              </a:rPr>
              <a:t>Import AutoTokenizer and TFAutoModelForSeq2SeqLM to initialize the tokenizer and model</a:t>
            </a:r>
          </a:p>
          <a:p>
            <a:pPr>
              <a:lnSpc>
                <a:spcPct val="150000"/>
              </a:lnSpc>
            </a:pPr>
            <a:endParaRPr lang="en-US" altLang="en-US"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24815" y="860425"/>
            <a:ext cx="7670800" cy="3681730"/>
          </a:xfrm>
          <a:prstGeom prst="rect">
            <a:avLst/>
          </a:prstGeom>
          <a:noFill/>
        </p:spPr>
        <p:txBody>
          <a:bodyPr wrap="square" rtlCol="0">
            <a:noAutofit/>
          </a:bodyPr>
          <a:lstStyle/>
          <a:p>
            <a:pPr>
              <a:lnSpc>
                <a:spcPct val="150000"/>
              </a:lnSpc>
            </a:pPr>
            <a:r>
              <a:rPr lang="en-US" altLang="en-US" b="1" dirty="0">
                <a:latin typeface="Lato" panose="020F0502020204030203" pitchFamily="34" charset="0"/>
                <a:ea typeface="Lato" panose="020F0502020204030203" pitchFamily="34" charset="0"/>
                <a:cs typeface="Lato" panose="020F0502020204030203" pitchFamily="34" charset="0"/>
                <a:sym typeface="+mn-ea"/>
              </a:rPr>
              <a:t>Data Preparation</a:t>
            </a:r>
            <a:r>
              <a:rPr lang="en-US" altLang="en-US" dirty="0">
                <a:latin typeface="Lato" panose="020F0502020204030203" pitchFamily="34" charset="0"/>
                <a:ea typeface="Lato" panose="020F0502020204030203" pitchFamily="34" charset="0"/>
                <a:cs typeface="Lato" panose="020F0502020204030203" pitchFamily="34" charset="0"/>
                <a:sym typeface="+mn-ea"/>
              </a:rPr>
              <a:t>: Load up the translation dataset (</a:t>
            </a:r>
            <a:r>
              <a:rPr lang="en-US" altLang="en-US" dirty="0" err="1">
                <a:latin typeface="Lato" panose="020F0502020204030203" pitchFamily="34" charset="0"/>
                <a:ea typeface="Lato" panose="020F0502020204030203" pitchFamily="34" charset="0"/>
                <a:cs typeface="Lato" panose="020F0502020204030203" pitchFamily="34" charset="0"/>
                <a:sym typeface="+mn-ea"/>
              </a:rPr>
              <a:t>eg</a:t>
            </a:r>
            <a:r>
              <a:rPr lang="en-US" altLang="en-US" dirty="0">
                <a:latin typeface="Lato" panose="020F0502020204030203" pitchFamily="34" charset="0"/>
                <a:ea typeface="Lato" panose="020F0502020204030203" pitchFamily="34" charset="0"/>
                <a:cs typeface="Lato" panose="020F0502020204030203" pitchFamily="34" charset="0"/>
                <a:sym typeface="+mn-ea"/>
              </a:rPr>
              <a:t>, </a:t>
            </a:r>
            <a:r>
              <a:rPr lang="en-US" altLang="en-US" dirty="0" err="1">
                <a:latin typeface="Lato" panose="020F0502020204030203" pitchFamily="34" charset="0"/>
                <a:ea typeface="Lato" panose="020F0502020204030203" pitchFamily="34" charset="0"/>
                <a:cs typeface="Lato" panose="020F0502020204030203" pitchFamily="34" charset="0"/>
                <a:sym typeface="+mn-ea"/>
              </a:rPr>
              <a:t>cfilt</a:t>
            </a:r>
            <a:r>
              <a:rPr lang="en-US" altLang="en-US" dirty="0">
                <a:latin typeface="Lato" panose="020F0502020204030203" pitchFamily="34" charset="0"/>
                <a:ea typeface="Lato" panose="020F0502020204030203" pitchFamily="34" charset="0"/>
                <a:cs typeface="Lato" panose="020F0502020204030203" pitchFamily="34" charset="0"/>
                <a:sym typeface="+mn-ea"/>
              </a:rPr>
              <a:t>/</a:t>
            </a:r>
            <a:r>
              <a:rPr lang="en-US" altLang="en-US" dirty="0" err="1">
                <a:latin typeface="Lato" panose="020F0502020204030203" pitchFamily="34" charset="0"/>
                <a:ea typeface="Lato" panose="020F0502020204030203" pitchFamily="34" charset="0"/>
                <a:cs typeface="Lato" panose="020F0502020204030203" pitchFamily="34" charset="0"/>
                <a:sym typeface="+mn-ea"/>
              </a:rPr>
              <a:t>iitb-english-hindi</a:t>
            </a:r>
            <a:r>
              <a:rPr lang="en-US" altLang="en-US" dirty="0">
                <a:latin typeface="Lato" panose="020F0502020204030203" pitchFamily="34" charset="0"/>
                <a:ea typeface="Lato" panose="020F0502020204030203" pitchFamily="34" charset="0"/>
                <a:cs typeface="Lato" panose="020F0502020204030203" pitchFamily="34" charset="0"/>
                <a:sym typeface="+mn-ea"/>
              </a:rPr>
              <a:t>).</a:t>
            </a:r>
            <a:br>
              <a:rPr lang="en-US" altLang="en-US" dirty="0">
                <a:latin typeface="Lato" panose="020F0502020204030203" pitchFamily="34" charset="0"/>
                <a:ea typeface="Lato" panose="020F0502020204030203" pitchFamily="34" charset="0"/>
                <a:cs typeface="Lato" panose="020F0502020204030203" pitchFamily="34" charset="0"/>
                <a:sym typeface="+mn-ea"/>
              </a:rPr>
            </a:br>
            <a:r>
              <a:rPr lang="en-US" altLang="en-US" b="1" dirty="0">
                <a:latin typeface="Lato" panose="020F0502020204030203" pitchFamily="34" charset="0"/>
                <a:ea typeface="Lato" panose="020F0502020204030203" pitchFamily="34" charset="0"/>
                <a:cs typeface="Lato" panose="020F0502020204030203" pitchFamily="34" charset="0"/>
                <a:sym typeface="+mn-ea"/>
              </a:rPr>
              <a:t>Dataset Preprocessing</a:t>
            </a:r>
            <a:r>
              <a:rPr lang="en-US" altLang="en-US" dirty="0">
                <a:latin typeface="Lato" panose="020F0502020204030203" pitchFamily="34" charset="0"/>
                <a:ea typeface="Lato" panose="020F0502020204030203" pitchFamily="34" charset="0"/>
                <a:cs typeface="Lato" panose="020F0502020204030203" pitchFamily="34" charset="0"/>
                <a:sym typeface="+mn-ea"/>
              </a:rPr>
              <a:t>: Following the splitting of the dataset between training and validation set, it needs to be processed further as required during the Train/Evaluate cycle.</a:t>
            </a:r>
            <a:br>
              <a:rPr lang="en-US" altLang="en-US" dirty="0">
                <a:latin typeface="Lato" panose="020F0502020204030203" pitchFamily="34" charset="0"/>
                <a:ea typeface="Lato" panose="020F0502020204030203" pitchFamily="34" charset="0"/>
                <a:cs typeface="Lato" panose="020F0502020204030203" pitchFamily="34" charset="0"/>
                <a:sym typeface="+mn-ea"/>
              </a:rPr>
            </a:br>
            <a:r>
              <a:rPr lang="en-US" altLang="en-US" b="1" dirty="0">
                <a:latin typeface="Lato" panose="020F0502020204030203" pitchFamily="34" charset="0"/>
                <a:ea typeface="Lato" panose="020F0502020204030203" pitchFamily="34" charset="0"/>
                <a:cs typeface="Lato" panose="020F0502020204030203" pitchFamily="34" charset="0"/>
                <a:sym typeface="+mn-ea"/>
              </a:rPr>
              <a:t>Training Pipeline</a:t>
            </a:r>
            <a:r>
              <a:rPr lang="en-US" altLang="en-US" dirty="0">
                <a:latin typeface="Lato" panose="020F0502020204030203" pitchFamily="34" charset="0"/>
                <a:ea typeface="Lato" panose="020F0502020204030203" pitchFamily="34" charset="0"/>
                <a:cs typeface="Lato" panose="020F0502020204030203" pitchFamily="34" charset="0"/>
                <a:sym typeface="+mn-ea"/>
              </a:rPr>
              <a:t>: Set up the data collator to use a batch size</a:t>
            </a:r>
            <a:br>
              <a:rPr lang="en-US" altLang="en-US" dirty="0">
                <a:latin typeface="Lato" panose="020F0502020204030203" pitchFamily="34" charset="0"/>
                <a:ea typeface="Lato" panose="020F0502020204030203" pitchFamily="34" charset="0"/>
                <a:cs typeface="Lato" panose="020F0502020204030203" pitchFamily="34" charset="0"/>
                <a:sym typeface="+mn-ea"/>
              </a:rPr>
            </a:br>
            <a:r>
              <a:rPr lang="en-US" altLang="en-US" b="1" dirty="0">
                <a:latin typeface="Lato" panose="020F0502020204030203" pitchFamily="34" charset="0"/>
                <a:ea typeface="Lato" panose="020F0502020204030203" pitchFamily="34" charset="0"/>
                <a:cs typeface="Lato" panose="020F0502020204030203" pitchFamily="34" charset="0"/>
                <a:sym typeface="+mn-ea"/>
              </a:rPr>
              <a:t>staging</a:t>
            </a:r>
            <a:r>
              <a:rPr lang="en-US" altLang="en-US" dirty="0">
                <a:latin typeface="Lato" panose="020F0502020204030203" pitchFamily="34" charset="0"/>
                <a:ea typeface="Lato" panose="020F0502020204030203" pitchFamily="34" charset="0"/>
                <a:cs typeface="Lato" panose="020F0502020204030203" pitchFamily="34" charset="0"/>
                <a:sym typeface="+mn-ea"/>
              </a:rPr>
              <a:t>: Setup Optimizer </a:t>
            </a:r>
            <a:r>
              <a:rPr lang="en-US" altLang="en-US" dirty="0" err="1">
                <a:latin typeface="Lato" panose="020F0502020204030203" pitchFamily="34" charset="0"/>
                <a:ea typeface="Lato" panose="020F0502020204030203" pitchFamily="34" charset="0"/>
                <a:cs typeface="Lato" panose="020F0502020204030203" pitchFamily="34" charset="0"/>
                <a:sym typeface="+mn-ea"/>
              </a:rPr>
              <a:t>e.g</a:t>
            </a:r>
            <a:r>
              <a:rPr lang="en-US" altLang="en-US" dirty="0">
                <a:latin typeface="Lato" panose="020F0502020204030203" pitchFamily="34" charset="0"/>
                <a:ea typeface="Lato" panose="020F0502020204030203" pitchFamily="34" charset="0"/>
                <a:cs typeface="Lato" panose="020F0502020204030203" pitchFamily="34" charset="0"/>
                <a:sym typeface="+mn-ea"/>
              </a:rPr>
              <a:t> </a:t>
            </a:r>
            <a:r>
              <a:rPr lang="en-US" altLang="en-US" dirty="0" err="1">
                <a:latin typeface="Lato" panose="020F0502020204030203" pitchFamily="34" charset="0"/>
                <a:ea typeface="Lato" panose="020F0502020204030203" pitchFamily="34" charset="0"/>
                <a:cs typeface="Lato" panose="020F0502020204030203" pitchFamily="34" charset="0"/>
                <a:sym typeface="+mn-ea"/>
              </a:rPr>
              <a:t>AdamWeightDecay</a:t>
            </a:r>
            <a:r>
              <a:rPr lang="en-US" altLang="en-US" dirty="0">
                <a:latin typeface="Lato" panose="020F0502020204030203" pitchFamily="34" charset="0"/>
                <a:ea typeface="Lato" panose="020F0502020204030203" pitchFamily="34" charset="0"/>
                <a:cs typeface="Lato" panose="020F0502020204030203" pitchFamily="34" charset="0"/>
                <a:sym typeface="+mn-ea"/>
              </a:rPr>
              <a:t> and other training configs.</a:t>
            </a:r>
            <a:br>
              <a:rPr lang="en-US" altLang="en-US" dirty="0">
                <a:latin typeface="Lato" panose="020F0502020204030203" pitchFamily="34" charset="0"/>
                <a:ea typeface="Lato" panose="020F0502020204030203" pitchFamily="34" charset="0"/>
                <a:cs typeface="Lato" panose="020F0502020204030203" pitchFamily="34" charset="0"/>
                <a:sym typeface="+mn-ea"/>
              </a:rPr>
            </a:br>
            <a:r>
              <a:rPr lang="en-US" altLang="en-US" dirty="0">
                <a:latin typeface="Lato" panose="020F0502020204030203" pitchFamily="34" charset="0"/>
                <a:ea typeface="Lato" panose="020F0502020204030203" pitchFamily="34" charset="0"/>
                <a:cs typeface="Lato" panose="020F0502020204030203" pitchFamily="34" charset="0"/>
                <a:sym typeface="+mn-ea"/>
              </a:rPr>
              <a:t>Tensor Flow — Train a model</a:t>
            </a:r>
            <a:br>
              <a:rPr lang="en-US" altLang="en-US" dirty="0">
                <a:latin typeface="Lato" panose="020F0502020204030203" pitchFamily="34" charset="0"/>
                <a:ea typeface="Lato" panose="020F0502020204030203" pitchFamily="34" charset="0"/>
                <a:cs typeface="Lato" panose="020F0502020204030203" pitchFamily="34" charset="0"/>
                <a:sym typeface="+mn-ea"/>
              </a:rPr>
            </a:br>
            <a:r>
              <a:rPr lang="en-US" altLang="en-US" b="1" dirty="0">
                <a:latin typeface="Lato" panose="020F0502020204030203" pitchFamily="34" charset="0"/>
                <a:ea typeface="Lato" panose="020F0502020204030203" pitchFamily="34" charset="0"/>
                <a:cs typeface="Lato" panose="020F0502020204030203" pitchFamily="34" charset="0"/>
                <a:sym typeface="+mn-ea"/>
              </a:rPr>
              <a:t>Evaluation and Inference</a:t>
            </a:r>
            <a:r>
              <a:rPr lang="en-US" altLang="en-US" dirty="0">
                <a:latin typeface="Lato" panose="020F0502020204030203" pitchFamily="34" charset="0"/>
                <a:ea typeface="Lato" panose="020F0502020204030203" pitchFamily="34" charset="0"/>
                <a:cs typeface="Lato" panose="020F0502020204030203" pitchFamily="34" charset="0"/>
                <a:sym typeface="+mn-ea"/>
              </a:rPr>
              <a:t>:  Compute the model performance through benchmarks like BLEU scores (sacrebleu).</a:t>
            </a:r>
            <a:br>
              <a:rPr lang="en-US" altLang="en-US" dirty="0">
                <a:latin typeface="Lato" panose="020F0502020204030203" pitchFamily="34" charset="0"/>
                <a:ea typeface="Lato" panose="020F0502020204030203" pitchFamily="34" charset="0"/>
                <a:cs typeface="Lato" panose="020F0502020204030203" pitchFamily="34" charset="0"/>
                <a:sym typeface="+mn-ea"/>
              </a:rPr>
            </a:br>
            <a:r>
              <a:rPr lang="en-US" altLang="en-US" dirty="0">
                <a:latin typeface="Lato" panose="020F0502020204030203" pitchFamily="34" charset="0"/>
                <a:ea typeface="Lato" panose="020F0502020204030203" pitchFamily="34" charset="0"/>
                <a:cs typeface="Lato" panose="020F0502020204030203" pitchFamily="34" charset="0"/>
                <a:sym typeface="+mn-ea"/>
              </a:rPr>
              <a:t>Perform inference for translation of sample sentences and result validation.</a:t>
            </a:r>
            <a:endParaRPr lang="en-US" altLang="en-US" b="0" dirty="0">
              <a:latin typeface="Lato" panose="020F0502020204030203" pitchFamily="34" charset="0"/>
              <a:ea typeface="Lato" panose="020F0502020204030203" pitchFamily="34" charset="0"/>
              <a:cs typeface="Lato" panose="020F0502020204030203" pitchFamily="34" charset="0"/>
            </a:endParaRPr>
          </a:p>
          <a:p>
            <a:pPr>
              <a:lnSpc>
                <a:spcPct val="150000"/>
              </a:lnSpc>
            </a:pPr>
            <a:endParaRPr lang="en-US"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Results</a:t>
            </a:r>
          </a:p>
        </p:txBody>
      </p:sp>
      <p:sp>
        <p:nvSpPr>
          <p:cNvPr id="3" name="Text Box 2"/>
          <p:cNvSpPr txBox="1"/>
          <p:nvPr/>
        </p:nvSpPr>
        <p:spPr>
          <a:xfrm>
            <a:off x="809783" y="1101249"/>
            <a:ext cx="7251065" cy="3260725"/>
          </a:xfrm>
          <a:prstGeom prst="rect">
            <a:avLst/>
          </a:prstGeom>
          <a:noFill/>
        </p:spPr>
        <p:txBody>
          <a:bodyPr wrap="square" rtlCol="0">
            <a:noAutofit/>
          </a:bodyPr>
          <a:lstStyle/>
          <a:p>
            <a:pPr algn="just"/>
            <a:r>
              <a:rPr lang="en-US" altLang="en-US" dirty="0">
                <a:latin typeface="Lato" panose="020F0502020204030203" pitchFamily="34" charset="0"/>
                <a:ea typeface="Lato" panose="020F0502020204030203" pitchFamily="34" charset="0"/>
                <a:cs typeface="Lato" panose="020F0502020204030203" pitchFamily="34" charset="0"/>
              </a:rPr>
              <a:t>	Results from the language translation project, particularly when translating from English to Hindi and Telugu, were promising as they produced coherent yet contextually appropriate translations. Using the sequence-to-sequence model driven by LSTMs, the system was capable of learning linguistic patterns and nuances of the word-to-word and phrase-to-phrase translations as practiced between English and the target languages. Model testing indicated high accuracy for frequent phrases and sentences used, and the BLEU scores demonstrate close proximity to human translators. However, difficulties were encountered in handling complex sentences and rare words and idiomatic expressions where the predictions sometimes were different from what was expected. Though it poses quite some challenges, this experiment demonstrated pretty well how deep learning may bridge the linguistic barrier. It laid a good robust foundation for further optimization and deploying real-world applications such as multilingual chatbots and educational tools.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568640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645" y="554355"/>
            <a:ext cx="3136900" cy="1718310"/>
          </a:xfrm>
          <a:prstGeom prst="rect">
            <a:avLst/>
          </a:prstGeom>
        </p:spPr>
      </p:pic>
      <p:pic>
        <p:nvPicPr>
          <p:cNvPr id="1629750405"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673" y="2571750"/>
            <a:ext cx="5545455" cy="18275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Conclusion</a:t>
            </a:r>
          </a:p>
        </p:txBody>
      </p:sp>
      <p:sp>
        <p:nvSpPr>
          <p:cNvPr id="3" name="Text Box 2"/>
          <p:cNvSpPr txBox="1"/>
          <p:nvPr/>
        </p:nvSpPr>
        <p:spPr>
          <a:xfrm>
            <a:off x="836613" y="1194594"/>
            <a:ext cx="6918325" cy="2297430"/>
          </a:xfrm>
          <a:prstGeom prst="rect">
            <a:avLst/>
          </a:prstGeom>
          <a:noFill/>
        </p:spPr>
        <p:txBody>
          <a:bodyPr wrap="square" rtlCol="0">
            <a:noAutofit/>
          </a:bodyPr>
          <a:lstStyle/>
          <a:p>
            <a:pPr algn="just"/>
            <a:r>
              <a:rPr lang="en-US" altLang="en-US" dirty="0">
                <a:latin typeface="Lato" panose="020F0502020204030203" pitchFamily="34" charset="0"/>
                <a:ea typeface="Lato" panose="020F0502020204030203" pitchFamily="34" charset="0"/>
                <a:cs typeface="Lato" panose="020F0502020204030203" pitchFamily="34" charset="0"/>
              </a:rPr>
              <a:t>	In this proposed system, we implemented the system for user who phasing problems of language barrier. So, it automatically reduces the user task for understanding the languages for communication. Translation is not merely changing words but also transferring of cultural equivalence with culture of original language and recipient of that language as well as possible. So, it should be accepted that the better translation, both in logic and by fact, must be accepted by all people; hence, the message contained within the source language (SL) can satisfy the reader within the target language (TL) with the information within. The importance of translation for everyone will make you consider it as a necessary and worthy investment.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FUTURE SCOPE</a:t>
            </a:r>
          </a:p>
        </p:txBody>
      </p:sp>
      <p:sp>
        <p:nvSpPr>
          <p:cNvPr id="3" name="Text Box 2"/>
          <p:cNvSpPr txBox="1"/>
          <p:nvPr/>
        </p:nvSpPr>
        <p:spPr>
          <a:xfrm>
            <a:off x="877163" y="1109344"/>
            <a:ext cx="7095263" cy="2425700"/>
          </a:xfrm>
          <a:prstGeom prst="rect">
            <a:avLst/>
          </a:prstGeom>
          <a:noFill/>
        </p:spPr>
        <p:txBody>
          <a:bodyPr wrap="square" rtlCol="0">
            <a:noAutofit/>
          </a:bodyPr>
          <a:lstStyle/>
          <a:p>
            <a:pPr algn="just"/>
            <a:r>
              <a:rPr lang="en-US" altLang="en-US" dirty="0">
                <a:latin typeface="Lato" panose="020F0502020204030203" pitchFamily="34" charset="0"/>
                <a:ea typeface="Lato" panose="020F0502020204030203" pitchFamily="34" charset="0"/>
                <a:cs typeface="Lato" panose="020F0502020204030203" pitchFamily="34" charset="0"/>
              </a:rPr>
              <a:t>	However to make this system more precise and useful for a wide range of target audience, it demands some further improvements. Further we are aiming at following improvements: To take input text from an image of printed English text by implementing character recognition. Presently we are only able to take manual input through virtual keyboard. The system can be further extended to include more languages and possibly dialects.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972945" y="1178560"/>
            <a:ext cx="4921885" cy="2618105"/>
          </a:xfrm>
          <a:prstGeom prst="rect">
            <a:avLst/>
          </a:prstGeom>
          <a:noFill/>
        </p:spPr>
        <p:txBody>
          <a:bodyPr wrap="square" rtlCol="0">
            <a:no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8000">
                <a:uFillTx/>
                <a:sym typeface="+mn-ea"/>
              </a:rPr>
              <a:t>  </a:t>
            </a:r>
            <a:r>
              <a:rPr lang="en-US" sz="8000">
                <a:solidFill>
                  <a:srgbClr val="002060"/>
                </a:solidFill>
                <a:uFillTx/>
                <a:sym typeface="+mn-ea"/>
              </a:rPr>
              <a:t>THANK </a:t>
            </a:r>
            <a:endParaRPr lang="en-US" sz="8000" b="0" i="0" u="none" strike="noStrike" kern="0" cap="none" spc="0" baseline="0">
              <a:solidFill>
                <a:srgbClr val="002060"/>
              </a:solidFill>
              <a:uFillTx/>
              <a:latin typeface="Arial" panose="020B0604020202020204"/>
              <a:ea typeface="Arial" panose="020B0604020202020204"/>
              <a:cs typeface="Arial" panose="020B0604020202020204"/>
            </a:endParaRPr>
          </a:p>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8000">
                <a:solidFill>
                  <a:srgbClr val="002060"/>
                </a:solidFill>
                <a:uFillTx/>
                <a:sym typeface="+mn-ea"/>
              </a:rPr>
              <a:t>    YOU</a:t>
            </a:r>
            <a:endParaRPr lang="en-US" sz="8000" b="0" i="0" u="none" strike="noStrike" kern="0" cap="none" spc="0" baseline="0">
              <a:solidFill>
                <a:srgbClr val="002060"/>
              </a:solidFill>
              <a:uFillTx/>
              <a:latin typeface="Arial" panose="020B0604020202020204"/>
              <a:ea typeface="Arial" panose="020B0604020202020204"/>
              <a:cs typeface="Arial" panose="020B0604020202020204"/>
            </a:endParaRPr>
          </a:p>
          <a:p>
            <a:endParaRPr lang="en-US" sz="8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063" y="360066"/>
            <a:ext cx="7704000" cy="572700"/>
          </a:xfrm>
        </p:spPr>
        <p:txBody>
          <a:bodyPr/>
          <a:lstStyle/>
          <a:p>
            <a:r>
              <a:rPr lang="en-US" dirty="0"/>
              <a:t>Abstract</a:t>
            </a:r>
            <a:endParaRPr lang="en-IN" dirty="0"/>
          </a:p>
        </p:txBody>
      </p:sp>
      <p:sp>
        <p:nvSpPr>
          <p:cNvPr id="3" name="Text Placeholder 2"/>
          <p:cNvSpPr>
            <a:spLocks noGrp="1"/>
          </p:cNvSpPr>
          <p:nvPr>
            <p:ph type="body" idx="1"/>
          </p:nvPr>
        </p:nvSpPr>
        <p:spPr>
          <a:xfrm>
            <a:off x="843978" y="991759"/>
            <a:ext cx="7909190" cy="2791893"/>
          </a:xfrm>
        </p:spPr>
        <p:txBody>
          <a:bodyPr/>
          <a:lstStyle/>
          <a:p>
            <a:pPr marL="139700" indent="0" algn="just">
              <a:lnSpc>
                <a:spcPct val="150000"/>
              </a:lnSpc>
              <a:buNone/>
            </a:pPr>
            <a:r>
              <a:rPr lang="en-US" dirty="0"/>
              <a:t>Technology has the potential to connect people worldwide, but communication barriers often hinder meaningful interactions, especially among travelers, disabled individuals, social media friends, and international business partners. A device that bridges these gaps through translation can foster understanding, reduce miscommunication, and promote cultural exchange. Translation not only transfers words but also conveys cultural equivalence, enabling better comprehension across languages. It plays a vital role in spreading knowledge, ideas, and information globally, fostering effective communication and impacting historical change.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725" y="152131"/>
            <a:ext cx="7704000" cy="572700"/>
          </a:xfrm>
        </p:spPr>
        <p:txBody>
          <a:bodyPr/>
          <a:lstStyle/>
          <a:p>
            <a:r>
              <a:rPr lang="en-US" dirty="0"/>
              <a:t>Introduction</a:t>
            </a:r>
            <a:endParaRPr lang="en-IN" dirty="0"/>
          </a:p>
        </p:txBody>
      </p:sp>
      <p:sp>
        <p:nvSpPr>
          <p:cNvPr id="3" name="Text Placeholder 2"/>
          <p:cNvSpPr>
            <a:spLocks noGrp="1"/>
          </p:cNvSpPr>
          <p:nvPr>
            <p:ph type="body" idx="1"/>
          </p:nvPr>
        </p:nvSpPr>
        <p:spPr>
          <a:xfrm>
            <a:off x="634275" y="724831"/>
            <a:ext cx="5602219" cy="338400"/>
          </a:xfrm>
        </p:spPr>
        <p:txBody>
          <a:bodyPr/>
          <a:lstStyle/>
          <a:p>
            <a:pPr marL="139700" indent="0" algn="just">
              <a:lnSpc>
                <a:spcPct val="150000"/>
              </a:lnSpc>
              <a:buNone/>
            </a:pPr>
            <a:r>
              <a:rPr lang="en-US" dirty="0"/>
              <a:t>Translation is essential for the dissemination of new information, knowledge, and ideas across the globe. In a world where diverse languages and cultures coexist, it serves as a crucial tool for ensuring effective communication and mutual understanding. Without translation, groundbreaking discoveries, scientific advancements, and cultural contributions could remain confined to their native contexts, limiting their global impact. By bridging linguistic gaps, translation helps spread innovation, fosters collaboration, and enriches cross-cultural exchanges. Moreover, in the process of sharing new ideas, translation has the potential to shape societies, influence global decisions, and even change the course of history, as it allows important messages to reach and resonate with a broader audience.</a:t>
            </a:r>
            <a:endParaRPr lang="en-IN" dirty="0"/>
          </a:p>
        </p:txBody>
      </p:sp>
      <p:pic>
        <p:nvPicPr>
          <p:cNvPr id="1026" name="Picture 2" descr="Important of languages trans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7944" y="1535907"/>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738" y="580757"/>
            <a:ext cx="7704000" cy="572700"/>
          </a:xfrm>
        </p:spPr>
        <p:txBody>
          <a:bodyPr/>
          <a:lstStyle/>
          <a:p>
            <a:r>
              <a:rPr lang="en-US" dirty="0"/>
              <a:t>Problem Statement</a:t>
            </a:r>
            <a:endParaRPr lang="en-IN" dirty="0"/>
          </a:p>
        </p:txBody>
      </p:sp>
      <p:sp>
        <p:nvSpPr>
          <p:cNvPr id="3" name="Text Placeholder 2"/>
          <p:cNvSpPr>
            <a:spLocks noGrp="1"/>
          </p:cNvSpPr>
          <p:nvPr>
            <p:ph type="body" idx="1"/>
          </p:nvPr>
        </p:nvSpPr>
        <p:spPr>
          <a:xfrm>
            <a:off x="720001" y="1215751"/>
            <a:ext cx="4844980" cy="338400"/>
          </a:xfrm>
        </p:spPr>
        <p:txBody>
          <a:bodyPr/>
          <a:lstStyle/>
          <a:p>
            <a:pPr marL="139700" indent="0" algn="just">
              <a:lnSpc>
                <a:spcPct val="150000"/>
              </a:lnSpc>
              <a:buNone/>
            </a:pPr>
            <a:r>
              <a:rPr lang="en-US" dirty="0"/>
              <a:t>The structure of sentences in English and other languages may be different. This is considered to be one of the main structural problems in translation. Limit your Expertise: Gain expertise only in a couple of languages that you are already well-versed with. The translator has to know the exact structure in each language, and use the appropriate structure, and they have to ensure that the translation is performed without changing the meaning as well.</a:t>
            </a:r>
            <a:endParaRPr lang="en-IN" dirty="0"/>
          </a:p>
        </p:txBody>
      </p:sp>
      <p:pic>
        <p:nvPicPr>
          <p:cNvPr id="2050" name="Picture 2" descr="Language Translation in the Modern 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175" y="1626394"/>
            <a:ext cx="2924175" cy="1562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902627" y="600575"/>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3000" b="1" dirty="0">
                <a:solidFill>
                  <a:schemeClr val="bg2"/>
                </a:solidFill>
                <a:latin typeface="Sora" charset="0"/>
                <a:cs typeface="Sora" charset="0"/>
              </a:rPr>
              <a:t>Proposed System</a:t>
            </a:r>
            <a:endParaRPr lang="en-IN" sz="3000" b="1" dirty="0">
              <a:solidFill>
                <a:schemeClr val="bg2"/>
              </a:solidFill>
              <a:latin typeface="Sora" charset="0"/>
              <a:cs typeface="Sora" charset="0"/>
            </a:endParaRPr>
          </a:p>
        </p:txBody>
      </p:sp>
      <p:sp>
        <p:nvSpPr>
          <p:cNvPr id="5" name="TextBox 4"/>
          <p:cNvSpPr txBox="1"/>
          <p:nvPr/>
        </p:nvSpPr>
        <p:spPr>
          <a:xfrm>
            <a:off x="902627" y="1199632"/>
            <a:ext cx="6979444" cy="1668214"/>
          </a:xfrm>
          <a:prstGeom prst="rect">
            <a:avLst/>
          </a:prstGeom>
          <a:noFill/>
        </p:spPr>
        <p:txBody>
          <a:bodyPr wrap="square">
            <a:spAutoFit/>
          </a:bodyPr>
          <a:lstStyle/>
          <a:p>
            <a:pPr algn="just">
              <a:lnSpc>
                <a:spcPct val="150000"/>
              </a:lnSpc>
            </a:pPr>
            <a:r>
              <a:rPr lang="en-IN" dirty="0"/>
              <a:t>The aim of the proposed system is to develop a system that has capability to perform Translation, Converting text to speech, Speech Recognition. The system proposed here will be developed for a small domain of English words. A translator is a programming language processor that modifies a computer program from one language to another.</a:t>
            </a:r>
          </a:p>
        </p:txBody>
      </p:sp>
      <p:pic>
        <p:nvPicPr>
          <p:cNvPr id="10" name="Picture 9"/>
          <p:cNvPicPr>
            <a:picLocks noChangeAspect="1"/>
          </p:cNvPicPr>
          <p:nvPr/>
        </p:nvPicPr>
        <p:blipFill>
          <a:blip r:embed="rId2"/>
          <a:stretch>
            <a:fillRect/>
          </a:stretch>
        </p:blipFill>
        <p:spPr>
          <a:xfrm>
            <a:off x="3913162" y="2944727"/>
            <a:ext cx="4266376" cy="18558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28687" y="582615"/>
          <a:ext cx="7179470" cy="4111268"/>
        </p:xfrm>
        <a:graphic>
          <a:graphicData uri="http://schemas.openxmlformats.org/drawingml/2006/table">
            <a:tbl>
              <a:tblPr firstRow="1" bandRow="1">
                <a:tableStyleId>{3C2FFA5D-87B4-456A-9821-1D502468CF0F}</a:tableStyleId>
              </a:tblPr>
              <a:tblGrid>
                <a:gridCol w="3589735">
                  <a:extLst>
                    <a:ext uri="{9D8B030D-6E8A-4147-A177-3AD203B41FA5}">
                      <a16:colId xmlns:a16="http://schemas.microsoft.com/office/drawing/2014/main" val="20000"/>
                    </a:ext>
                  </a:extLst>
                </a:gridCol>
                <a:gridCol w="3589735">
                  <a:extLst>
                    <a:ext uri="{9D8B030D-6E8A-4147-A177-3AD203B41FA5}">
                      <a16:colId xmlns:a16="http://schemas.microsoft.com/office/drawing/2014/main" val="20001"/>
                    </a:ext>
                  </a:extLst>
                </a:gridCol>
              </a:tblGrid>
              <a:tr h="278131">
                <a:tc>
                  <a:txBody>
                    <a:bodyPr/>
                    <a:lstStyle/>
                    <a:p>
                      <a:r>
                        <a:rPr lang="en-US" sz="1200" dirty="0">
                          <a:latin typeface="Lato" panose="020F0502020204030203" pitchFamily="34" charset="0"/>
                          <a:ea typeface="Lato" panose="020F0502020204030203" pitchFamily="34" charset="0"/>
                          <a:cs typeface="Lato" panose="020F0502020204030203" pitchFamily="34" charset="0"/>
                        </a:rPr>
                        <a:t>Existing system</a:t>
                      </a:r>
                      <a:endParaRPr lang="en-IN" sz="12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Proposed System</a:t>
                      </a:r>
                      <a:endParaRPr lang="en-IN" sz="12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10000"/>
                  </a:ext>
                </a:extLst>
              </a:tr>
              <a:tr h="613687">
                <a:tc>
                  <a:txBody>
                    <a:bodyPr/>
                    <a:lstStyle/>
                    <a:p>
                      <a:r>
                        <a:rPr lang="en-US" sz="1200" b="0" i="0" u="none" strike="noStrike" cap="none" dirty="0">
                          <a:solidFill>
                            <a:schemeClr val="dk1"/>
                          </a:solidFill>
                          <a:effectLst/>
                          <a:latin typeface="Lato" panose="020F0502020204030203" pitchFamily="34" charset="0"/>
                          <a:ea typeface="Lato" panose="020F0502020204030203" pitchFamily="34" charset="0"/>
                          <a:cs typeface="Lato" panose="020F0502020204030203" pitchFamily="34" charset="0"/>
                          <a:sym typeface="Arial" panose="020B0604020202020204"/>
                        </a:rPr>
                        <a:t>General-purpose translators (e.g., Google Translate) covering multiple languages and extensive vocabulary.</a:t>
                      </a:r>
                      <a:endParaRPr lang="en-IN" sz="12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en-US" sz="1200" b="0" i="0" u="none" strike="noStrike" cap="none" dirty="0">
                          <a:solidFill>
                            <a:schemeClr val="dk1"/>
                          </a:solidFill>
                          <a:effectLst/>
                          <a:latin typeface="Lato" panose="020F0502020204030203" pitchFamily="34" charset="0"/>
                          <a:ea typeface="Lato" panose="020F0502020204030203" pitchFamily="34" charset="0"/>
                          <a:cs typeface="Lato" panose="020F0502020204030203" pitchFamily="34" charset="0"/>
                          <a:sym typeface="Arial" panose="020B0604020202020204"/>
                        </a:rPr>
                        <a:t>Limited to a small, specific domain of English words for focused performance.</a:t>
                      </a:r>
                      <a:endParaRPr lang="en-IN" sz="12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10001"/>
                  </a:ext>
                </a:extLst>
              </a:tr>
              <a:tr h="613687">
                <a:tc>
                  <a:txBody>
                    <a:bodyPr/>
                    <a:lstStyle/>
                    <a:p>
                      <a:r>
                        <a:rPr lang="en-US" sz="1200" b="0" i="0" u="none" strike="noStrike" cap="none" dirty="0">
                          <a:solidFill>
                            <a:schemeClr val="dk1"/>
                          </a:solidFill>
                          <a:effectLst/>
                          <a:latin typeface="Lato" panose="020F0502020204030203" pitchFamily="34" charset="0"/>
                          <a:ea typeface="Lato" panose="020F0502020204030203" pitchFamily="34" charset="0"/>
                          <a:cs typeface="Lato" panose="020F0502020204030203" pitchFamily="34" charset="0"/>
                          <a:sym typeface="Arial" panose="020B0604020202020204"/>
                        </a:rPr>
                        <a:t>Supports a wide range of languages and accents but may have latency in small-scale, specialized systems.</a:t>
                      </a:r>
                      <a:endParaRPr lang="en-IN" sz="12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en-US" sz="1200" b="0" i="0" u="none" strike="noStrike" cap="none" dirty="0">
                          <a:solidFill>
                            <a:schemeClr val="dk1"/>
                          </a:solidFill>
                          <a:effectLst/>
                          <a:latin typeface="Lato" panose="020F0502020204030203" pitchFamily="34" charset="0"/>
                          <a:ea typeface="Lato" panose="020F0502020204030203" pitchFamily="34" charset="0"/>
                          <a:cs typeface="Lato" panose="020F0502020204030203" pitchFamily="34" charset="0"/>
                          <a:sym typeface="Arial" panose="020B0604020202020204"/>
                        </a:rPr>
                        <a:t>Optimized for efficient TTS in a small domain, reducing latency and improving pronunciation accuracy.</a:t>
                      </a:r>
                      <a:endParaRPr lang="en-IN" sz="12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10002"/>
                  </a:ext>
                </a:extLst>
              </a:tr>
              <a:tr h="613687">
                <a:tc>
                  <a:txBody>
                    <a:bodyPr/>
                    <a:lstStyle/>
                    <a:p>
                      <a:r>
                        <a:rPr lang="en-US" sz="1200" b="0" i="0" u="none" strike="noStrike" cap="none" dirty="0">
                          <a:solidFill>
                            <a:schemeClr val="dk1"/>
                          </a:solidFill>
                          <a:effectLst/>
                          <a:latin typeface="Lato" panose="020F0502020204030203" pitchFamily="34" charset="0"/>
                          <a:ea typeface="Lato" panose="020F0502020204030203" pitchFamily="34" charset="0"/>
                          <a:cs typeface="Lato" panose="020F0502020204030203" pitchFamily="34" charset="0"/>
                          <a:sym typeface="Arial" panose="020B0604020202020204"/>
                        </a:rPr>
                        <a:t>Complex models like Whisper and Deep Speech, supporting numerous languages and accents.</a:t>
                      </a:r>
                      <a:endParaRPr lang="en-IN" sz="12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en-US" sz="1200" dirty="0">
                          <a:effectLst/>
                          <a:latin typeface="Lato" panose="020F0502020204030203" pitchFamily="34" charset="0"/>
                          <a:ea typeface="Lato" panose="020F0502020204030203" pitchFamily="34" charset="0"/>
                          <a:cs typeface="Lato" panose="020F0502020204030203" pitchFamily="34" charset="0"/>
                        </a:rPr>
                        <a:t>Simplified speech recognition tailored to the smaller domain for faster and more accurate response times.</a:t>
                      </a:r>
                      <a:endParaRPr lang="en-IN" sz="1200" dirty="0">
                        <a:effectLst/>
                        <a:latin typeface="Lato" panose="020F0502020204030203" pitchFamily="34" charset="0"/>
                        <a:ea typeface="Lato" panose="020F0502020204030203" pitchFamily="34" charset="0"/>
                        <a:cs typeface="Lato" panose="020F0502020204030203" pitchFamily="34" charset="0"/>
                      </a:endParaRPr>
                    </a:p>
                  </a:txBody>
                  <a:tcPr marL="9525" marR="9525" marT="9525" marB="9525" anchor="ctr"/>
                </a:tc>
                <a:extLst>
                  <a:ext uri="{0D108BD9-81ED-4DB2-BD59-A6C34878D82A}">
                    <a16:rowId xmlns:a16="http://schemas.microsoft.com/office/drawing/2014/main" val="10003"/>
                  </a:ext>
                </a:extLst>
              </a:tr>
              <a:tr h="613687">
                <a:tc>
                  <a:txBody>
                    <a:bodyPr/>
                    <a:lstStyle/>
                    <a:p>
                      <a:r>
                        <a:rPr lang="en-US" sz="1200" b="0" i="0" u="none" strike="noStrike" cap="none" dirty="0">
                          <a:solidFill>
                            <a:schemeClr val="dk1"/>
                          </a:solidFill>
                          <a:effectLst/>
                          <a:latin typeface="Lato" panose="020F0502020204030203" pitchFamily="34" charset="0"/>
                          <a:ea typeface="Lato" panose="020F0502020204030203" pitchFamily="34" charset="0"/>
                          <a:cs typeface="Lato" panose="020F0502020204030203" pitchFamily="34" charset="0"/>
                          <a:sym typeface="Arial" panose="020B0604020202020204"/>
                        </a:rPr>
                        <a:t>Uses statistical models or neural machine translation (NMT) for large-scale, multilingual tasks.</a:t>
                      </a:r>
                      <a:endParaRPr lang="en-IN" sz="12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en-US" sz="1200" b="0" i="0" u="none" strike="noStrike" cap="none" dirty="0">
                          <a:solidFill>
                            <a:schemeClr val="dk1"/>
                          </a:solidFill>
                          <a:effectLst/>
                          <a:latin typeface="Lato" panose="020F0502020204030203" pitchFamily="34" charset="0"/>
                          <a:ea typeface="Lato" panose="020F0502020204030203" pitchFamily="34" charset="0"/>
                          <a:cs typeface="Lato" panose="020F0502020204030203" pitchFamily="34" charset="0"/>
                          <a:sym typeface="Arial" panose="020B0604020202020204"/>
                        </a:rPr>
                        <a:t>Uses a specific programming language processor focused on converting input within the confined domain.</a:t>
                      </a:r>
                      <a:endParaRPr lang="en-IN" sz="12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10004"/>
                  </a:ext>
                </a:extLst>
              </a:tr>
              <a:tr h="434695">
                <a:tc>
                  <a:txBody>
                    <a:bodyPr/>
                    <a:lstStyle/>
                    <a:p>
                      <a:r>
                        <a:rPr lang="en-US" sz="1200" b="0" i="0" u="none" strike="noStrike" cap="none" dirty="0">
                          <a:solidFill>
                            <a:schemeClr val="dk1"/>
                          </a:solidFill>
                          <a:effectLst/>
                          <a:latin typeface="Lato" panose="020F0502020204030203" pitchFamily="34" charset="0"/>
                          <a:ea typeface="Lato" panose="020F0502020204030203" pitchFamily="34" charset="0"/>
                          <a:cs typeface="Lato" panose="020F0502020204030203" pitchFamily="34" charset="0"/>
                          <a:sym typeface="Arial" panose="020B0604020202020204"/>
                        </a:rPr>
                        <a:t>Requires significant computational resources to handle diverse inputs.</a:t>
                      </a:r>
                      <a:endParaRPr lang="en-IN" sz="12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en-US" sz="1200" b="0" i="0" u="none" strike="noStrike" cap="none" dirty="0">
                          <a:solidFill>
                            <a:schemeClr val="dk1"/>
                          </a:solidFill>
                          <a:effectLst/>
                          <a:latin typeface="Lato" panose="020F0502020204030203" pitchFamily="34" charset="0"/>
                          <a:ea typeface="Lato" panose="020F0502020204030203" pitchFamily="34" charset="0"/>
                          <a:cs typeface="Lato" panose="020F0502020204030203" pitchFamily="34" charset="0"/>
                          <a:sym typeface="Arial" panose="020B0604020202020204"/>
                        </a:rPr>
                        <a:t>Minimal resource consumption due to the focused scope.</a:t>
                      </a:r>
                      <a:endParaRPr lang="en-IN" sz="1200" dirty="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10005"/>
                  </a:ext>
                </a:extLst>
              </a:tr>
              <a:tr h="434695">
                <a:tc>
                  <a:txBody>
                    <a:bodyPr/>
                    <a:lstStyle/>
                    <a:p>
                      <a:r>
                        <a:rPr lang="en-US" sz="1200" b="0" i="0" u="none" strike="noStrike" cap="none" dirty="0">
                          <a:solidFill>
                            <a:schemeClr val="dk1"/>
                          </a:solidFill>
                          <a:effectLst/>
                          <a:latin typeface="Lato" panose="020F0502020204030203" pitchFamily="34" charset="0"/>
                          <a:ea typeface="Lato" panose="020F0502020204030203" pitchFamily="34" charset="0"/>
                          <a:cs typeface="Lato" panose="020F0502020204030203" pitchFamily="34" charset="0"/>
                          <a:sym typeface="Arial" panose="020B0604020202020204"/>
                        </a:rPr>
                        <a:t>Limited customization for niche domains without complex configurations.</a:t>
                      </a:r>
                      <a:endParaRPr lang="en-IN" sz="1200"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en-US" sz="1200" dirty="0">
                          <a:effectLst/>
                          <a:latin typeface="Lato" panose="020F0502020204030203" pitchFamily="34" charset="0"/>
                          <a:ea typeface="Lato" panose="020F0502020204030203" pitchFamily="34" charset="0"/>
                          <a:cs typeface="Lato" panose="020F0502020204030203" pitchFamily="34" charset="0"/>
                        </a:rPr>
                        <a:t>Highly customizable for the specific set of English words relevant to the application.</a:t>
                      </a:r>
                      <a:endParaRPr lang="en-IN" sz="1200" dirty="0">
                        <a:effectLst/>
                        <a:latin typeface="Lato" panose="020F0502020204030203" pitchFamily="34" charset="0"/>
                        <a:ea typeface="Lato" panose="020F0502020204030203" pitchFamily="34" charset="0"/>
                        <a:cs typeface="Lato" panose="020F0502020204030203" pitchFamily="34" charset="0"/>
                      </a:endParaRPr>
                    </a:p>
                  </a:txBody>
                  <a:tcPr marL="9525" marR="9525" marT="9525" marB="9525" anchor="ctr"/>
                </a:tc>
                <a:extLst>
                  <a:ext uri="{0D108BD9-81ED-4DB2-BD59-A6C34878D82A}">
                    <a16:rowId xmlns:a16="http://schemas.microsoft.com/office/drawing/2014/main" val="10006"/>
                  </a:ext>
                </a:extLst>
              </a:tr>
              <a:tr h="322825">
                <a:tc>
                  <a:txBody>
                    <a:bodyPr/>
                    <a:lstStyle/>
                    <a:p>
                      <a:r>
                        <a:rPr lang="en-US" sz="1200" b="0" i="0" u="none" strike="noStrike" cap="none" dirty="0">
                          <a:solidFill>
                            <a:schemeClr val="dk1"/>
                          </a:solidFill>
                          <a:effectLst/>
                          <a:latin typeface="Lato" panose="020F0502020204030203" pitchFamily="34" charset="0"/>
                          <a:ea typeface="Lato" panose="020F0502020204030203" pitchFamily="34" charset="0"/>
                          <a:cs typeface="Lato" panose="020F0502020204030203" pitchFamily="34" charset="0"/>
                          <a:sym typeface="Arial" panose="020B0604020202020204"/>
                        </a:rPr>
                        <a:t>May require cloud-based solutions and APIs.</a:t>
                      </a:r>
                      <a:endParaRPr lang="en-IN" sz="1200" dirty="0">
                        <a:effectLst/>
                        <a:latin typeface="Lato" panose="020F0502020204030203" pitchFamily="34" charset="0"/>
                        <a:ea typeface="Lato" panose="020F0502020204030203" pitchFamily="34" charset="0"/>
                        <a:cs typeface="Lato" panose="020F0502020204030203" pitchFamily="34" charset="0"/>
                      </a:endParaRPr>
                    </a:p>
                  </a:txBody>
                  <a:tcPr marL="9525" marR="9525" marT="9525" marB="9525" anchor="ctr"/>
                </a:tc>
                <a:tc>
                  <a:txBody>
                    <a:bodyPr/>
                    <a:lstStyle/>
                    <a:p>
                      <a:r>
                        <a:rPr lang="en-US" sz="1200" dirty="0">
                          <a:effectLst/>
                          <a:latin typeface="Lato" panose="020F0502020204030203" pitchFamily="34" charset="0"/>
                          <a:ea typeface="Lato" panose="020F0502020204030203" pitchFamily="34" charset="0"/>
                          <a:cs typeface="Lato" panose="020F0502020204030203" pitchFamily="34" charset="0"/>
                        </a:rPr>
                        <a:t>Can be developed as a lightweight standalone application.</a:t>
                      </a:r>
                      <a:endParaRPr lang="en-IN" sz="1200" dirty="0">
                        <a:effectLst/>
                        <a:latin typeface="Lato" panose="020F0502020204030203" pitchFamily="34" charset="0"/>
                        <a:ea typeface="Lato" panose="020F0502020204030203" pitchFamily="34" charset="0"/>
                        <a:cs typeface="Lato" panose="020F0502020204030203" pitchFamily="34" charset="0"/>
                      </a:endParaRPr>
                    </a:p>
                  </a:txBody>
                  <a:tcPr marL="9525" marR="9525" marT="9525" marB="9525"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162" y="373587"/>
            <a:ext cx="7704000" cy="572700"/>
          </a:xfrm>
        </p:spPr>
        <p:txBody>
          <a:bodyPr/>
          <a:lstStyle/>
          <a:p>
            <a:r>
              <a:rPr lang="en-US" dirty="0"/>
              <a:t>Objective</a:t>
            </a:r>
            <a:br>
              <a:rPr lang="en-US" dirty="0"/>
            </a:br>
            <a:endParaRPr lang="en-IN" dirty="0"/>
          </a:p>
        </p:txBody>
      </p:sp>
      <p:sp>
        <p:nvSpPr>
          <p:cNvPr id="3" name="Text Placeholder 2"/>
          <p:cNvSpPr>
            <a:spLocks noGrp="1"/>
          </p:cNvSpPr>
          <p:nvPr>
            <p:ph type="body" idx="1"/>
          </p:nvPr>
        </p:nvSpPr>
        <p:spPr>
          <a:xfrm>
            <a:off x="634275" y="1015726"/>
            <a:ext cx="5823675" cy="338400"/>
          </a:xfrm>
        </p:spPr>
        <p:txBody>
          <a:bodyPr/>
          <a:lstStyle/>
          <a:p>
            <a:pPr marL="425450" indent="-285750" algn="just">
              <a:lnSpc>
                <a:spcPct val="150000"/>
              </a:lnSpc>
              <a:buFont typeface="Arial" panose="020B0604020202020204" pitchFamily="34" charset="0"/>
              <a:buChar char="•"/>
            </a:pPr>
            <a:r>
              <a:rPr lang="en-US" dirty="0"/>
              <a:t>To extract effective communication between people around the world</a:t>
            </a:r>
          </a:p>
          <a:p>
            <a:pPr marL="425450" indent="-285750" algn="just">
              <a:lnSpc>
                <a:spcPct val="150000"/>
              </a:lnSpc>
              <a:buFont typeface="Arial" panose="020B0604020202020204" pitchFamily="34" charset="0"/>
              <a:buChar char="•"/>
            </a:pPr>
            <a:r>
              <a:rPr lang="en-US" dirty="0"/>
              <a:t>To provide ability for two parties to communicate and exchange the ideas.</a:t>
            </a:r>
          </a:p>
          <a:p>
            <a:pPr marL="425450" indent="-285750" algn="just">
              <a:lnSpc>
                <a:spcPct val="150000"/>
              </a:lnSpc>
              <a:buFont typeface="Arial" panose="020B0604020202020204" pitchFamily="34" charset="0"/>
              <a:buChar char="•"/>
            </a:pPr>
            <a:r>
              <a:rPr lang="en-US" dirty="0"/>
              <a:t>To encourage learners to discuss the meaning and use of language at the deepest possible levels.</a:t>
            </a:r>
          </a:p>
          <a:p>
            <a:pPr marL="425450" indent="-285750" algn="just">
              <a:lnSpc>
                <a:spcPct val="150000"/>
              </a:lnSpc>
              <a:buFont typeface="Arial" panose="020B0604020202020204" pitchFamily="34" charset="0"/>
              <a:buChar char="•"/>
            </a:pPr>
            <a:r>
              <a:rPr lang="en-US" dirty="0"/>
              <a:t> To get a challenging position in reputed organization where we can learn a skills by communicating.</a:t>
            </a:r>
          </a:p>
          <a:p>
            <a:pPr marL="425450" indent="-285750" algn="just">
              <a:lnSpc>
                <a:spcPct val="150000"/>
              </a:lnSpc>
              <a:buFont typeface="Arial" panose="020B0604020202020204" pitchFamily="34" charset="0"/>
              <a:buChar char="•"/>
            </a:pPr>
            <a:r>
              <a:rPr lang="en-US" dirty="0"/>
              <a:t> To perform and translate our native language.</a:t>
            </a:r>
            <a:endParaRPr lang="en-IN" dirty="0"/>
          </a:p>
        </p:txBody>
      </p:sp>
      <p:pic>
        <p:nvPicPr>
          <p:cNvPr id="7" name="Picture 6"/>
          <p:cNvPicPr>
            <a:picLocks noChangeAspect="1"/>
          </p:cNvPicPr>
          <p:nvPr/>
        </p:nvPicPr>
        <p:blipFill>
          <a:blip r:embed="rId2"/>
          <a:stretch>
            <a:fillRect/>
          </a:stretch>
        </p:blipFill>
        <p:spPr>
          <a:xfrm>
            <a:off x="6700839" y="1478756"/>
            <a:ext cx="2085974" cy="15644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68" y="371475"/>
            <a:ext cx="3609113" cy="589100"/>
          </a:xfrm>
        </p:spPr>
        <p:txBody>
          <a:bodyPr/>
          <a:lstStyle/>
          <a:p>
            <a:r>
              <a:rPr lang="en-US" dirty="0"/>
              <a:t>Literature Survey</a:t>
            </a:r>
            <a:endParaRPr lang="en-IN" dirty="0"/>
          </a:p>
        </p:txBody>
      </p:sp>
      <p:graphicFrame>
        <p:nvGraphicFramePr>
          <p:cNvPr id="3" name="Table 2"/>
          <p:cNvGraphicFramePr>
            <a:graphicFrameLocks noGrp="1"/>
          </p:cNvGraphicFramePr>
          <p:nvPr/>
        </p:nvGraphicFramePr>
        <p:xfrm>
          <a:off x="407194" y="1193229"/>
          <a:ext cx="8122445" cy="3309683"/>
        </p:xfrm>
        <a:graphic>
          <a:graphicData uri="http://schemas.openxmlformats.org/drawingml/2006/table">
            <a:tbl>
              <a:tblPr firstRow="1" firstCol="1" bandRow="1">
                <a:tableStyleId>{52D0F244-94AF-48F2-A23A-7D7659FAE500}</a:tableStyleId>
              </a:tblPr>
              <a:tblGrid>
                <a:gridCol w="486411">
                  <a:extLst>
                    <a:ext uri="{9D8B030D-6E8A-4147-A177-3AD203B41FA5}">
                      <a16:colId xmlns:a16="http://schemas.microsoft.com/office/drawing/2014/main" val="20000"/>
                    </a:ext>
                  </a:extLst>
                </a:gridCol>
                <a:gridCol w="1809515">
                  <a:extLst>
                    <a:ext uri="{9D8B030D-6E8A-4147-A177-3AD203B41FA5}">
                      <a16:colId xmlns:a16="http://schemas.microsoft.com/office/drawing/2014/main" val="20001"/>
                    </a:ext>
                  </a:extLst>
                </a:gridCol>
                <a:gridCol w="1434086">
                  <a:extLst>
                    <a:ext uri="{9D8B030D-6E8A-4147-A177-3AD203B41FA5}">
                      <a16:colId xmlns:a16="http://schemas.microsoft.com/office/drawing/2014/main" val="20002"/>
                    </a:ext>
                  </a:extLst>
                </a:gridCol>
                <a:gridCol w="1551137">
                  <a:extLst>
                    <a:ext uri="{9D8B030D-6E8A-4147-A177-3AD203B41FA5}">
                      <a16:colId xmlns:a16="http://schemas.microsoft.com/office/drawing/2014/main" val="20003"/>
                    </a:ext>
                  </a:extLst>
                </a:gridCol>
                <a:gridCol w="1362990">
                  <a:extLst>
                    <a:ext uri="{9D8B030D-6E8A-4147-A177-3AD203B41FA5}">
                      <a16:colId xmlns:a16="http://schemas.microsoft.com/office/drawing/2014/main" val="20004"/>
                    </a:ext>
                  </a:extLst>
                </a:gridCol>
                <a:gridCol w="1478306">
                  <a:extLst>
                    <a:ext uri="{9D8B030D-6E8A-4147-A177-3AD203B41FA5}">
                      <a16:colId xmlns:a16="http://schemas.microsoft.com/office/drawing/2014/main" val="20005"/>
                    </a:ext>
                  </a:extLst>
                </a:gridCol>
              </a:tblGrid>
              <a:tr h="221234">
                <a:tc>
                  <a:txBody>
                    <a:bodyPr/>
                    <a:lstStyle/>
                    <a:p>
                      <a:pPr algn="just" fontAlgn="base"/>
                      <a:r>
                        <a:rPr lang="en-US" sz="1000" b="1" dirty="0">
                          <a:effectLst/>
                          <a:latin typeface="Times New Roman" panose="02020603050405020304" pitchFamily="18" charset="0"/>
                          <a:ea typeface="DengXian" panose="02010600030101010101" pitchFamily="2" charset="-122"/>
                        </a:rPr>
                        <a:t>  s.no</a:t>
                      </a:r>
                      <a:endParaRPr lang="en-IN" sz="1000" b="1" dirty="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b="1" dirty="0">
                          <a:solidFill>
                            <a:srgbClr val="000000"/>
                          </a:solidFill>
                          <a:effectLst/>
                          <a:latin typeface="Times New Roman" panose="02020603050405020304" pitchFamily="18" charset="0"/>
                          <a:ea typeface="DengXian" panose="02010600030101010101" pitchFamily="2" charset="-122"/>
                        </a:rPr>
                        <a:t>  Authors and Year</a:t>
                      </a:r>
                      <a:endParaRPr lang="en-IN" sz="1000" b="1" dirty="0">
                        <a:effectLst/>
                        <a:latin typeface="Times New Roman" panose="02020603050405020304" pitchFamily="18" charset="0"/>
                        <a:ea typeface="DengXian" panose="02010600030101010101" pitchFamily="2" charset="-122"/>
                      </a:endParaRPr>
                    </a:p>
                  </a:txBody>
                  <a:tcPr marL="0" marR="0" marT="0" marB="0"/>
                </a:tc>
                <a:tc>
                  <a:txBody>
                    <a:bodyPr/>
                    <a:lstStyle/>
                    <a:p>
                      <a:pPr>
                        <a:lnSpc>
                          <a:spcPct val="107000"/>
                        </a:lnSpc>
                        <a:spcAft>
                          <a:spcPts val="800"/>
                        </a:spcAft>
                      </a:pPr>
                      <a:r>
                        <a:rPr lang="en-US" sz="1000" b="1" dirty="0">
                          <a:effectLst/>
                          <a:latin typeface="Calibri" panose="020F0502020204030204" pitchFamily="34" charset="0"/>
                          <a:ea typeface="Calibri" panose="020F0502020204030204" pitchFamily="34" charset="0"/>
                        </a:rPr>
                        <a:t>  Models used</a:t>
                      </a:r>
                      <a:endParaRPr lang="en-IN" sz="1000" b="1"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b="1" dirty="0">
                          <a:effectLst/>
                          <a:latin typeface="Calibri" panose="020F0502020204030204" pitchFamily="34" charset="0"/>
                          <a:ea typeface="Calibri" panose="020F0502020204030204" pitchFamily="34" charset="0"/>
                        </a:rPr>
                        <a:t>  Parameters </a:t>
                      </a:r>
                      <a:endParaRPr lang="en-IN" sz="1000" b="1"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b="1" dirty="0">
                          <a:effectLst/>
                          <a:latin typeface="Calibri" panose="020F0502020204030204" pitchFamily="34" charset="0"/>
                          <a:ea typeface="Calibri" panose="020F0502020204030204" pitchFamily="34" charset="0"/>
                        </a:rPr>
                        <a:t>  Merits</a:t>
                      </a:r>
                      <a:endParaRPr lang="en-IN" sz="1000" b="1"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b="1" dirty="0">
                          <a:effectLst/>
                          <a:latin typeface="Calibri" panose="020F0502020204030204" pitchFamily="34" charset="0"/>
                          <a:ea typeface="Calibri" panose="020F0502020204030204" pitchFamily="34" charset="0"/>
                        </a:rPr>
                        <a:t>  Limitations and drawback</a:t>
                      </a:r>
                      <a:endParaRPr lang="en-IN" sz="1000" b="1"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0000"/>
                  </a:ext>
                </a:extLst>
              </a:tr>
              <a:tr h="1478533">
                <a:tc>
                  <a:txBody>
                    <a:bodyPr/>
                    <a:lstStyle/>
                    <a:p>
                      <a:pPr algn="just" fontAlgn="base"/>
                      <a:r>
                        <a:rPr lang="en-US" sz="1000" dirty="0">
                          <a:effectLst/>
                          <a:latin typeface="Times New Roman" panose="02020603050405020304" pitchFamily="18" charset="0"/>
                          <a:ea typeface="DengXian" panose="02010600030101010101" pitchFamily="2" charset="-122"/>
                        </a:rPr>
                        <a:t>  1</a:t>
                      </a:r>
                      <a:endParaRPr lang="en-IN" sz="1200" dirty="0">
                        <a:effectLst/>
                        <a:latin typeface="Times New Roman" panose="02020603050405020304" pitchFamily="18" charset="0"/>
                        <a:ea typeface="DengXian" panose="02010600030101010101" pitchFamily="2" charset="-122"/>
                      </a:endParaRPr>
                    </a:p>
                  </a:txBody>
                  <a:tcPr marL="0" marR="0" marT="0" marB="0"/>
                </a:tc>
                <a:tc>
                  <a:txBody>
                    <a:bodyPr/>
                    <a:lstStyle/>
                    <a:p>
                      <a:pPr>
                        <a:lnSpc>
                          <a:spcPct val="107000"/>
                        </a:lnSpc>
                        <a:spcAft>
                          <a:spcPts val="800"/>
                        </a:spcAft>
                      </a:pPr>
                      <a:r>
                        <a:rPr lang="en-US" sz="1000" dirty="0" err="1">
                          <a:effectLst/>
                        </a:rPr>
                        <a:t>Dhairya</a:t>
                      </a:r>
                      <a:r>
                        <a:rPr lang="en-US" sz="1000" dirty="0">
                          <a:effectLst/>
                        </a:rPr>
                        <a:t> Suman, Atanu Mandal, </a:t>
                      </a:r>
                      <a:r>
                        <a:rPr lang="en-US" sz="1000" dirty="0" err="1">
                          <a:effectLst/>
                        </a:rPr>
                        <a:t>Santanu</a:t>
                      </a:r>
                      <a:r>
                        <a:rPr lang="en-US" sz="1000" dirty="0">
                          <a:effectLst/>
                        </a:rPr>
                        <a:t> Pal, Sudip Kumar </a:t>
                      </a:r>
                      <a:r>
                        <a:rPr lang="en-US" sz="1000" dirty="0" err="1">
                          <a:effectLst/>
                        </a:rPr>
                        <a:t>Naskar</a:t>
                      </a:r>
                      <a:r>
                        <a:rPr lang="en-US" sz="1000" dirty="0">
                          <a:effectLst/>
                        </a:rPr>
                        <a:t> (2023)</a:t>
                      </a:r>
                      <a:endParaRPr lang="en-IN" sz="1100"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dirty="0">
                          <a:effectLst/>
                        </a:rPr>
                        <a:t>Indic BART,</a:t>
                      </a:r>
                      <a:r>
                        <a:rPr lang="en-IN" sz="1100" dirty="0">
                          <a:effectLst/>
                        </a:rPr>
                        <a:t> </a:t>
                      </a:r>
                      <a:r>
                        <a:rPr lang="en-US" sz="1000" dirty="0">
                          <a:effectLst/>
                        </a:rPr>
                        <a:t>mbart-large-50,</a:t>
                      </a:r>
                      <a:r>
                        <a:rPr lang="en-IN" sz="1100" dirty="0">
                          <a:effectLst/>
                        </a:rPr>
                        <a:t> </a:t>
                      </a:r>
                      <a:r>
                        <a:rPr lang="en-US" sz="1000" dirty="0">
                          <a:effectLst/>
                        </a:rPr>
                        <a:t>Indic Trans</a:t>
                      </a:r>
                      <a:endParaRPr lang="en-IN" sz="1100" dirty="0">
                        <a:effectLst/>
                      </a:endParaRPr>
                    </a:p>
                    <a:p>
                      <a:pPr>
                        <a:lnSpc>
                          <a:spcPct val="107000"/>
                        </a:lnSpc>
                        <a:spcAft>
                          <a:spcPts val="800"/>
                        </a:spcAft>
                      </a:pPr>
                      <a:r>
                        <a:rPr lang="en-US" sz="1000" dirty="0">
                          <a:effectLst/>
                        </a:rPr>
                        <a:t> </a:t>
                      </a:r>
                      <a:endParaRPr lang="en-IN" sz="1100"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dirty="0">
                          <a:effectLst/>
                        </a:rPr>
                        <a:t>BLEU,</a:t>
                      </a:r>
                      <a:r>
                        <a:rPr lang="en-IN" sz="1100" dirty="0">
                          <a:effectLst/>
                        </a:rPr>
                        <a:t> </a:t>
                      </a:r>
                      <a:r>
                        <a:rPr lang="en-US" sz="1000" dirty="0">
                          <a:effectLst/>
                        </a:rPr>
                        <a:t>ChrF,</a:t>
                      </a:r>
                      <a:r>
                        <a:rPr lang="en-IN" sz="1100" dirty="0">
                          <a:effectLst/>
                        </a:rPr>
                        <a:t> </a:t>
                      </a:r>
                      <a:r>
                        <a:rPr lang="en-US" sz="1000" dirty="0">
                          <a:effectLst/>
                        </a:rPr>
                        <a:t>RIBES, TER, COMET</a:t>
                      </a:r>
                      <a:endParaRPr lang="en-IN" sz="1100" dirty="0">
                        <a:effectLst/>
                      </a:endParaRPr>
                    </a:p>
                    <a:p>
                      <a:pPr>
                        <a:lnSpc>
                          <a:spcPct val="107000"/>
                        </a:lnSpc>
                        <a:spcAft>
                          <a:spcPts val="800"/>
                        </a:spcAft>
                      </a:pPr>
                      <a:r>
                        <a:rPr lang="en-US" sz="1000" dirty="0">
                          <a:effectLst/>
                        </a:rPr>
                        <a:t> </a:t>
                      </a:r>
                      <a:endParaRPr lang="en-IN" sz="1100"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dirty="0">
                          <a:effectLst/>
                        </a:rPr>
                        <a:t>High performance for low-resource languages,</a:t>
                      </a:r>
                      <a:r>
                        <a:rPr lang="en-IN" sz="1100" dirty="0">
                          <a:effectLst/>
                        </a:rPr>
                        <a:t> </a:t>
                      </a:r>
                      <a:r>
                        <a:rPr lang="en-US" sz="1000" dirty="0">
                          <a:effectLst/>
                        </a:rPr>
                        <a:t>Effective translation for Assamese-English and Manipuri-English, Supports multiple Indian languages</a:t>
                      </a:r>
                      <a:endParaRPr lang="en-IN" sz="1100" dirty="0">
                        <a:effectLst/>
                      </a:endParaRPr>
                    </a:p>
                    <a:p>
                      <a:pPr>
                        <a:lnSpc>
                          <a:spcPct val="107000"/>
                        </a:lnSpc>
                        <a:spcAft>
                          <a:spcPts val="800"/>
                        </a:spcAft>
                      </a:pPr>
                      <a:r>
                        <a:rPr lang="en-US" sz="1000" dirty="0">
                          <a:effectLst/>
                        </a:rPr>
                        <a:t> </a:t>
                      </a:r>
                      <a:endParaRPr lang="en-IN" sz="1100"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dirty="0">
                          <a:effectLst/>
                        </a:rPr>
                        <a:t>Morphological complexity,</a:t>
                      </a:r>
                      <a:r>
                        <a:rPr lang="en-IN" sz="1100" dirty="0">
                          <a:effectLst/>
                        </a:rPr>
                        <a:t> </a:t>
                      </a:r>
                      <a:r>
                        <a:rPr lang="en-US" sz="1000" dirty="0">
                          <a:effectLst/>
                        </a:rPr>
                        <a:t>Noise in output (e.g., random Chinese characters, emoticons),</a:t>
                      </a:r>
                      <a:r>
                        <a:rPr lang="en-IN" sz="1100" dirty="0">
                          <a:effectLst/>
                        </a:rPr>
                        <a:t> </a:t>
                      </a:r>
                      <a:r>
                        <a:rPr lang="en-US" sz="1000" dirty="0">
                          <a:effectLst/>
                        </a:rPr>
                        <a:t>Errors in transliteration,</a:t>
                      </a:r>
                      <a:r>
                        <a:rPr lang="en-IN" sz="1100" dirty="0">
                          <a:effectLst/>
                        </a:rPr>
                        <a:t> </a:t>
                      </a:r>
                      <a:r>
                        <a:rPr lang="en-US" sz="1000" dirty="0">
                          <a:effectLst/>
                        </a:rPr>
                        <a:t>Poorer performance when translating into Indic languages</a:t>
                      </a:r>
                      <a:endParaRPr lang="en-IN" sz="1100" dirty="0">
                        <a:effectLst/>
                      </a:endParaRPr>
                    </a:p>
                    <a:p>
                      <a:pPr>
                        <a:lnSpc>
                          <a:spcPct val="107000"/>
                        </a:lnSpc>
                        <a:spcAft>
                          <a:spcPts val="800"/>
                        </a:spcAft>
                      </a:pPr>
                      <a:r>
                        <a:rPr lang="en-US" sz="1000" dirty="0">
                          <a:effectLst/>
                        </a:rPr>
                        <a:t> </a:t>
                      </a:r>
                      <a:endParaRPr lang="en-IN" sz="1100"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0001"/>
                  </a:ext>
                </a:extLst>
              </a:tr>
              <a:tr h="1478533">
                <a:tc>
                  <a:txBody>
                    <a:bodyPr/>
                    <a:lstStyle/>
                    <a:p>
                      <a:pPr algn="just" fontAlgn="base"/>
                      <a:r>
                        <a:rPr lang="en-US" sz="1000" dirty="0">
                          <a:solidFill>
                            <a:srgbClr val="000000"/>
                          </a:solidFill>
                          <a:effectLst/>
                          <a:latin typeface="Times New Roman" panose="02020603050405020304" pitchFamily="18" charset="0"/>
                          <a:ea typeface="DengXian" panose="02010600030101010101" pitchFamily="2" charset="-122"/>
                        </a:rPr>
                        <a:t>  2</a:t>
                      </a:r>
                      <a:endParaRPr lang="en-IN" sz="1200" dirty="0">
                        <a:effectLst/>
                        <a:latin typeface="Times New Roman" panose="02020603050405020304" pitchFamily="18" charset="0"/>
                        <a:ea typeface="DengXian" panose="02010600030101010101" pitchFamily="2" charset="-122"/>
                      </a:endParaRPr>
                    </a:p>
                  </a:txBody>
                  <a:tcPr marL="0" marR="0" marT="0" marB="0"/>
                </a:tc>
                <a:tc>
                  <a:txBody>
                    <a:bodyPr/>
                    <a:lstStyle/>
                    <a:p>
                      <a:pPr>
                        <a:lnSpc>
                          <a:spcPct val="107000"/>
                        </a:lnSpc>
                        <a:spcAft>
                          <a:spcPts val="800"/>
                        </a:spcAft>
                      </a:pPr>
                      <a:r>
                        <a:rPr lang="en-US" sz="1000">
                          <a:effectLst/>
                          <a:latin typeface="Times New Roman" panose="02020603050405020304" pitchFamily="18" charset="0"/>
                          <a:ea typeface="Calibri" panose="020F0502020204030204" pitchFamily="34" charset="0"/>
                        </a:rPr>
                        <a:t>Santosh Kesiraju, Karel Benes, Maksim Tikhonov(2023)</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dirty="0">
                          <a:effectLst/>
                          <a:latin typeface="Times New Roman" panose="02020603050405020304" pitchFamily="18" charset="0"/>
                          <a:ea typeface="Calibri" panose="020F0502020204030204" pitchFamily="34" charset="0"/>
                        </a:rPr>
                        <a:t>Big Transformer Models Ensemble Models,</a:t>
                      </a:r>
                      <a:r>
                        <a:rPr lang="en-IN" sz="1100" dirty="0">
                          <a:effectLst/>
                          <a:latin typeface="Calibri" panose="020F0502020204030204" pitchFamily="34"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Back-Translation Models,</a:t>
                      </a:r>
                      <a:r>
                        <a:rPr lang="en-IN" sz="1100" dirty="0">
                          <a:effectLst/>
                          <a:latin typeface="Calibri" panose="020F0502020204030204" pitchFamily="34"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Ensemble Models Codebook Discretization Models</a:t>
                      </a:r>
                      <a:endParaRPr lang="en-IN" sz="1100" dirty="0">
                        <a:effectLst/>
                        <a:latin typeface="Calibri" panose="020F0502020204030204" pitchFamily="34" charset="0"/>
                        <a:ea typeface="Calibri" panose="020F0502020204030204" pitchFamily="34" charset="0"/>
                      </a:endParaRPr>
                    </a:p>
                    <a:p>
                      <a:pPr>
                        <a:lnSpc>
                          <a:spcPct val="107000"/>
                        </a:lnSpc>
                        <a:spcAft>
                          <a:spcPts val="800"/>
                        </a:spcAft>
                      </a:pPr>
                      <a:r>
                        <a:rPr lang="en-US" sz="1000" dirty="0">
                          <a:effectLst/>
                          <a:latin typeface="Times New Roman" panose="02020603050405020304" pitchFamily="18" charset="0"/>
                          <a:ea typeface="Calibri" panose="020F0502020204030204" pitchFamily="34" charset="0"/>
                        </a:rPr>
                        <a:t> </a:t>
                      </a:r>
                      <a:endParaRPr lang="en-IN" sz="1100"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dirty="0">
                          <a:effectLst/>
                          <a:latin typeface="Times New Roman" panose="02020603050405020304" pitchFamily="18" charset="0"/>
                          <a:ea typeface="Calibri" panose="020F0502020204030204" pitchFamily="34" charset="0"/>
                        </a:rPr>
                        <a:t>Batch Size,</a:t>
                      </a:r>
                      <a:r>
                        <a:rPr lang="en-US" sz="1000" dirty="0">
                          <a:solidFill>
                            <a:srgbClr val="0D0D0D"/>
                          </a:solidFill>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Dropout Rate,</a:t>
                      </a:r>
                      <a:r>
                        <a:rPr lang="en-US" sz="1000" dirty="0">
                          <a:solidFill>
                            <a:srgbClr val="0D0D0D"/>
                          </a:solidFill>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Epochs,</a:t>
                      </a:r>
                      <a:r>
                        <a:rPr lang="en-US" sz="1000" dirty="0">
                          <a:solidFill>
                            <a:srgbClr val="0D0D0D"/>
                          </a:solidFill>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Attention Heads.</a:t>
                      </a:r>
                      <a:endParaRPr lang="en-IN" sz="1100"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a:effectLst/>
                          <a:latin typeface="Times New Roman" panose="02020603050405020304" pitchFamily="18" charset="0"/>
                          <a:ea typeface="Calibri" panose="020F0502020204030204" pitchFamily="34" charset="0"/>
                        </a:rPr>
                        <a:t>Codebook Discretization Models,</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Back-Translation Models,</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Ensemble Models</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R="35560">
                        <a:lnSpc>
                          <a:spcPct val="107000"/>
                        </a:lnSpc>
                        <a:spcAft>
                          <a:spcPts val="800"/>
                        </a:spcAft>
                      </a:pPr>
                      <a:r>
                        <a:rPr lang="en-US" sz="1000" dirty="0">
                          <a:effectLst/>
                          <a:latin typeface="Times New Roman" panose="02020603050405020304" pitchFamily="18" charset="0"/>
                          <a:ea typeface="Calibri" panose="020F0502020204030204" pitchFamily="34" charset="0"/>
                        </a:rPr>
                        <a:t>Computationally expensive.</a:t>
                      </a:r>
                      <a:r>
                        <a:rPr lang="en-IN" sz="1100" dirty="0">
                          <a:effectLst/>
                          <a:latin typeface="Calibri" panose="020F0502020204030204" pitchFamily="34"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Risk of index collapse and underutilization of codebook entries,</a:t>
                      </a:r>
                      <a:r>
                        <a:rPr lang="en-IN" sz="1100" dirty="0">
                          <a:effectLst/>
                          <a:latin typeface="Calibri" panose="020F0502020204030204" pitchFamily="34"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Higher training time and resource requirements,</a:t>
                      </a:r>
                      <a:r>
                        <a:rPr lang="en-IN" sz="1100" dirty="0">
                          <a:effectLst/>
                          <a:latin typeface="Calibri" panose="020F0502020204030204" pitchFamily="34"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May introduce noise into the dataset</a:t>
                      </a:r>
                      <a:endParaRPr lang="en-IN" sz="1100"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14718" y="1122521"/>
          <a:ext cx="7314564" cy="3298508"/>
        </p:xfrm>
        <a:graphic>
          <a:graphicData uri="http://schemas.openxmlformats.org/drawingml/2006/table">
            <a:tbl>
              <a:tblPr firstRow="1" firstCol="1" bandRow="1">
                <a:tableStyleId>{52D0F244-94AF-48F2-A23A-7D7659FAE500}</a:tableStyleId>
              </a:tblPr>
              <a:tblGrid>
                <a:gridCol w="438031">
                  <a:extLst>
                    <a:ext uri="{9D8B030D-6E8A-4147-A177-3AD203B41FA5}">
                      <a16:colId xmlns:a16="http://schemas.microsoft.com/office/drawing/2014/main" val="20000"/>
                    </a:ext>
                  </a:extLst>
                </a:gridCol>
                <a:gridCol w="1629536">
                  <a:extLst>
                    <a:ext uri="{9D8B030D-6E8A-4147-A177-3AD203B41FA5}">
                      <a16:colId xmlns:a16="http://schemas.microsoft.com/office/drawing/2014/main" val="20001"/>
                    </a:ext>
                  </a:extLst>
                </a:gridCol>
                <a:gridCol w="1291448">
                  <a:extLst>
                    <a:ext uri="{9D8B030D-6E8A-4147-A177-3AD203B41FA5}">
                      <a16:colId xmlns:a16="http://schemas.microsoft.com/office/drawing/2014/main" val="20002"/>
                    </a:ext>
                  </a:extLst>
                </a:gridCol>
                <a:gridCol w="1396857">
                  <a:extLst>
                    <a:ext uri="{9D8B030D-6E8A-4147-A177-3AD203B41FA5}">
                      <a16:colId xmlns:a16="http://schemas.microsoft.com/office/drawing/2014/main" val="20003"/>
                    </a:ext>
                  </a:extLst>
                </a:gridCol>
                <a:gridCol w="1227423">
                  <a:extLst>
                    <a:ext uri="{9D8B030D-6E8A-4147-A177-3AD203B41FA5}">
                      <a16:colId xmlns:a16="http://schemas.microsoft.com/office/drawing/2014/main" val="20004"/>
                    </a:ext>
                  </a:extLst>
                </a:gridCol>
                <a:gridCol w="1331269">
                  <a:extLst>
                    <a:ext uri="{9D8B030D-6E8A-4147-A177-3AD203B41FA5}">
                      <a16:colId xmlns:a16="http://schemas.microsoft.com/office/drawing/2014/main" val="20005"/>
                    </a:ext>
                  </a:extLst>
                </a:gridCol>
              </a:tblGrid>
              <a:tr h="714375">
                <a:tc>
                  <a:txBody>
                    <a:bodyPr/>
                    <a:lstStyle/>
                    <a:p>
                      <a:pPr algn="just" fontAlgn="base">
                        <a:lnSpc>
                          <a:spcPct val="107000"/>
                        </a:lnSpc>
                        <a:spcAft>
                          <a:spcPts val="800"/>
                        </a:spcAft>
                      </a:pPr>
                      <a:r>
                        <a:rPr lang="en-US" sz="1000" dirty="0">
                          <a:effectLst/>
                        </a:rPr>
                        <a:t>  3 </a:t>
                      </a:r>
                      <a:endParaRPr lang="en-IN" sz="1200" dirty="0">
                        <a:effectLst/>
                      </a:endParaRPr>
                    </a:p>
                    <a:p>
                      <a:pPr algn="just" fontAlgn="base">
                        <a:lnSpc>
                          <a:spcPct val="107000"/>
                        </a:lnSpc>
                        <a:spcAft>
                          <a:spcPts val="800"/>
                        </a:spcAft>
                      </a:pPr>
                      <a:r>
                        <a:rPr lang="en-US" sz="1000" dirty="0">
                          <a:effectLst/>
                        </a:rPr>
                        <a:t> </a:t>
                      </a:r>
                      <a:endParaRPr lang="en-IN" sz="1200" dirty="0">
                        <a:effectLst/>
                      </a:endParaRPr>
                    </a:p>
                    <a:p>
                      <a:pPr algn="just" fontAlgn="base">
                        <a:lnSpc>
                          <a:spcPct val="107000"/>
                        </a:lnSpc>
                        <a:spcAft>
                          <a:spcPts val="800"/>
                        </a:spcAft>
                      </a:pPr>
                      <a:r>
                        <a:rPr lang="en-US" sz="1000" dirty="0">
                          <a:effectLst/>
                        </a:rPr>
                        <a:t> </a:t>
                      </a:r>
                      <a:endParaRPr lang="en-IN" sz="1200" dirty="0">
                        <a:effectLst/>
                      </a:endParaRPr>
                    </a:p>
                    <a:p>
                      <a:pPr algn="just" fontAlgn="base">
                        <a:lnSpc>
                          <a:spcPct val="107000"/>
                        </a:lnSpc>
                        <a:spcAft>
                          <a:spcPts val="800"/>
                        </a:spcAft>
                      </a:pPr>
                      <a:r>
                        <a:rPr lang="en-US" sz="1000" dirty="0">
                          <a:effectLst/>
                        </a:rPr>
                        <a:t> </a:t>
                      </a:r>
                      <a:endParaRPr lang="en-IN" sz="1200" dirty="0">
                        <a:effectLst/>
                        <a:latin typeface="Times New Roman" panose="02020603050405020304" pitchFamily="18" charset="0"/>
                        <a:ea typeface="DengXian" panose="02010600030101010101" pitchFamily="2" charset="-122"/>
                      </a:endParaRPr>
                    </a:p>
                  </a:txBody>
                  <a:tcPr marL="0" marR="0" marT="0" marB="0"/>
                </a:tc>
                <a:tc>
                  <a:txBody>
                    <a:bodyPr/>
                    <a:lstStyle/>
                    <a:p>
                      <a:pPr fontAlgn="base">
                        <a:lnSpc>
                          <a:spcPct val="107000"/>
                        </a:lnSpc>
                        <a:spcAft>
                          <a:spcPts val="800"/>
                        </a:spcAft>
                      </a:pPr>
                      <a:r>
                        <a:rPr lang="en-US" sz="1000">
                          <a:effectLst/>
                        </a:rPr>
                        <a:t>Zifan Jiang, Amit Moryossef </a:t>
                      </a:r>
                      <a:endParaRPr lang="en-IN" sz="1000">
                        <a:effectLst/>
                      </a:endParaRPr>
                    </a:p>
                    <a:p>
                      <a:pPr fontAlgn="base">
                        <a:lnSpc>
                          <a:spcPct val="107000"/>
                        </a:lnSpc>
                        <a:spcAft>
                          <a:spcPts val="800"/>
                        </a:spcAft>
                      </a:pPr>
                      <a:r>
                        <a:rPr lang="en-US" sz="1000">
                          <a:effectLst/>
                        </a:rPr>
                        <a:t> </a:t>
                      </a:r>
                      <a:endParaRPr lang="en-IN" sz="1000">
                        <a:effectLst/>
                      </a:endParaRPr>
                    </a:p>
                    <a:p>
                      <a:pPr fontAlgn="base">
                        <a:lnSpc>
                          <a:spcPct val="107000"/>
                        </a:lnSpc>
                        <a:spcAft>
                          <a:spcPts val="800"/>
                        </a:spcAft>
                      </a:pPr>
                      <a:r>
                        <a:rPr lang="en-US" sz="1000">
                          <a:effectLst/>
                        </a:rPr>
                        <a:t>[2023] </a:t>
                      </a:r>
                      <a:endParaRPr lang="en-IN" sz="1000">
                        <a:effectLst/>
                        <a:latin typeface="Times New Roman" panose="02020603050405020304" pitchFamily="18" charset="0"/>
                        <a:ea typeface="Calibri" panose="020F0502020204030204" pitchFamily="34" charset="0"/>
                      </a:endParaRPr>
                    </a:p>
                  </a:txBody>
                  <a:tcPr marL="0" marR="0" marT="0" marB="0"/>
                </a:tc>
                <a:tc>
                  <a:txBody>
                    <a:bodyPr/>
                    <a:lstStyle/>
                    <a:p>
                      <a:pPr fontAlgn="base">
                        <a:lnSpc>
                          <a:spcPct val="107000"/>
                        </a:lnSpc>
                        <a:spcAft>
                          <a:spcPts val="800"/>
                        </a:spcAft>
                      </a:pPr>
                      <a:r>
                        <a:rPr lang="en-US" sz="1000" dirty="0">
                          <a:effectLst/>
                        </a:rPr>
                        <a:t>Text-to-Gloss Translation, Gloss-to-Pose Conversion, Pose-to-Video Generation </a:t>
                      </a:r>
                      <a:endParaRPr lang="en-IN" sz="1000" dirty="0">
                        <a:effectLst/>
                        <a:latin typeface="Times New Roman" panose="02020603050405020304" pitchFamily="18" charset="0"/>
                        <a:ea typeface="Calibri" panose="020F0502020204030204" pitchFamily="34" charset="0"/>
                      </a:endParaRPr>
                    </a:p>
                  </a:txBody>
                  <a:tcPr marL="0" marR="0" marT="0" marB="0"/>
                </a:tc>
                <a:tc>
                  <a:txBody>
                    <a:bodyPr/>
                    <a:lstStyle/>
                    <a:p>
                      <a:pPr fontAlgn="base">
                        <a:lnSpc>
                          <a:spcPct val="107000"/>
                        </a:lnSpc>
                        <a:spcAft>
                          <a:spcPts val="800"/>
                        </a:spcAft>
                      </a:pPr>
                      <a:r>
                        <a:rPr lang="en-US" sz="1000" dirty="0">
                          <a:effectLst/>
                        </a:rPr>
                        <a:t>Preprocessed using Sentence piece segmentation, trained on public DGS Corpus </a:t>
                      </a:r>
                      <a:endParaRPr lang="en-IN" sz="1000" dirty="0">
                        <a:effectLst/>
                        <a:latin typeface="Times New Roman" panose="02020603050405020304" pitchFamily="18" charset="0"/>
                        <a:ea typeface="Calibri" panose="020F0502020204030204" pitchFamily="34" charset="0"/>
                      </a:endParaRPr>
                    </a:p>
                  </a:txBody>
                  <a:tcPr marL="0" marR="0" marT="0" marB="0"/>
                </a:tc>
                <a:tc>
                  <a:txBody>
                    <a:bodyPr/>
                    <a:lstStyle/>
                    <a:p>
                      <a:pPr fontAlgn="base">
                        <a:lnSpc>
                          <a:spcPct val="107000"/>
                        </a:lnSpc>
                        <a:spcAft>
                          <a:spcPts val="800"/>
                        </a:spcAft>
                      </a:pPr>
                      <a:r>
                        <a:rPr lang="en-US" sz="1000">
                          <a:effectLst/>
                        </a:rPr>
                        <a:t>Open-source and reproducible, Multilingual Support, Pipeline Flexibility, Real-time Operation </a:t>
                      </a:r>
                      <a:endParaRPr lang="en-IN" sz="1000">
                        <a:effectLst/>
                        <a:latin typeface="Times New Roman" panose="02020603050405020304" pitchFamily="18" charset="0"/>
                        <a:ea typeface="Calibri" panose="020F0502020204030204" pitchFamily="34" charset="0"/>
                      </a:endParaRPr>
                    </a:p>
                  </a:txBody>
                  <a:tcPr marL="0" marR="0" marT="0" marB="0"/>
                </a:tc>
                <a:tc>
                  <a:txBody>
                    <a:bodyPr/>
                    <a:lstStyle/>
                    <a:p>
                      <a:pPr fontAlgn="base">
                        <a:lnSpc>
                          <a:spcPct val="107000"/>
                        </a:lnSpc>
                        <a:spcAft>
                          <a:spcPts val="800"/>
                        </a:spcAft>
                      </a:pPr>
                      <a:r>
                        <a:rPr lang="en-US" sz="1000" dirty="0">
                          <a:effectLst/>
                        </a:rPr>
                        <a:t>Gloss Representation Issues, Accuracy, Pose Inconsistencies, Handling Unknown Glosses, Pose-to-Video Quality </a:t>
                      </a:r>
                      <a:endParaRPr lang="en-IN" sz="1000" dirty="0">
                        <a:effectLst/>
                        <a:latin typeface="Times New Roman" panose="02020603050405020304" pitchFamily="18" charset="0"/>
                        <a:ea typeface="Calibri" panose="020F0502020204030204" pitchFamily="34" charset="0"/>
                      </a:endParaRPr>
                    </a:p>
                  </a:txBody>
                  <a:tcPr marL="0" marR="0" marT="0" marB="0"/>
                </a:tc>
                <a:extLst>
                  <a:ext uri="{0D108BD9-81ED-4DB2-BD59-A6C34878D82A}">
                    <a16:rowId xmlns:a16="http://schemas.microsoft.com/office/drawing/2014/main" val="10000"/>
                  </a:ext>
                </a:extLst>
              </a:tr>
              <a:tr h="714375">
                <a:tc>
                  <a:txBody>
                    <a:bodyPr/>
                    <a:lstStyle/>
                    <a:p>
                      <a:pPr algn="just" fontAlgn="base"/>
                      <a:r>
                        <a:rPr lang="en-US" sz="1000" dirty="0">
                          <a:solidFill>
                            <a:srgbClr val="000000"/>
                          </a:solidFill>
                          <a:effectLst/>
                          <a:latin typeface="Times New Roman" panose="02020603050405020304" pitchFamily="18" charset="0"/>
                          <a:ea typeface="DengXian" panose="02010600030101010101" pitchFamily="2" charset="-122"/>
                        </a:rPr>
                        <a:t>  4 </a:t>
                      </a:r>
                      <a:endParaRPr lang="en-IN" sz="1200" dirty="0">
                        <a:effectLst/>
                        <a:latin typeface="Times New Roman" panose="02020603050405020304" pitchFamily="18" charset="0"/>
                        <a:ea typeface="DengXian" panose="02010600030101010101" pitchFamily="2" charset="-122"/>
                      </a:endParaRPr>
                    </a:p>
                  </a:txBody>
                  <a:tcPr marL="0" marR="0" marT="0" marB="0"/>
                </a:tc>
                <a:tc>
                  <a:txBody>
                    <a:bodyPr/>
                    <a:lstStyle/>
                    <a:p>
                      <a:pPr>
                        <a:lnSpc>
                          <a:spcPct val="107000"/>
                        </a:lnSpc>
                        <a:spcAft>
                          <a:spcPts val="800"/>
                        </a:spcAft>
                      </a:pPr>
                      <a:r>
                        <a:rPr lang="en-US" sz="1000">
                          <a:effectLst/>
                          <a:latin typeface="Times New Roman" panose="02020603050405020304" pitchFamily="18" charset="0"/>
                          <a:ea typeface="Calibri" panose="020F0502020204030204" pitchFamily="34" charset="0"/>
                        </a:rPr>
                        <a:t>Csaba Oravecz, KatinaBontchev David Kolovratník, Bhavani Bhaskar,(2021)</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a:effectLst/>
                          <a:latin typeface="Times New Roman" panose="02020603050405020304" pitchFamily="18" charset="0"/>
                          <a:ea typeface="Calibri" panose="020F0502020204030204" pitchFamily="34" charset="0"/>
                        </a:rPr>
                        <a:t>Ensemble Models,</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Back-Translation Models,</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Big Transformer Models,</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BaseTransformer Models</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a:effectLst/>
                          <a:latin typeface="Times New Roman" panose="02020603050405020304" pitchFamily="18" charset="0"/>
                          <a:ea typeface="Calibri" panose="020F0502020204030204" pitchFamily="34" charset="0"/>
                        </a:rPr>
                        <a:t>Ensemble Models,</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Batch Size,</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Embedding Dimension,</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Attention Heads</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a:effectLst/>
                          <a:latin typeface="Times New Roman" panose="02020603050405020304" pitchFamily="18" charset="0"/>
                          <a:ea typeface="Calibri" panose="020F0502020204030204" pitchFamily="34" charset="0"/>
                        </a:rPr>
                        <a:t>Ensemble Models,</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Base and Big Transformer Models:</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dirty="0">
                          <a:effectLst/>
                          <a:latin typeface="Times New Roman" panose="02020603050405020304" pitchFamily="18" charset="0"/>
                          <a:ea typeface="Calibri" panose="020F0502020204030204" pitchFamily="34" charset="0"/>
                        </a:rPr>
                        <a:t>Complex Data Preprocessing,</a:t>
                      </a:r>
                      <a:r>
                        <a:rPr lang="en-US" sz="1000" dirty="0">
                          <a:solidFill>
                            <a:srgbClr val="0D0D0D"/>
                          </a:solidFill>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Computational Costs,</a:t>
                      </a:r>
                      <a:r>
                        <a:rPr lang="en-US" sz="1000" dirty="0">
                          <a:solidFill>
                            <a:srgbClr val="0D0D0D"/>
                          </a:solidFill>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Training Complexity</a:t>
                      </a:r>
                      <a:endParaRPr lang="en-IN" sz="1100"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0001"/>
                  </a:ext>
                </a:extLst>
              </a:tr>
              <a:tr h="714375">
                <a:tc>
                  <a:txBody>
                    <a:bodyPr/>
                    <a:lstStyle/>
                    <a:p>
                      <a:pPr algn="just" fontAlgn="base"/>
                      <a:r>
                        <a:rPr lang="en-US" sz="1000" dirty="0">
                          <a:effectLst/>
                          <a:latin typeface="Times New Roman" panose="02020603050405020304" pitchFamily="18" charset="0"/>
                          <a:ea typeface="DengXian" panose="02010600030101010101" pitchFamily="2" charset="-122"/>
                        </a:rPr>
                        <a:t>  5 </a:t>
                      </a:r>
                      <a:endParaRPr lang="en-IN" sz="1200" dirty="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u="none" strike="noStrike" dirty="0">
                          <a:solidFill>
                            <a:srgbClr val="000000"/>
                          </a:solidFill>
                          <a:effectLst/>
                          <a:latin typeface="Times New Roman" panose="02020603050405020304" pitchFamily="18" charset="0"/>
                        </a:rPr>
                        <a:t>Meijuan Chen</a:t>
                      </a:r>
                      <a:r>
                        <a:rPr lang="en-US" sz="1000" dirty="0">
                          <a:effectLst/>
                          <a:latin typeface="Times New Roman" panose="02020603050405020304" pitchFamily="18" charset="0"/>
                          <a:ea typeface="DengXian" panose="02010600030101010101" pitchFamily="2" charset="-122"/>
                        </a:rPr>
                        <a:t>[2023] </a:t>
                      </a:r>
                      <a:endParaRPr lang="en-IN" sz="1200" dirty="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a:effectLst/>
                          <a:latin typeface="Times New Roman" panose="02020603050405020304" pitchFamily="18" charset="0"/>
                          <a:ea typeface="DengXian" panose="02010600030101010101" pitchFamily="2" charset="-122"/>
                        </a:rPr>
                        <a:t>Double-RNN </a:t>
                      </a:r>
                      <a:endParaRPr lang="en-IN" sz="120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a:effectLst/>
                          <a:latin typeface="Times New Roman" panose="02020603050405020304" pitchFamily="18" charset="0"/>
                          <a:ea typeface="DengXian" panose="02010600030101010101" pitchFamily="2" charset="-122"/>
                        </a:rPr>
                        <a:t>Parallel Corpus</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Real-Time Processing</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Machine Translation Systems </a:t>
                      </a:r>
                      <a:endParaRPr lang="en-IN" sz="120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a:effectLst/>
                          <a:latin typeface="Times New Roman" panose="02020603050405020304" pitchFamily="18" charset="0"/>
                          <a:ea typeface="DengXian" panose="02010600030101010101" pitchFamily="2" charset="-122"/>
                        </a:rPr>
                        <a:t>Real-Time Evaluation</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ImprovedQuality Estimation</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EfficientFeature Extraction</a:t>
                      </a:r>
                      <a:endParaRPr lang="en-IN" sz="120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dirty="0">
                          <a:effectLst/>
                          <a:latin typeface="Times New Roman" panose="02020603050405020304" pitchFamily="18" charset="0"/>
                          <a:ea typeface="DengXian" panose="02010600030101010101" pitchFamily="2" charset="-122"/>
                        </a:rPr>
                        <a:t>Complexity</a:t>
                      </a:r>
                      <a:endParaRPr lang="en-IN" sz="1200" dirty="0">
                        <a:effectLst/>
                        <a:latin typeface="Times New Roman" panose="02020603050405020304" pitchFamily="18" charset="0"/>
                        <a:ea typeface="DengXian" panose="02010600030101010101" pitchFamily="2" charset="-122"/>
                      </a:endParaRPr>
                    </a:p>
                    <a:p>
                      <a:pPr algn="just" fontAlgn="base"/>
                      <a:r>
                        <a:rPr lang="en-US" sz="1000" dirty="0">
                          <a:effectLst/>
                          <a:latin typeface="Times New Roman" panose="02020603050405020304" pitchFamily="18" charset="0"/>
                          <a:ea typeface="DengXian" panose="02010600030101010101" pitchFamily="2" charset="-122"/>
                        </a:rPr>
                        <a:t>Lack of Robustness to All Languages</a:t>
                      </a:r>
                      <a:endParaRPr lang="en-IN" sz="1200" dirty="0">
                        <a:effectLst/>
                        <a:latin typeface="Times New Roman" panose="02020603050405020304" pitchFamily="18" charset="0"/>
                        <a:ea typeface="DengXian" panose="02010600030101010101" pitchFamily="2" charset="-122"/>
                      </a:endParaRPr>
                    </a:p>
                    <a:p>
                      <a:pPr algn="just" fontAlgn="base"/>
                      <a:r>
                        <a:rPr lang="en-US" sz="1000" dirty="0">
                          <a:effectLst/>
                          <a:latin typeface="Times New Roman" panose="02020603050405020304" pitchFamily="18" charset="0"/>
                          <a:ea typeface="DengXian" panose="02010600030101010101" pitchFamily="2" charset="-122"/>
                        </a:rPr>
                        <a:t>Dependency on High-Quality Corpus</a:t>
                      </a:r>
                      <a:endParaRPr lang="en-IN" sz="1200" dirty="0">
                        <a:effectLst/>
                        <a:latin typeface="Times New Roman" panose="02020603050405020304" pitchFamily="18" charset="0"/>
                        <a:ea typeface="DengXian" panose="02010600030101010101" pitchFamily="2" charset="-122"/>
                      </a:endParaRPr>
                    </a:p>
                  </a:txBody>
                  <a:tcPr marL="0" marR="0" marT="0" marB="0"/>
                </a:tc>
                <a:extLst>
                  <a:ext uri="{0D108BD9-81ED-4DB2-BD59-A6C34878D82A}">
                    <a16:rowId xmlns:a16="http://schemas.microsoft.com/office/drawing/2014/main" val="10002"/>
                  </a:ext>
                </a:extLst>
              </a:tr>
              <a:tr h="742569">
                <a:tc>
                  <a:txBody>
                    <a:bodyPr/>
                    <a:lstStyle/>
                    <a:p>
                      <a:pPr algn="just" fontAlgn="base"/>
                      <a:r>
                        <a:rPr lang="en-US" sz="1000" dirty="0">
                          <a:effectLst/>
                          <a:latin typeface="Times New Roman" panose="02020603050405020304" pitchFamily="18" charset="0"/>
                          <a:ea typeface="DengXian" panose="02010600030101010101" pitchFamily="2" charset="-122"/>
                        </a:rPr>
                        <a:t>  6 </a:t>
                      </a:r>
                      <a:endParaRPr lang="en-IN" sz="1200" dirty="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a:effectLst/>
                          <a:latin typeface="Times New Roman" panose="02020603050405020304" pitchFamily="18" charset="0"/>
                          <a:ea typeface="DengXian" panose="02010600030101010101" pitchFamily="2" charset="-122"/>
                        </a:rPr>
                        <a:t>Bılge Kağan Yazar</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Durmuş Özkan Şahın</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Erdal Kiliç[2023] </a:t>
                      </a:r>
                      <a:endParaRPr lang="en-IN" sz="120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a:effectLst/>
                          <a:latin typeface="Times New Roman" panose="02020603050405020304" pitchFamily="18" charset="0"/>
                          <a:ea typeface="DengXian" panose="02010600030101010101" pitchFamily="2" charset="-122"/>
                        </a:rPr>
                        <a:t>Deep Learning Methods</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 low-resource neural machine translation (NMT).</a:t>
                      </a:r>
                      <a:endParaRPr lang="en-IN" sz="120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a:effectLst/>
                          <a:latin typeface="Times New Roman" panose="02020603050405020304" pitchFamily="18" charset="0"/>
                          <a:ea typeface="DengXian" panose="02010600030101010101" pitchFamily="2" charset="-122"/>
                        </a:rPr>
                        <a:t>BLEU Score</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Corpora</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Bilingual Corpora</a:t>
                      </a:r>
                      <a:endParaRPr lang="en-IN" sz="120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a:effectLst/>
                          <a:latin typeface="Times New Roman" panose="02020603050405020304" pitchFamily="18" charset="0"/>
                          <a:ea typeface="DengXian" panose="02010600030101010101" pitchFamily="2" charset="-122"/>
                        </a:rPr>
                        <a:t>Comprehensive Review</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Future Directions</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Focus on Recent Techniques</a:t>
                      </a:r>
                      <a:endParaRPr lang="en-IN" sz="120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dirty="0">
                          <a:effectLst/>
                          <a:latin typeface="Times New Roman" panose="02020603050405020304" pitchFamily="18" charset="0"/>
                          <a:ea typeface="DengXian" panose="02010600030101010101" pitchFamily="2" charset="-122"/>
                        </a:rPr>
                        <a:t>Narrow Focus on Metrics</a:t>
                      </a:r>
                      <a:endParaRPr lang="en-IN" sz="1200" dirty="0">
                        <a:effectLst/>
                        <a:latin typeface="Times New Roman" panose="02020603050405020304" pitchFamily="18" charset="0"/>
                        <a:ea typeface="DengXian" panose="02010600030101010101" pitchFamily="2" charset="-122"/>
                      </a:endParaRPr>
                    </a:p>
                    <a:p>
                      <a:pPr algn="just" fontAlgn="base"/>
                      <a:r>
                        <a:rPr lang="en-US" sz="1000" dirty="0">
                          <a:effectLst/>
                          <a:latin typeface="Times New Roman" panose="02020603050405020304" pitchFamily="18" charset="0"/>
                          <a:ea typeface="DengXian" panose="02010600030101010101" pitchFamily="2" charset="-122"/>
                        </a:rPr>
                        <a:t>Dataset and Tool Specificity</a:t>
                      </a:r>
                      <a:endParaRPr lang="en-IN" sz="1200" dirty="0">
                        <a:effectLst/>
                        <a:latin typeface="Times New Roman" panose="02020603050405020304" pitchFamily="18" charset="0"/>
                        <a:ea typeface="DengXian" panose="02010600030101010101" pitchFamily="2" charset="-122"/>
                      </a:endParaRPr>
                    </a:p>
                    <a:p>
                      <a:pPr algn="just" fontAlgn="base"/>
                      <a:r>
                        <a:rPr lang="en-US" sz="1000" dirty="0">
                          <a:effectLst/>
                          <a:latin typeface="Times New Roman" panose="02020603050405020304" pitchFamily="18" charset="0"/>
                          <a:ea typeface="DengXian" panose="02010600030101010101" pitchFamily="2" charset="-122"/>
                        </a:rPr>
                        <a:t>Lack of Detailed Methodologies</a:t>
                      </a:r>
                      <a:endParaRPr lang="en-IN" sz="1200" dirty="0">
                        <a:effectLst/>
                        <a:latin typeface="Times New Roman" panose="02020603050405020304" pitchFamily="18" charset="0"/>
                        <a:ea typeface="DengXian" panose="02010600030101010101" pitchFamily="2" charset="-122"/>
                      </a:endParaRPr>
                    </a:p>
                  </a:txBody>
                  <a:tcPr marL="0" marR="0" marT="0" marB="0"/>
                </a:tc>
                <a:extLst>
                  <a:ext uri="{0D108BD9-81ED-4DB2-BD59-A6C34878D82A}">
                    <a16:rowId xmlns:a16="http://schemas.microsoft.com/office/drawing/2014/main" val="10003"/>
                  </a:ext>
                </a:extLst>
              </a:tr>
            </a:tbl>
          </a:graphicData>
        </a:graphic>
      </p:graphicFrame>
      <p:sp>
        <p:nvSpPr>
          <p:cNvPr id="5" name="Title 1"/>
          <p:cNvSpPr>
            <a:spLocks noGrp="1"/>
          </p:cNvSpPr>
          <p:nvPr>
            <p:ph type="title"/>
          </p:nvPr>
        </p:nvSpPr>
        <p:spPr>
          <a:xfrm>
            <a:off x="2413068" y="371475"/>
            <a:ext cx="3609113" cy="589100"/>
          </a:xfrm>
        </p:spPr>
        <p:txBody>
          <a:bodyPr/>
          <a:lstStyle/>
          <a:p>
            <a:r>
              <a:rPr lang="en-US" dirty="0"/>
              <a:t>Literature Survey</a:t>
            </a:r>
            <a:endParaRPr lang="en-IN" dirty="0"/>
          </a:p>
        </p:txBody>
      </p:sp>
    </p:spTree>
  </p:cSld>
  <p:clrMapOvr>
    <a:masterClrMapping/>
  </p:clrMapOvr>
</p:sld>
</file>

<file path=ppt/theme/theme1.xml><?xml version="1.0" encoding="utf-8"?>
<a:theme xmlns:a="http://schemas.openxmlformats.org/drawingml/2006/main" name="AI Essentials Workshop by Slidesgo">
  <a:themeElements>
    <a:clrScheme name="Simple Light">
      <a:dk1>
        <a:srgbClr val="0C343D"/>
      </a:dk1>
      <a:lt1>
        <a:srgbClr val="F3F7F8"/>
      </a:lt1>
      <a:dk2>
        <a:srgbClr val="134F5C"/>
      </a:dk2>
      <a:lt2>
        <a:srgbClr val="45818E"/>
      </a:lt2>
      <a:accent1>
        <a:srgbClr val="76A5AF"/>
      </a:accent1>
      <a:accent2>
        <a:srgbClr val="D9EAD3"/>
      </a:accent2>
      <a:accent3>
        <a:srgbClr val="88ADA5"/>
      </a:accent3>
      <a:accent4>
        <a:srgbClr val="F3F3F3"/>
      </a:accent4>
      <a:accent5>
        <a:srgbClr val="FFFFFF"/>
      </a:accent5>
      <a:accent6>
        <a:srgbClr val="FFFFFF"/>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1805</Words>
  <Application>Microsoft Office PowerPoint</Application>
  <PresentationFormat>On-screen Show (16:9)</PresentationFormat>
  <Paragraphs>139</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Sora</vt:lpstr>
      <vt:lpstr>Lato</vt:lpstr>
      <vt:lpstr>Open Sans</vt:lpstr>
      <vt:lpstr>Times New Roman</vt:lpstr>
      <vt:lpstr>Lato Light</vt:lpstr>
      <vt:lpstr>AI Essentials Workshop by Slidesgo</vt:lpstr>
      <vt:lpstr>LANGUAGAE TRANSLATION</vt:lpstr>
      <vt:lpstr>Abstract</vt:lpstr>
      <vt:lpstr>Introduction</vt:lpstr>
      <vt:lpstr>Problem Statement</vt:lpstr>
      <vt:lpstr>PowerPoint Presentation</vt:lpstr>
      <vt:lpstr>PowerPoint Presentation</vt:lpstr>
      <vt:lpstr>Objective </vt:lpstr>
      <vt:lpstr>Literature Survey</vt:lpstr>
      <vt:lpstr>Literature Survey</vt:lpstr>
      <vt:lpstr> ARCHITECTURE​</vt:lpstr>
      <vt:lpstr>METHODOLOGY</vt:lpstr>
      <vt:lpstr>LSTM Layers</vt:lpstr>
      <vt:lpstr>Implementation</vt:lpstr>
      <vt:lpstr>PowerPoint Presentation</vt:lpstr>
      <vt:lpstr>Results</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DRUVA KUMAR</dc:creator>
  <cp:lastModifiedBy>DRUVA KUMAR</cp:lastModifiedBy>
  <cp:revision>8</cp:revision>
  <dcterms:created xsi:type="dcterms:W3CDTF">2024-11-17T17:27:44Z</dcterms:created>
  <dcterms:modified xsi:type="dcterms:W3CDTF">2024-11-18T07:26:50Z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4BFD8D3FAC5543FEACD32CB381189B11_12</vt:lpwstr>
  </property>
  <property fmtid="{D5CDD505-2E9C-101B-9397-08002B2CF9AE}" pid="3" name="KSOProductBuildVer">
    <vt:lpwstr>1033-12.2.0.18911</vt:lpwstr>
  </property>
</Properties>
</file>