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0" r:id="rId4"/>
    <p:sldId id="271" r:id="rId5"/>
    <p:sldId id="272" r:id="rId6"/>
    <p:sldId id="261" r:id="rId7"/>
    <p:sldId id="263" r:id="rId8"/>
    <p:sldId id="262" r:id="rId9"/>
    <p:sldId id="266" r:id="rId10"/>
    <p:sldId id="267" r:id="rId11"/>
    <p:sldId id="268" r:id="rId12"/>
    <p:sldId id="273" r:id="rId13"/>
    <p:sldId id="274" r:id="rId14"/>
    <p:sldId id="258" r:id="rId15"/>
    <p:sldId id="257"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658A88D-3DDD-4359-953F-F9F4A2C6E3D0}" type="datetimeFigureOut">
              <a:rPr lang="en-IN" smtClean="0"/>
              <a:t>16-05-2024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71BB95B1-9D4D-4C51-9D6C-0074625C1789}" type="slidenum">
              <a:rPr lang="en-IN" smtClean="0"/>
              <a:t>‹#›</a:t>
            </a:fld>
            <a:endParaRPr lang="en-IN"/>
          </a:p>
        </p:txBody>
      </p:sp>
    </p:spTree>
    <p:extLst>
      <p:ext uri="{BB962C8B-B14F-4D97-AF65-F5344CB8AC3E}">
        <p14:creationId xmlns:p14="http://schemas.microsoft.com/office/powerpoint/2010/main" val="12096495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8A88D-3DDD-4359-953F-F9F4A2C6E3D0}"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BB95B1-9D4D-4C51-9D6C-0074625C1789}" type="slidenum">
              <a:rPr lang="en-IN" smtClean="0"/>
              <a:t>‹#›</a:t>
            </a:fld>
            <a:endParaRPr lang="en-IN"/>
          </a:p>
        </p:txBody>
      </p:sp>
    </p:spTree>
    <p:extLst>
      <p:ext uri="{BB962C8B-B14F-4D97-AF65-F5344CB8AC3E}">
        <p14:creationId xmlns:p14="http://schemas.microsoft.com/office/powerpoint/2010/main" val="379636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8A88D-3DDD-4359-953F-F9F4A2C6E3D0}"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BB95B1-9D4D-4C51-9D6C-0074625C1789}" type="slidenum">
              <a:rPr lang="en-IN" smtClean="0"/>
              <a:t>‹#›</a:t>
            </a:fld>
            <a:endParaRPr lang="en-IN"/>
          </a:p>
        </p:txBody>
      </p:sp>
    </p:spTree>
    <p:extLst>
      <p:ext uri="{BB962C8B-B14F-4D97-AF65-F5344CB8AC3E}">
        <p14:creationId xmlns:p14="http://schemas.microsoft.com/office/powerpoint/2010/main" val="272895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8A88D-3DDD-4359-953F-F9F4A2C6E3D0}"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BB95B1-9D4D-4C51-9D6C-0074625C1789}" type="slidenum">
              <a:rPr lang="en-IN" smtClean="0"/>
              <a:t>‹#›</a:t>
            </a:fld>
            <a:endParaRPr lang="en-IN"/>
          </a:p>
        </p:txBody>
      </p:sp>
    </p:spTree>
    <p:extLst>
      <p:ext uri="{BB962C8B-B14F-4D97-AF65-F5344CB8AC3E}">
        <p14:creationId xmlns:p14="http://schemas.microsoft.com/office/powerpoint/2010/main" val="1408138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8A88D-3DDD-4359-953F-F9F4A2C6E3D0}"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BB95B1-9D4D-4C51-9D6C-0074625C1789}" type="slidenum">
              <a:rPr lang="en-IN" smtClean="0"/>
              <a:t>‹#›</a:t>
            </a:fld>
            <a:endParaRPr lang="en-IN"/>
          </a:p>
        </p:txBody>
      </p:sp>
    </p:spTree>
    <p:extLst>
      <p:ext uri="{BB962C8B-B14F-4D97-AF65-F5344CB8AC3E}">
        <p14:creationId xmlns:p14="http://schemas.microsoft.com/office/powerpoint/2010/main" val="4220126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8A88D-3DDD-4359-953F-F9F4A2C6E3D0}"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BB95B1-9D4D-4C51-9D6C-0074625C1789}" type="slidenum">
              <a:rPr lang="en-IN" smtClean="0"/>
              <a:t>‹#›</a:t>
            </a:fld>
            <a:endParaRPr lang="en-IN"/>
          </a:p>
        </p:txBody>
      </p:sp>
    </p:spTree>
    <p:extLst>
      <p:ext uri="{BB962C8B-B14F-4D97-AF65-F5344CB8AC3E}">
        <p14:creationId xmlns:p14="http://schemas.microsoft.com/office/powerpoint/2010/main" val="3734657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8A88D-3DDD-4359-953F-F9F4A2C6E3D0}"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BB95B1-9D4D-4C51-9D6C-0074625C1789}" type="slidenum">
              <a:rPr lang="en-IN" smtClean="0"/>
              <a:t>‹#›</a:t>
            </a:fld>
            <a:endParaRPr lang="en-IN"/>
          </a:p>
        </p:txBody>
      </p:sp>
    </p:spTree>
    <p:extLst>
      <p:ext uri="{BB962C8B-B14F-4D97-AF65-F5344CB8AC3E}">
        <p14:creationId xmlns:p14="http://schemas.microsoft.com/office/powerpoint/2010/main" val="3976286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8A88D-3DDD-4359-953F-F9F4A2C6E3D0}"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BB95B1-9D4D-4C51-9D6C-0074625C1789}"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65251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8A88D-3DDD-4359-953F-F9F4A2C6E3D0}"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BB95B1-9D4D-4C51-9D6C-0074625C1789}" type="slidenum">
              <a:rPr lang="en-IN" smtClean="0"/>
              <a:t>‹#›</a:t>
            </a:fld>
            <a:endParaRPr lang="en-IN"/>
          </a:p>
        </p:txBody>
      </p:sp>
    </p:spTree>
    <p:extLst>
      <p:ext uri="{BB962C8B-B14F-4D97-AF65-F5344CB8AC3E}">
        <p14:creationId xmlns:p14="http://schemas.microsoft.com/office/powerpoint/2010/main" val="267509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8A88D-3DDD-4359-953F-F9F4A2C6E3D0}"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BB95B1-9D4D-4C51-9D6C-0074625C1789}" type="slidenum">
              <a:rPr lang="en-IN" smtClean="0"/>
              <a:t>‹#›</a:t>
            </a:fld>
            <a:endParaRPr lang="en-IN"/>
          </a:p>
        </p:txBody>
      </p:sp>
    </p:spTree>
    <p:extLst>
      <p:ext uri="{BB962C8B-B14F-4D97-AF65-F5344CB8AC3E}">
        <p14:creationId xmlns:p14="http://schemas.microsoft.com/office/powerpoint/2010/main" val="4114681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8A88D-3DDD-4359-953F-F9F4A2C6E3D0}"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BB95B1-9D4D-4C51-9D6C-0074625C1789}" type="slidenum">
              <a:rPr lang="en-IN" smtClean="0"/>
              <a:t>‹#›</a:t>
            </a:fld>
            <a:endParaRPr lang="en-IN"/>
          </a:p>
        </p:txBody>
      </p:sp>
    </p:spTree>
    <p:extLst>
      <p:ext uri="{BB962C8B-B14F-4D97-AF65-F5344CB8AC3E}">
        <p14:creationId xmlns:p14="http://schemas.microsoft.com/office/powerpoint/2010/main" val="1936820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58A88D-3DDD-4359-953F-F9F4A2C6E3D0}"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BB95B1-9D4D-4C51-9D6C-0074625C1789}" type="slidenum">
              <a:rPr lang="en-IN" smtClean="0"/>
              <a:t>‹#›</a:t>
            </a:fld>
            <a:endParaRPr lang="en-IN"/>
          </a:p>
        </p:txBody>
      </p:sp>
    </p:spTree>
    <p:extLst>
      <p:ext uri="{BB962C8B-B14F-4D97-AF65-F5344CB8AC3E}">
        <p14:creationId xmlns:p14="http://schemas.microsoft.com/office/powerpoint/2010/main" val="367993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58A88D-3DDD-4359-953F-F9F4A2C6E3D0}" type="datetimeFigureOut">
              <a:rPr lang="en-IN" smtClean="0"/>
              <a:t>16-05-2024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BB95B1-9D4D-4C51-9D6C-0074625C1789}" type="slidenum">
              <a:rPr lang="en-IN" smtClean="0"/>
              <a:t>‹#›</a:t>
            </a:fld>
            <a:endParaRPr lang="en-IN"/>
          </a:p>
        </p:txBody>
      </p:sp>
    </p:spTree>
    <p:extLst>
      <p:ext uri="{BB962C8B-B14F-4D97-AF65-F5344CB8AC3E}">
        <p14:creationId xmlns:p14="http://schemas.microsoft.com/office/powerpoint/2010/main" val="574579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58A88D-3DDD-4359-953F-F9F4A2C6E3D0}" type="datetimeFigureOut">
              <a:rPr lang="en-IN" smtClean="0"/>
              <a:t>16-05-2024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BB95B1-9D4D-4C51-9D6C-0074625C1789}" type="slidenum">
              <a:rPr lang="en-IN" smtClean="0"/>
              <a:t>‹#›</a:t>
            </a:fld>
            <a:endParaRPr lang="en-IN"/>
          </a:p>
        </p:txBody>
      </p:sp>
    </p:spTree>
    <p:extLst>
      <p:ext uri="{BB962C8B-B14F-4D97-AF65-F5344CB8AC3E}">
        <p14:creationId xmlns:p14="http://schemas.microsoft.com/office/powerpoint/2010/main" val="4124747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658A88D-3DDD-4359-953F-F9F4A2C6E3D0}" type="datetimeFigureOut">
              <a:rPr lang="en-IN" smtClean="0"/>
              <a:t>16-05-2024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BB95B1-9D4D-4C51-9D6C-0074625C1789}" type="slidenum">
              <a:rPr lang="en-IN" smtClean="0"/>
              <a:t>‹#›</a:t>
            </a:fld>
            <a:endParaRPr lang="en-IN"/>
          </a:p>
        </p:txBody>
      </p:sp>
    </p:spTree>
    <p:extLst>
      <p:ext uri="{BB962C8B-B14F-4D97-AF65-F5344CB8AC3E}">
        <p14:creationId xmlns:p14="http://schemas.microsoft.com/office/powerpoint/2010/main" val="353702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8A88D-3DDD-4359-953F-F9F4A2C6E3D0}"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BB95B1-9D4D-4C51-9D6C-0074625C1789}" type="slidenum">
              <a:rPr lang="en-IN" smtClean="0"/>
              <a:t>‹#›</a:t>
            </a:fld>
            <a:endParaRPr lang="en-IN"/>
          </a:p>
        </p:txBody>
      </p:sp>
    </p:spTree>
    <p:extLst>
      <p:ext uri="{BB962C8B-B14F-4D97-AF65-F5344CB8AC3E}">
        <p14:creationId xmlns:p14="http://schemas.microsoft.com/office/powerpoint/2010/main" val="3026743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8A88D-3DDD-4359-953F-F9F4A2C6E3D0}"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BB95B1-9D4D-4C51-9D6C-0074625C1789}" type="slidenum">
              <a:rPr lang="en-IN" smtClean="0"/>
              <a:t>‹#›</a:t>
            </a:fld>
            <a:endParaRPr lang="en-IN"/>
          </a:p>
        </p:txBody>
      </p:sp>
    </p:spTree>
    <p:extLst>
      <p:ext uri="{BB962C8B-B14F-4D97-AF65-F5344CB8AC3E}">
        <p14:creationId xmlns:p14="http://schemas.microsoft.com/office/powerpoint/2010/main" val="2031686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58A88D-3DDD-4359-953F-F9F4A2C6E3D0}" type="datetimeFigureOut">
              <a:rPr lang="en-IN" smtClean="0"/>
              <a:t>16-05-2024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BB95B1-9D4D-4C51-9D6C-0074625C1789}" type="slidenum">
              <a:rPr lang="en-IN" smtClean="0"/>
              <a:t>‹#›</a:t>
            </a:fld>
            <a:endParaRPr lang="en-IN"/>
          </a:p>
        </p:txBody>
      </p:sp>
    </p:spTree>
    <p:extLst>
      <p:ext uri="{BB962C8B-B14F-4D97-AF65-F5344CB8AC3E}">
        <p14:creationId xmlns:p14="http://schemas.microsoft.com/office/powerpoint/2010/main" val="90471930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F91CFA-E560-4318-AEF3-93D18E977237}"/>
              </a:ext>
            </a:extLst>
          </p:cNvPr>
          <p:cNvSpPr>
            <a:spLocks noGrp="1"/>
          </p:cNvSpPr>
          <p:nvPr>
            <p:ph type="title"/>
          </p:nvPr>
        </p:nvSpPr>
        <p:spPr>
          <a:xfrm>
            <a:off x="808383" y="2385391"/>
            <a:ext cx="10349947" cy="2582117"/>
          </a:xfrm>
        </p:spPr>
        <p:txBody>
          <a:bodyPr/>
          <a:lstStyle/>
          <a:p>
            <a:pPr algn="ctr"/>
            <a:r>
              <a:rPr lang="en-US" sz="6600" dirty="0">
                <a:highlight>
                  <a:srgbClr val="000080"/>
                </a:highlight>
              </a:rPr>
              <a:t> Attrition Data</a:t>
            </a:r>
            <a:r>
              <a:rPr lang="en-US" dirty="0">
                <a:highlight>
                  <a:srgbClr val="000080"/>
                </a:highlight>
              </a:rPr>
              <a:t> </a:t>
            </a:r>
            <a:r>
              <a:rPr lang="en-US" sz="6600" dirty="0">
                <a:highlight>
                  <a:srgbClr val="000080"/>
                </a:highlight>
              </a:rPr>
              <a:t>Analysis  </a:t>
            </a:r>
            <a:endParaRPr lang="en-IN" dirty="0">
              <a:highlight>
                <a:srgbClr val="000080"/>
              </a:highlight>
            </a:endParaRPr>
          </a:p>
        </p:txBody>
      </p:sp>
    </p:spTree>
    <p:extLst>
      <p:ext uri="{BB962C8B-B14F-4D97-AF65-F5344CB8AC3E}">
        <p14:creationId xmlns:p14="http://schemas.microsoft.com/office/powerpoint/2010/main" val="1191302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E2D762-FCDC-4EE1-A262-595FC9A8075F}"/>
              </a:ext>
            </a:extLst>
          </p:cNvPr>
          <p:cNvPicPr>
            <a:picLocks noChangeAspect="1"/>
          </p:cNvPicPr>
          <p:nvPr/>
        </p:nvPicPr>
        <p:blipFill rotWithShape="1">
          <a:blip r:embed="rId2">
            <a:extLst>
              <a:ext uri="{28A0092B-C50C-407E-A947-70E740481C1C}">
                <a14:useLocalDpi xmlns:a14="http://schemas.microsoft.com/office/drawing/2010/main" val="0"/>
              </a:ext>
            </a:extLst>
          </a:blip>
          <a:srcRect l="15435" t="10416" r="35544" b="12638"/>
          <a:stretch/>
        </p:blipFill>
        <p:spPr>
          <a:xfrm>
            <a:off x="0" y="0"/>
            <a:ext cx="5800299" cy="5526157"/>
          </a:xfrm>
          <a:prstGeom prst="rect">
            <a:avLst/>
          </a:prstGeom>
        </p:spPr>
      </p:pic>
      <p:sp>
        <p:nvSpPr>
          <p:cNvPr id="5" name="TextBox 4">
            <a:extLst>
              <a:ext uri="{FF2B5EF4-FFF2-40B4-BE49-F238E27FC236}">
                <a16:creationId xmlns:a16="http://schemas.microsoft.com/office/drawing/2014/main" id="{7A722E93-BB21-4A64-9FCF-F0C942253ABF}"/>
              </a:ext>
            </a:extLst>
          </p:cNvPr>
          <p:cNvSpPr txBox="1"/>
          <p:nvPr/>
        </p:nvSpPr>
        <p:spPr>
          <a:xfrm>
            <a:off x="322057" y="5700807"/>
            <a:ext cx="10956483" cy="1015663"/>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Sitka Text" panose="02000505000000020004" pitchFamily="2" charset="0"/>
              </a:rPr>
              <a:t>Using parameter finding  the (yes-no) avg monthly income . Here I select Education Field and Environment Satisfaction . Marketing and Technical Degree are </a:t>
            </a:r>
            <a:r>
              <a:rPr lang="en-IN" sz="2000" b="0" i="0" dirty="0">
                <a:effectLst/>
                <a:latin typeface="Sitka Text" panose="02000505000000020004" pitchFamily="2" charset="0"/>
              </a:rPr>
              <a:t>significantly impacted in Education field and 3 is impacted in  Environment satisfaction </a:t>
            </a:r>
            <a:r>
              <a:rPr lang="en-IN" sz="2000" b="0" i="0" dirty="0">
                <a:effectLst/>
                <a:latin typeface="Söhne"/>
              </a:rPr>
              <a:t>.</a:t>
            </a:r>
            <a:endParaRPr lang="en-IN" sz="2000" dirty="0"/>
          </a:p>
        </p:txBody>
      </p:sp>
      <p:pic>
        <p:nvPicPr>
          <p:cNvPr id="6" name="Picture 5">
            <a:extLst>
              <a:ext uri="{FF2B5EF4-FFF2-40B4-BE49-F238E27FC236}">
                <a16:creationId xmlns:a16="http://schemas.microsoft.com/office/drawing/2014/main" id="{095E3C3F-C060-4CD1-BAD3-0CB50C62F543}"/>
              </a:ext>
            </a:extLst>
          </p:cNvPr>
          <p:cNvPicPr>
            <a:picLocks noChangeAspect="1"/>
          </p:cNvPicPr>
          <p:nvPr/>
        </p:nvPicPr>
        <p:blipFill rotWithShape="1">
          <a:blip r:embed="rId3">
            <a:extLst>
              <a:ext uri="{28A0092B-C50C-407E-A947-70E740481C1C}">
                <a14:useLocalDpi xmlns:a14="http://schemas.microsoft.com/office/drawing/2010/main" val="0"/>
              </a:ext>
            </a:extLst>
          </a:blip>
          <a:srcRect l="15000" t="10609" r="26413" b="12252"/>
          <a:stretch/>
        </p:blipFill>
        <p:spPr>
          <a:xfrm>
            <a:off x="5936776" y="0"/>
            <a:ext cx="6255224" cy="5526157"/>
          </a:xfrm>
          <a:prstGeom prst="rect">
            <a:avLst/>
          </a:prstGeom>
        </p:spPr>
      </p:pic>
    </p:spTree>
    <p:extLst>
      <p:ext uri="{BB962C8B-B14F-4D97-AF65-F5344CB8AC3E}">
        <p14:creationId xmlns:p14="http://schemas.microsoft.com/office/powerpoint/2010/main" val="2705614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46F546-D009-4ACE-9596-F12E8CE1A76C}"/>
              </a:ext>
            </a:extLst>
          </p:cNvPr>
          <p:cNvPicPr>
            <a:picLocks noChangeAspect="1"/>
          </p:cNvPicPr>
          <p:nvPr/>
        </p:nvPicPr>
        <p:blipFill rotWithShape="1">
          <a:blip r:embed="rId2">
            <a:extLst>
              <a:ext uri="{28A0092B-C50C-407E-A947-70E740481C1C}">
                <a14:useLocalDpi xmlns:a14="http://schemas.microsoft.com/office/drawing/2010/main" val="0"/>
              </a:ext>
            </a:extLst>
          </a:blip>
          <a:srcRect l="15109" t="10415" r="13261" b="11865"/>
          <a:stretch/>
        </p:blipFill>
        <p:spPr>
          <a:xfrm>
            <a:off x="768626" y="79513"/>
            <a:ext cx="10230678" cy="5486400"/>
          </a:xfrm>
          <a:prstGeom prst="rect">
            <a:avLst/>
          </a:prstGeom>
        </p:spPr>
      </p:pic>
      <p:sp>
        <p:nvSpPr>
          <p:cNvPr id="5" name="TextBox 4">
            <a:extLst>
              <a:ext uri="{FF2B5EF4-FFF2-40B4-BE49-F238E27FC236}">
                <a16:creationId xmlns:a16="http://schemas.microsoft.com/office/drawing/2014/main" id="{A6891D90-AC97-4C57-A772-F4B883D9E30C}"/>
              </a:ext>
            </a:extLst>
          </p:cNvPr>
          <p:cNvSpPr txBox="1"/>
          <p:nvPr/>
        </p:nvSpPr>
        <p:spPr>
          <a:xfrm>
            <a:off x="874644" y="5844210"/>
            <a:ext cx="9442174"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Sitka Text" panose="02000505000000020004" pitchFamily="2" charset="0"/>
              </a:rPr>
              <a:t>Here I used both the parameter together and analyzed the (yes-no) monthly avg salary.  </a:t>
            </a:r>
            <a:endParaRPr lang="en-IN" dirty="0">
              <a:latin typeface="Sitka Text" panose="02000505000000020004" pitchFamily="2" charset="0"/>
            </a:endParaRPr>
          </a:p>
        </p:txBody>
      </p:sp>
    </p:spTree>
    <p:extLst>
      <p:ext uri="{BB962C8B-B14F-4D97-AF65-F5344CB8AC3E}">
        <p14:creationId xmlns:p14="http://schemas.microsoft.com/office/powerpoint/2010/main" val="21237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2FB84F-F70E-4564-A878-0363A4754ABE}"/>
              </a:ext>
            </a:extLst>
          </p:cNvPr>
          <p:cNvPicPr>
            <a:picLocks noChangeAspect="1"/>
          </p:cNvPicPr>
          <p:nvPr/>
        </p:nvPicPr>
        <p:blipFill rotWithShape="1">
          <a:blip r:embed="rId2">
            <a:extLst>
              <a:ext uri="{28A0092B-C50C-407E-A947-70E740481C1C}">
                <a14:useLocalDpi xmlns:a14="http://schemas.microsoft.com/office/drawing/2010/main" val="0"/>
              </a:ext>
            </a:extLst>
          </a:blip>
          <a:srcRect l="15326" t="10802" r="46304" b="11672"/>
          <a:stretch/>
        </p:blipFill>
        <p:spPr>
          <a:xfrm>
            <a:off x="0" y="0"/>
            <a:ext cx="6520070" cy="6858000"/>
          </a:xfrm>
          <a:prstGeom prst="rect">
            <a:avLst/>
          </a:prstGeom>
        </p:spPr>
      </p:pic>
      <p:sp>
        <p:nvSpPr>
          <p:cNvPr id="6" name="TextBox 5">
            <a:extLst>
              <a:ext uri="{FF2B5EF4-FFF2-40B4-BE49-F238E27FC236}">
                <a16:creationId xmlns:a16="http://schemas.microsoft.com/office/drawing/2014/main" id="{5F2D9645-1F57-41F1-AD01-4B0F0BE6711B}"/>
              </a:ext>
            </a:extLst>
          </p:cNvPr>
          <p:cNvSpPr txBox="1"/>
          <p:nvPr/>
        </p:nvSpPr>
        <p:spPr>
          <a:xfrm>
            <a:off x="7023652" y="5221356"/>
            <a:ext cx="4267200" cy="707886"/>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Sitka Text" panose="02000505000000020004" pitchFamily="2" charset="0"/>
              </a:rPr>
              <a:t>This is the average salary of different  Stock Option Level .  </a:t>
            </a:r>
            <a:endParaRPr lang="en-IN" sz="2000" dirty="0">
              <a:latin typeface="Sitka Text" panose="02000505000000020004" pitchFamily="2" charset="0"/>
            </a:endParaRPr>
          </a:p>
        </p:txBody>
      </p:sp>
    </p:spTree>
    <p:extLst>
      <p:ext uri="{BB962C8B-B14F-4D97-AF65-F5344CB8AC3E}">
        <p14:creationId xmlns:p14="http://schemas.microsoft.com/office/powerpoint/2010/main" val="466896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6719F1-C4BB-4946-9588-594E4762F30D}"/>
              </a:ext>
            </a:extLst>
          </p:cNvPr>
          <p:cNvPicPr>
            <a:picLocks noChangeAspect="1"/>
          </p:cNvPicPr>
          <p:nvPr/>
        </p:nvPicPr>
        <p:blipFill rotWithShape="1">
          <a:blip r:embed="rId2">
            <a:extLst>
              <a:ext uri="{28A0092B-C50C-407E-A947-70E740481C1C}">
                <a14:useLocalDpi xmlns:a14="http://schemas.microsoft.com/office/drawing/2010/main" val="0"/>
              </a:ext>
            </a:extLst>
          </a:blip>
          <a:srcRect l="27174" t="10028" r="6739" b="12059"/>
          <a:stretch/>
        </p:blipFill>
        <p:spPr>
          <a:xfrm>
            <a:off x="1113184" y="0"/>
            <a:ext cx="9833112" cy="5658678"/>
          </a:xfrm>
          <a:prstGeom prst="rect">
            <a:avLst/>
          </a:prstGeom>
        </p:spPr>
      </p:pic>
      <p:sp>
        <p:nvSpPr>
          <p:cNvPr id="4" name="TextBox 3">
            <a:extLst>
              <a:ext uri="{FF2B5EF4-FFF2-40B4-BE49-F238E27FC236}">
                <a16:creationId xmlns:a16="http://schemas.microsoft.com/office/drawing/2014/main" id="{AF281CF6-4DCD-4E0D-A4C6-9F75CC59917F}"/>
              </a:ext>
            </a:extLst>
          </p:cNvPr>
          <p:cNvSpPr txBox="1"/>
          <p:nvPr/>
        </p:nvSpPr>
        <p:spPr>
          <a:xfrm>
            <a:off x="1245704" y="5830957"/>
            <a:ext cx="8309113" cy="707886"/>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Sitka Text" panose="02000505000000020004" pitchFamily="2" charset="0"/>
              </a:rPr>
              <a:t>Average Salary of Percentage Salary Hike . </a:t>
            </a:r>
            <a:r>
              <a:rPr lang="en-US" sz="2000" b="0" i="0" dirty="0">
                <a:effectLst/>
                <a:latin typeface="Sitka Text" panose="02000505000000020004" pitchFamily="2" charset="0"/>
              </a:rPr>
              <a:t>Employees with lower percentage salary hikes have the highest attrition rates.</a:t>
            </a:r>
            <a:endParaRPr lang="en-IN" sz="2000" dirty="0">
              <a:latin typeface="Sitka Text" panose="02000505000000020004" pitchFamily="2" charset="0"/>
            </a:endParaRPr>
          </a:p>
        </p:txBody>
      </p:sp>
    </p:spTree>
    <p:extLst>
      <p:ext uri="{BB962C8B-B14F-4D97-AF65-F5344CB8AC3E}">
        <p14:creationId xmlns:p14="http://schemas.microsoft.com/office/powerpoint/2010/main" val="1621475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77B42E-1533-4165-936C-FDC264E94913}"/>
              </a:ext>
            </a:extLst>
          </p:cNvPr>
          <p:cNvPicPr>
            <a:picLocks noChangeAspect="1"/>
          </p:cNvPicPr>
          <p:nvPr/>
        </p:nvPicPr>
        <p:blipFill rotWithShape="1">
          <a:blip r:embed="rId2">
            <a:extLst>
              <a:ext uri="{28A0092B-C50C-407E-A947-70E740481C1C}">
                <a14:useLocalDpi xmlns:a14="http://schemas.microsoft.com/office/drawing/2010/main" val="0"/>
              </a:ext>
            </a:extLst>
          </a:blip>
          <a:srcRect l="218" b="2779"/>
          <a:stretch/>
        </p:blipFill>
        <p:spPr>
          <a:xfrm>
            <a:off x="0" y="437322"/>
            <a:ext cx="12192000" cy="6420678"/>
          </a:xfrm>
          <a:prstGeom prst="rect">
            <a:avLst/>
          </a:prstGeom>
        </p:spPr>
      </p:pic>
      <p:sp>
        <p:nvSpPr>
          <p:cNvPr id="2" name="TextBox 1">
            <a:extLst>
              <a:ext uri="{FF2B5EF4-FFF2-40B4-BE49-F238E27FC236}">
                <a16:creationId xmlns:a16="http://schemas.microsoft.com/office/drawing/2014/main" id="{454417B9-DB62-49D3-98E2-5E19AB8717F8}"/>
              </a:ext>
            </a:extLst>
          </p:cNvPr>
          <p:cNvSpPr txBox="1"/>
          <p:nvPr/>
        </p:nvSpPr>
        <p:spPr>
          <a:xfrm>
            <a:off x="4558747" y="0"/>
            <a:ext cx="2690191" cy="461665"/>
          </a:xfrm>
          <a:prstGeom prst="rect">
            <a:avLst/>
          </a:prstGeom>
          <a:noFill/>
        </p:spPr>
        <p:txBody>
          <a:bodyPr wrap="square" rtlCol="0">
            <a:spAutoFit/>
          </a:bodyPr>
          <a:lstStyle/>
          <a:p>
            <a:pPr algn="ctr"/>
            <a:r>
              <a:rPr lang="en-US" sz="2400" dirty="0">
                <a:solidFill>
                  <a:srgbClr val="00B0F0"/>
                </a:solidFill>
                <a:highlight>
                  <a:srgbClr val="FFFF00"/>
                </a:highlight>
              </a:rPr>
              <a:t>Dashboard 1</a:t>
            </a:r>
            <a:endParaRPr lang="en-IN" sz="2400" dirty="0">
              <a:solidFill>
                <a:srgbClr val="00B0F0"/>
              </a:solidFill>
              <a:highlight>
                <a:srgbClr val="FFFF00"/>
              </a:highlight>
            </a:endParaRPr>
          </a:p>
        </p:txBody>
      </p:sp>
    </p:spTree>
    <p:extLst>
      <p:ext uri="{BB962C8B-B14F-4D97-AF65-F5344CB8AC3E}">
        <p14:creationId xmlns:p14="http://schemas.microsoft.com/office/powerpoint/2010/main" val="2597625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DD42B8-3279-4D27-814D-2743128363ED}"/>
              </a:ext>
            </a:extLst>
          </p:cNvPr>
          <p:cNvPicPr>
            <a:picLocks noChangeAspect="1"/>
          </p:cNvPicPr>
          <p:nvPr/>
        </p:nvPicPr>
        <p:blipFill rotWithShape="1">
          <a:blip r:embed="rId2">
            <a:extLst>
              <a:ext uri="{28A0092B-C50C-407E-A947-70E740481C1C}">
                <a14:useLocalDpi xmlns:a14="http://schemas.microsoft.com/office/drawing/2010/main" val="0"/>
              </a:ext>
            </a:extLst>
          </a:blip>
          <a:srcRect b="4016"/>
          <a:stretch/>
        </p:blipFill>
        <p:spPr>
          <a:xfrm>
            <a:off x="0" y="461665"/>
            <a:ext cx="12192000" cy="6396335"/>
          </a:xfrm>
          <a:prstGeom prst="rect">
            <a:avLst/>
          </a:prstGeom>
        </p:spPr>
      </p:pic>
      <p:sp>
        <p:nvSpPr>
          <p:cNvPr id="3" name="TextBox 2">
            <a:extLst>
              <a:ext uri="{FF2B5EF4-FFF2-40B4-BE49-F238E27FC236}">
                <a16:creationId xmlns:a16="http://schemas.microsoft.com/office/drawing/2014/main" id="{58B75AF7-33BB-45EF-ABB5-9528F1E3658C}"/>
              </a:ext>
            </a:extLst>
          </p:cNvPr>
          <p:cNvSpPr txBox="1"/>
          <p:nvPr/>
        </p:nvSpPr>
        <p:spPr>
          <a:xfrm>
            <a:off x="4558747" y="0"/>
            <a:ext cx="2690191" cy="461665"/>
          </a:xfrm>
          <a:prstGeom prst="rect">
            <a:avLst/>
          </a:prstGeom>
          <a:noFill/>
        </p:spPr>
        <p:txBody>
          <a:bodyPr wrap="square" rtlCol="0">
            <a:spAutoFit/>
          </a:bodyPr>
          <a:lstStyle/>
          <a:p>
            <a:pPr algn="ctr"/>
            <a:r>
              <a:rPr lang="en-US" sz="2400" dirty="0">
                <a:solidFill>
                  <a:srgbClr val="00B0F0"/>
                </a:solidFill>
                <a:highlight>
                  <a:srgbClr val="FFFF00"/>
                </a:highlight>
              </a:rPr>
              <a:t>Dashboard 2</a:t>
            </a:r>
            <a:endParaRPr lang="en-IN" sz="2400" dirty="0">
              <a:solidFill>
                <a:srgbClr val="00B0F0"/>
              </a:solidFill>
              <a:highlight>
                <a:srgbClr val="FFFF00"/>
              </a:highlight>
            </a:endParaRPr>
          </a:p>
        </p:txBody>
      </p:sp>
    </p:spTree>
    <p:extLst>
      <p:ext uri="{BB962C8B-B14F-4D97-AF65-F5344CB8AC3E}">
        <p14:creationId xmlns:p14="http://schemas.microsoft.com/office/powerpoint/2010/main" val="596382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EA18-33E4-4FA5-ADF4-859FB3747926}"/>
              </a:ext>
            </a:extLst>
          </p:cNvPr>
          <p:cNvSpPr>
            <a:spLocks noGrp="1"/>
          </p:cNvSpPr>
          <p:nvPr>
            <p:ph type="title"/>
          </p:nvPr>
        </p:nvSpPr>
        <p:spPr>
          <a:xfrm>
            <a:off x="3114261" y="2146853"/>
            <a:ext cx="6149009" cy="1800824"/>
          </a:xfrm>
        </p:spPr>
        <p:txBody>
          <a:bodyPr>
            <a:normAutofit/>
          </a:bodyPr>
          <a:lstStyle/>
          <a:p>
            <a:r>
              <a:rPr lang="en-US" sz="6000" b="1" dirty="0">
                <a:latin typeface="Algerian" panose="04020705040A02060702" pitchFamily="82" charset="0"/>
              </a:rPr>
              <a:t>Thank you</a:t>
            </a:r>
            <a:endParaRPr lang="en-IN" sz="6000" b="1" dirty="0">
              <a:latin typeface="Algerian" panose="04020705040A02060702" pitchFamily="82" charset="0"/>
            </a:endParaRPr>
          </a:p>
        </p:txBody>
      </p:sp>
    </p:spTree>
    <p:extLst>
      <p:ext uri="{BB962C8B-B14F-4D97-AF65-F5344CB8AC3E}">
        <p14:creationId xmlns:p14="http://schemas.microsoft.com/office/powerpoint/2010/main" val="3439619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54F20F-C7D4-4B78-84A3-AB4191A659E4}"/>
              </a:ext>
            </a:extLst>
          </p:cNvPr>
          <p:cNvSpPr txBox="1"/>
          <p:nvPr/>
        </p:nvSpPr>
        <p:spPr>
          <a:xfrm>
            <a:off x="543339" y="967409"/>
            <a:ext cx="11290852" cy="6247864"/>
          </a:xfrm>
          <a:prstGeom prst="rect">
            <a:avLst/>
          </a:prstGeom>
          <a:noFill/>
        </p:spPr>
        <p:txBody>
          <a:bodyPr wrap="square" rtlCol="0">
            <a:spAutoFit/>
          </a:bodyPr>
          <a:lstStyle/>
          <a:p>
            <a:r>
              <a:rPr lang="en-US" sz="2000" dirty="0">
                <a:latin typeface="Sitka Text" panose="02000505000000020004" pitchFamily="2" charset="0"/>
              </a:rPr>
              <a:t>This presentation will explore a comprehensive dataset on employee attrition, covering key factors that influence employee retention and turnover within an organization.</a:t>
            </a:r>
          </a:p>
          <a:p>
            <a:endParaRPr lang="en-US" sz="2000" dirty="0">
              <a:latin typeface="Sitka Text" panose="02000505000000020004" pitchFamily="2" charset="0"/>
            </a:endParaRPr>
          </a:p>
          <a:p>
            <a:r>
              <a:rPr lang="en-US" sz="2000" dirty="0">
                <a:latin typeface="Sitka Text" panose="02000505000000020004" pitchFamily="2" charset="0"/>
              </a:rPr>
              <a:t>			The Attrition dataset contains a set of attributes that provide insights into employee demographics, job characteristics, work environment, compensation, career development, and work-life balance. These attributes collectively offer a holistic view of factors that may contribute to employee turnover within an organization. </a:t>
            </a:r>
          </a:p>
          <a:p>
            <a:endParaRPr lang="en-US" sz="2000" dirty="0"/>
          </a:p>
          <a:p>
            <a:pPr marL="342900" indent="-342900">
              <a:buAutoNum type="arabicPeriod"/>
            </a:pPr>
            <a:r>
              <a:rPr lang="en-US" sz="2000" dirty="0">
                <a:solidFill>
                  <a:srgbClr val="92D050"/>
                </a:solidFill>
                <a:latin typeface="Sitka Text" panose="02000505000000020004" pitchFamily="2" charset="0"/>
              </a:rPr>
              <a:t>Demographic factors </a:t>
            </a:r>
            <a:r>
              <a:rPr lang="en-US" sz="2000" dirty="0">
                <a:latin typeface="Sitka Text" panose="02000505000000020004" pitchFamily="2" charset="0"/>
              </a:rPr>
              <a:t>: Age, Gender, Marital Status </a:t>
            </a:r>
          </a:p>
          <a:p>
            <a:pPr marL="342900" indent="-342900">
              <a:buAutoNum type="arabicPlain" startAt="2"/>
            </a:pPr>
            <a:r>
              <a:rPr lang="en-US" sz="2000" dirty="0">
                <a:solidFill>
                  <a:srgbClr val="92D050"/>
                </a:solidFill>
                <a:latin typeface="Sitka Text" panose="02000505000000020004" pitchFamily="2" charset="0"/>
              </a:rPr>
              <a:t>Job-related factors</a:t>
            </a:r>
            <a:r>
              <a:rPr lang="en-US" sz="2000" dirty="0">
                <a:latin typeface="Sitka Text" panose="02000505000000020004" pitchFamily="2" charset="0"/>
              </a:rPr>
              <a:t> :     Job Role, Job Level, Job Satisfaction </a:t>
            </a:r>
          </a:p>
          <a:p>
            <a:pPr marL="342900" indent="-342900">
              <a:buAutoNum type="arabicPlain" startAt="2"/>
            </a:pPr>
            <a:r>
              <a:rPr lang="en-US" sz="2000" dirty="0">
                <a:solidFill>
                  <a:srgbClr val="92D050"/>
                </a:solidFill>
                <a:latin typeface="Sitka Text" panose="02000505000000020004" pitchFamily="2" charset="0"/>
              </a:rPr>
              <a:t>Work environment </a:t>
            </a:r>
            <a:r>
              <a:rPr lang="en-US" sz="2000" dirty="0">
                <a:latin typeface="Sitka Text" panose="02000505000000020004" pitchFamily="2" charset="0"/>
              </a:rPr>
              <a:t>:       Department, Distance from Home, Environment Satisfaction</a:t>
            </a:r>
          </a:p>
          <a:p>
            <a:pPr marL="342900" indent="-342900">
              <a:buAutoNum type="arabicPlain" startAt="4"/>
            </a:pPr>
            <a:r>
              <a:rPr lang="en-US" sz="2000" dirty="0">
                <a:solidFill>
                  <a:srgbClr val="92D050"/>
                </a:solidFill>
                <a:latin typeface="Sitka Text" panose="02000505000000020004" pitchFamily="2" charset="0"/>
              </a:rPr>
              <a:t>Compensation and Benefits </a:t>
            </a:r>
            <a:r>
              <a:rPr lang="en-US" sz="2000" dirty="0">
                <a:latin typeface="Sitka Text" panose="02000505000000020004" pitchFamily="2" charset="0"/>
              </a:rPr>
              <a:t>: Monthly Income, Percent Salary Hike, Stock Option Level</a:t>
            </a:r>
            <a:r>
              <a:rPr lang="en-US" sz="2000" dirty="0"/>
              <a:t>.</a:t>
            </a:r>
          </a:p>
          <a:p>
            <a:endParaRPr lang="en-US" sz="2000" dirty="0"/>
          </a:p>
          <a:p>
            <a:r>
              <a:rPr lang="en-US" sz="2000" dirty="0"/>
              <a:t>              </a:t>
            </a:r>
            <a:r>
              <a:rPr lang="en-US" sz="2000" dirty="0">
                <a:latin typeface="Sitka Text" panose="02000505000000020004" pitchFamily="2" charset="0"/>
              </a:rPr>
              <a:t>In this dataset I analyzed most of the columns  and I used Tableau tool for analyze and visualization . In Tableau, I created different – different charts and dashboards for visualization .  Firstly I find the Attrition rate and average salary in different-different categories .After that I created a calculated field i.e. the difference of average salary of Attrition = ‘no’ and average salary of Attrition = ‘yes’ . Then analyzed dataset  using different-different Parameters </a:t>
            </a:r>
            <a:r>
              <a:rPr lang="en-US" sz="2000" dirty="0"/>
              <a:t>.</a:t>
            </a:r>
          </a:p>
          <a:p>
            <a:pPr marL="342900" indent="-342900">
              <a:buAutoNum type="arabicPlain" startAt="2"/>
            </a:pPr>
            <a:endParaRPr lang="en-IN" sz="2000" dirty="0"/>
          </a:p>
        </p:txBody>
      </p:sp>
      <p:sp>
        <p:nvSpPr>
          <p:cNvPr id="8" name="TextBox 7">
            <a:extLst>
              <a:ext uri="{FF2B5EF4-FFF2-40B4-BE49-F238E27FC236}">
                <a16:creationId xmlns:a16="http://schemas.microsoft.com/office/drawing/2014/main" id="{0A8892B3-4952-403E-A71B-F24B50D02C61}"/>
              </a:ext>
            </a:extLst>
          </p:cNvPr>
          <p:cNvSpPr txBox="1"/>
          <p:nvPr/>
        </p:nvSpPr>
        <p:spPr>
          <a:xfrm>
            <a:off x="3342793" y="26504"/>
            <a:ext cx="6096000" cy="830997"/>
          </a:xfrm>
          <a:prstGeom prst="rect">
            <a:avLst/>
          </a:prstGeom>
          <a:noFill/>
        </p:spPr>
        <p:txBody>
          <a:bodyPr wrap="square">
            <a:spAutoFit/>
          </a:bodyPr>
          <a:lstStyle/>
          <a:p>
            <a:r>
              <a:rPr kumimoji="0" lang="en-US" sz="48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highlight>
                  <a:srgbClr val="0000FF"/>
                </a:highlight>
                <a:uLnTx/>
                <a:uFillTx/>
                <a:latin typeface="Bookman Old Style" panose="02050604050505020204"/>
                <a:ea typeface="+mj-ea"/>
                <a:cs typeface="+mj-cs"/>
              </a:rPr>
              <a:t>Introduction</a:t>
            </a:r>
            <a:endParaRPr lang="en-IN" dirty="0"/>
          </a:p>
        </p:txBody>
      </p:sp>
    </p:spTree>
    <p:extLst>
      <p:ext uri="{BB962C8B-B14F-4D97-AF65-F5344CB8AC3E}">
        <p14:creationId xmlns:p14="http://schemas.microsoft.com/office/powerpoint/2010/main" val="322258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D9CFC1-5DC5-46D5-A0FF-1E8B5BC23F51}"/>
              </a:ext>
            </a:extLst>
          </p:cNvPr>
          <p:cNvPicPr>
            <a:picLocks noChangeAspect="1"/>
          </p:cNvPicPr>
          <p:nvPr/>
        </p:nvPicPr>
        <p:blipFill rotWithShape="1">
          <a:blip r:embed="rId2">
            <a:extLst>
              <a:ext uri="{28A0092B-C50C-407E-A947-70E740481C1C}">
                <a14:useLocalDpi xmlns:a14="http://schemas.microsoft.com/office/drawing/2010/main" val="0"/>
              </a:ext>
            </a:extLst>
          </a:blip>
          <a:srcRect t="-24" b="7999"/>
          <a:stretch/>
        </p:blipFill>
        <p:spPr>
          <a:xfrm>
            <a:off x="0" y="0"/>
            <a:ext cx="12192000" cy="5883965"/>
          </a:xfrm>
          <a:prstGeom prst="rect">
            <a:avLst/>
          </a:prstGeom>
        </p:spPr>
      </p:pic>
      <p:sp>
        <p:nvSpPr>
          <p:cNvPr id="2" name="TextBox 1">
            <a:extLst>
              <a:ext uri="{FF2B5EF4-FFF2-40B4-BE49-F238E27FC236}">
                <a16:creationId xmlns:a16="http://schemas.microsoft.com/office/drawing/2014/main" id="{D2BB0838-32D5-46F6-876B-917B5C2EB964}"/>
              </a:ext>
            </a:extLst>
          </p:cNvPr>
          <p:cNvSpPr txBox="1"/>
          <p:nvPr/>
        </p:nvSpPr>
        <p:spPr>
          <a:xfrm>
            <a:off x="669234" y="6135756"/>
            <a:ext cx="11410122" cy="400110"/>
          </a:xfrm>
          <a:prstGeom prst="rect">
            <a:avLst/>
          </a:prstGeom>
          <a:noFill/>
        </p:spPr>
        <p:txBody>
          <a:bodyPr wrap="square" rtlCol="0">
            <a:spAutoFit/>
          </a:bodyPr>
          <a:lstStyle/>
          <a:p>
            <a:pPr marL="342900" indent="-342900">
              <a:buFont typeface="Wingdings" panose="05000000000000000000" pitchFamily="2" charset="2"/>
              <a:buChar char="§"/>
            </a:pPr>
            <a:r>
              <a:rPr lang="en-US" sz="2000" b="1" dirty="0">
                <a:latin typeface="Sitka Text" panose="02000505000000020004" pitchFamily="2" charset="0"/>
              </a:rPr>
              <a:t>16.12% </a:t>
            </a:r>
            <a:r>
              <a:rPr lang="en-US" sz="2000" dirty="0">
                <a:latin typeface="Sitka Text" panose="02000505000000020004" pitchFamily="2" charset="0"/>
              </a:rPr>
              <a:t>of the people have left the company</a:t>
            </a:r>
            <a:r>
              <a:rPr lang="en-US" sz="2000" dirty="0"/>
              <a:t>.</a:t>
            </a:r>
            <a:endParaRPr lang="en-IN" dirty="0"/>
          </a:p>
        </p:txBody>
      </p:sp>
    </p:spTree>
    <p:extLst>
      <p:ext uri="{BB962C8B-B14F-4D97-AF65-F5344CB8AC3E}">
        <p14:creationId xmlns:p14="http://schemas.microsoft.com/office/powerpoint/2010/main" val="754483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CE7518-A28E-4327-8F40-7D9620D23BC4}"/>
              </a:ext>
            </a:extLst>
          </p:cNvPr>
          <p:cNvPicPr>
            <a:picLocks noChangeAspect="1"/>
          </p:cNvPicPr>
          <p:nvPr/>
        </p:nvPicPr>
        <p:blipFill rotWithShape="1">
          <a:blip r:embed="rId2">
            <a:extLst>
              <a:ext uri="{28A0092B-C50C-407E-A947-70E740481C1C}">
                <a14:useLocalDpi xmlns:a14="http://schemas.microsoft.com/office/drawing/2010/main" val="0"/>
              </a:ext>
            </a:extLst>
          </a:blip>
          <a:srcRect l="22936" t="10586" r="46303" b="11890"/>
          <a:stretch/>
        </p:blipFill>
        <p:spPr>
          <a:xfrm>
            <a:off x="0" y="198782"/>
            <a:ext cx="6427303" cy="6659217"/>
          </a:xfrm>
          <a:prstGeom prst="rect">
            <a:avLst/>
          </a:prstGeom>
        </p:spPr>
      </p:pic>
      <p:sp>
        <p:nvSpPr>
          <p:cNvPr id="2" name="TextBox 1">
            <a:extLst>
              <a:ext uri="{FF2B5EF4-FFF2-40B4-BE49-F238E27FC236}">
                <a16:creationId xmlns:a16="http://schemas.microsoft.com/office/drawing/2014/main" id="{64BBB940-10B6-4FE6-A89E-5659A4B46727}"/>
              </a:ext>
            </a:extLst>
          </p:cNvPr>
          <p:cNvSpPr txBox="1"/>
          <p:nvPr/>
        </p:nvSpPr>
        <p:spPr>
          <a:xfrm>
            <a:off x="6758608" y="3528390"/>
            <a:ext cx="5274365" cy="3046988"/>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Sitka Text" panose="02000505000000020004" pitchFamily="2" charset="0"/>
              </a:rPr>
              <a:t>First I create a group of Distance from home .</a:t>
            </a:r>
            <a:r>
              <a:rPr lang="en-IN" sz="2400" dirty="0">
                <a:latin typeface="Sitka Text" panose="02000505000000020004" pitchFamily="2" charset="0"/>
              </a:rPr>
              <a:t> Then I divide the values into 3 groups i.e. 1-10 , 11-20 and 21-29 .Then find the attrition rate and I did not get any much different so there is minimum affect of distance from home .</a:t>
            </a:r>
            <a:endParaRPr lang="en-US" sz="2400" dirty="0">
              <a:latin typeface="Sitka Text" panose="02000505000000020004" pitchFamily="2" charset="0"/>
            </a:endParaRPr>
          </a:p>
        </p:txBody>
      </p:sp>
    </p:spTree>
    <p:extLst>
      <p:ext uri="{BB962C8B-B14F-4D97-AF65-F5344CB8AC3E}">
        <p14:creationId xmlns:p14="http://schemas.microsoft.com/office/powerpoint/2010/main" val="475495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13FB21-7D88-442E-8A66-F3BAE4C5A373}"/>
              </a:ext>
            </a:extLst>
          </p:cNvPr>
          <p:cNvPicPr>
            <a:picLocks noChangeAspect="1"/>
          </p:cNvPicPr>
          <p:nvPr/>
        </p:nvPicPr>
        <p:blipFill rotWithShape="1">
          <a:blip r:embed="rId2">
            <a:extLst>
              <a:ext uri="{28A0092B-C50C-407E-A947-70E740481C1C}">
                <a14:useLocalDpi xmlns:a14="http://schemas.microsoft.com/office/drawing/2010/main" val="0"/>
              </a:ext>
            </a:extLst>
          </a:blip>
          <a:srcRect l="12500" t="18342" r="38478" b="11285"/>
          <a:stretch/>
        </p:blipFill>
        <p:spPr>
          <a:xfrm>
            <a:off x="887894" y="0"/>
            <a:ext cx="10058401" cy="5168348"/>
          </a:xfrm>
          <a:prstGeom prst="rect">
            <a:avLst/>
          </a:prstGeom>
        </p:spPr>
      </p:pic>
      <p:sp>
        <p:nvSpPr>
          <p:cNvPr id="2" name="TextBox 1">
            <a:extLst>
              <a:ext uri="{FF2B5EF4-FFF2-40B4-BE49-F238E27FC236}">
                <a16:creationId xmlns:a16="http://schemas.microsoft.com/office/drawing/2014/main" id="{A1952FF7-D74E-4D19-A3F5-252C220B697E}"/>
              </a:ext>
            </a:extLst>
          </p:cNvPr>
          <p:cNvSpPr txBox="1"/>
          <p:nvPr/>
        </p:nvSpPr>
        <p:spPr>
          <a:xfrm>
            <a:off x="795130" y="5552661"/>
            <a:ext cx="1017767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Sitka Text" panose="02000505000000020004" pitchFamily="2" charset="0"/>
              </a:rPr>
              <a:t>In this chart  I used Parameter .By using parameter I can find attrition rate of any  given Dimensions . Here in Education Field , the attrition rate is high in Life Science and Medical .</a:t>
            </a:r>
            <a:endParaRPr lang="en-IN" sz="2000" dirty="0">
              <a:latin typeface="Sitka Text" panose="02000505000000020004" pitchFamily="2" charset="0"/>
            </a:endParaRPr>
          </a:p>
        </p:txBody>
      </p:sp>
    </p:spTree>
    <p:extLst>
      <p:ext uri="{BB962C8B-B14F-4D97-AF65-F5344CB8AC3E}">
        <p14:creationId xmlns:p14="http://schemas.microsoft.com/office/powerpoint/2010/main" val="3281712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780C70-A825-4CFB-908E-A063316A4423}"/>
              </a:ext>
            </a:extLst>
          </p:cNvPr>
          <p:cNvPicPr>
            <a:picLocks noChangeAspect="1"/>
          </p:cNvPicPr>
          <p:nvPr/>
        </p:nvPicPr>
        <p:blipFill rotWithShape="1">
          <a:blip r:embed="rId2">
            <a:extLst>
              <a:ext uri="{28A0092B-C50C-407E-A947-70E740481C1C}">
                <a14:useLocalDpi xmlns:a14="http://schemas.microsoft.com/office/drawing/2010/main" val="0"/>
              </a:ext>
            </a:extLst>
          </a:blip>
          <a:srcRect l="12065" t="9836" r="14674" b="11479"/>
          <a:stretch/>
        </p:blipFill>
        <p:spPr>
          <a:xfrm>
            <a:off x="887896" y="79514"/>
            <a:ext cx="10416208" cy="4982818"/>
          </a:xfrm>
          <a:prstGeom prst="rect">
            <a:avLst/>
          </a:prstGeom>
        </p:spPr>
      </p:pic>
      <p:sp>
        <p:nvSpPr>
          <p:cNvPr id="4" name="TextBox 3">
            <a:extLst>
              <a:ext uri="{FF2B5EF4-FFF2-40B4-BE49-F238E27FC236}">
                <a16:creationId xmlns:a16="http://schemas.microsoft.com/office/drawing/2014/main" id="{9AF04F9A-10FE-4BAB-AF3E-A6D976136244}"/>
              </a:ext>
            </a:extLst>
          </p:cNvPr>
          <p:cNvSpPr txBox="1"/>
          <p:nvPr/>
        </p:nvSpPr>
        <p:spPr>
          <a:xfrm>
            <a:off x="795131" y="5340625"/>
            <a:ext cx="9568069" cy="1200329"/>
          </a:xfrm>
          <a:prstGeom prst="rect">
            <a:avLst/>
          </a:prstGeom>
          <a:noFill/>
        </p:spPr>
        <p:txBody>
          <a:bodyPr wrap="square" rtlCol="0">
            <a:spAutoFit/>
          </a:bodyPr>
          <a:lstStyle/>
          <a:p>
            <a:pPr marL="342900" indent="-342900">
              <a:buFont typeface="Wingdings" panose="05000000000000000000" pitchFamily="2" charset="2"/>
              <a:buChar char="§"/>
            </a:pPr>
            <a:r>
              <a:rPr lang="en-US" sz="2400" b="0" i="0" dirty="0">
                <a:effectLst/>
                <a:latin typeface="Söhne"/>
              </a:rPr>
              <a:t>In this chart, I used multiple dimensions. The attrition rate is high in the Research and Development department, particularly among employees with a Bachelor's (3) and Master's (4) degree in education .</a:t>
            </a:r>
            <a:endParaRPr lang="en-IN" sz="2400" dirty="0"/>
          </a:p>
        </p:txBody>
      </p:sp>
    </p:spTree>
    <p:extLst>
      <p:ext uri="{BB962C8B-B14F-4D97-AF65-F5344CB8AC3E}">
        <p14:creationId xmlns:p14="http://schemas.microsoft.com/office/powerpoint/2010/main" val="3955780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5C4913-C120-4F28-A7B0-F2D0D3022967}"/>
              </a:ext>
            </a:extLst>
          </p:cNvPr>
          <p:cNvPicPr>
            <a:picLocks noChangeAspect="1"/>
          </p:cNvPicPr>
          <p:nvPr/>
        </p:nvPicPr>
        <p:blipFill rotWithShape="1">
          <a:blip r:embed="rId2">
            <a:extLst>
              <a:ext uri="{28A0092B-C50C-407E-A947-70E740481C1C}">
                <a14:useLocalDpi xmlns:a14="http://schemas.microsoft.com/office/drawing/2010/main" val="0"/>
              </a:ext>
            </a:extLst>
          </a:blip>
          <a:srcRect l="12282" t="19309" r="39021" b="11865"/>
          <a:stretch/>
        </p:blipFill>
        <p:spPr>
          <a:xfrm>
            <a:off x="907774" y="74665"/>
            <a:ext cx="9992139" cy="5353878"/>
          </a:xfrm>
          <a:prstGeom prst="rect">
            <a:avLst/>
          </a:prstGeom>
        </p:spPr>
      </p:pic>
      <p:sp>
        <p:nvSpPr>
          <p:cNvPr id="2" name="TextBox 1">
            <a:extLst>
              <a:ext uri="{FF2B5EF4-FFF2-40B4-BE49-F238E27FC236}">
                <a16:creationId xmlns:a16="http://schemas.microsoft.com/office/drawing/2014/main" id="{9E79F5CB-9275-4EB5-9F5B-4B79BB246D7B}"/>
              </a:ext>
            </a:extLst>
          </p:cNvPr>
          <p:cNvSpPr txBox="1"/>
          <p:nvPr/>
        </p:nvSpPr>
        <p:spPr>
          <a:xfrm>
            <a:off x="907774" y="5459896"/>
            <a:ext cx="10376452" cy="1323439"/>
          </a:xfrm>
          <a:prstGeom prst="rect">
            <a:avLst/>
          </a:prstGeom>
          <a:noFill/>
        </p:spPr>
        <p:txBody>
          <a:bodyPr wrap="square" rtlCol="0">
            <a:spAutoFit/>
          </a:bodyPr>
          <a:lstStyle/>
          <a:p>
            <a:pPr marL="342900" indent="-342900">
              <a:buFont typeface="Wingdings" panose="05000000000000000000" pitchFamily="2" charset="2"/>
              <a:buChar char="§"/>
            </a:pPr>
            <a:r>
              <a:rPr lang="en-US" sz="2000" b="0" i="0" dirty="0">
                <a:effectLst/>
                <a:latin typeface="Sitka Text" panose="02000505000000020004" pitchFamily="2" charset="0"/>
              </a:rPr>
              <a:t>The average monthly salary across nearly every education field tends to be lower when attrition is observed. Particularly in Life Sciences and Technical Degrees, the difference in average salary is notably significant. I employed parameters to assess each dimension comprehensive .</a:t>
            </a:r>
            <a:endParaRPr lang="en-IN" sz="2000" dirty="0">
              <a:latin typeface="Sitka Text" panose="02000505000000020004" pitchFamily="2" charset="0"/>
            </a:endParaRPr>
          </a:p>
        </p:txBody>
      </p:sp>
    </p:spTree>
    <p:extLst>
      <p:ext uri="{BB962C8B-B14F-4D97-AF65-F5344CB8AC3E}">
        <p14:creationId xmlns:p14="http://schemas.microsoft.com/office/powerpoint/2010/main" val="2616611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CC3E5B-EFDF-47B0-90FF-0C21DFEEFE95}"/>
              </a:ext>
            </a:extLst>
          </p:cNvPr>
          <p:cNvPicPr>
            <a:picLocks noChangeAspect="1"/>
          </p:cNvPicPr>
          <p:nvPr/>
        </p:nvPicPr>
        <p:blipFill rotWithShape="1">
          <a:blip r:embed="rId2">
            <a:extLst>
              <a:ext uri="{28A0092B-C50C-407E-A947-70E740481C1C}">
                <a14:useLocalDpi xmlns:a14="http://schemas.microsoft.com/office/drawing/2010/main" val="0"/>
              </a:ext>
            </a:extLst>
          </a:blip>
          <a:srcRect l="12175" t="18729" r="43803" b="11478"/>
          <a:stretch/>
        </p:blipFill>
        <p:spPr>
          <a:xfrm>
            <a:off x="1" y="-39756"/>
            <a:ext cx="8163338" cy="3468755"/>
          </a:xfrm>
          <a:prstGeom prst="rect">
            <a:avLst/>
          </a:prstGeom>
        </p:spPr>
      </p:pic>
      <p:sp>
        <p:nvSpPr>
          <p:cNvPr id="2" name="TextBox 1">
            <a:extLst>
              <a:ext uri="{FF2B5EF4-FFF2-40B4-BE49-F238E27FC236}">
                <a16:creationId xmlns:a16="http://schemas.microsoft.com/office/drawing/2014/main" id="{2ED7A410-4740-4862-B5BA-760041109FB6}"/>
              </a:ext>
            </a:extLst>
          </p:cNvPr>
          <p:cNvSpPr txBox="1"/>
          <p:nvPr/>
        </p:nvSpPr>
        <p:spPr>
          <a:xfrm>
            <a:off x="8163339" y="1192696"/>
            <a:ext cx="4028661" cy="5016758"/>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Sitka Text" panose="02000505000000020004" pitchFamily="2" charset="0"/>
              </a:rPr>
              <a:t>I have divided  the Total Working Years and Years at company into 5 groups. Here there are 2 line charts one for Attrition = yes and another for Attrition = no . And we can clearly observed that the Average income for Attrition =‘yes’ is mostly very less compare to Attrition =‘no’ and I used Parameter in second chart.  </a:t>
            </a:r>
            <a:r>
              <a:rPr lang="en-US" sz="2000" dirty="0">
                <a:solidFill>
                  <a:srgbClr val="00B050"/>
                </a:solidFill>
                <a:latin typeface="Sitka Text" panose="02000505000000020004" pitchFamily="2" charset="0"/>
              </a:rPr>
              <a:t>So o</a:t>
            </a:r>
            <a:r>
              <a:rPr lang="en-US" sz="2000" b="0" i="0" dirty="0">
                <a:solidFill>
                  <a:srgbClr val="00B050"/>
                </a:solidFill>
                <a:effectLst/>
                <a:latin typeface="Sitka Text" panose="02000505000000020004" pitchFamily="2" charset="0"/>
              </a:rPr>
              <a:t>ne of the factors contributing to attrition is the decrease in salary for experienced employees .</a:t>
            </a:r>
            <a:endParaRPr lang="en-IN" sz="2000" dirty="0">
              <a:latin typeface="Sitka Text" panose="02000505000000020004" pitchFamily="2" charset="0"/>
            </a:endParaRPr>
          </a:p>
        </p:txBody>
      </p:sp>
      <p:pic>
        <p:nvPicPr>
          <p:cNvPr id="7" name="Picture 6">
            <a:extLst>
              <a:ext uri="{FF2B5EF4-FFF2-40B4-BE49-F238E27FC236}">
                <a16:creationId xmlns:a16="http://schemas.microsoft.com/office/drawing/2014/main" id="{5EF4D84E-FF31-40A9-A966-AB2A01A8C997}"/>
              </a:ext>
            </a:extLst>
          </p:cNvPr>
          <p:cNvPicPr>
            <a:picLocks noChangeAspect="1"/>
          </p:cNvPicPr>
          <p:nvPr/>
        </p:nvPicPr>
        <p:blipFill>
          <a:blip r:embed="rId3"/>
          <a:stretch>
            <a:fillRect/>
          </a:stretch>
        </p:blipFill>
        <p:spPr>
          <a:xfrm>
            <a:off x="0" y="3428999"/>
            <a:ext cx="8163339" cy="3405713"/>
          </a:xfrm>
          <a:prstGeom prst="rect">
            <a:avLst/>
          </a:prstGeom>
        </p:spPr>
      </p:pic>
    </p:spTree>
    <p:extLst>
      <p:ext uri="{BB962C8B-B14F-4D97-AF65-F5344CB8AC3E}">
        <p14:creationId xmlns:p14="http://schemas.microsoft.com/office/powerpoint/2010/main" val="927013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B6DFE5-353A-47FA-921A-B1AF5AB1D11F}"/>
              </a:ext>
            </a:extLst>
          </p:cNvPr>
          <p:cNvPicPr>
            <a:picLocks noChangeAspect="1"/>
          </p:cNvPicPr>
          <p:nvPr/>
        </p:nvPicPr>
        <p:blipFill rotWithShape="1">
          <a:blip r:embed="rId2">
            <a:extLst>
              <a:ext uri="{28A0092B-C50C-407E-A947-70E740481C1C}">
                <a14:useLocalDpi xmlns:a14="http://schemas.microsoft.com/office/drawing/2010/main" val="0"/>
              </a:ext>
            </a:extLst>
          </a:blip>
          <a:srcRect l="26848" t="10415" r="43913" b="11865"/>
          <a:stretch/>
        </p:blipFill>
        <p:spPr>
          <a:xfrm>
            <a:off x="145774" y="414130"/>
            <a:ext cx="6745357" cy="6029739"/>
          </a:xfrm>
          <a:prstGeom prst="rect">
            <a:avLst/>
          </a:prstGeom>
        </p:spPr>
      </p:pic>
      <p:sp>
        <p:nvSpPr>
          <p:cNvPr id="5" name="TextBox 4">
            <a:extLst>
              <a:ext uri="{FF2B5EF4-FFF2-40B4-BE49-F238E27FC236}">
                <a16:creationId xmlns:a16="http://schemas.microsoft.com/office/drawing/2014/main" id="{B8E4FBCB-E52C-40DD-9355-12CFA3AF0A4B}"/>
              </a:ext>
            </a:extLst>
          </p:cNvPr>
          <p:cNvSpPr txBox="1"/>
          <p:nvPr/>
        </p:nvSpPr>
        <p:spPr>
          <a:xfrm>
            <a:off x="7368209" y="2027582"/>
            <a:ext cx="4479234" cy="4708981"/>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Sitka Text" panose="02000505000000020004" pitchFamily="2" charset="0"/>
              </a:rPr>
              <a:t>I have created Yes-no monthly income in Create Calculated Field i.e. the difference of average monthly salary of attrition =‘ yes’ and the average monthly salary of attrition =‘no’. If it is negative that indicate that  the average salary of attrition =‘yes’ is lower  and also tells  that how much lower salary.                  Here ,the difference is due        to  education. For lower education the salary of attrition=‘yes’ is very less.</a:t>
            </a:r>
          </a:p>
          <a:p>
            <a:r>
              <a:rPr lang="en-US" sz="2000" dirty="0">
                <a:latin typeface="Sitka Text" panose="02000505000000020004" pitchFamily="2" charset="0"/>
              </a:rPr>
              <a:t>		 </a:t>
            </a:r>
            <a:endParaRPr lang="en-IN" sz="2000" dirty="0">
              <a:latin typeface="Sitka Text" panose="02000505000000020004" pitchFamily="2" charset="0"/>
            </a:endParaRPr>
          </a:p>
        </p:txBody>
      </p:sp>
    </p:spTree>
    <p:extLst>
      <p:ext uri="{BB962C8B-B14F-4D97-AF65-F5344CB8AC3E}">
        <p14:creationId xmlns:p14="http://schemas.microsoft.com/office/powerpoint/2010/main" val="2567497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1801</TotalTime>
  <Words>653</Words>
  <Application>Microsoft Office PowerPoint</Application>
  <PresentationFormat>Widescreen</PresentationFormat>
  <Paragraphs>27</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Bookman Old Style</vt:lpstr>
      <vt:lpstr>Calibri</vt:lpstr>
      <vt:lpstr>Calibri Light</vt:lpstr>
      <vt:lpstr>Sitka Text</vt:lpstr>
      <vt:lpstr>Söhne</vt:lpstr>
      <vt:lpstr>Wingdings</vt:lpstr>
      <vt:lpstr>Celestial</vt:lpstr>
      <vt:lpstr> Attrition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Attrition Data Analysis  </dc:title>
  <dc:creator>Dheeraj Singh Dangwal</dc:creator>
  <cp:lastModifiedBy>Dheeraj Singh Dangwal</cp:lastModifiedBy>
  <cp:revision>3</cp:revision>
  <dcterms:created xsi:type="dcterms:W3CDTF">2024-05-15T10:46:35Z</dcterms:created>
  <dcterms:modified xsi:type="dcterms:W3CDTF">2024-05-17T06:10:48Z</dcterms:modified>
</cp:coreProperties>
</file>