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7251" y="475805"/>
            <a:ext cx="20066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525" y="1104473"/>
            <a:ext cx="7835900" cy="452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491" y="6466776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824" y="2022209"/>
            <a:ext cx="6628765" cy="183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libri" panose="020F0502020204030204"/>
                <a:cs typeface="Calibri" panose="020F0502020204030204"/>
              </a:rPr>
              <a:t>Object</a:t>
            </a:r>
            <a:r>
              <a:rPr sz="4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spc="-5" dirty="0">
                <a:latin typeface="Calibri" panose="020F0502020204030204"/>
                <a:cs typeface="Calibri" panose="020F0502020204030204"/>
              </a:rPr>
              <a:t>Detection</a:t>
            </a:r>
            <a:r>
              <a:rPr sz="4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4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dirty="0">
                <a:latin typeface="Calibri" panose="020F0502020204030204"/>
                <a:cs typeface="Calibri" panose="020F0502020204030204"/>
              </a:rPr>
              <a:t>an</a:t>
            </a:r>
            <a:r>
              <a:rPr sz="4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spc="-5" dirty="0">
                <a:latin typeface="Calibri" panose="020F0502020204030204"/>
                <a:cs typeface="Calibri" panose="020F0502020204030204"/>
              </a:rPr>
              <a:t>Image</a:t>
            </a:r>
            <a:endParaRPr sz="4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Calibri" panose="020F0502020204030204"/>
              <a:cs typeface="Calibri" panose="020F0502020204030204"/>
            </a:endParaRPr>
          </a:p>
          <a:p>
            <a:pPr marR="321310" algn="ctr">
              <a:lnSpc>
                <a:spcPct val="100000"/>
              </a:lnSpc>
            </a:pPr>
            <a:endParaRPr sz="2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1555" y="4951095"/>
            <a:ext cx="2273935" cy="1325880"/>
          </a:xfrm>
          <a:prstGeom prst="rect">
            <a:avLst/>
          </a:prstGeom>
        </p:spPr>
        <p:txBody>
          <a:bodyPr vert="horz" wrap="square" lIns="0" tIns="11176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endParaRPr lang="en-US" sz="1900" spc="-5" dirty="0">
              <a:solidFill>
                <a:srgbClr val="888888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600" y="553352"/>
            <a:ext cx="2237739" cy="7550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60880" y="456945"/>
            <a:ext cx="4481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SRM INSTITUTE OF SCIENCE AND TECHNOLOGY </a:t>
            </a:r>
            <a:r>
              <a:rPr sz="1800" b="1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SCHOOL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 COMPUTING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6035" marR="14605" algn="ctr">
              <a:lnSpc>
                <a:spcPct val="100000"/>
              </a:lnSpc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DEPARTMENT OF COMPUTING TECHNOLOGIES </a:t>
            </a:r>
            <a:r>
              <a:rPr sz="1800" b="1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18CSE357T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-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BIOMETRICS-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MINI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PROJECT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170" y="5018582"/>
            <a:ext cx="1995170" cy="9690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7620">
              <a:lnSpc>
                <a:spcPts val="1930"/>
              </a:lnSpc>
              <a:spcBef>
                <a:spcPts val="580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5000"/>
              </a:lnSpc>
              <a:spcBef>
                <a:spcPts val="20"/>
              </a:spcBef>
            </a:pPr>
            <a:endParaRPr lang="en-US" sz="2000" dirty="0">
              <a:solidFill>
                <a:srgbClr val="888888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0330" y="5302885"/>
            <a:ext cx="2176145" cy="678180"/>
          </a:xfrm>
          <a:prstGeom prst="rect">
            <a:avLst/>
          </a:prstGeom>
        </p:spPr>
        <p:txBody>
          <a:bodyPr vert="horz" wrap="square" lIns="0" tIns="72390" rIns="0" bIns="0" rtlCol="0">
            <a:noAutofit/>
          </a:bodyPr>
          <a:lstStyle/>
          <a:p>
            <a:pPr marL="12700" marR="5080">
              <a:lnSpc>
                <a:spcPts val="1930"/>
              </a:lnSpc>
              <a:spcBef>
                <a:spcPts val="570"/>
              </a:spcBef>
            </a:pPr>
            <a:endParaRPr lang="en-US" sz="2000" spc="5" dirty="0">
              <a:solidFill>
                <a:srgbClr val="888888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715260" y="3048000"/>
            <a:ext cx="5299710" cy="1370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GUIDE NAME:DR.Vidhyalakshmi M K</a:t>
            </a:r>
            <a:endParaRPr lang="en-US"/>
          </a:p>
          <a:p>
            <a:r>
              <a:rPr lang="en-US"/>
              <a:t>DESIGNATION : Assistant Professor</a:t>
            </a:r>
            <a:endParaRPr lang="en-US"/>
          </a:p>
          <a:p>
            <a:r>
              <a:rPr lang="en-US"/>
              <a:t>DEPARTMENT: Department of computing  Technologies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892425" y="469328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NAME:CH DHEERAJ</a:t>
            </a:r>
            <a:endParaRPr lang="en-US"/>
          </a:p>
          <a:p>
            <a:r>
              <a:rPr lang="en-US"/>
              <a:t>REG -NO:RA2111030010182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254" y="475805"/>
            <a:ext cx="3941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Proposed</a:t>
            </a:r>
            <a:r>
              <a:rPr spc="-90" dirty="0"/>
              <a:t> </a:t>
            </a:r>
            <a:r>
              <a:rPr spc="-5" dirty="0"/>
              <a:t>System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4525" y="1578620"/>
            <a:ext cx="7800975" cy="4588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120"/>
              </a:spcBef>
              <a:buSzPct val="96000"/>
              <a:buAutoNum type="arabicPeriod" startAt="9"/>
              <a:tabLst>
                <a:tab pos="301625" algn="l"/>
              </a:tabLst>
            </a:pPr>
            <a:r>
              <a:rPr sz="27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Evaluation</a:t>
            </a:r>
            <a:r>
              <a:rPr sz="27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Metrics</a:t>
            </a:r>
            <a:r>
              <a:rPr sz="27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7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Comparison: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641350" marR="287020" lvl="1" indent="-362585" algn="just">
              <a:lnSpc>
                <a:spcPts val="2570"/>
              </a:lnSpc>
              <a:spcBef>
                <a:spcPts val="405"/>
              </a:spcBef>
              <a:buClr>
                <a:srgbClr val="000000"/>
              </a:buClr>
              <a:buSzPct val="77000"/>
              <a:buAutoNum type="arabicPeriod"/>
              <a:tabLst>
                <a:tab pos="641350" algn="l"/>
              </a:tabLst>
            </a:pP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Define 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appropriate evaluation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metrics to assess 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2350" spc="-6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performance of the proposed system. Compare 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2350" spc="-6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results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 with baseline </a:t>
            </a:r>
            <a:r>
              <a:rPr sz="2350" spc="15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23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350" spc="15" dirty="0">
                <a:solidFill>
                  <a:srgbClr val="374151"/>
                </a:solidFill>
                <a:latin typeface="Arial MT"/>
                <a:cs typeface="Arial MT"/>
              </a:rPr>
              <a:t>models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 other</a:t>
            </a:r>
            <a:endParaRPr sz="2350">
              <a:latin typeface="Arial MT"/>
              <a:cs typeface="Arial MT"/>
            </a:endParaRPr>
          </a:p>
          <a:p>
            <a:pPr marL="641350" marR="1391920" algn="just">
              <a:lnSpc>
                <a:spcPts val="2570"/>
              </a:lnSpc>
              <a:spcBef>
                <a:spcPts val="5"/>
              </a:spcBef>
            </a:pP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state-of-the-art 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object detection </a:t>
            </a:r>
            <a:r>
              <a:rPr sz="2350" spc="15" dirty="0">
                <a:solidFill>
                  <a:srgbClr val="374151"/>
                </a:solidFill>
                <a:latin typeface="Arial MT"/>
                <a:cs typeface="Arial MT"/>
              </a:rPr>
              <a:t>methods 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to </a:t>
            </a:r>
            <a:r>
              <a:rPr sz="2350" spc="-6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demonstrate</a:t>
            </a:r>
            <a:r>
              <a:rPr sz="23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improvements.</a:t>
            </a:r>
            <a:endParaRPr sz="2350">
              <a:latin typeface="Arial MT"/>
              <a:cs typeface="Arial MT"/>
            </a:endParaRPr>
          </a:p>
          <a:p>
            <a:pPr marL="12700" marR="1838960">
              <a:lnSpc>
                <a:spcPts val="2940"/>
              </a:lnSpc>
              <a:spcBef>
                <a:spcPts val="355"/>
              </a:spcBef>
              <a:buSzPct val="96000"/>
              <a:buAutoNum type="arabicPeriod" startAt="10"/>
              <a:tabLst>
                <a:tab pos="493395" algn="l"/>
              </a:tabLst>
            </a:pPr>
            <a:r>
              <a:rPr sz="27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Documentation and Open </a:t>
            </a:r>
            <a:r>
              <a:rPr sz="27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Source </a:t>
            </a:r>
            <a:r>
              <a:rPr sz="2700" b="1" spc="-74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Contribution: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641350" marR="5080" indent="-362585">
              <a:lnSpc>
                <a:spcPts val="2570"/>
              </a:lnSpc>
              <a:spcBef>
                <a:spcPts val="360"/>
              </a:spcBef>
              <a:tabLst>
                <a:tab pos="640715" algn="l"/>
              </a:tabLst>
            </a:pPr>
            <a:r>
              <a:rPr sz="1800" spc="-5" dirty="0">
                <a:latin typeface="Arial MT"/>
                <a:cs typeface="Arial MT"/>
              </a:rPr>
              <a:t>2.	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Document the proposed </a:t>
            </a:r>
            <a:r>
              <a:rPr sz="2350" spc="15" dirty="0">
                <a:solidFill>
                  <a:srgbClr val="374151"/>
                </a:solidFill>
                <a:latin typeface="Arial MT"/>
                <a:cs typeface="Arial MT"/>
              </a:rPr>
              <a:t>system 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thoroughly, providing </a:t>
            </a:r>
            <a:r>
              <a:rPr sz="2350" spc="-6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clear 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guidelines for implementation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and usage. </a:t>
            </a:r>
            <a:r>
              <a:rPr sz="235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Consider contributing to open-source 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projects </a:t>
            </a:r>
            <a:r>
              <a:rPr sz="2350" dirty="0">
                <a:solidFill>
                  <a:srgbClr val="374151"/>
                </a:solidFill>
                <a:latin typeface="Arial MT"/>
                <a:cs typeface="Arial MT"/>
              </a:rPr>
              <a:t>if 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 applicable, fostering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collaboration and </a:t>
            </a:r>
            <a:r>
              <a:rPr sz="2350" spc="15" dirty="0">
                <a:solidFill>
                  <a:srgbClr val="374151"/>
                </a:solidFill>
                <a:latin typeface="Arial MT"/>
                <a:cs typeface="Arial MT"/>
              </a:rPr>
              <a:t>knowledge </a:t>
            </a:r>
            <a:r>
              <a:rPr sz="235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sharing</a:t>
            </a:r>
            <a:r>
              <a:rPr sz="23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350" spc="5" dirty="0">
                <a:solidFill>
                  <a:srgbClr val="374151"/>
                </a:solidFill>
                <a:latin typeface="Arial MT"/>
                <a:cs typeface="Arial MT"/>
              </a:rPr>
              <a:t>within </a:t>
            </a:r>
            <a:r>
              <a:rPr sz="2350" spc="1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3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350" spc="15" dirty="0">
                <a:solidFill>
                  <a:srgbClr val="374151"/>
                </a:solidFill>
                <a:latin typeface="Arial MT"/>
                <a:cs typeface="Arial MT"/>
              </a:rPr>
              <a:t>community.</a:t>
            </a:r>
            <a:endParaRPr sz="2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739" y="0"/>
            <a:ext cx="362775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/>
              <a:t>Literature</a:t>
            </a:r>
            <a:r>
              <a:rPr sz="3950" spc="-30" dirty="0"/>
              <a:t> </a:t>
            </a:r>
            <a:r>
              <a:rPr sz="3950" spc="-5" dirty="0"/>
              <a:t>Review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41048" y="410527"/>
            <a:ext cx="8173084" cy="64490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21310" marR="190500" indent="-309245">
              <a:lnSpc>
                <a:spcPct val="103000"/>
              </a:lnSpc>
              <a:spcBef>
                <a:spcPts val="145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literature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review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on object detection using the YOLO algorithm would typically involve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summarizing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synthesizing relevant research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papers, articles, and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studies related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 this topic. </a:t>
            </a:r>
            <a:r>
              <a:rPr sz="1400" spc="-3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Below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is an example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structure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for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literature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review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on object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detection using YOLO:</a:t>
            </a:r>
            <a:endParaRPr sz="14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745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1.</a:t>
            </a:r>
            <a:r>
              <a:rPr sz="1400" b="1" spc="-5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Introduction: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1310" indent="-309245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Provide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brief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introduction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 object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its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significance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computer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vision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applications.</a:t>
            </a:r>
            <a:endParaRPr sz="1400">
              <a:latin typeface="Arial MT"/>
              <a:cs typeface="Arial MT"/>
            </a:endParaRPr>
          </a:p>
          <a:p>
            <a:pPr marL="321310" marR="64770" indent="-309245">
              <a:lnSpc>
                <a:spcPct val="106000"/>
              </a:lnSpc>
              <a:spcBef>
                <a:spcPts val="745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Introduce the YOLO algorithm and its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key characteristics,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emphasizing its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real-time capabilities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1400" spc="-3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accuracy.</a:t>
            </a:r>
            <a:endParaRPr sz="14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745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2.</a:t>
            </a:r>
            <a:r>
              <a:rPr sz="14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Evolution</a:t>
            </a:r>
            <a:r>
              <a:rPr sz="14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Object</a:t>
            </a:r>
            <a:r>
              <a:rPr sz="14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Detection</a:t>
            </a:r>
            <a:r>
              <a:rPr sz="14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Techniques: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1310" marR="107950" indent="-309245">
              <a:lnSpc>
                <a:spcPct val="106000"/>
              </a:lnSpc>
              <a:spcBef>
                <a:spcPts val="740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Review the historical development of object detection techniques, from traditional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methods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 deep </a:t>
            </a:r>
            <a:r>
              <a:rPr sz="1400" spc="-3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learning-based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approaches.</a:t>
            </a:r>
            <a:endParaRPr sz="1400">
              <a:latin typeface="Arial MT"/>
              <a:cs typeface="Arial MT"/>
            </a:endParaRPr>
          </a:p>
          <a:p>
            <a:pPr marL="321310" marR="153035" indent="-309245">
              <a:lnSpc>
                <a:spcPct val="106000"/>
              </a:lnSpc>
              <a:spcBef>
                <a:spcPts val="650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Highlight the limitations of earlier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methods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 the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motivation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for adopting deep learning for object </a:t>
            </a:r>
            <a:r>
              <a:rPr sz="1400" spc="-3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detection.</a:t>
            </a:r>
            <a:endParaRPr sz="14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745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3.</a:t>
            </a:r>
            <a:r>
              <a:rPr sz="1400" b="1" spc="-3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YOLO</a:t>
            </a:r>
            <a:r>
              <a:rPr sz="14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Algorithm</a:t>
            </a:r>
            <a:r>
              <a:rPr sz="14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Overview: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1310" marR="461010" indent="-309245">
              <a:lnSpc>
                <a:spcPct val="106000"/>
              </a:lnSpc>
              <a:spcBef>
                <a:spcPts val="745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Provide an in-depth explanation of the YOLO algorithm, discussing its architecture, grid-based </a:t>
            </a:r>
            <a:r>
              <a:rPr sz="1400" spc="-3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approach,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single-pass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detection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mechanism.</a:t>
            </a:r>
            <a:endParaRPr sz="14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745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Compare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with other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popular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object detection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algorithms like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Faster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R-CNN and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SSD.</a:t>
            </a:r>
            <a:endParaRPr sz="14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4.</a:t>
            </a:r>
            <a:r>
              <a:rPr sz="14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YOLO</a:t>
            </a:r>
            <a:r>
              <a:rPr sz="14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Variants</a:t>
            </a:r>
            <a:r>
              <a:rPr sz="14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Improvements: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1310" marR="300990" indent="-309245">
              <a:lnSpc>
                <a:spcPct val="106000"/>
              </a:lnSpc>
              <a:spcBef>
                <a:spcPts val="740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Summarize the evolution of YOLO through different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versions (e.g.,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YOLOv2, YOLOv3, YOLOv4) </a:t>
            </a:r>
            <a:r>
              <a:rPr sz="1400" spc="-3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highlight the improvements introduced in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each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version.</a:t>
            </a:r>
            <a:endParaRPr sz="1400">
              <a:latin typeface="Arial MT"/>
              <a:cs typeface="Arial MT"/>
            </a:endParaRPr>
          </a:p>
          <a:p>
            <a:pPr marL="321310" marR="776605" indent="-309245">
              <a:lnSpc>
                <a:spcPct val="106000"/>
              </a:lnSpc>
              <a:spcBef>
                <a:spcPts val="650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Discuss any novel architectures or techniques incorporated in these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variants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that enhance </a:t>
            </a:r>
            <a:r>
              <a:rPr sz="1400" spc="-3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  <a:p>
            <a:pPr marL="321310" indent="-309245">
              <a:lnSpc>
                <a:spcPts val="1385"/>
              </a:lnSpc>
              <a:spcBef>
                <a:spcPts val="745"/>
              </a:spcBef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5.</a:t>
            </a:r>
            <a:r>
              <a:rPr sz="14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Applications</a:t>
            </a:r>
            <a:r>
              <a:rPr sz="14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YOLO</a:t>
            </a:r>
            <a:r>
              <a:rPr sz="14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4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Various</a:t>
            </a:r>
            <a:r>
              <a:rPr sz="14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Domains: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ts val="1140"/>
              </a:lnSpc>
            </a:pP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11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21310" indent="-309245">
              <a:lnSpc>
                <a:spcPts val="1675"/>
              </a:lnSpc>
              <a:buClr>
                <a:srgbClr val="000000"/>
              </a:buClr>
              <a:buSzPct val="129000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Explore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diverse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applications of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 different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domains,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such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as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autonomous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vehicles,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739" y="81642"/>
            <a:ext cx="362775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/>
              <a:t>Literature</a:t>
            </a:r>
            <a:r>
              <a:rPr sz="3950" spc="-30" dirty="0"/>
              <a:t> </a:t>
            </a:r>
            <a:r>
              <a:rPr sz="3950" spc="-5" dirty="0"/>
              <a:t>Review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14200" y="675436"/>
            <a:ext cx="7853680" cy="5989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Transfer</a:t>
            </a:r>
            <a:r>
              <a:rPr sz="15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Learning</a:t>
            </a:r>
            <a:r>
              <a:rPr sz="15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5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Fine-Tuning: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321310" marR="5080" indent="-309245">
              <a:lnSpc>
                <a:spcPts val="1510"/>
              </a:lnSpc>
              <a:spcBef>
                <a:spcPts val="580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Investigate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use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transfer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learning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with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YOLO,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emphasizing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how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pre-trained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models </a:t>
            </a:r>
            <a:r>
              <a:rPr sz="1500" spc="-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large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datasets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contribute to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improved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detection performance.</a:t>
            </a:r>
            <a:endParaRPr sz="15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Highlight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studies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that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focus on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fine-tuning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YOLO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specific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datasets or domains.</a:t>
            </a:r>
            <a:endParaRPr sz="15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7.</a:t>
            </a:r>
            <a:r>
              <a:rPr sz="15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Challenges</a:t>
            </a:r>
            <a:r>
              <a:rPr sz="15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5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Limitations: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321310" marR="622300" indent="-309245">
              <a:lnSpc>
                <a:spcPts val="1510"/>
              </a:lnSpc>
              <a:spcBef>
                <a:spcPts val="580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Identify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challenges 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limitations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associated with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YOLO,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such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as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handling small </a:t>
            </a:r>
            <a:r>
              <a:rPr sz="1500" spc="-40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objects,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dealing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with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occlusions,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and 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impact of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varying image resolutions.</a:t>
            </a:r>
            <a:endParaRPr sz="15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Discuss how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researchers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address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or mitigate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these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challenges in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their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work.</a:t>
            </a:r>
            <a:endParaRPr sz="15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8.</a:t>
            </a:r>
            <a:r>
              <a:rPr sz="15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15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Evaluation</a:t>
            </a:r>
            <a:r>
              <a:rPr sz="15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Metrics: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321310" marR="548005" indent="-309245">
              <a:lnSpc>
                <a:spcPts val="1510"/>
              </a:lnSpc>
              <a:spcBef>
                <a:spcPts val="580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Review the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common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evaluation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metrics used to assess the performance of YOLO </a:t>
            </a:r>
            <a:r>
              <a:rPr sz="1500" spc="-40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models,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including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precision,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recall,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F1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score,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mAP (mean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Average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Precision).</a:t>
            </a:r>
            <a:endParaRPr sz="1500">
              <a:latin typeface="Arial MT"/>
              <a:cs typeface="Arial MT"/>
            </a:endParaRPr>
          </a:p>
          <a:p>
            <a:pPr marL="321310" marR="406400" indent="-309245">
              <a:lnSpc>
                <a:spcPts val="1510"/>
              </a:lnSpc>
              <a:spcBef>
                <a:spcPts val="52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Discuss studies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that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propose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new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metrics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modifications to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existing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ones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more </a:t>
            </a:r>
            <a:r>
              <a:rPr sz="1500" spc="-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accurate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evaluation.</a:t>
            </a:r>
            <a:endParaRPr sz="15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9.</a:t>
            </a:r>
            <a:r>
              <a:rPr sz="15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Comparative</a:t>
            </a:r>
            <a:r>
              <a:rPr sz="150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Studies: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321310" marR="180340" indent="-309245">
              <a:lnSpc>
                <a:spcPct val="83000"/>
              </a:lnSpc>
              <a:spcBef>
                <a:spcPts val="60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Summarize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comparative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studies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that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benchmark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YOLO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against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other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state-of-the-art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methods.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Highlight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strengths 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weaknesses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YOLO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various </a:t>
            </a:r>
            <a:r>
              <a:rPr sz="1500" spc="-40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contexts.</a:t>
            </a:r>
            <a:endParaRPr sz="15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10.</a:t>
            </a:r>
            <a:r>
              <a:rPr sz="15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15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Directions</a:t>
            </a:r>
            <a:r>
              <a:rPr sz="15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5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Open</a:t>
            </a:r>
            <a:r>
              <a:rPr sz="15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Challenges: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321310" indent="-309245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Discuss emerging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trends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potential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future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directions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using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YOLO.</a:t>
            </a:r>
            <a:endParaRPr sz="1500">
              <a:latin typeface="Arial MT"/>
              <a:cs typeface="Arial MT"/>
            </a:endParaRPr>
          </a:p>
          <a:p>
            <a:pPr marL="321310" marR="322580" indent="-309245">
              <a:lnSpc>
                <a:spcPts val="1510"/>
              </a:lnSpc>
              <a:spcBef>
                <a:spcPts val="580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Identify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open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challenges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areas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where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further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research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needed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enhance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500" spc="-40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capabilities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YOLO.</a:t>
            </a:r>
            <a:endParaRPr sz="15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11.</a:t>
            </a:r>
            <a:r>
              <a:rPr sz="1500" b="1" spc="-4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Conclusion: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321310" indent="-309245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Summarize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key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findings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from the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literature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review.</a:t>
            </a:r>
            <a:endParaRPr sz="1500">
              <a:latin typeface="Arial MT"/>
              <a:cs typeface="Arial MT"/>
            </a:endParaRPr>
          </a:p>
          <a:p>
            <a:pPr marL="321310" marR="163195" indent="-309245">
              <a:lnSpc>
                <a:spcPts val="1510"/>
              </a:lnSpc>
              <a:spcBef>
                <a:spcPts val="580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Emphasize 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significance of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YOLO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 advancing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its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potential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for </a:t>
            </a:r>
            <a:r>
              <a:rPr sz="1500" spc="-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future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research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applications.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240" y="209817"/>
            <a:ext cx="43999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/>
              <a:t>Architecture</a:t>
            </a:r>
            <a:r>
              <a:rPr sz="3950" spc="-15" dirty="0"/>
              <a:t> </a:t>
            </a:r>
            <a:r>
              <a:rPr sz="3950" spc="-5" dirty="0"/>
              <a:t>Diagram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3464" y="910713"/>
            <a:ext cx="8229599" cy="54456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350" y="209817"/>
            <a:ext cx="18084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Modules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78792" y="868476"/>
            <a:ext cx="7519670" cy="520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9245">
              <a:lnSpc>
                <a:spcPts val="2125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1.</a:t>
            </a:r>
            <a:r>
              <a:rPr sz="1800" b="1" spc="-3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Image</a:t>
            </a:r>
            <a:r>
              <a:rPr sz="18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18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Module: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Responsible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handling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input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images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video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streams.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Preprocesses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input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required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format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2.</a:t>
            </a:r>
            <a:r>
              <a:rPr sz="1800" b="1" spc="-3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YOLO</a:t>
            </a:r>
            <a:r>
              <a:rPr sz="1800" b="1" spc="-3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8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Module: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Implements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8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algorithm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detection.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Manages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loading,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configuration,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execution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Handles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inference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prediction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input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images.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3.</a:t>
            </a:r>
            <a:r>
              <a:rPr sz="1800" b="1" spc="-3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Training</a:t>
            </a:r>
            <a:r>
              <a:rPr sz="1800" b="1" spc="-3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Module: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Manages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training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process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Handles</a:t>
            </a:r>
            <a:r>
              <a:rPr sz="18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preparation,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configuration,</a:t>
            </a:r>
            <a:r>
              <a:rPr sz="18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optimization.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Evaluates</a:t>
            </a:r>
            <a:r>
              <a:rPr sz="18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trained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saves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weights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later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use.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4.</a:t>
            </a:r>
            <a:r>
              <a:rPr sz="1800" b="1" spc="-3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Dataset</a:t>
            </a:r>
            <a:r>
              <a:rPr sz="1800" b="1" spc="-3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Module: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1310" marR="20955" indent="-309245">
              <a:lnSpc>
                <a:spcPct val="80000"/>
              </a:lnSpc>
              <a:spcBef>
                <a:spcPts val="395"/>
              </a:spcBef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Deals with the organization and preparation of datasets for training and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evaluation.</a:t>
            </a:r>
            <a:endParaRPr sz="1800">
              <a:latin typeface="Arial MT"/>
              <a:cs typeface="Arial MT"/>
            </a:endParaRPr>
          </a:p>
          <a:p>
            <a:pPr marL="321310" marR="605790" indent="-30924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May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include functionality for data augmentation to improve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generalization.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5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5.</a:t>
            </a:r>
            <a:r>
              <a:rPr sz="1800" b="1" spc="-3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Evaluation</a:t>
            </a:r>
            <a:r>
              <a:rPr sz="1800" b="1" spc="-4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Module: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1310" marR="288290" indent="-309245">
              <a:lnSpc>
                <a:spcPct val="80000"/>
              </a:lnSpc>
              <a:spcBef>
                <a:spcPts val="395"/>
              </a:spcBef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Implements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metrics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methods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to evaluate the performance of the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Compares</a:t>
            </a:r>
            <a:r>
              <a:rPr sz="18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predictions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against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ground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truth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annotations.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9064" y="1138382"/>
            <a:ext cx="7594600" cy="537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9245">
              <a:lnSpc>
                <a:spcPts val="2125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6.</a:t>
            </a:r>
            <a:r>
              <a:rPr sz="1800" b="1" spc="-3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Post-Processing</a:t>
            </a:r>
            <a:r>
              <a:rPr sz="1800" b="1" spc="-4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Module: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1310" marR="1151255" indent="-309245">
              <a:lnSpc>
                <a:spcPct val="80000"/>
              </a:lnSpc>
              <a:spcBef>
                <a:spcPts val="395"/>
              </a:spcBef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Takes the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raw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predictions from the YOLO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 applies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post-processing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techniques.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5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Filters</a:t>
            </a:r>
            <a:r>
              <a:rPr sz="18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out</a:t>
            </a:r>
            <a:r>
              <a:rPr sz="18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low-confidence</a:t>
            </a:r>
            <a:r>
              <a:rPr sz="18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detections.</a:t>
            </a:r>
            <a:endParaRPr sz="1800">
              <a:latin typeface="Arial MT"/>
              <a:cs typeface="Arial MT"/>
            </a:endParaRPr>
          </a:p>
          <a:p>
            <a:pPr marL="321310" marR="105410" indent="-309245">
              <a:lnSpc>
                <a:spcPct val="80000"/>
              </a:lnSpc>
              <a:spcBef>
                <a:spcPts val="395"/>
              </a:spcBef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Implements non-maximum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suppression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remove redundant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bounding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boxes.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5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7.</a:t>
            </a:r>
            <a:r>
              <a:rPr sz="18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8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18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(UI)</a:t>
            </a:r>
            <a:r>
              <a:rPr sz="18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Module: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Provides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graphical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interface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users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interact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system.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Displays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results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images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video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streams.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8.</a:t>
            </a:r>
            <a:r>
              <a:rPr sz="1800" b="1" spc="-3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Real-Time</a:t>
            </a:r>
            <a:r>
              <a:rPr sz="18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Optimization</a:t>
            </a:r>
            <a:r>
              <a:rPr sz="18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Module: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Implements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optimizations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performance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edge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devices.</a:t>
            </a:r>
            <a:endParaRPr sz="1800">
              <a:latin typeface="Arial MT"/>
              <a:cs typeface="Arial MT"/>
            </a:endParaRPr>
          </a:p>
          <a:p>
            <a:pPr marL="321310" marR="309880" indent="-309245">
              <a:lnSpc>
                <a:spcPct val="80000"/>
              </a:lnSpc>
              <a:spcBef>
                <a:spcPts val="395"/>
              </a:spcBef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May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include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quantization,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compression,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or other techniques to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reduce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computational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load.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5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9.</a:t>
            </a:r>
            <a:r>
              <a:rPr sz="18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Logging</a:t>
            </a:r>
            <a:r>
              <a:rPr sz="18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Reporting</a:t>
            </a:r>
            <a:r>
              <a:rPr sz="18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Module: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Logs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important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information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during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training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inference.</a:t>
            </a:r>
            <a:endParaRPr sz="1800">
              <a:latin typeface="Arial MT"/>
              <a:cs typeface="Arial MT"/>
            </a:endParaRPr>
          </a:p>
          <a:p>
            <a:pPr marL="321310" marR="743585" indent="-309245">
              <a:lnSpc>
                <a:spcPts val="1730"/>
              </a:lnSpc>
              <a:spcBef>
                <a:spcPts val="380"/>
              </a:spcBef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Generates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reports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on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performance, training progress, and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evaluation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results.</a:t>
            </a:r>
            <a:endParaRPr sz="1800">
              <a:latin typeface="Arial MT"/>
              <a:cs typeface="Arial MT"/>
            </a:endParaRPr>
          </a:p>
          <a:p>
            <a:pPr marL="321310" indent="-309245">
              <a:lnSpc>
                <a:spcPts val="2065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10.</a:t>
            </a:r>
            <a:r>
              <a:rPr sz="1800" b="1" spc="-3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Configuration</a:t>
            </a:r>
            <a:r>
              <a:rPr sz="1800" b="1" spc="-3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Module: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1310" indent="-309245">
              <a:lnSpc>
                <a:spcPts val="2090"/>
              </a:lnSpc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Manages</a:t>
            </a:r>
            <a:r>
              <a:rPr sz="18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configuration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parameters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entire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system.</a:t>
            </a:r>
            <a:endParaRPr sz="1800">
              <a:latin typeface="Arial MT"/>
              <a:cs typeface="Arial MT"/>
            </a:endParaRPr>
          </a:p>
          <a:p>
            <a:pPr marL="321310" marR="5080" indent="-309245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Allows users to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set various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options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such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 version,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input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size,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or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confidence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thresholds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235" y="209817"/>
            <a:ext cx="35331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Sample</a:t>
            </a:r>
            <a:r>
              <a:rPr sz="3950" spc="-55" dirty="0"/>
              <a:t> </a:t>
            </a:r>
            <a:r>
              <a:rPr sz="3950" spc="-5" dirty="0"/>
              <a:t>Snapshot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85725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1167" y="0"/>
            <a:ext cx="229743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/>
              <a:t>References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78792" y="1609344"/>
            <a:ext cx="6553834" cy="30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marR="307975" indent="-3092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6000"/>
              <a:buChar char="•"/>
              <a:tabLst>
                <a:tab pos="320675" algn="l"/>
                <a:tab pos="321945" algn="l"/>
              </a:tabLst>
            </a:pPr>
            <a:r>
              <a:rPr sz="32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"You </a:t>
            </a:r>
            <a:r>
              <a:rPr sz="32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Only Look Once: </a:t>
            </a:r>
            <a:r>
              <a:rPr sz="32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Unified, </a:t>
            </a:r>
            <a:r>
              <a:rPr sz="3200" b="1" spc="-87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Real-Time</a:t>
            </a:r>
            <a:r>
              <a:rPr sz="32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Object</a:t>
            </a:r>
            <a:r>
              <a:rPr sz="320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Detection"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21310" marR="5080" indent="-30924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6000"/>
              <a:buChar char="•"/>
              <a:tabLst>
                <a:tab pos="320675" algn="l"/>
                <a:tab pos="321945" algn="l"/>
              </a:tabLst>
            </a:pPr>
            <a:r>
              <a:rPr sz="3200" spc="-10" dirty="0">
                <a:solidFill>
                  <a:srgbClr val="374151"/>
                </a:solidFill>
                <a:latin typeface="Arial MT"/>
                <a:cs typeface="Arial MT"/>
              </a:rPr>
              <a:t>Author: </a:t>
            </a:r>
            <a:r>
              <a:rPr sz="3200" dirty="0">
                <a:solidFill>
                  <a:srgbClr val="374151"/>
                </a:solidFill>
                <a:latin typeface="Arial MT"/>
                <a:cs typeface="Arial MT"/>
              </a:rPr>
              <a:t>Joseph </a:t>
            </a:r>
            <a:r>
              <a:rPr sz="3200" spc="-5" dirty="0">
                <a:solidFill>
                  <a:srgbClr val="374151"/>
                </a:solidFill>
                <a:latin typeface="Arial MT"/>
                <a:cs typeface="Arial MT"/>
              </a:rPr>
              <a:t>Redmon, </a:t>
            </a:r>
            <a:r>
              <a:rPr sz="3200" spc="-10" dirty="0">
                <a:solidFill>
                  <a:srgbClr val="374151"/>
                </a:solidFill>
                <a:latin typeface="Arial MT"/>
                <a:cs typeface="Arial MT"/>
              </a:rPr>
              <a:t>Santosh </a:t>
            </a:r>
            <a:r>
              <a:rPr sz="3200" spc="-5" dirty="0">
                <a:solidFill>
                  <a:srgbClr val="374151"/>
                </a:solidFill>
                <a:latin typeface="Arial MT"/>
                <a:cs typeface="Arial MT"/>
              </a:rPr>
              <a:t> Divvala,</a:t>
            </a:r>
            <a:r>
              <a:rPr sz="32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74151"/>
                </a:solidFill>
                <a:latin typeface="Arial MT"/>
                <a:cs typeface="Arial MT"/>
              </a:rPr>
              <a:t>Ross</a:t>
            </a:r>
            <a:r>
              <a:rPr sz="32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74151"/>
                </a:solidFill>
                <a:latin typeface="Arial MT"/>
                <a:cs typeface="Arial MT"/>
              </a:rPr>
              <a:t>Girshick,</a:t>
            </a:r>
            <a:r>
              <a:rPr sz="32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74151"/>
                </a:solidFill>
                <a:latin typeface="Arial MT"/>
                <a:cs typeface="Arial MT"/>
              </a:rPr>
              <a:t>Ali</a:t>
            </a:r>
            <a:r>
              <a:rPr sz="32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74151"/>
                </a:solidFill>
                <a:latin typeface="Arial MT"/>
                <a:cs typeface="Arial MT"/>
              </a:rPr>
              <a:t>Farhadi</a:t>
            </a:r>
            <a:endParaRPr sz="32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6000"/>
              <a:buChar char="•"/>
              <a:tabLst>
                <a:tab pos="320675" algn="l"/>
                <a:tab pos="321945" algn="l"/>
              </a:tabLst>
            </a:pPr>
            <a:r>
              <a:rPr sz="3200" spc="-5" dirty="0">
                <a:solidFill>
                  <a:srgbClr val="374151"/>
                </a:solidFill>
                <a:latin typeface="Arial MT"/>
                <a:cs typeface="Arial MT"/>
              </a:rPr>
              <a:t>Conference:</a:t>
            </a:r>
            <a:r>
              <a:rPr sz="32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74151"/>
                </a:solidFill>
                <a:latin typeface="Arial MT"/>
                <a:cs typeface="Arial MT"/>
              </a:rPr>
              <a:t>CVPR</a:t>
            </a:r>
            <a:r>
              <a:rPr sz="32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74151"/>
                </a:solidFill>
                <a:latin typeface="Arial MT"/>
                <a:cs typeface="Arial MT"/>
              </a:rPr>
              <a:t>2016</a:t>
            </a:r>
            <a:endParaRPr sz="3200">
              <a:latin typeface="Arial MT"/>
              <a:cs typeface="Arial MT"/>
            </a:endParaRPr>
          </a:p>
          <a:p>
            <a:pPr marL="321310" indent="-309245">
              <a:lnSpc>
                <a:spcPct val="100000"/>
              </a:lnSpc>
              <a:spcBef>
                <a:spcPts val="360"/>
              </a:spcBef>
              <a:buSzPct val="56000"/>
              <a:buFont typeface="Arial MT"/>
              <a:buChar char="•"/>
              <a:tabLst>
                <a:tab pos="320675" algn="l"/>
                <a:tab pos="321945" algn="l"/>
              </a:tabLst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Internet.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634" y="205086"/>
            <a:ext cx="22561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/>
              <a:t>Conclusion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78792" y="894892"/>
            <a:ext cx="7929245" cy="54819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21310" marR="289560" indent="-309245">
              <a:lnSpc>
                <a:spcPct val="82000"/>
              </a:lnSpc>
              <a:spcBef>
                <a:spcPts val="44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 conclusion,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field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using 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YOLO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algorithm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has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witnessed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significant advancements,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marked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by the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evolution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YOLO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versions and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their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widespread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applications.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YOLO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algorithm,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known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its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capabilities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1500" spc="-40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unified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approach to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detection,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has become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a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cornerstone in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computer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vision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research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practical implementations.</a:t>
            </a:r>
            <a:endParaRPr sz="1500">
              <a:latin typeface="Arial MT"/>
              <a:cs typeface="Arial MT"/>
            </a:endParaRPr>
          </a:p>
          <a:p>
            <a:pPr marL="321310" marR="5080" indent="-309245">
              <a:lnSpc>
                <a:spcPct val="82000"/>
              </a:lnSpc>
              <a:spcBef>
                <a:spcPts val="56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literature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review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highlighted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historical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context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detection,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tracing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transition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from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traditional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methods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to 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adoption of deep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learning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techniques.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YOLO's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unique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architecture,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including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its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grid-based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approach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single-pass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mechanism,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was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thoroughly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explored.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Comparative studies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against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other state-of-the-art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algorithms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showcased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YOLO's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strengths,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particularly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scenarios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across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diverse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domains.</a:t>
            </a:r>
            <a:endParaRPr sz="1500">
              <a:latin typeface="Arial MT"/>
              <a:cs typeface="Arial MT"/>
            </a:endParaRPr>
          </a:p>
          <a:p>
            <a:pPr marL="321310" marR="323215" indent="-309245">
              <a:lnSpc>
                <a:spcPct val="82000"/>
              </a:lnSpc>
              <a:spcBef>
                <a:spcPts val="560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Understanding the challenges and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limitations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associated with YOLO,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such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as small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handling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occlusions,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crucial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refining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algorithm.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Transfer </a:t>
            </a:r>
            <a:r>
              <a:rPr sz="1500" spc="-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learning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fine-tuning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strategies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emerged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as valuable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tools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adapting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YOLO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to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specific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datasets,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while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advancements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like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YOLOv4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introduced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optimizations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5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both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speed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accuracy.</a:t>
            </a:r>
            <a:endParaRPr sz="1500">
              <a:latin typeface="Arial MT"/>
              <a:cs typeface="Arial MT"/>
            </a:endParaRPr>
          </a:p>
          <a:p>
            <a:pPr marL="321310" marR="288290" indent="-309245">
              <a:lnSpc>
                <a:spcPct val="82000"/>
              </a:lnSpc>
              <a:spcBef>
                <a:spcPts val="55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 proposed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system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outlined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modular components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essential for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developing an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system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using YOLO. These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modules,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ranging from image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input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and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model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execution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post-processing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optimization,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form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a comprehensive </a:t>
            </a:r>
            <a:r>
              <a:rPr sz="1500" spc="-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framework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for building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robust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efficient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system.</a:t>
            </a:r>
            <a:endParaRPr sz="1500">
              <a:latin typeface="Arial MT"/>
              <a:cs typeface="Arial MT"/>
            </a:endParaRPr>
          </a:p>
          <a:p>
            <a:pPr marL="321310" marR="193675" indent="-309245">
              <a:lnSpc>
                <a:spcPct val="82000"/>
              </a:lnSpc>
              <a:spcBef>
                <a:spcPts val="560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Future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research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directions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were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identified,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including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exploration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emerging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trends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need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addressing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open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challenges.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Ethical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considerations,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particularly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500" spc="-40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deployment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technology,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were emphasized,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highlighting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importance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responsible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practices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mitigate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privacy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concerns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potential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biases.</a:t>
            </a:r>
            <a:endParaRPr sz="1500">
              <a:latin typeface="Arial MT"/>
              <a:cs typeface="Arial MT"/>
            </a:endParaRPr>
          </a:p>
          <a:p>
            <a:pPr marL="321310" marR="132080" indent="-309245">
              <a:lnSpc>
                <a:spcPct val="82000"/>
              </a:lnSpc>
              <a:spcBef>
                <a:spcPts val="555"/>
              </a:spcBef>
              <a:buClr>
                <a:srgbClr val="000000"/>
              </a:buClr>
              <a:buSzPct val="120000"/>
              <a:buChar char="•"/>
              <a:tabLst>
                <a:tab pos="320675" algn="l"/>
                <a:tab pos="321945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field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continues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evolve,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staying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abreast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latest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research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findings,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versions </a:t>
            </a:r>
            <a:r>
              <a:rPr sz="1500" spc="-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 YOLO,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innovative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applications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will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be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essential.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using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YOLO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remains a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vibrant area of research with promising prospects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for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addressing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complex 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real-world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challenges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across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various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domains.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942" y="799603"/>
            <a:ext cx="58426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object</a:t>
            </a:r>
            <a:r>
              <a:rPr sz="3950" spc="-15" dirty="0"/>
              <a:t> </a:t>
            </a:r>
            <a:r>
              <a:rPr sz="3950" spc="-5" dirty="0"/>
              <a:t>detection</a:t>
            </a:r>
            <a:r>
              <a:rPr sz="3950" spc="-10" dirty="0"/>
              <a:t> </a:t>
            </a:r>
            <a:r>
              <a:rPr sz="3950" dirty="0"/>
              <a:t>in</a:t>
            </a:r>
            <a:r>
              <a:rPr sz="3950" spc="-15" dirty="0"/>
              <a:t> </a:t>
            </a:r>
            <a:r>
              <a:rPr sz="3950" spc="5" dirty="0"/>
              <a:t>an</a:t>
            </a:r>
            <a:r>
              <a:rPr sz="3950" spc="-5" dirty="0"/>
              <a:t> image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30225" y="1538386"/>
            <a:ext cx="8060690" cy="4446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245">
              <a:lnSpc>
                <a:spcPts val="3190"/>
              </a:lnSpc>
              <a:spcBef>
                <a:spcPts val="110"/>
              </a:spcBef>
            </a:pPr>
            <a:r>
              <a:rPr sz="2950" spc="-5" dirty="0">
                <a:latin typeface="Calibri" panose="020F0502020204030204"/>
                <a:cs typeface="Calibri" panose="020F0502020204030204"/>
              </a:rPr>
              <a:t>Abstract</a:t>
            </a:r>
            <a:endParaRPr sz="29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2840"/>
              </a:lnSpc>
              <a:spcBef>
                <a:spcPts val="325"/>
              </a:spcBef>
            </a:pP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Object detection in images plays </a:t>
            </a:r>
            <a:r>
              <a:rPr sz="2950" spc="5" dirty="0">
                <a:solidFill>
                  <a:srgbClr val="374151"/>
                </a:solidFill>
                <a:latin typeface="Arial MT"/>
                <a:cs typeface="Arial MT"/>
              </a:rPr>
              <a:t>a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crucial role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in </a:t>
            </a:r>
            <a:r>
              <a:rPr sz="2950" spc="-80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374151"/>
                </a:solidFill>
                <a:latin typeface="Arial MT"/>
                <a:cs typeface="Arial MT"/>
              </a:rPr>
              <a:t>computer</a:t>
            </a:r>
            <a:r>
              <a:rPr sz="295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vision</a:t>
            </a:r>
            <a:r>
              <a:rPr sz="2950" spc="8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applications,</a:t>
            </a:r>
            <a:r>
              <a:rPr sz="2950" spc="8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enabling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374151"/>
                </a:solidFill>
                <a:latin typeface="Arial MT"/>
                <a:cs typeface="Arial MT"/>
              </a:rPr>
              <a:t>machines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to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identify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and locate various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objects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 within </a:t>
            </a:r>
            <a:r>
              <a:rPr sz="2950" spc="5" dirty="0">
                <a:solidFill>
                  <a:srgbClr val="374151"/>
                </a:solidFill>
                <a:latin typeface="Arial MT"/>
                <a:cs typeface="Arial MT"/>
              </a:rPr>
              <a:t>a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given scene. The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You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Only Look Once </a:t>
            </a:r>
            <a:r>
              <a:rPr sz="2950" spc="5" dirty="0">
                <a:solidFill>
                  <a:srgbClr val="374151"/>
                </a:solidFill>
                <a:latin typeface="Arial MT"/>
                <a:cs typeface="Arial MT"/>
              </a:rPr>
              <a:t> (YOLO)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algorithm represents </a:t>
            </a:r>
            <a:r>
              <a:rPr sz="2950" spc="5" dirty="0">
                <a:solidFill>
                  <a:srgbClr val="374151"/>
                </a:solidFill>
                <a:latin typeface="Arial MT"/>
                <a:cs typeface="Arial MT"/>
              </a:rPr>
              <a:t>a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significant </a:t>
            </a:r>
            <a:r>
              <a:rPr sz="295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advancement in real-time object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detection,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offering</a:t>
            </a:r>
            <a:r>
              <a:rPr sz="2950" spc="1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2950" spc="1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balance</a:t>
            </a:r>
            <a:r>
              <a:rPr sz="2950" spc="1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between</a:t>
            </a:r>
            <a:r>
              <a:rPr sz="2950" spc="1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accuracy</a:t>
            </a:r>
            <a:r>
              <a:rPr sz="2950" spc="1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2950" spc="5" dirty="0">
                <a:solidFill>
                  <a:srgbClr val="374151"/>
                </a:solidFill>
                <a:latin typeface="Arial MT"/>
                <a:cs typeface="Arial MT"/>
              </a:rPr>
              <a:t> speed.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This study explores the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application of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YOLO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for object detection in images, aiming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to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 enhance the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efficiency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effectiveness of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374151"/>
                </a:solidFill>
                <a:latin typeface="Arial MT"/>
                <a:cs typeface="Arial MT"/>
              </a:rPr>
              <a:t>computer</a:t>
            </a:r>
            <a:r>
              <a:rPr sz="295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374151"/>
                </a:solidFill>
                <a:latin typeface="Arial MT"/>
                <a:cs typeface="Arial MT"/>
              </a:rPr>
              <a:t>vision systems.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6031" y="192340"/>
            <a:ext cx="2133599" cy="6735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0225" y="6428676"/>
            <a:ext cx="683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7/29/2022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056" y="475938"/>
            <a:ext cx="59118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Object</a:t>
            </a:r>
            <a:r>
              <a:rPr sz="3950" spc="-10" dirty="0"/>
              <a:t> </a:t>
            </a:r>
            <a:r>
              <a:rPr sz="3950" spc="-5" dirty="0"/>
              <a:t>detection</a:t>
            </a:r>
            <a:r>
              <a:rPr sz="3950" spc="-10" dirty="0"/>
              <a:t> </a:t>
            </a:r>
            <a:r>
              <a:rPr sz="3950" dirty="0"/>
              <a:t>in</a:t>
            </a:r>
            <a:r>
              <a:rPr sz="3950" spc="-10" dirty="0"/>
              <a:t> </a:t>
            </a:r>
            <a:r>
              <a:rPr sz="3950" spc="5" dirty="0"/>
              <a:t>an</a:t>
            </a:r>
            <a:r>
              <a:rPr sz="3950" spc="-10" dirty="0"/>
              <a:t> </a:t>
            </a:r>
            <a:r>
              <a:rPr sz="3950" spc="-5" dirty="0"/>
              <a:t>image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68176" y="1214120"/>
            <a:ext cx="7976234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717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Implement YOLO Algorithm: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Develop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a robust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implementation of the YOLO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algorithm, understanding its architecture and intricacies, to enable accurate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object detection in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images.</a:t>
            </a:r>
            <a:endParaRPr sz="1800">
              <a:latin typeface="Arial MT"/>
              <a:cs typeface="Arial MT"/>
            </a:endParaRPr>
          </a:p>
          <a:p>
            <a:pPr marL="431800" marR="5080" indent="-41973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AutoNum type="arabicPeriod"/>
              <a:tabLst>
                <a:tab pos="431800" algn="l"/>
                <a:tab pos="431800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Dataset Preparation: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Curate and preprocess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diverse dataset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containing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annotated images across different object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classes.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This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step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crucial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for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training and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evaluating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 YOLO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model,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ensuring its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ability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to generalize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various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scenarios.</a:t>
            </a:r>
            <a:endParaRPr sz="1800">
              <a:latin typeface="Arial MT"/>
              <a:cs typeface="Arial MT"/>
            </a:endParaRPr>
          </a:p>
          <a:p>
            <a:pPr marL="431800" marR="584835" indent="-41973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AutoNum type="arabicPeriod"/>
              <a:tabLst>
                <a:tab pos="431800" algn="l"/>
                <a:tab pos="431800" algn="l"/>
              </a:tabLst>
            </a:pP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Training: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Train the YOLO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on the prepared dataset,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fine-tuning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its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parameters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achieve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optimal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performance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terms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431800" marR="249555">
              <a:lnSpc>
                <a:spcPct val="100000"/>
              </a:lnSpc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accuracy, precision, and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recall.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This involves adjusting hyperparameters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optimizing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for the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specific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object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detection task.</a:t>
            </a:r>
            <a:endParaRPr sz="1800">
              <a:latin typeface="Arial MT"/>
              <a:cs typeface="Arial MT"/>
            </a:endParaRPr>
          </a:p>
          <a:p>
            <a:pPr marL="431800" marR="163195" indent="-41973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AutoNum type="arabicPeriod" startAt="3"/>
              <a:tabLst>
                <a:tab pos="431800" algn="l"/>
                <a:tab pos="431800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Real-Time Inference: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Implement the YOLO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for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real-time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object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detection, aiming for low-latency and high-accuracy predictions. Evaluate </a:t>
            </a:r>
            <a:r>
              <a:rPr sz="1800" spc="-4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model's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performance on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various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images and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scenarios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to assess its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robustness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 generalization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capabilities.</a:t>
            </a:r>
            <a:endParaRPr sz="1800">
              <a:latin typeface="Arial MT"/>
              <a:cs typeface="Arial MT"/>
            </a:endParaRPr>
          </a:p>
          <a:p>
            <a:pPr marL="431800" marR="64135" indent="-41973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AutoNum type="arabicPeriod" startAt="3"/>
              <a:tabLst>
                <a:tab pos="431800" algn="l"/>
                <a:tab pos="431800" algn="l"/>
              </a:tabLst>
            </a:pPr>
            <a:r>
              <a:rPr sz="18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Comparison with Other </a:t>
            </a:r>
            <a:r>
              <a:rPr sz="18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Models: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Conduct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comparative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analyses with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other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state-of-the-art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object detection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models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to benchmark the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performance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YOLO.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Explore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strengths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weaknesses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25" y="6334761"/>
            <a:ext cx="382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42" baseline="-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7/29/20</a:t>
            </a:r>
            <a:r>
              <a:rPr sz="1800" spc="-95" dirty="0">
                <a:solidFill>
                  <a:srgbClr val="374151"/>
                </a:solidFill>
                <a:latin typeface="Arial MT"/>
                <a:cs typeface="Arial MT"/>
              </a:rPr>
              <a:t>d</a:t>
            </a:r>
            <a:r>
              <a:rPr sz="1800" spc="-142" baseline="-70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22</a:t>
            </a:r>
            <a:r>
              <a:rPr sz="1800" spc="-95" dirty="0">
                <a:solidFill>
                  <a:srgbClr val="374151"/>
                </a:solidFill>
                <a:latin typeface="Arial MT"/>
                <a:cs typeface="Arial MT"/>
              </a:rPr>
              <a:t>ifferent</a:t>
            </a:r>
            <a:r>
              <a:rPr sz="18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contexts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scenarios.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296" y="94249"/>
            <a:ext cx="1865375" cy="5347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517" y="933005"/>
            <a:ext cx="6628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</a:t>
            </a:r>
            <a:r>
              <a:rPr spc="-30" dirty="0"/>
              <a:t> </a:t>
            </a:r>
            <a:r>
              <a:rPr spc="-5" dirty="0"/>
              <a:t>Detection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spc="-5" dirty="0"/>
              <a:t>Image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8176" y="1566672"/>
            <a:ext cx="8002270" cy="4368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31800" marR="5080" indent="-419735">
              <a:lnSpc>
                <a:spcPct val="80000"/>
              </a:lnSpc>
              <a:spcBef>
                <a:spcPts val="580"/>
              </a:spcBef>
              <a:buClr>
                <a:srgbClr val="000000"/>
              </a:buClr>
              <a:buSzPct val="90000"/>
              <a:buAutoNum type="arabicPeriod"/>
              <a:tabLst>
                <a:tab pos="431800" algn="l"/>
                <a:tab pos="431800" algn="l"/>
              </a:tabLst>
            </a:pPr>
            <a:r>
              <a:rPr sz="20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Optimization Techniques: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Investigate and implement optimization </a:t>
            </a:r>
            <a:r>
              <a:rPr sz="2000" spc="-5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techniques to enhance the efficiency of the YOLO algorithm,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such </a:t>
            </a:r>
            <a:r>
              <a:rPr sz="20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as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model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quantization, pruning, or hardware acceleration, with the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goal of achieving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real-time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performance on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resource-constrained </a:t>
            </a:r>
            <a:r>
              <a:rPr sz="20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devices.</a:t>
            </a:r>
            <a:endParaRPr sz="2000">
              <a:latin typeface="Arial MT"/>
              <a:cs typeface="Arial MT"/>
            </a:endParaRPr>
          </a:p>
          <a:p>
            <a:pPr marL="431800" indent="-419735">
              <a:lnSpc>
                <a:spcPts val="2040"/>
              </a:lnSpc>
              <a:buClr>
                <a:srgbClr val="000000"/>
              </a:buClr>
              <a:buSzPct val="90000"/>
              <a:buAutoNum type="arabicPeriod"/>
              <a:tabLst>
                <a:tab pos="431800" algn="l"/>
                <a:tab pos="431800" algn="l"/>
              </a:tabLst>
            </a:pPr>
            <a:r>
              <a:rPr sz="20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200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Scenarios:</a:t>
            </a:r>
            <a:r>
              <a:rPr sz="20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Explore</a:t>
            </a:r>
            <a:r>
              <a:rPr sz="20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practical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applications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  <a:p>
            <a:pPr marL="431800" marR="39370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YOLO-based object detection,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such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as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surveillance,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autonomous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 vehicles,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and augmented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reality.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Assess the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model's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adaptability to </a:t>
            </a:r>
            <a:r>
              <a:rPr sz="2000" spc="-5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diverse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real-world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 use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cases.</a:t>
            </a:r>
            <a:endParaRPr sz="2000">
              <a:latin typeface="Arial MT"/>
              <a:cs typeface="Arial MT"/>
            </a:endParaRPr>
          </a:p>
          <a:p>
            <a:pPr marL="431800" marR="74295" indent="-419735">
              <a:lnSpc>
                <a:spcPts val="1920"/>
              </a:lnSpc>
              <a:spcBef>
                <a:spcPts val="340"/>
              </a:spcBef>
              <a:buClr>
                <a:srgbClr val="000000"/>
              </a:buClr>
              <a:buSzPct val="90000"/>
              <a:buAutoNum type="arabicPeriod" startAt="3"/>
              <a:tabLst>
                <a:tab pos="431800" algn="l"/>
                <a:tab pos="431800" algn="l"/>
              </a:tabLst>
            </a:pPr>
            <a:r>
              <a:rPr sz="200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Ethical Considerations: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Discuss the ethical implications of object </a:t>
            </a:r>
            <a:r>
              <a:rPr sz="2000" spc="-5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detection technology, addressing issues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such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as privacy, bias, and </a:t>
            </a:r>
            <a:r>
              <a:rPr sz="2000" spc="-5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potential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misuse.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Propose ethical guidelines for the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responsible </a:t>
            </a:r>
            <a:r>
              <a:rPr sz="20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deployment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YOLO-based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detection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systems.</a:t>
            </a:r>
            <a:endParaRPr sz="2000">
              <a:latin typeface="Arial MT"/>
              <a:cs typeface="Arial MT"/>
            </a:endParaRPr>
          </a:p>
          <a:p>
            <a:pPr marL="431800" marR="534035" indent="-309245">
              <a:lnSpc>
                <a:spcPts val="1920"/>
              </a:lnSpc>
              <a:spcBef>
                <a:spcPts val="365"/>
              </a:spcBef>
              <a:buClr>
                <a:srgbClr val="000000"/>
              </a:buClr>
              <a:buSzPct val="90000"/>
              <a:buChar char="•"/>
              <a:tabLst>
                <a:tab pos="431800" algn="l"/>
                <a:tab pos="431800" algn="l"/>
              </a:tabLst>
            </a:pP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By achieving these objectives, this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research contributes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to the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advancement of object detection techniques, particularly in the </a:t>
            </a:r>
            <a:r>
              <a:rPr sz="2000" spc="-5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context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of YOLO, and provides insights into its practical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applications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ethical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considerations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real-world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scenarios.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2133599" cy="7085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0225" y="6466776"/>
            <a:ext cx="683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7/29/2022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176" y="1607340"/>
            <a:ext cx="7973059" cy="4925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Calibri" panose="020F0502020204030204"/>
                <a:cs typeface="Calibri" panose="020F0502020204030204"/>
              </a:rPr>
              <a:t>Existing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System</a:t>
            </a:r>
            <a:endParaRPr sz="950">
              <a:latin typeface="Calibri" panose="020F0502020204030204"/>
              <a:cs typeface="Calibri" panose="020F0502020204030204"/>
            </a:endParaRPr>
          </a:p>
          <a:p>
            <a:pPr marL="431800" indent="-309245">
              <a:lnSpc>
                <a:spcPct val="100000"/>
              </a:lnSpc>
              <a:spcBef>
                <a:spcPts val="355"/>
              </a:spcBef>
              <a:buClr>
                <a:srgbClr val="000000"/>
              </a:buClr>
              <a:buSzPct val="129000"/>
              <a:buChar char="•"/>
              <a:tabLst>
                <a:tab pos="431800" algn="l"/>
                <a:tab pos="431800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existing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system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using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generally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follows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these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key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components:</a:t>
            </a:r>
            <a:endParaRPr sz="1400">
              <a:latin typeface="Arial MT"/>
              <a:cs typeface="Arial MT"/>
            </a:endParaRPr>
          </a:p>
          <a:p>
            <a:pPr marL="431800" marR="109220" indent="-419735">
              <a:lnSpc>
                <a:spcPct val="80000"/>
              </a:lnSpc>
              <a:spcBef>
                <a:spcPts val="435"/>
              </a:spcBef>
              <a:buClr>
                <a:srgbClr val="000000"/>
              </a:buClr>
              <a:buSzPct val="129000"/>
              <a:buAutoNum type="arabicPeriod"/>
              <a:tabLst>
                <a:tab pos="431800" algn="l"/>
                <a:tab pos="431800" algn="l"/>
              </a:tabLst>
            </a:pPr>
            <a:r>
              <a:rPr sz="14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Architecture:</a:t>
            </a:r>
            <a:r>
              <a:rPr sz="1400" b="1" spc="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YOLO's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architecture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typically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based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convolutional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neural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network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(CNN). </a:t>
            </a:r>
            <a:r>
              <a:rPr sz="1400" spc="-3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network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divided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into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grid,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each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grid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cell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predicts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bounding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boxes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class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probabilities.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known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its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single-pass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approach,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where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it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simultaneously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predicts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bounding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boxes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and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class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probabilities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for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all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objects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in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image.</a:t>
            </a:r>
            <a:endParaRPr sz="1400">
              <a:latin typeface="Arial MT"/>
              <a:cs typeface="Arial MT"/>
            </a:endParaRPr>
          </a:p>
          <a:p>
            <a:pPr marL="431800" marR="5080" indent="-41973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ct val="129000"/>
              <a:buAutoNum type="arabicPeriod"/>
              <a:tabLst>
                <a:tab pos="431800" algn="l"/>
                <a:tab pos="431800" algn="l"/>
              </a:tabLst>
            </a:pPr>
            <a:r>
              <a:rPr sz="14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Training:</a:t>
            </a:r>
            <a:r>
              <a:rPr sz="1400" b="1" spc="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algorithm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trained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labeled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dataset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containing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images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with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annotated </a:t>
            </a:r>
            <a:r>
              <a:rPr sz="1400" spc="-3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bounding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boxes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around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objects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interest.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training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process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involves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optimizing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network's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parameters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minimize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errors.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Commonly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used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datasets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training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include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COCO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(Common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Objects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Context)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VOC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(Visual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Classes).</a:t>
            </a:r>
            <a:endParaRPr sz="1400">
              <a:latin typeface="Arial MT"/>
              <a:cs typeface="Arial MT"/>
            </a:endParaRPr>
          </a:p>
          <a:p>
            <a:pPr marL="431800" marR="26670" indent="-41973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ct val="129000"/>
              <a:buAutoNum type="arabicPeriod"/>
              <a:tabLst>
                <a:tab pos="431800" algn="l"/>
                <a:tab pos="431800" algn="l"/>
              </a:tabLst>
            </a:pPr>
            <a:r>
              <a:rPr sz="14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Detection:</a:t>
            </a:r>
            <a:r>
              <a:rPr sz="14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Once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trained,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model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can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be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used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object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images. </a:t>
            </a:r>
            <a:r>
              <a:rPr sz="1400" spc="-3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algorithm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divides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image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into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grid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predicts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bounding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boxes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class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probabilities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for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each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grid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cell.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Non-maximum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suppression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often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applied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eliminate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redundant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or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overlapping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bounding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box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predictions,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resulting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final set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detected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objects.</a:t>
            </a:r>
            <a:endParaRPr sz="1400">
              <a:latin typeface="Arial MT"/>
              <a:cs typeface="Arial MT"/>
            </a:endParaRPr>
          </a:p>
          <a:p>
            <a:pPr marL="431800" marR="54610" indent="-41973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ct val="129000"/>
              <a:buAutoNum type="arabicPeriod"/>
              <a:tabLst>
                <a:tab pos="431800" algn="l"/>
                <a:tab pos="431800" algn="l"/>
              </a:tabLst>
            </a:pPr>
            <a:r>
              <a:rPr sz="14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Post-Processing:</a:t>
            </a:r>
            <a:r>
              <a:rPr sz="1400" b="1" spc="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Post-processing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steps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involve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filtering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out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low-confidence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predictions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refining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final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set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detected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objects.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This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ensures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that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only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most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confident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accurate </a:t>
            </a:r>
            <a:r>
              <a:rPr sz="1400" spc="-3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predictions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are considered.</a:t>
            </a:r>
            <a:endParaRPr sz="1400">
              <a:latin typeface="Arial MT"/>
              <a:cs typeface="Arial MT"/>
            </a:endParaRPr>
          </a:p>
          <a:p>
            <a:pPr marL="431800" marR="23495" indent="-41973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ct val="129000"/>
              <a:buAutoNum type="arabicPeriod"/>
              <a:tabLst>
                <a:tab pos="431800" algn="l"/>
                <a:tab pos="431800" algn="l"/>
              </a:tabLst>
            </a:pPr>
            <a:r>
              <a:rPr sz="14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Deployment:</a:t>
            </a:r>
            <a:r>
              <a:rPr sz="1400" b="1" spc="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models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can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be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deployed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various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platforms,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including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CPUs,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GPUs,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1400" spc="-3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specialized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hardware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like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FPGAs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(Field-Programmable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Gate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Arrays)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TPUs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(Tensor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Processing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Units).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This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flexibility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allows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be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used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variety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applications,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from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edge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devices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to cloud-based services.</a:t>
            </a:r>
            <a:endParaRPr sz="1400">
              <a:latin typeface="Arial MT"/>
              <a:cs typeface="Arial MT"/>
            </a:endParaRPr>
          </a:p>
          <a:p>
            <a:pPr marL="431800" marR="145415" indent="-419735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ct val="129000"/>
              <a:buAutoNum type="arabicPeriod"/>
              <a:tabLst>
                <a:tab pos="431800" algn="l"/>
                <a:tab pos="431800" algn="l"/>
              </a:tabLst>
            </a:pPr>
            <a:r>
              <a:rPr sz="14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Community</a:t>
            </a:r>
            <a:r>
              <a:rPr sz="140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Contributions:</a:t>
            </a:r>
            <a:r>
              <a:rPr sz="1400" b="1" spc="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has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large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active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community,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leading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various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versions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improvements.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YOLOv2,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YOLOv3,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YOLOv4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are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some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major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releases, </a:t>
            </a:r>
            <a:r>
              <a:rPr sz="1400" spc="-3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each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bringing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enhancements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terms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accuracy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speed.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choice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which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version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to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use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depends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on the specific requirements of the application</a:t>
            </a:r>
            <a:r>
              <a:rPr sz="950" spc="-5" dirty="0">
                <a:solidFill>
                  <a:srgbClr val="374151"/>
                </a:solidFill>
                <a:latin typeface="Arial MT"/>
                <a:cs typeface="Arial MT"/>
              </a:rPr>
              <a:t>.</a:t>
            </a:r>
            <a:endParaRPr sz="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600" y="553352"/>
            <a:ext cx="2237739" cy="7550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0225" y="6466776"/>
            <a:ext cx="683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7/29/2022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150" y="511569"/>
            <a:ext cx="354837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Proposed</a:t>
            </a:r>
            <a:r>
              <a:rPr sz="3950" spc="-65" dirty="0"/>
              <a:t> </a:t>
            </a:r>
            <a:r>
              <a:rPr sz="3950" spc="-5" dirty="0"/>
              <a:t>System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68176" y="1556163"/>
            <a:ext cx="7853045" cy="50685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31800" indent="-419735">
              <a:lnSpc>
                <a:spcPct val="100000"/>
              </a:lnSpc>
              <a:spcBef>
                <a:spcPts val="535"/>
              </a:spcBef>
              <a:buClr>
                <a:srgbClr val="000000"/>
              </a:buClr>
              <a:buSzPct val="61000"/>
              <a:buAutoNum type="arabicPeriod"/>
              <a:tabLst>
                <a:tab pos="431800" algn="l"/>
                <a:tab pos="431800" algn="l"/>
              </a:tabLst>
            </a:pPr>
            <a:r>
              <a:rPr sz="295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YOLO</a:t>
            </a:r>
            <a:r>
              <a:rPr sz="295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2950" b="1" spc="-1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Selection: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717550" marR="187325" lvl="1" indent="-362585">
              <a:lnSpc>
                <a:spcPts val="3110"/>
              </a:lnSpc>
              <a:spcBef>
                <a:spcPts val="480"/>
              </a:spcBef>
              <a:buClr>
                <a:srgbClr val="000000"/>
              </a:buClr>
              <a:buSzPct val="69000"/>
              <a:buAutoNum type="arabicPeriod"/>
              <a:tabLst>
                <a:tab pos="717550" algn="l"/>
                <a:tab pos="718185" algn="l"/>
              </a:tabLst>
            </a:pP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Choose the appropriate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version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of 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YOLO based </a:t>
            </a:r>
            <a:r>
              <a:rPr sz="2600" spc="-7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on the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specific requirements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of the application.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Consider factors such as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speed,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accuracy, 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 model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size.</a:t>
            </a:r>
            <a:endParaRPr sz="2600">
              <a:latin typeface="Arial MT"/>
              <a:cs typeface="Arial MT"/>
            </a:endParaRPr>
          </a:p>
          <a:p>
            <a:pPr marL="431800" lvl="1" indent="-419735">
              <a:lnSpc>
                <a:spcPct val="100000"/>
              </a:lnSpc>
              <a:spcBef>
                <a:spcPts val="245"/>
              </a:spcBef>
              <a:buClr>
                <a:srgbClr val="000000"/>
              </a:buClr>
              <a:buSzPct val="61000"/>
              <a:buAutoNum type="arabicPeriod"/>
              <a:tabLst>
                <a:tab pos="431800" algn="l"/>
                <a:tab pos="431800" algn="l"/>
              </a:tabLst>
            </a:pPr>
            <a:r>
              <a:rPr sz="295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Advanced</a:t>
            </a:r>
            <a:r>
              <a:rPr sz="2950" b="1" spc="-3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Architectures</a:t>
            </a:r>
            <a:r>
              <a:rPr sz="295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95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Techniques: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717550" marR="95885" lvl="2" indent="-362585">
              <a:lnSpc>
                <a:spcPts val="3110"/>
              </a:lnSpc>
              <a:spcBef>
                <a:spcPts val="465"/>
              </a:spcBef>
              <a:buClr>
                <a:srgbClr val="000000"/>
              </a:buClr>
              <a:buSzPct val="69000"/>
              <a:buAutoNum type="arabicPeriod"/>
              <a:tabLst>
                <a:tab pos="717550" algn="l"/>
                <a:tab pos="718185" algn="l"/>
              </a:tabLst>
            </a:pP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Explore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any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recent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advancements or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modifications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to the 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YOLO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architecture.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Researchers often propose improvements to the </a:t>
            </a:r>
            <a:r>
              <a:rPr sz="2600" spc="-7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basic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architecture, such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as feature 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pyramid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 networks, attention mechanisms, or other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innovations</a:t>
            </a:r>
            <a:r>
              <a:rPr sz="26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enhance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accuracy.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616" y="424200"/>
            <a:ext cx="3975735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15" dirty="0"/>
              <a:t>Proposed</a:t>
            </a:r>
            <a:r>
              <a:rPr sz="4450" spc="-90" dirty="0"/>
              <a:t> </a:t>
            </a:r>
            <a:r>
              <a:rPr sz="4450" spc="-10" dirty="0"/>
              <a:t>System</a:t>
            </a:r>
            <a:endParaRPr sz="44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7025" marR="5080" indent="-327025">
              <a:lnSpc>
                <a:spcPct val="92000"/>
              </a:lnSpc>
              <a:spcBef>
                <a:spcPts val="390"/>
              </a:spcBef>
              <a:buSzPct val="97000"/>
              <a:buAutoNum type="arabicPeriod" startAt="3"/>
              <a:tabLst>
                <a:tab pos="327025" algn="l"/>
              </a:tabLst>
            </a:pPr>
            <a:r>
              <a:rPr sz="2950" b="1" dirty="0">
                <a:latin typeface="Arial" panose="020B0604020202020204"/>
                <a:cs typeface="Arial" panose="020B0604020202020204"/>
              </a:rPr>
              <a:t>Transfer Learning and Fine-Tuning: </a:t>
            </a:r>
            <a:r>
              <a:rPr sz="295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pc="-10" dirty="0"/>
              <a:t>Implement transfer learning techniques to leverage </a:t>
            </a:r>
            <a:r>
              <a:rPr spc="-710" dirty="0"/>
              <a:t> </a:t>
            </a:r>
            <a:r>
              <a:rPr spc="-10" dirty="0"/>
              <a:t>pre-trained models on large datasets. Fine-tune the </a:t>
            </a:r>
            <a:r>
              <a:rPr spc="-710" dirty="0"/>
              <a:t> </a:t>
            </a:r>
            <a:r>
              <a:rPr spc="-10" dirty="0"/>
              <a:t>model on a </a:t>
            </a:r>
            <a:r>
              <a:rPr spc="-5" dirty="0"/>
              <a:t>specific </a:t>
            </a:r>
            <a:r>
              <a:rPr spc="-10" dirty="0"/>
              <a:t>dataset </a:t>
            </a:r>
            <a:r>
              <a:rPr spc="-5" dirty="0"/>
              <a:t>relevant </a:t>
            </a:r>
            <a:r>
              <a:rPr spc="-10" dirty="0"/>
              <a:t>to </a:t>
            </a:r>
            <a:r>
              <a:rPr spc="-5" dirty="0"/>
              <a:t>your </a:t>
            </a:r>
            <a:r>
              <a:rPr dirty="0"/>
              <a:t> </a:t>
            </a:r>
            <a:r>
              <a:rPr spc="-10" dirty="0"/>
              <a:t>application to adapt </a:t>
            </a:r>
            <a:r>
              <a:rPr spc="-5" dirty="0"/>
              <a:t>it </a:t>
            </a:r>
            <a:r>
              <a:rPr spc="-10" dirty="0"/>
              <a:t>to the </a:t>
            </a:r>
            <a:r>
              <a:rPr spc="-5" dirty="0"/>
              <a:t>characteristics </a:t>
            </a:r>
            <a:r>
              <a:rPr spc="-10" dirty="0"/>
              <a:t>of the </a:t>
            </a:r>
            <a:r>
              <a:rPr spc="-5" dirty="0"/>
              <a:t> </a:t>
            </a:r>
            <a:r>
              <a:rPr spc="-10" dirty="0"/>
              <a:t>target</a:t>
            </a:r>
            <a:r>
              <a:rPr spc="-15" dirty="0"/>
              <a:t> </a:t>
            </a:r>
            <a:r>
              <a:rPr spc="-10" dirty="0"/>
              <a:t>objects and</a:t>
            </a:r>
            <a:r>
              <a:rPr spc="-15" dirty="0"/>
              <a:t> </a:t>
            </a:r>
            <a:r>
              <a:rPr spc="-5" dirty="0"/>
              <a:t>scenes.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629920" indent="-274955">
              <a:lnSpc>
                <a:spcPct val="100000"/>
              </a:lnSpc>
              <a:spcBef>
                <a:spcPts val="35"/>
              </a:spcBef>
              <a:buSzPct val="96000"/>
              <a:buFont typeface="Arial MT"/>
              <a:buAutoNum type="arabicPeriod" startAt="3"/>
              <a:tabLst>
                <a:tab pos="630555" algn="l"/>
              </a:tabLst>
            </a:pPr>
            <a:r>
              <a:rPr b="1" spc="-10" dirty="0">
                <a:latin typeface="Arial" panose="020B0604020202020204"/>
                <a:cs typeface="Arial" panose="020B0604020202020204"/>
              </a:rPr>
              <a:t>Data</a:t>
            </a:r>
            <a:r>
              <a:rPr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b="1" spc="-15" dirty="0">
                <a:latin typeface="Arial" panose="020B0604020202020204"/>
                <a:cs typeface="Arial" panose="020B0604020202020204"/>
              </a:rPr>
              <a:t>Augmentation:</a:t>
            </a:r>
            <a:endParaRPr b="1" spc="-15" dirty="0">
              <a:latin typeface="Arial" panose="020B0604020202020204"/>
              <a:cs typeface="Arial" panose="020B0604020202020204"/>
            </a:endParaRPr>
          </a:p>
          <a:p>
            <a:pPr marL="355600" marR="280670">
              <a:lnSpc>
                <a:spcPts val="2800"/>
              </a:lnSpc>
              <a:spcBef>
                <a:spcPts val="400"/>
              </a:spcBef>
            </a:pPr>
            <a:r>
              <a:rPr spc="-15" dirty="0"/>
              <a:t>Apply </a:t>
            </a:r>
            <a:r>
              <a:rPr spc="-10" dirty="0"/>
              <a:t>advanced data augmentation techniques to </a:t>
            </a:r>
            <a:r>
              <a:rPr spc="-710" dirty="0"/>
              <a:t> </a:t>
            </a:r>
            <a:r>
              <a:rPr spc="-10" dirty="0"/>
              <a:t>artificially increase the diversity of the training </a:t>
            </a:r>
            <a:r>
              <a:rPr spc="-5" dirty="0"/>
              <a:t> </a:t>
            </a:r>
            <a:r>
              <a:rPr spc="-10" dirty="0"/>
              <a:t>dataset. This can include techniques such </a:t>
            </a:r>
            <a:r>
              <a:rPr spc="-15" dirty="0"/>
              <a:t>as </a:t>
            </a:r>
            <a:r>
              <a:rPr spc="-10" dirty="0"/>
              <a:t> </a:t>
            </a:r>
            <a:r>
              <a:rPr spc="-5" dirty="0"/>
              <a:t>rotation, scaling, </a:t>
            </a:r>
            <a:r>
              <a:rPr spc="-10" dirty="0"/>
              <a:t>flipping, and introducing </a:t>
            </a:r>
            <a:r>
              <a:rPr spc="-5" dirty="0"/>
              <a:t>realistic </a:t>
            </a:r>
            <a:r>
              <a:rPr spc="-710" dirty="0"/>
              <a:t> </a:t>
            </a:r>
            <a:r>
              <a:rPr spc="-10" dirty="0"/>
              <a:t>noise</a:t>
            </a:r>
            <a:r>
              <a:rPr spc="-15" dirty="0"/>
              <a:t> </a:t>
            </a:r>
            <a:r>
              <a:rPr spc="-10" dirty="0"/>
              <a:t>to</a:t>
            </a:r>
            <a:r>
              <a:rPr spc="-15" dirty="0"/>
              <a:t> </a:t>
            </a:r>
            <a:r>
              <a:rPr spc="-10" dirty="0"/>
              <a:t>improve</a:t>
            </a:r>
            <a:r>
              <a:rPr spc="-15" dirty="0"/>
              <a:t> </a:t>
            </a:r>
            <a:r>
              <a:rPr spc="-10" dirty="0"/>
              <a:t>the</a:t>
            </a:r>
            <a:r>
              <a:rPr spc="-15" dirty="0"/>
              <a:t> </a:t>
            </a:r>
            <a:r>
              <a:rPr spc="-5" dirty="0"/>
              <a:t>model's robustness.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254" y="475805"/>
            <a:ext cx="3940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Proposed</a:t>
            </a:r>
            <a:r>
              <a:rPr spc="-90" dirty="0"/>
              <a:t> </a:t>
            </a:r>
            <a:r>
              <a:rPr spc="-5" dirty="0"/>
              <a:t>System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4525" y="1574474"/>
            <a:ext cx="7959725" cy="42176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110"/>
              </a:spcBef>
              <a:buSzPct val="97000"/>
              <a:buAutoNum type="arabicPeriod" startAt="5"/>
              <a:tabLst>
                <a:tab pos="327025" algn="l"/>
              </a:tabLst>
            </a:pPr>
            <a:r>
              <a:rPr sz="295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Hyperparameter</a:t>
            </a:r>
            <a:r>
              <a:rPr sz="295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Optimization: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641350" marR="78740" lvl="1" indent="-362585">
              <a:lnSpc>
                <a:spcPts val="2800"/>
              </a:lnSpc>
              <a:spcBef>
                <a:spcPts val="405"/>
              </a:spcBef>
              <a:buClr>
                <a:srgbClr val="000000"/>
              </a:buClr>
              <a:buSzPct val="69000"/>
              <a:buAutoNum type="arabicPeriod"/>
              <a:tabLst>
                <a:tab pos="640715" algn="l"/>
                <a:tab pos="641350" algn="l"/>
              </a:tabLst>
            </a:pP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Conduct thorough experiments to optimize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hyperparameters like learning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rate,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batch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size, </a:t>
            </a:r>
            <a:r>
              <a:rPr sz="2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and others to achieve the best performance. This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may involve using techniques such as grid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search </a:t>
            </a:r>
            <a:r>
              <a:rPr sz="2600" spc="-7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random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search.</a:t>
            </a:r>
            <a:endParaRPr sz="2600">
              <a:latin typeface="Arial MT"/>
              <a:cs typeface="Arial MT"/>
            </a:endParaRPr>
          </a:p>
          <a:p>
            <a:pPr marL="326390" indent="-314325">
              <a:lnSpc>
                <a:spcPts val="3495"/>
              </a:lnSpc>
              <a:buSzPct val="97000"/>
              <a:buAutoNum type="arabicPeriod" startAt="5"/>
              <a:tabLst>
                <a:tab pos="327025" algn="l"/>
              </a:tabLst>
            </a:pPr>
            <a:r>
              <a:rPr sz="295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Ensemble</a:t>
            </a:r>
            <a:r>
              <a:rPr sz="2950" b="1" spc="-4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Approaches: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641350" marR="5080" indent="-362585">
              <a:lnSpc>
                <a:spcPts val="2800"/>
              </a:lnSpc>
              <a:spcBef>
                <a:spcPts val="410"/>
              </a:spcBef>
              <a:tabLst>
                <a:tab pos="640715" algn="l"/>
              </a:tabLst>
            </a:pPr>
            <a:r>
              <a:rPr sz="1800" spc="-5" dirty="0">
                <a:latin typeface="Arial MT"/>
                <a:cs typeface="Arial MT"/>
              </a:rPr>
              <a:t>2.	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Investigate the use of ensemble methods,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combining predictions from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multiple 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YOLO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models </a:t>
            </a:r>
            <a:r>
              <a:rPr sz="2600" spc="-7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or other object detection architectures to 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improve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 overall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detection accuracy.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254" y="475805"/>
            <a:ext cx="3940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Proposed</a:t>
            </a:r>
            <a:r>
              <a:rPr spc="-90" dirty="0"/>
              <a:t> </a:t>
            </a:r>
            <a:r>
              <a:rPr spc="-5" dirty="0"/>
              <a:t>System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4525" y="1538386"/>
            <a:ext cx="7741284" cy="44481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6390" indent="-314325">
              <a:lnSpc>
                <a:spcPts val="3405"/>
              </a:lnSpc>
              <a:spcBef>
                <a:spcPts val="110"/>
              </a:spcBef>
              <a:buSzPct val="97000"/>
              <a:buAutoNum type="arabicPeriod" startAt="7"/>
              <a:tabLst>
                <a:tab pos="327025" algn="l"/>
              </a:tabLst>
            </a:pPr>
            <a:r>
              <a:rPr sz="295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Real-Time</a:t>
            </a:r>
            <a:r>
              <a:rPr sz="2950" b="1" spc="-2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Optimization: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641350" marR="5080" lvl="1" indent="-362585">
              <a:lnSpc>
                <a:spcPct val="80000"/>
              </a:lnSpc>
              <a:spcBef>
                <a:spcPts val="495"/>
              </a:spcBef>
              <a:buClr>
                <a:srgbClr val="000000"/>
              </a:buClr>
              <a:buSzPct val="69000"/>
              <a:buAutoNum type="arabicPeriod"/>
              <a:tabLst>
                <a:tab pos="640715" algn="l"/>
                <a:tab pos="641350" algn="l"/>
              </a:tabLst>
            </a:pP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Implement optimizations for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real-time </a:t>
            </a:r>
            <a:r>
              <a:rPr sz="2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performance, especially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if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the system is intended </a:t>
            </a:r>
            <a:r>
              <a:rPr sz="2600" spc="-7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for deployment on edge devices with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resource </a:t>
            </a:r>
            <a:r>
              <a:rPr sz="2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constraints.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This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might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involve model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quantization, pruning, or other techniques to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reduce the model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size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 and inference time.</a:t>
            </a:r>
            <a:endParaRPr sz="2600">
              <a:latin typeface="Arial MT"/>
              <a:cs typeface="Arial MT"/>
            </a:endParaRPr>
          </a:p>
          <a:p>
            <a:pPr marL="326390" indent="-314325">
              <a:lnSpc>
                <a:spcPts val="3065"/>
              </a:lnSpc>
              <a:buSzPct val="97000"/>
              <a:buAutoNum type="arabicPeriod" startAt="7"/>
              <a:tabLst>
                <a:tab pos="327025" algn="l"/>
              </a:tabLst>
            </a:pPr>
            <a:r>
              <a:rPr sz="295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Integration</a:t>
            </a:r>
            <a:r>
              <a:rPr sz="295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950" b="1" spc="-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b="1" spc="-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Edge</a:t>
            </a:r>
            <a:r>
              <a:rPr sz="2950" b="1" spc="-30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50" b="1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Devices:</a:t>
            </a:r>
            <a:endParaRPr sz="2950">
              <a:latin typeface="Arial" panose="020B0604020202020204"/>
              <a:cs typeface="Arial" panose="020B0604020202020204"/>
            </a:endParaRPr>
          </a:p>
          <a:p>
            <a:pPr marL="641350" marR="477520" indent="-362585">
              <a:lnSpc>
                <a:spcPct val="80000"/>
              </a:lnSpc>
              <a:spcBef>
                <a:spcPts val="500"/>
              </a:spcBef>
              <a:tabLst>
                <a:tab pos="640715" algn="l"/>
              </a:tabLst>
            </a:pPr>
            <a:r>
              <a:rPr sz="1800" spc="-5" dirty="0">
                <a:latin typeface="Arial MT"/>
                <a:cs typeface="Arial MT"/>
              </a:rPr>
              <a:t>2.	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Consider the deployment environment 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 integrate the proposed </a:t>
            </a:r>
            <a:r>
              <a:rPr sz="2600" spc="-15" dirty="0">
                <a:solidFill>
                  <a:srgbClr val="374151"/>
                </a:solidFill>
                <a:latin typeface="Arial MT"/>
                <a:cs typeface="Arial MT"/>
              </a:rPr>
              <a:t>YOLO-based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object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detection system with edge devices, ensuring </a:t>
            </a:r>
            <a:r>
              <a:rPr sz="2600" spc="-7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compatibility </a:t>
            </a:r>
            <a:r>
              <a:rPr sz="2600" spc="-10" dirty="0">
                <a:solidFill>
                  <a:srgbClr val="374151"/>
                </a:solidFill>
                <a:latin typeface="Arial MT"/>
                <a:cs typeface="Arial MT"/>
              </a:rPr>
              <a:t>and efficiency in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real-world </a:t>
            </a:r>
            <a:r>
              <a:rPr sz="26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74151"/>
                </a:solidFill>
                <a:latin typeface="Arial MT"/>
                <a:cs typeface="Arial MT"/>
              </a:rPr>
              <a:t>scenarios.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14783</Words>
  <Application>WPS Presentation</Application>
  <PresentationFormat>On-screen Show (4:3)</PresentationFormat>
  <Paragraphs>221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Arial MT</vt:lpstr>
      <vt:lpstr>Arial</vt:lpstr>
      <vt:lpstr>Microsoft YaHei</vt:lpstr>
      <vt:lpstr>Arial Unicode MS</vt:lpstr>
      <vt:lpstr>Calibri</vt:lpstr>
      <vt:lpstr>Office Theme</vt:lpstr>
      <vt:lpstr>PowerPoint 演示文稿</vt:lpstr>
      <vt:lpstr>object detection in an image</vt:lpstr>
      <vt:lpstr>Object detection in an image</vt:lpstr>
      <vt:lpstr>Object Detection in an Image</vt:lpstr>
      <vt:lpstr>PowerPoint 演示文稿</vt:lpstr>
      <vt:lpstr>Proposed System</vt:lpstr>
      <vt:lpstr>Proposed System</vt:lpstr>
      <vt:lpstr>Proposed System</vt:lpstr>
      <vt:lpstr>Proposed System</vt:lpstr>
      <vt:lpstr>Proposed System</vt:lpstr>
      <vt:lpstr>Literature Review</vt:lpstr>
      <vt:lpstr>Literature Review</vt:lpstr>
      <vt:lpstr>Architecture Diagram</vt:lpstr>
      <vt:lpstr>Modules</vt:lpstr>
      <vt:lpstr>Modules</vt:lpstr>
      <vt:lpstr>Sample Snapshot</vt:lpstr>
      <vt:lpstr>References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dheer</cp:lastModifiedBy>
  <cp:revision>2</cp:revision>
  <dcterms:created xsi:type="dcterms:W3CDTF">2023-11-20T12:50:00Z</dcterms:created>
  <dcterms:modified xsi:type="dcterms:W3CDTF">2023-12-04T04:01:47Z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2640E59AFF074B35A6CFAE2041C68D63_12</vt:lpwstr>
  </property>
  <property fmtid="{D5CDD505-2E9C-101B-9397-08002B2CF9AE}" pid="4" name="KSOProductBuildVer">
    <vt:lpwstr>1033-12.2.0.13306</vt:lpwstr>
  </property>
</Properties>
</file>