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7990" y="1484668"/>
            <a:ext cx="15364719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9258" y="3316961"/>
            <a:ext cx="15842182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072" y="1253096"/>
            <a:ext cx="9309100" cy="77235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5"/>
              </a:spcBef>
            </a:pPr>
            <a:r>
              <a:rPr sz="10000" b="1" spc="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Software </a:t>
            </a:r>
            <a:r>
              <a:rPr sz="10000" b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Security </a:t>
            </a:r>
            <a:r>
              <a:rPr sz="10000" b="1" spc="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1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Through</a:t>
            </a:r>
            <a:r>
              <a:rPr sz="10000" b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4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0000" b="1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2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Map </a:t>
            </a:r>
            <a:r>
              <a:rPr sz="10000" b="1" spc="-21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00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Testing</a:t>
            </a:r>
            <a:r>
              <a:rPr lang="en-US" sz="100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on </a:t>
            </a:r>
            <a:endParaRPr lang="en-US" sz="10000" b="1" spc="-5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  <a:p>
            <a:pPr marL="12700" marR="5080" algn="ctr">
              <a:lnSpc>
                <a:spcPct val="100000"/>
              </a:lnSpc>
              <a:spcBef>
                <a:spcPts val="115"/>
              </a:spcBef>
            </a:pPr>
            <a:r>
              <a:rPr lang="en-US" sz="100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 Center</a:t>
            </a:r>
            <a:endParaRPr lang="en-US" sz="10000" b="1" spc="-5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778" y="1429398"/>
            <a:ext cx="4526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/>
              <a:t>Int</a:t>
            </a:r>
            <a:r>
              <a:rPr sz="6000" spc="-40" dirty="0"/>
              <a:t>r</a:t>
            </a:r>
            <a:r>
              <a:rPr sz="6000" spc="15" dirty="0"/>
              <a:t>oduction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11802" y="3386594"/>
            <a:ext cx="2676702" cy="3104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8666" y="3826357"/>
            <a:ext cx="2169922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0617" y="2808326"/>
            <a:ext cx="6168390" cy="3101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1915" marR="5080" indent="-69850" algn="r">
              <a:lnSpc>
                <a:spcPct val="118000"/>
              </a:lnSpc>
              <a:spcBef>
                <a:spcPts val="75"/>
              </a:spcBef>
            </a:pPr>
            <a:r>
              <a:rPr sz="2450" spc="-8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dirty="0">
                <a:latin typeface="Verdana" panose="020B0604030504040204"/>
                <a:cs typeface="Verdana" panose="020B0604030504040204"/>
              </a:rPr>
              <a:t>esentation,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will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xplo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the 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impo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tan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sof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and 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esting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help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in 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identi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ying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vulne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abilities.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85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will 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discuss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best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practices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optimizing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th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ough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tho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ough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esting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510"/>
              </a:spcBef>
            </a:pPr>
            <a:r>
              <a:rPr sz="2450" spc="-60" dirty="0">
                <a:latin typeface="Verdana" panose="020B0604030504040204"/>
                <a:cs typeface="Verdana" panose="020B0604030504040204"/>
              </a:rPr>
              <a:t>analysis.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85" y="1484668"/>
            <a:ext cx="627570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10" dirty="0"/>
              <a:t>Understanding</a:t>
            </a:r>
            <a:r>
              <a:rPr sz="4850" spc="40" dirty="0"/>
              <a:t> </a:t>
            </a:r>
            <a:r>
              <a:rPr sz="4850" spc="225" dirty="0"/>
              <a:t>N</a:t>
            </a:r>
            <a:r>
              <a:rPr sz="4850" spc="45" dirty="0"/>
              <a:t> </a:t>
            </a:r>
            <a:r>
              <a:rPr sz="4850" spc="110" dirty="0"/>
              <a:t>Map</a:t>
            </a:r>
            <a:endParaRPr sz="48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81786" y="2869311"/>
            <a:ext cx="2794127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4109" y="3250311"/>
            <a:ext cx="2626652" cy="30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553192" y="2788552"/>
            <a:ext cx="608330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erful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scanning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ool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used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auditing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14" dirty="0">
                <a:latin typeface="Verdana" panose="020B0604030504040204"/>
                <a:cs typeface="Verdana" panose="020B0604030504040204"/>
              </a:rPr>
              <a:t>It 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dirty="0">
                <a:latin typeface="Verdana" panose="020B0604030504040204"/>
                <a:cs typeface="Verdana" panose="020B0604030504040204"/>
              </a:rPr>
              <a:t>vides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aluable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insights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o 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inf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astru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tu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can 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identi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open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po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ts,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se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dirty="0">
                <a:latin typeface="Verdana" panose="020B0604030504040204"/>
                <a:cs typeface="Verdana" panose="020B0604030504040204"/>
              </a:rPr>
              <a:t>vi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es,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and 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po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ential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60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220" dirty="0">
                <a:latin typeface="Verdana" panose="020B0604030504040204"/>
                <a:cs typeface="Verdana" panose="020B0604030504040204"/>
              </a:rPr>
              <a:t>s.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Unde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standing 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cru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ial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ef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ti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y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testing.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3" y="2017401"/>
            <a:ext cx="558609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spc="-5" dirty="0">
                <a:solidFill>
                  <a:srgbClr val="FFFFFF"/>
                </a:solidFill>
              </a:rPr>
              <a:t>V</a:t>
            </a:r>
            <a:r>
              <a:rPr sz="3750" spc="40" dirty="0">
                <a:solidFill>
                  <a:srgbClr val="FFFFFF"/>
                </a:solidFill>
              </a:rPr>
              <a:t>u</a:t>
            </a:r>
            <a:r>
              <a:rPr sz="3750" spc="10" dirty="0">
                <a:solidFill>
                  <a:srgbClr val="FFFFFF"/>
                </a:solidFill>
              </a:rPr>
              <a:t>l</a:t>
            </a:r>
            <a:r>
              <a:rPr sz="3750" spc="50" dirty="0">
                <a:solidFill>
                  <a:srgbClr val="FFFFFF"/>
                </a:solidFill>
              </a:rPr>
              <a:t>n</a:t>
            </a:r>
            <a:r>
              <a:rPr sz="3750" spc="-114" dirty="0">
                <a:solidFill>
                  <a:srgbClr val="FFFFFF"/>
                </a:solidFill>
              </a:rPr>
              <a:t>e</a:t>
            </a:r>
            <a:r>
              <a:rPr sz="3750" spc="25" dirty="0">
                <a:solidFill>
                  <a:srgbClr val="FFFFFF"/>
                </a:solidFill>
              </a:rPr>
              <a:t>r</a:t>
            </a:r>
            <a:r>
              <a:rPr sz="3750" spc="-60" dirty="0">
                <a:solidFill>
                  <a:srgbClr val="FFFFFF"/>
                </a:solidFill>
              </a:rPr>
              <a:t>a</a:t>
            </a:r>
            <a:r>
              <a:rPr sz="3750" spc="-10" dirty="0">
                <a:solidFill>
                  <a:srgbClr val="FFFFFF"/>
                </a:solidFill>
              </a:rPr>
              <a:t>b</a:t>
            </a:r>
            <a:r>
              <a:rPr sz="3750" spc="5" dirty="0">
                <a:solidFill>
                  <a:srgbClr val="FFFFFF"/>
                </a:solidFill>
              </a:rPr>
              <a:t>i</a:t>
            </a:r>
            <a:r>
              <a:rPr sz="3750" spc="10" dirty="0">
                <a:solidFill>
                  <a:srgbClr val="FFFFFF"/>
                </a:solidFill>
              </a:rPr>
              <a:t>l</a:t>
            </a:r>
            <a:r>
              <a:rPr sz="3750" spc="5" dirty="0">
                <a:solidFill>
                  <a:srgbClr val="FFFFFF"/>
                </a:solidFill>
              </a:rPr>
              <a:t>i</a:t>
            </a:r>
            <a:r>
              <a:rPr sz="3750" spc="-50" dirty="0">
                <a:solidFill>
                  <a:srgbClr val="FFFFFF"/>
                </a:solidFill>
              </a:rPr>
              <a:t>t</a:t>
            </a:r>
            <a:r>
              <a:rPr sz="3750" spc="-35" dirty="0">
                <a:solidFill>
                  <a:srgbClr val="FFFFFF"/>
                </a:solidFill>
              </a:rPr>
              <a:t>y</a:t>
            </a:r>
            <a:r>
              <a:rPr sz="3750" spc="-200" dirty="0">
                <a:solidFill>
                  <a:srgbClr val="FFFFFF"/>
                </a:solidFill>
              </a:rPr>
              <a:t> </a:t>
            </a:r>
            <a:r>
              <a:rPr sz="3750" spc="65" dirty="0">
                <a:solidFill>
                  <a:srgbClr val="FFFFFF"/>
                </a:solidFill>
              </a:rPr>
              <a:t>A</a:t>
            </a:r>
            <a:r>
              <a:rPr sz="3750" spc="15" dirty="0">
                <a:solidFill>
                  <a:srgbClr val="FFFFFF"/>
                </a:solidFill>
              </a:rPr>
              <a:t>ss</a:t>
            </a:r>
            <a:r>
              <a:rPr sz="3750" spc="-95" dirty="0">
                <a:solidFill>
                  <a:srgbClr val="FFFFFF"/>
                </a:solidFill>
              </a:rPr>
              <a:t>e</a:t>
            </a:r>
            <a:r>
              <a:rPr sz="3750" spc="15" dirty="0">
                <a:solidFill>
                  <a:srgbClr val="FFFFFF"/>
                </a:solidFill>
              </a:rPr>
              <a:t>ss</a:t>
            </a:r>
            <a:r>
              <a:rPr sz="3750" spc="70" dirty="0">
                <a:solidFill>
                  <a:srgbClr val="FFFFFF"/>
                </a:solidFill>
              </a:rPr>
              <a:t>m</a:t>
            </a:r>
            <a:r>
              <a:rPr sz="3750" spc="-114" dirty="0">
                <a:solidFill>
                  <a:srgbClr val="FFFFFF"/>
                </a:solidFill>
              </a:rPr>
              <a:t>e</a:t>
            </a:r>
            <a:r>
              <a:rPr sz="3750" spc="50" dirty="0">
                <a:solidFill>
                  <a:srgbClr val="FFFFFF"/>
                </a:solidFill>
              </a:rPr>
              <a:t>n</a:t>
            </a:r>
            <a:r>
              <a:rPr sz="3750" spc="-45" dirty="0">
                <a:solidFill>
                  <a:srgbClr val="FFFFFF"/>
                </a:solidFill>
              </a:rPr>
              <a:t>t</a:t>
            </a:r>
            <a:endParaRPr sz="37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25628" y="3215995"/>
            <a:ext cx="1946275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2167" y="3628681"/>
            <a:ext cx="1991753" cy="216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57" y="3135224"/>
            <a:ext cx="542353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ondu</a:t>
            </a:r>
            <a:r>
              <a:rPr sz="245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ting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vulne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abili</a:t>
            </a:r>
            <a:r>
              <a:rPr sz="245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y 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assessments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  </a:t>
            </a:r>
            <a:r>
              <a:rPr sz="245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nesses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sof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5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24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onﬁgu</a:t>
            </a:r>
            <a:r>
              <a:rPr sz="245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ations.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 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identi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ying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ential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points  </a:t>
            </a:r>
            <a:r>
              <a:rPr sz="245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24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s,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ganizations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can  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24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5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ely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5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ess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gaps  </a:t>
            </a:r>
            <a:r>
              <a:rPr sz="245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mitiga</a:t>
            </a:r>
            <a:r>
              <a:rPr sz="2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5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5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5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5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5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925"/>
              </a:spcBef>
            </a:pPr>
            <a:r>
              <a:rPr sz="4550" spc="70" dirty="0">
                <a:solidFill>
                  <a:srgbClr val="FFFFFF"/>
                </a:solidFill>
              </a:rPr>
              <a:t>Optimizing</a:t>
            </a:r>
            <a:r>
              <a:rPr sz="4550" spc="50" dirty="0">
                <a:solidFill>
                  <a:srgbClr val="FFFFFF"/>
                </a:solidFill>
              </a:rPr>
              <a:t> </a:t>
            </a:r>
            <a:r>
              <a:rPr sz="4550" spc="45" dirty="0">
                <a:solidFill>
                  <a:srgbClr val="FFFFFF"/>
                </a:solidFill>
              </a:rPr>
              <a:t>Security</a:t>
            </a:r>
            <a:r>
              <a:rPr sz="4550" spc="-75" dirty="0">
                <a:solidFill>
                  <a:srgbClr val="FFFFFF"/>
                </a:solidFill>
              </a:rPr>
              <a:t> </a:t>
            </a:r>
            <a:r>
              <a:rPr sz="4550" spc="10" dirty="0">
                <a:solidFill>
                  <a:srgbClr val="FFFFFF"/>
                </a:solidFill>
              </a:rPr>
              <a:t>Measures</a:t>
            </a:r>
            <a:endParaRPr sz="45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2523" y="3458679"/>
            <a:ext cx="1372997" cy="3072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0385" y="3896829"/>
            <a:ext cx="2847632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56629" y="3316961"/>
            <a:ext cx="7652384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enables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organizations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optimize </a:t>
            </a:r>
            <a:r>
              <a:rPr sz="2450" spc="-84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security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measures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identifying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addressing </a:t>
            </a:r>
            <a:r>
              <a:rPr sz="2450" spc="-8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po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ential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th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05" dirty="0">
                <a:latin typeface="Verdana" panose="020B0604030504040204"/>
                <a:cs typeface="Verdana" panose="020B0604030504040204"/>
              </a:rPr>
              <a:t>ats.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implementing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ﬁndings 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from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scans,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organizations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enhance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their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all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postu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 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sensiti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data.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85" y="1484668"/>
            <a:ext cx="6243320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spc="-50" dirty="0"/>
              <a:t>Network</a:t>
            </a:r>
            <a:r>
              <a:rPr sz="5900" spc="-25" dirty="0"/>
              <a:t> </a:t>
            </a:r>
            <a:r>
              <a:rPr sz="5900" spc="95" dirty="0"/>
              <a:t>Mapping</a:t>
            </a:r>
            <a:endParaRPr sz="59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3343" y="2869311"/>
            <a:ext cx="2798572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230" y="2788552"/>
            <a:ext cx="603123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ilita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mapping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y 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viding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detailed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insights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o 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inf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astru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tu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70" dirty="0">
                <a:latin typeface="Verdana" panose="020B0604030504040204"/>
                <a:cs typeface="Verdana" panose="020B0604030504040204"/>
              </a:rPr>
              <a:t>e,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luding 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device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discovery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topology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mapping.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This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mation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essential 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unde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standing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out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and 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ne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k</a:t>
            </a:r>
            <a:r>
              <a:rPr sz="2450" spc="-370" dirty="0">
                <a:latin typeface="Verdana" panose="020B0604030504040204"/>
                <a:cs typeface="Verdana" panose="020B0604030504040204"/>
              </a:rPr>
              <a:t>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097645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Risk</a:t>
            </a:r>
            <a:r>
              <a:rPr spc="15" dirty="0"/>
              <a:t> </a:t>
            </a:r>
            <a:r>
              <a:rPr spc="35" dirty="0"/>
              <a:t>Mitigation </a:t>
            </a:r>
            <a:r>
              <a:rPr spc="15" dirty="0"/>
              <a:t>Strategies</a:t>
            </a:r>
            <a:endParaRPr spc="1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7045" y="3631310"/>
            <a:ext cx="3872319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166" y="2788552"/>
            <a:ext cx="566420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35" dirty="0">
                <a:latin typeface="Verdana" panose="020B0604030504040204"/>
                <a:cs typeface="Verdana" panose="020B0604030504040204"/>
              </a:rPr>
              <a:t>By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aging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esting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esul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ts, 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ganizations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d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elop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ef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ti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 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risk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mitigation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strategies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address </a:t>
            </a:r>
            <a:r>
              <a:rPr sz="2450" spc="-8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identiﬁed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vulne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25" dirty="0">
                <a:latin typeface="Verdana" panose="020B0604030504040204"/>
                <a:cs typeface="Verdana" panose="020B0604030504040204"/>
              </a:rPr>
              <a:t>abilities.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This 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ti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app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120" dirty="0">
                <a:latin typeface="Verdana" panose="020B0604030504040204"/>
                <a:cs typeface="Verdana" panose="020B0604030504040204"/>
              </a:rPr>
              <a:t>h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helps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in 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st</a:t>
            </a:r>
            <a:r>
              <a:rPr sz="245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engthening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all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y 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postu</a:t>
            </a:r>
            <a:r>
              <a:rPr sz="2450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minimizing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po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ential  </a:t>
            </a:r>
            <a:r>
              <a:rPr sz="2450" spc="-45" dirty="0">
                <a:latin typeface="Verdana" panose="020B0604030504040204"/>
                <a:cs typeface="Verdana" panose="020B0604030504040204"/>
              </a:rPr>
              <a:t>threats.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925"/>
              </a:spcBef>
            </a:pPr>
            <a:r>
              <a:rPr sz="4250" spc="-5" dirty="0">
                <a:solidFill>
                  <a:srgbClr val="FFFFFF"/>
                </a:solidFill>
              </a:rPr>
              <a:t>Best</a:t>
            </a:r>
            <a:r>
              <a:rPr sz="4250" spc="20" dirty="0">
                <a:solidFill>
                  <a:srgbClr val="FFFFFF"/>
                </a:solidFill>
              </a:rPr>
              <a:t> </a:t>
            </a:r>
            <a:r>
              <a:rPr sz="4250" spc="25" dirty="0">
                <a:solidFill>
                  <a:srgbClr val="FFFFFF"/>
                </a:solidFill>
              </a:rPr>
              <a:t>Practices</a:t>
            </a:r>
            <a:r>
              <a:rPr sz="4250" spc="55" dirty="0">
                <a:solidFill>
                  <a:srgbClr val="FFFFFF"/>
                </a:solidFill>
              </a:rPr>
              <a:t> </a:t>
            </a:r>
            <a:r>
              <a:rPr sz="4250" spc="20" dirty="0">
                <a:solidFill>
                  <a:srgbClr val="FFFFFF"/>
                </a:solidFill>
              </a:rPr>
              <a:t>for</a:t>
            </a:r>
            <a:r>
              <a:rPr sz="4250" spc="-35" dirty="0">
                <a:solidFill>
                  <a:srgbClr val="FFFFFF"/>
                </a:solidFill>
              </a:rPr>
              <a:t> </a:t>
            </a:r>
            <a:r>
              <a:rPr sz="4250" spc="200" dirty="0">
                <a:solidFill>
                  <a:srgbClr val="FFFFFF"/>
                </a:solidFill>
              </a:rPr>
              <a:t>N</a:t>
            </a:r>
            <a:r>
              <a:rPr sz="4250" spc="55" dirty="0">
                <a:solidFill>
                  <a:srgbClr val="FFFFFF"/>
                </a:solidFill>
              </a:rPr>
              <a:t> </a:t>
            </a:r>
            <a:r>
              <a:rPr sz="4250" spc="100" dirty="0">
                <a:solidFill>
                  <a:srgbClr val="FFFFFF"/>
                </a:solidFill>
              </a:rPr>
              <a:t>Map</a:t>
            </a:r>
            <a:r>
              <a:rPr sz="4250" spc="-45" dirty="0">
                <a:solidFill>
                  <a:srgbClr val="FFFFFF"/>
                </a:solidFill>
              </a:rPr>
              <a:t> </a:t>
            </a:r>
            <a:r>
              <a:rPr sz="4250" dirty="0">
                <a:solidFill>
                  <a:srgbClr val="FFFFFF"/>
                </a:solidFill>
              </a:rPr>
              <a:t>Testing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5826" y="3458679"/>
            <a:ext cx="2156701" cy="3072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94596" y="3316961"/>
            <a:ext cx="7776845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7000"/>
              </a:lnSpc>
              <a:spcBef>
                <a:spcPts val="95"/>
              </a:spcBef>
            </a:pPr>
            <a:r>
              <a:rPr sz="2450" spc="110" dirty="0">
                <a:latin typeface="Verdana" panose="020B0604030504040204"/>
                <a:cs typeface="Verdana" panose="020B0604030504040204"/>
              </a:rPr>
              <a:t>We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will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discuss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best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practices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conducting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 </a:t>
            </a:r>
            <a:r>
              <a:rPr sz="2450" spc="18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testing,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including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proper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conﬁguration,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scan </a:t>
            </a:r>
            <a:r>
              <a:rPr sz="2450" spc="-84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" dirty="0">
                <a:latin typeface="Verdana" panose="020B0604030504040204"/>
                <a:cs typeface="Verdana" panose="020B0604030504040204"/>
              </a:rPr>
              <a:t>customization,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result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interpretation.</a:t>
            </a:r>
            <a:endParaRPr sz="2450">
              <a:latin typeface="Verdana" panose="020B0604030504040204"/>
              <a:cs typeface="Verdana" panose="020B0604030504040204"/>
            </a:endParaRPr>
          </a:p>
          <a:p>
            <a:pPr marL="187325" marR="180340" algn="ctr">
              <a:lnSpc>
                <a:spcPct val="117000"/>
              </a:lnSpc>
              <a:spcBef>
                <a:spcPts val="75"/>
              </a:spcBef>
            </a:pPr>
            <a:r>
              <a:rPr sz="2450" spc="90" dirty="0">
                <a:latin typeface="Verdana" panose="020B0604030504040204"/>
                <a:cs typeface="Verdana" panose="020B0604030504040204"/>
              </a:rPr>
              <a:t>Unde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standing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these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best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50" dirty="0">
                <a:latin typeface="Verdana" panose="020B0604030504040204"/>
                <a:cs typeface="Verdana" panose="020B0604030504040204"/>
              </a:rPr>
              <a:t>p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ti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es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essential  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maximizing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the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5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8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ti</a:t>
            </a:r>
            <a:r>
              <a:rPr sz="2450" spc="-8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eness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14" dirty="0">
                <a:latin typeface="Verdana" panose="020B0604030504040204"/>
                <a:cs typeface="Verdana" panose="020B0604030504040204"/>
              </a:rPr>
              <a:t>Map 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testing.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236437" y="4740871"/>
              <a:ext cx="1680857" cy="30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338" y="5120271"/>
              <a:ext cx="2676702" cy="310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200" dirty="0"/>
              <a:t>Conclusion</a:t>
            </a:r>
            <a:endParaRPr sz="10000"/>
          </a:p>
        </p:txBody>
      </p:sp>
      <p:sp>
        <p:nvSpPr>
          <p:cNvPr id="7" name="object 7"/>
          <p:cNvSpPr txBox="1"/>
          <p:nvPr/>
        </p:nvSpPr>
        <p:spPr>
          <a:xfrm>
            <a:off x="4330059" y="4660112"/>
            <a:ext cx="961834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2450" spc="-8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conclusion,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5" dirty="0">
                <a:latin typeface="Verdana" panose="020B0604030504040204"/>
                <a:cs typeface="Verdana" panose="020B0604030504040204"/>
              </a:rPr>
              <a:t>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45" dirty="0">
                <a:latin typeface="Verdana" panose="020B0604030504040204"/>
                <a:cs typeface="Verdana" panose="020B0604030504040204"/>
              </a:rPr>
              <a:t>Map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testing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plays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crucial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dirty="0">
                <a:latin typeface="Verdana" panose="020B0604030504040204"/>
                <a:cs typeface="Verdana" panose="020B0604030504040204"/>
              </a:rPr>
              <a:t>role</a:t>
            </a:r>
            <a:r>
              <a:rPr sz="24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optimizing </a:t>
            </a:r>
            <a:r>
              <a:rPr sz="2450" spc="-84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software </a:t>
            </a:r>
            <a:r>
              <a:rPr sz="2450" dirty="0">
                <a:latin typeface="Verdana" panose="020B0604030504040204"/>
                <a:cs typeface="Verdana" panose="020B0604030504040204"/>
              </a:rPr>
              <a:t>security by </a:t>
            </a:r>
            <a:r>
              <a:rPr sz="2450" spc="45" dirty="0">
                <a:latin typeface="Verdana" panose="020B0604030504040204"/>
                <a:cs typeface="Verdana" panose="020B0604030504040204"/>
              </a:rPr>
              <a:t>identifying </a:t>
            </a:r>
            <a:r>
              <a:rPr sz="2450" spc="-20" dirty="0">
                <a:latin typeface="Verdana" panose="020B0604030504040204"/>
                <a:cs typeface="Verdana" panose="020B0604030504040204"/>
              </a:rPr>
              <a:t>vulnerabilities,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enabling </a:t>
            </a:r>
            <a:r>
              <a:rPr sz="2450" spc="-30" dirty="0">
                <a:latin typeface="Verdana" panose="020B0604030504040204"/>
                <a:cs typeface="Verdana" panose="020B0604030504040204"/>
              </a:rPr>
              <a:t>risk </a:t>
            </a:r>
            <a:r>
              <a:rPr sz="2450" spc="-85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mitigation,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85" dirty="0">
                <a:latin typeface="Verdana" panose="020B0604030504040204"/>
                <a:cs typeface="Verdana" panose="020B0604030504040204"/>
              </a:rPr>
              <a:t>enhan</a:t>
            </a:r>
            <a:r>
              <a:rPr sz="245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spc="95" dirty="0">
                <a:latin typeface="Verdana" panose="020B0604030504040204"/>
                <a:cs typeface="Verdana" panose="020B0604030504040204"/>
              </a:rPr>
              <a:t>ing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245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all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170" dirty="0">
                <a:latin typeface="Verdana" panose="020B0604030504040204"/>
                <a:cs typeface="Verdana" panose="020B0604030504040204"/>
              </a:rPr>
              <a:t>m</a:t>
            </a:r>
            <a:r>
              <a:rPr sz="2450" spc="6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asu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-135" dirty="0">
                <a:latin typeface="Verdana" panose="020B0604030504040204"/>
                <a:cs typeface="Verdana" panose="020B0604030504040204"/>
              </a:rPr>
              <a:t>es.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125" dirty="0">
                <a:latin typeface="Verdana" panose="020B0604030504040204"/>
                <a:cs typeface="Verdana" panose="020B0604030504040204"/>
              </a:rPr>
              <a:t>It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40" dirty="0">
                <a:latin typeface="Verdana" panose="020B0604030504040204"/>
                <a:cs typeface="Verdana" panose="020B0604030504040204"/>
              </a:rPr>
              <a:t>is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40" dirty="0">
                <a:latin typeface="Verdana" panose="020B0604030504040204"/>
                <a:cs typeface="Verdana" panose="020B0604030504040204"/>
              </a:rPr>
              <a:t>an  </a:t>
            </a:r>
            <a:r>
              <a:rPr sz="2450" spc="5" dirty="0">
                <a:latin typeface="Verdana" panose="020B0604030504040204"/>
                <a:cs typeface="Verdana" panose="020B0604030504040204"/>
              </a:rPr>
              <a:t>essential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tool </a:t>
            </a:r>
            <a:r>
              <a:rPr sz="2450" spc="-15" dirty="0">
                <a:latin typeface="Verdana" panose="020B0604030504040204"/>
                <a:cs typeface="Verdana" panose="020B0604030504040204"/>
              </a:rPr>
              <a:t>for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organizations </a:t>
            </a:r>
            <a:r>
              <a:rPr sz="2450" spc="90" dirty="0">
                <a:latin typeface="Verdana" panose="020B0604030504040204"/>
                <a:cs typeface="Verdana" panose="020B0604030504040204"/>
              </a:rPr>
              <a:t>committed </a:t>
            </a:r>
            <a:r>
              <a:rPr sz="245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50" spc="70" dirty="0">
                <a:latin typeface="Verdana" panose="020B0604030504040204"/>
                <a:cs typeface="Verdana" panose="020B0604030504040204"/>
              </a:rPr>
              <a:t>maintaining </a:t>
            </a:r>
            <a:r>
              <a:rPr sz="2450" spc="7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obust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30" dirty="0">
                <a:latin typeface="Verdana" panose="020B0604030504040204"/>
                <a:cs typeface="Verdana" panose="020B0604030504040204"/>
              </a:rPr>
              <a:t>secu</a:t>
            </a:r>
            <a:r>
              <a:rPr sz="2450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i</a:t>
            </a:r>
            <a:r>
              <a:rPr sz="245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spc="60" dirty="0">
                <a:latin typeface="Verdana" panose="020B0604030504040204"/>
                <a:cs typeface="Verdana" panose="020B0604030504040204"/>
              </a:rPr>
              <a:t>de</a:t>
            </a:r>
            <a:r>
              <a:rPr sz="2450" spc="10" dirty="0">
                <a:latin typeface="Verdana" panose="020B0604030504040204"/>
                <a:cs typeface="Verdana" panose="020B0604030504040204"/>
              </a:rPr>
              <a:t>f</a:t>
            </a:r>
            <a:r>
              <a:rPr sz="2450" spc="-55" dirty="0">
                <a:latin typeface="Verdana" panose="020B0604030504040204"/>
                <a:cs typeface="Verdana" panose="020B0604030504040204"/>
              </a:rPr>
              <a:t>enses.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WPS Presentation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Cambria</vt:lpstr>
      <vt:lpstr>Verdana</vt:lpstr>
      <vt:lpstr>Calibri</vt:lpstr>
      <vt:lpstr>Microsoft YaHei</vt:lpstr>
      <vt:lpstr>Arial Unicode MS</vt:lpstr>
      <vt:lpstr>Office Theme</vt:lpstr>
      <vt:lpstr>PowerPoint 演示文稿</vt:lpstr>
      <vt:lpstr>Introduction</vt:lpstr>
      <vt:lpstr>Understanding N Map</vt:lpstr>
      <vt:lpstr>Vulnerability Assessment</vt:lpstr>
      <vt:lpstr>Optimizing Security Measures</vt:lpstr>
      <vt:lpstr>Network Mapping</vt:lpstr>
      <vt:lpstr>Risk Mitigation Strategies</vt:lpstr>
      <vt:lpstr>Best Practices for N Map Testing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dheer</cp:lastModifiedBy>
  <cp:revision>1</cp:revision>
  <dcterms:created xsi:type="dcterms:W3CDTF">2024-05-31T17:10:27Z</dcterms:created>
  <dcterms:modified xsi:type="dcterms:W3CDTF">2024-05-31T17:10:27Z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2024-05-31T05:30:00Z</vt:filetime>
  </property>
  <property fmtid="{D5CDD505-2E9C-101B-9397-08002B2CF9AE}" pid="5" name="ICV">
    <vt:lpwstr>75929ED24C644683B69DD00DA69BB0C6_12</vt:lpwstr>
  </property>
  <property fmtid="{D5CDD505-2E9C-101B-9397-08002B2CF9AE}" pid="6" name="KSOProductBuildVer">
    <vt:lpwstr>1033-12.2.0.16909</vt:lpwstr>
  </property>
</Properties>
</file>