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378938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0894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8309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7057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810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57367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67347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84257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92772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4/6/2020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614275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79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4/6/2020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91488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ocl.us/Geospatial_data"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3">
            <a:extLst>
              <a:ext uri="{FF2B5EF4-FFF2-40B4-BE49-F238E27FC236}">
                <a16:creationId xmlns:a16="http://schemas.microsoft.com/office/drawing/2014/main" id="{EFBBD11F-1D28-4BBE-A9B0-A2D721CE3527}"/>
              </a:ext>
            </a:extLst>
          </p:cNvPr>
          <p:cNvPicPr>
            <a:picLocks noChangeAspect="1"/>
          </p:cNvPicPr>
          <p:nvPr/>
        </p:nvPicPr>
        <p:blipFill rotWithShape="1">
          <a:blip r:embed="rId2">
            <a:alphaModFix/>
          </a:blip>
          <a:srcRect t="6957" b="18043"/>
          <a:stretch/>
        </p:blipFill>
        <p:spPr>
          <a:xfrm>
            <a:off x="1" y="10"/>
            <a:ext cx="12191999" cy="6857989"/>
          </a:xfrm>
          <a:prstGeom prst="rect">
            <a:avLst/>
          </a:prstGeom>
        </p:spPr>
      </p:pic>
      <p:sp>
        <p:nvSpPr>
          <p:cNvPr id="14" name="Rectangle 8">
            <a:extLst>
              <a:ext uri="{FF2B5EF4-FFF2-40B4-BE49-F238E27FC236}">
                <a16:creationId xmlns:a16="http://schemas.microsoft.com/office/drawing/2014/main" id="{87FD26E4-041F-4EF2-B92D-6034C0F8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EB3B1-D4FD-485F-BECE-02C67A984467}"/>
              </a:ext>
            </a:extLst>
          </p:cNvPr>
          <p:cNvSpPr>
            <a:spLocks noGrp="1"/>
          </p:cNvSpPr>
          <p:nvPr>
            <p:ph type="ctrTitle"/>
          </p:nvPr>
        </p:nvSpPr>
        <p:spPr>
          <a:xfrm>
            <a:off x="1374322" y="1179739"/>
            <a:ext cx="9443357" cy="2753880"/>
          </a:xfrm>
        </p:spPr>
        <p:txBody>
          <a:bodyPr anchor="b">
            <a:normAutofit/>
          </a:bodyPr>
          <a:lstStyle/>
          <a:p>
            <a:r>
              <a:rPr lang="en-IN" sz="3200" b="1"/>
              <a:t>Finding the best Neighbourhood To live between</a:t>
            </a:r>
            <a:br>
              <a:rPr lang="en-IN" sz="3200"/>
            </a:br>
            <a:r>
              <a:rPr lang="en-IN" sz="3200" b="1"/>
              <a:t>Two Neighbourhoods</a:t>
            </a:r>
            <a:br>
              <a:rPr lang="en-IN" sz="3200"/>
            </a:br>
            <a:r>
              <a:rPr lang="en-IN" sz="3200" b="1"/>
              <a:t>Using</a:t>
            </a:r>
            <a:br>
              <a:rPr lang="en-IN" sz="3200"/>
            </a:br>
            <a:r>
              <a:rPr lang="en-IN" sz="3200" b="1"/>
              <a:t>Data Analysis &amp; Data Visualisation</a:t>
            </a:r>
            <a:br>
              <a:rPr lang="en-IN" sz="3200"/>
            </a:br>
            <a:endParaRPr lang="en-IN" sz="3200"/>
          </a:p>
        </p:txBody>
      </p:sp>
      <p:sp>
        <p:nvSpPr>
          <p:cNvPr id="3" name="Subtitle 2">
            <a:extLst>
              <a:ext uri="{FF2B5EF4-FFF2-40B4-BE49-F238E27FC236}">
                <a16:creationId xmlns:a16="http://schemas.microsoft.com/office/drawing/2014/main" id="{DB78A897-645F-4BB5-B6F4-D1B3D05E7195}"/>
              </a:ext>
            </a:extLst>
          </p:cNvPr>
          <p:cNvSpPr>
            <a:spLocks noGrp="1"/>
          </p:cNvSpPr>
          <p:nvPr>
            <p:ph type="subTitle" idx="1"/>
          </p:nvPr>
        </p:nvSpPr>
        <p:spPr>
          <a:xfrm>
            <a:off x="1524000" y="4132761"/>
            <a:ext cx="9144000" cy="943222"/>
          </a:xfrm>
        </p:spPr>
        <p:txBody>
          <a:bodyPr>
            <a:normAutofit/>
          </a:bodyPr>
          <a:lstStyle/>
          <a:p>
            <a:endParaRPr lang="en-IN" dirty="0"/>
          </a:p>
        </p:txBody>
      </p:sp>
    </p:spTree>
    <p:extLst>
      <p:ext uri="{BB962C8B-B14F-4D97-AF65-F5344CB8AC3E}">
        <p14:creationId xmlns:p14="http://schemas.microsoft.com/office/powerpoint/2010/main" val="26738440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F3A9-5CE5-48B0-AB08-FB3725A4CD70}"/>
              </a:ext>
            </a:extLst>
          </p:cNvPr>
          <p:cNvSpPr>
            <a:spLocks noGrp="1"/>
          </p:cNvSpPr>
          <p:nvPr>
            <p:ph type="title"/>
          </p:nvPr>
        </p:nvSpPr>
        <p:spPr/>
        <p:txBody>
          <a:bodyPr/>
          <a:lstStyle/>
          <a:p>
            <a:r>
              <a:rPr lang="en-IN" b="1" dirty="0"/>
              <a:t>Introduction</a:t>
            </a:r>
            <a:br>
              <a:rPr lang="en-IN" dirty="0"/>
            </a:br>
            <a:endParaRPr lang="en-IN" dirty="0"/>
          </a:p>
        </p:txBody>
      </p:sp>
      <p:sp>
        <p:nvSpPr>
          <p:cNvPr id="3" name="Content Placeholder 2">
            <a:extLst>
              <a:ext uri="{FF2B5EF4-FFF2-40B4-BE49-F238E27FC236}">
                <a16:creationId xmlns:a16="http://schemas.microsoft.com/office/drawing/2014/main" id="{92D42CCB-0005-4099-AA55-617711398FA9}"/>
              </a:ext>
            </a:extLst>
          </p:cNvPr>
          <p:cNvSpPr>
            <a:spLocks noGrp="1"/>
          </p:cNvSpPr>
          <p:nvPr>
            <p:ph idx="1"/>
          </p:nvPr>
        </p:nvSpPr>
        <p:spPr/>
        <p:txBody>
          <a:bodyPr>
            <a:normAutofit fontScale="92500" lnSpcReduction="20000"/>
          </a:bodyPr>
          <a:lstStyle/>
          <a:p>
            <a:r>
              <a:rPr lang="en-IN" dirty="0"/>
              <a:t>In this </a:t>
            </a:r>
            <a:r>
              <a:rPr lang="en-IN" b="1" dirty="0"/>
              <a:t>capstone project</a:t>
            </a:r>
            <a:r>
              <a:rPr lang="en-IN" dirty="0"/>
              <a:t> I will be creating a program to compare the neighbourhoods of the two cities namely </a:t>
            </a:r>
            <a:r>
              <a:rPr lang="en-IN" b="1" dirty="0"/>
              <a:t>Brooklyn</a:t>
            </a:r>
            <a:r>
              <a:rPr lang="en-IN" dirty="0"/>
              <a:t> from New York and </a:t>
            </a:r>
            <a:r>
              <a:rPr lang="en-IN" b="1" dirty="0"/>
              <a:t>Downtown Toronto</a:t>
            </a:r>
            <a:r>
              <a:rPr lang="en-IN" dirty="0"/>
              <a:t> from Toronto and determine how similar or dissimilar they are. </a:t>
            </a:r>
          </a:p>
          <a:p>
            <a:r>
              <a:rPr lang="en-IN" dirty="0"/>
              <a:t>I will be comparing all the venues , hotspots to visit, number of residential friendly places, etc. As we know  both Brooklyn and downtown Toronto are we very huge and diverse containing people from all around the world. These places have a lot of </a:t>
            </a:r>
            <a:r>
              <a:rPr lang="en-IN" b="1" dirty="0"/>
              <a:t>restaurants, cafes, pubs</a:t>
            </a:r>
            <a:r>
              <a:rPr lang="en-IN" dirty="0"/>
              <a:t> and so on. So by comparing these two neighbourhoods we can find a lot of similarities and see how these places vary. </a:t>
            </a:r>
          </a:p>
          <a:p>
            <a:r>
              <a:rPr lang="en-IN" dirty="0"/>
              <a:t>I will use </a:t>
            </a:r>
            <a:r>
              <a:rPr lang="en-IN" b="1" dirty="0"/>
              <a:t>foursquare </a:t>
            </a:r>
            <a:r>
              <a:rPr lang="en-IN" b="1" dirty="0" err="1"/>
              <a:t>api</a:t>
            </a:r>
            <a:r>
              <a:rPr lang="en-IN" dirty="0"/>
              <a:t> to collect all the details and explore these regions and will be using </a:t>
            </a:r>
            <a:r>
              <a:rPr lang="en-IN" b="1" dirty="0"/>
              <a:t>k means</a:t>
            </a:r>
            <a:r>
              <a:rPr lang="en-IN" dirty="0"/>
              <a:t> to cluster different </a:t>
            </a:r>
            <a:r>
              <a:rPr lang="en-IN" dirty="0" err="1"/>
              <a:t>cateogaries</a:t>
            </a:r>
            <a:r>
              <a:rPr lang="en-IN" dirty="0"/>
              <a:t> of data and display it on the exact location using </a:t>
            </a:r>
            <a:r>
              <a:rPr lang="en-IN" b="1" dirty="0"/>
              <a:t>folium maps</a:t>
            </a:r>
            <a:r>
              <a:rPr lang="en-IN" dirty="0"/>
              <a:t>.</a:t>
            </a:r>
          </a:p>
          <a:p>
            <a:r>
              <a:rPr lang="en-IN" dirty="0"/>
              <a:t>Later I will be using the two maps to differentiate between the neighbourhoods and see how one varies from the other. This analysis is mainly done when people are moving from one place to another for various purposes. </a:t>
            </a:r>
            <a:r>
              <a:rPr lang="en-IN" i="1" dirty="0"/>
              <a:t>They would want to have the same facilities in the new neighbourhood as they have in their current neighbourhood.</a:t>
            </a:r>
            <a:endParaRPr lang="en-IN" dirty="0"/>
          </a:p>
          <a:p>
            <a:r>
              <a:rPr lang="en-IN" dirty="0"/>
              <a:t>Thus by comparing various major cities based on its amenities and venues we make a proper analysis and visualize the data obtained using </a:t>
            </a:r>
            <a:r>
              <a:rPr lang="en-IN" b="1" i="1" dirty="0"/>
              <a:t>Data Science.</a:t>
            </a:r>
            <a:r>
              <a:rPr lang="en-IN" dirty="0"/>
              <a:t> </a:t>
            </a:r>
          </a:p>
          <a:p>
            <a:endParaRPr lang="en-IN" dirty="0"/>
          </a:p>
        </p:txBody>
      </p:sp>
    </p:spTree>
    <p:extLst>
      <p:ext uri="{BB962C8B-B14F-4D97-AF65-F5344CB8AC3E}">
        <p14:creationId xmlns:p14="http://schemas.microsoft.com/office/powerpoint/2010/main" val="363675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5289-6ABF-4B63-920A-1BFA4E3D0F0F}"/>
              </a:ext>
            </a:extLst>
          </p:cNvPr>
          <p:cNvSpPr>
            <a:spLocks noGrp="1"/>
          </p:cNvSpPr>
          <p:nvPr>
            <p:ph type="title"/>
          </p:nvPr>
        </p:nvSpPr>
        <p:spPr/>
        <p:txBody>
          <a:bodyPr/>
          <a:lstStyle/>
          <a:p>
            <a:r>
              <a:rPr lang="en-IN" b="1" dirty="0"/>
              <a:t>Data</a:t>
            </a:r>
            <a:r>
              <a:rPr lang="en-IN" dirty="0"/>
              <a:t> </a:t>
            </a:r>
            <a:r>
              <a:rPr lang="en-IN" b="1" dirty="0" err="1"/>
              <a:t>souece</a:t>
            </a:r>
            <a:r>
              <a:rPr lang="en-IN" b="1" dirty="0"/>
              <a:t> and cleaning</a:t>
            </a:r>
            <a:endParaRPr lang="en-IN" dirty="0"/>
          </a:p>
        </p:txBody>
      </p:sp>
      <p:sp>
        <p:nvSpPr>
          <p:cNvPr id="3" name="Content Placeholder 2">
            <a:extLst>
              <a:ext uri="{FF2B5EF4-FFF2-40B4-BE49-F238E27FC236}">
                <a16:creationId xmlns:a16="http://schemas.microsoft.com/office/drawing/2014/main" id="{374CD546-1C2D-45BD-9CB7-C15CCFB4F0E1}"/>
              </a:ext>
            </a:extLst>
          </p:cNvPr>
          <p:cNvSpPr>
            <a:spLocks noGrp="1"/>
          </p:cNvSpPr>
          <p:nvPr>
            <p:ph idx="1"/>
          </p:nvPr>
        </p:nvSpPr>
        <p:spPr/>
        <p:txBody>
          <a:bodyPr>
            <a:normAutofit lnSpcReduction="10000"/>
          </a:bodyPr>
          <a:lstStyle/>
          <a:p>
            <a:r>
              <a:rPr lang="en-IN" dirty="0"/>
              <a:t>As I said in the introduction I will be creating a program to analyse Brooklyn and Downtown Toronto. I will be web scraping to obtain the table of </a:t>
            </a:r>
            <a:r>
              <a:rPr lang="en-IN" b="1" dirty="0"/>
              <a:t>Canada’s neighbourhoods</a:t>
            </a:r>
            <a:r>
              <a:rPr lang="en-IN" dirty="0"/>
              <a:t> from Wikipedia and converted it into a Dataset using pandas and cleaned it so that it fits for my analysis.</a:t>
            </a:r>
          </a:p>
          <a:p>
            <a:r>
              <a:rPr lang="en-IN" dirty="0"/>
              <a:t>Later I will make new data frame  which comprises of </a:t>
            </a:r>
            <a:r>
              <a:rPr lang="en-IN" b="1" dirty="0"/>
              <a:t>Downtown Toronto</a:t>
            </a:r>
            <a:r>
              <a:rPr lang="en-IN" dirty="0"/>
              <a:t> data only.</a:t>
            </a:r>
          </a:p>
          <a:p>
            <a:r>
              <a:rPr lang="en-IN" dirty="0"/>
              <a:t>Link had been obtained from previous labs from </a:t>
            </a:r>
            <a:r>
              <a:rPr lang="en-IN" dirty="0" err="1"/>
              <a:t>coursera</a:t>
            </a:r>
            <a:r>
              <a:rPr lang="en-IN" dirty="0"/>
              <a:t>:</a:t>
            </a:r>
          </a:p>
          <a:p>
            <a:r>
              <a:rPr lang="en-IN" u="sng" dirty="0">
                <a:hlinkClick r:id="rId2"/>
              </a:rPr>
              <a:t>https://en.wikipedia.org/wiki/List_of_postal_codes_of_Canada:_M</a:t>
            </a:r>
            <a:endParaRPr lang="en-IN" dirty="0"/>
          </a:p>
          <a:p>
            <a:r>
              <a:rPr lang="en-IN" dirty="0"/>
              <a:t> </a:t>
            </a:r>
          </a:p>
          <a:p>
            <a:r>
              <a:rPr lang="en-IN" dirty="0"/>
              <a:t>I will also be needing the </a:t>
            </a:r>
            <a:r>
              <a:rPr lang="en-IN" b="1" dirty="0"/>
              <a:t>New York dataset</a:t>
            </a:r>
            <a:r>
              <a:rPr lang="en-IN" dirty="0"/>
              <a:t> so that I can extract all the information from </a:t>
            </a:r>
            <a:r>
              <a:rPr lang="en-IN" b="1" dirty="0"/>
              <a:t>Brooklyn</a:t>
            </a:r>
            <a:r>
              <a:rPr lang="en-IN" dirty="0"/>
              <a:t>. I obtained This data set from the lab as well:</a:t>
            </a:r>
          </a:p>
          <a:p>
            <a:r>
              <a:rPr lang="en-IN" u="sng" dirty="0">
                <a:hlinkClick r:id="rId3"/>
              </a:rPr>
              <a:t>https://cocl.us/new_york_dataset</a:t>
            </a:r>
            <a:endParaRPr lang="en-IN" u="sng" dirty="0"/>
          </a:p>
          <a:p>
            <a:r>
              <a:rPr lang="en-IN" dirty="0"/>
              <a:t>The above json file will be cleaned and only a </a:t>
            </a:r>
            <a:r>
              <a:rPr lang="en-IN" dirty="0" err="1"/>
              <a:t>dataframe</a:t>
            </a:r>
            <a:r>
              <a:rPr lang="en-IN" dirty="0"/>
              <a:t> containing only Brooklyn data will be formed.</a:t>
            </a:r>
          </a:p>
          <a:p>
            <a:endParaRPr lang="en-IN" dirty="0"/>
          </a:p>
          <a:p>
            <a:endParaRPr lang="en-IN" dirty="0"/>
          </a:p>
        </p:txBody>
      </p:sp>
    </p:spTree>
    <p:extLst>
      <p:ext uri="{BB962C8B-B14F-4D97-AF65-F5344CB8AC3E}">
        <p14:creationId xmlns:p14="http://schemas.microsoft.com/office/powerpoint/2010/main" val="1756027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00F345-435F-4859-B4FB-36F51BA11D4E}"/>
              </a:ext>
            </a:extLst>
          </p:cNvPr>
          <p:cNvSpPr/>
          <p:nvPr/>
        </p:nvSpPr>
        <p:spPr>
          <a:xfrm>
            <a:off x="391885" y="452846"/>
            <a:ext cx="11260183" cy="6128986"/>
          </a:xfrm>
          <a:prstGeom prst="rect">
            <a:avLst/>
          </a:prstGeom>
        </p:spPr>
        <p:txBody>
          <a:bodyPr wrap="square">
            <a:spAutoFit/>
          </a:bodyPr>
          <a:lstStyle/>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I will also require a </a:t>
            </a:r>
            <a:r>
              <a:rPr lang="en-IN" b="1"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geospatial coordinate</a:t>
            </a: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 dataset which contains all the latitude and longitude information of the cities. This link was also available in the labs.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2"/>
              </a:rPr>
              <a:t>http://cocl.us/Geospatial_data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I will be using </a:t>
            </a:r>
            <a:r>
              <a:rPr lang="en-IN" b="1" dirty="0" err="1">
                <a:solidFill>
                  <a:srgbClr val="1F1F1F"/>
                </a:solidFill>
                <a:latin typeface="Times New Roman" panose="02020603050405020304" pitchFamily="18" charset="0"/>
                <a:ea typeface="Calibri" panose="020F0502020204030204" pitchFamily="34" charset="0"/>
                <a:cs typeface="Times New Roman" panose="02020603050405020304" pitchFamily="18" charset="0"/>
              </a:rPr>
              <a:t>jupyter</a:t>
            </a:r>
            <a:r>
              <a:rPr lang="en-IN" b="1"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 notebook</a:t>
            </a: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 to create the program. </a:t>
            </a:r>
            <a:r>
              <a:rPr lang="en-IN" b="1"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Foursquare </a:t>
            </a:r>
            <a:r>
              <a:rPr lang="en-IN" b="1" dirty="0" err="1">
                <a:solidFill>
                  <a:srgbClr val="1F1F1F"/>
                </a:solidFill>
                <a:latin typeface="Times New Roman" panose="02020603050405020304" pitchFamily="18" charset="0"/>
                <a:ea typeface="Calibri" panose="020F0502020204030204" pitchFamily="34" charset="0"/>
                <a:cs typeface="Times New Roman" panose="02020603050405020304" pitchFamily="18" charset="0"/>
              </a:rPr>
              <a:t>api</a:t>
            </a:r>
            <a:r>
              <a:rPr lang="en-IN" b="1"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will be used to explore the data.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All the modules which I will be using in the program are listed below:</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IN" sz="2000" b="1" dirty="0" err="1">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Numpy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IN" sz="2000" b="1"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Pandas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IN" sz="2000" b="1"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Matplotlib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IN" sz="2000" b="1"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Seaborn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IN" sz="2000" b="1"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Json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IN" sz="2000" b="1" dirty="0" err="1">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Geopy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IN" sz="2000" b="1"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Requests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IN" sz="2000" b="1" dirty="0" err="1">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Sklearn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IN" sz="2000" b="1"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Folium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057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048A60-C12C-4B13-9DB6-417037BD6B16}"/>
              </a:ext>
            </a:extLst>
          </p:cNvPr>
          <p:cNvSpPr/>
          <p:nvPr/>
        </p:nvSpPr>
        <p:spPr>
          <a:xfrm>
            <a:off x="461836" y="559723"/>
            <a:ext cx="2490370" cy="593304"/>
          </a:xfrm>
          <a:prstGeom prst="rect">
            <a:avLst/>
          </a:prstGeom>
        </p:spPr>
        <p:txBody>
          <a:bodyPr wrap="square">
            <a:spAutoFit/>
          </a:bodyPr>
          <a:lstStyle/>
          <a:p>
            <a:pPr algn="just">
              <a:lnSpc>
                <a:spcPct val="107000"/>
              </a:lnSpc>
              <a:spcAft>
                <a:spcPts val="800"/>
              </a:spcAft>
            </a:pPr>
            <a:r>
              <a:rPr lang="en-IN" sz="3200" b="1"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Methodology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345B4B2E-27DE-4570-907C-E9B86BE81275}"/>
              </a:ext>
            </a:extLst>
          </p:cNvPr>
          <p:cNvSpPr/>
          <p:nvPr/>
        </p:nvSpPr>
        <p:spPr>
          <a:xfrm>
            <a:off x="461835" y="1282809"/>
            <a:ext cx="11294735" cy="1069395"/>
          </a:xfrm>
          <a:prstGeom prst="rect">
            <a:avLst/>
          </a:prstGeom>
        </p:spPr>
        <p:txBody>
          <a:bodyPr wrap="square">
            <a:spAutoFit/>
          </a:bodyPr>
          <a:lstStyle/>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The foursquare </a:t>
            </a:r>
            <a:r>
              <a:rPr lang="en-IN" dirty="0" err="1">
                <a:solidFill>
                  <a:srgbClr val="1F1F1F"/>
                </a:solidFill>
                <a:latin typeface="Times New Roman" panose="02020603050405020304" pitchFamily="18" charset="0"/>
                <a:ea typeface="Calibri" panose="020F0502020204030204" pitchFamily="34" charset="0"/>
                <a:cs typeface="Times New Roman" panose="02020603050405020304" pitchFamily="18" charset="0"/>
              </a:rPr>
              <a:t>api</a:t>
            </a: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 client details and version where initialized to the variables. In order to create a </a:t>
            </a:r>
            <a:r>
              <a:rPr lang="en-IN" dirty="0" err="1">
                <a:solidFill>
                  <a:srgbClr val="1F1F1F"/>
                </a:solidFill>
                <a:latin typeface="Times New Roman" panose="02020603050405020304" pitchFamily="18" charset="0"/>
                <a:ea typeface="Calibri" panose="020F0502020204030204" pitchFamily="34" charset="0"/>
                <a:cs typeface="Times New Roman" panose="02020603050405020304" pitchFamily="18" charset="0"/>
              </a:rPr>
              <a:t>url</a:t>
            </a: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 to get requests.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First I did a exploration through visualization of both the cities of Downtown Toronto and Brooklyn. I requested the venues in that place a marked all of them in their </a:t>
            </a:r>
            <a:r>
              <a:rPr lang="en-IN" dirty="0" err="1">
                <a:solidFill>
                  <a:srgbClr val="1F1F1F"/>
                </a:solidFill>
                <a:latin typeface="Times New Roman" panose="02020603050405020304" pitchFamily="18" charset="0"/>
                <a:ea typeface="Calibri" panose="020F0502020204030204" pitchFamily="34" charset="0"/>
                <a:cs typeface="Times New Roman" panose="02020603050405020304" pitchFamily="18" charset="0"/>
              </a:rPr>
              <a:t>repective</a:t>
            </a: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 maps using folium.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0B2AA66-287C-49DA-942B-9394509CD28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795" y="2812869"/>
            <a:ext cx="5268405" cy="3595324"/>
          </a:xfrm>
          <a:prstGeom prst="rect">
            <a:avLst/>
          </a:prstGeom>
          <a:noFill/>
          <a:ln>
            <a:noFill/>
          </a:ln>
        </p:spPr>
      </p:pic>
      <p:pic>
        <p:nvPicPr>
          <p:cNvPr id="5" name="Picture 4">
            <a:extLst>
              <a:ext uri="{FF2B5EF4-FFF2-40B4-BE49-F238E27FC236}">
                <a16:creationId xmlns:a16="http://schemas.microsoft.com/office/drawing/2014/main" id="{6EDEFBFC-4E73-45FE-8F99-8A55939A01A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3735" y="2888094"/>
            <a:ext cx="5726430" cy="3444875"/>
          </a:xfrm>
          <a:prstGeom prst="rect">
            <a:avLst/>
          </a:prstGeom>
          <a:noFill/>
          <a:ln>
            <a:noFill/>
          </a:ln>
        </p:spPr>
      </p:pic>
      <p:sp>
        <p:nvSpPr>
          <p:cNvPr id="6" name="Rectangle 5">
            <a:extLst>
              <a:ext uri="{FF2B5EF4-FFF2-40B4-BE49-F238E27FC236}">
                <a16:creationId xmlns:a16="http://schemas.microsoft.com/office/drawing/2014/main" id="{8680D648-8DD2-4511-B4B1-4185CC444191}"/>
              </a:ext>
            </a:extLst>
          </p:cNvPr>
          <p:cNvSpPr/>
          <p:nvPr/>
        </p:nvSpPr>
        <p:spPr>
          <a:xfrm>
            <a:off x="614044" y="2352204"/>
            <a:ext cx="1576072" cy="374077"/>
          </a:xfrm>
          <a:prstGeom prst="rect">
            <a:avLst/>
          </a:prstGeom>
        </p:spPr>
        <p:txBody>
          <a:bodyPr wrap="none">
            <a:spAutoFit/>
          </a:bodyPr>
          <a:lstStyle/>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Brooklyn map:</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7F61813A-0348-4E76-8019-8501FBF26DB0}"/>
              </a:ext>
            </a:extLst>
          </p:cNvPr>
          <p:cNvSpPr/>
          <p:nvPr/>
        </p:nvSpPr>
        <p:spPr>
          <a:xfrm>
            <a:off x="6355750" y="2352204"/>
            <a:ext cx="2511200" cy="374077"/>
          </a:xfrm>
          <a:prstGeom prst="rect">
            <a:avLst/>
          </a:prstGeom>
        </p:spPr>
        <p:txBody>
          <a:bodyPr wrap="none">
            <a:spAutoFit/>
          </a:bodyPr>
          <a:lstStyle/>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Downtown Toronto map:</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985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21F40B-3929-4F32-B5F5-70EF6ABFBC73}"/>
              </a:ext>
            </a:extLst>
          </p:cNvPr>
          <p:cNvSpPr/>
          <p:nvPr/>
        </p:nvSpPr>
        <p:spPr>
          <a:xfrm>
            <a:off x="641661" y="472637"/>
            <a:ext cx="2972395" cy="468077"/>
          </a:xfrm>
          <a:prstGeom prst="rect">
            <a:avLst/>
          </a:prstGeom>
        </p:spPr>
        <p:txBody>
          <a:bodyPr wrap="square">
            <a:spAutoFit/>
          </a:bodyPr>
          <a:lstStyle/>
          <a:p>
            <a:pPr algn="just">
              <a:lnSpc>
                <a:spcPct val="107000"/>
              </a:lnSpc>
              <a:spcAft>
                <a:spcPts val="800"/>
              </a:spcAft>
            </a:pPr>
            <a:r>
              <a:rPr lang="en-IN" sz="2400" b="1"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Statistical </a:t>
            </a:r>
            <a:r>
              <a:rPr lang="en-IN" sz="2400" b="1" dirty="0" err="1">
                <a:solidFill>
                  <a:srgbClr val="1F1F1F"/>
                </a:solidFill>
                <a:latin typeface="Times New Roman" panose="02020603050405020304" pitchFamily="18" charset="0"/>
                <a:ea typeface="Calibri" panose="020F0502020204030204" pitchFamily="34" charset="0"/>
                <a:cs typeface="Times New Roman" panose="02020603050405020304" pitchFamily="18" charset="0"/>
              </a:rPr>
              <a:t>Anaysis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7C473F35-7D8B-4106-A81B-D9BCD2EED5F5}"/>
              </a:ext>
            </a:extLst>
          </p:cNvPr>
          <p:cNvSpPr/>
          <p:nvPr/>
        </p:nvSpPr>
        <p:spPr>
          <a:xfrm>
            <a:off x="409302" y="940714"/>
            <a:ext cx="11416937" cy="1069395"/>
          </a:xfrm>
          <a:prstGeom prst="rect">
            <a:avLst/>
          </a:prstGeom>
        </p:spPr>
        <p:txBody>
          <a:bodyPr wrap="square">
            <a:spAutoFit/>
          </a:bodyPr>
          <a:lstStyle/>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I retrieved all the data life information of rating , location, etc on all the venues located in the above maps using a Jason file for each particular location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Then performed one hot coding to divide them into particular categories so it will be easy while clustering them later.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AC53CA8-26A9-4D8E-8910-31D17DC811D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302" y="2383109"/>
            <a:ext cx="5730875" cy="1638935"/>
          </a:xfrm>
          <a:prstGeom prst="rect">
            <a:avLst/>
          </a:prstGeom>
          <a:noFill/>
          <a:ln>
            <a:noFill/>
          </a:ln>
        </p:spPr>
      </p:pic>
      <p:pic>
        <p:nvPicPr>
          <p:cNvPr id="5" name="Picture 4">
            <a:extLst>
              <a:ext uri="{FF2B5EF4-FFF2-40B4-BE49-F238E27FC236}">
                <a16:creationId xmlns:a16="http://schemas.microsoft.com/office/drawing/2014/main" id="{56307F6E-B033-4EA1-ACE4-40D1432E5FD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301" y="5105945"/>
            <a:ext cx="5730875" cy="1348740"/>
          </a:xfrm>
          <a:prstGeom prst="rect">
            <a:avLst/>
          </a:prstGeom>
          <a:noFill/>
          <a:ln>
            <a:noFill/>
          </a:ln>
        </p:spPr>
      </p:pic>
      <p:sp>
        <p:nvSpPr>
          <p:cNvPr id="7" name="Rectangle 6">
            <a:extLst>
              <a:ext uri="{FF2B5EF4-FFF2-40B4-BE49-F238E27FC236}">
                <a16:creationId xmlns:a16="http://schemas.microsoft.com/office/drawing/2014/main" id="{2A99EDBC-1565-46E0-83FF-16F9D29B7D1D}"/>
              </a:ext>
            </a:extLst>
          </p:cNvPr>
          <p:cNvSpPr/>
          <p:nvPr/>
        </p:nvSpPr>
        <p:spPr>
          <a:xfrm>
            <a:off x="409301" y="4663226"/>
            <a:ext cx="1080745" cy="369332"/>
          </a:xfrm>
          <a:prstGeom prst="rect">
            <a:avLst/>
          </a:prstGeom>
        </p:spPr>
        <p:txBody>
          <a:bodyPr wrap="none">
            <a:spAutoFit/>
          </a:bodyPr>
          <a:lstStyle/>
          <a:p>
            <a:r>
              <a:rPr lang="en-IN"/>
              <a:t>Brooklyn:</a:t>
            </a:r>
          </a:p>
        </p:txBody>
      </p:sp>
      <p:sp>
        <p:nvSpPr>
          <p:cNvPr id="8" name="Rectangle 7">
            <a:extLst>
              <a:ext uri="{FF2B5EF4-FFF2-40B4-BE49-F238E27FC236}">
                <a16:creationId xmlns:a16="http://schemas.microsoft.com/office/drawing/2014/main" id="{13C650FE-6FBB-4BC9-BD49-9838C67BE6CA}"/>
              </a:ext>
            </a:extLst>
          </p:cNvPr>
          <p:cNvSpPr/>
          <p:nvPr/>
        </p:nvSpPr>
        <p:spPr>
          <a:xfrm>
            <a:off x="409301" y="2007735"/>
            <a:ext cx="2055947" cy="374077"/>
          </a:xfrm>
          <a:prstGeom prst="rect">
            <a:avLst/>
          </a:prstGeom>
        </p:spPr>
        <p:txBody>
          <a:bodyPr wrap="none">
            <a:spAutoFit/>
          </a:bodyPr>
          <a:lstStyle/>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Downtown Toronto: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8597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527285-9A65-4609-A538-CB1B4092D49E}"/>
              </a:ext>
            </a:extLst>
          </p:cNvPr>
          <p:cNvSpPr/>
          <p:nvPr/>
        </p:nvSpPr>
        <p:spPr>
          <a:xfrm>
            <a:off x="444137" y="367726"/>
            <a:ext cx="11338560" cy="670440"/>
          </a:xfrm>
          <a:prstGeom prst="rect">
            <a:avLst/>
          </a:prstGeom>
        </p:spPr>
        <p:txBody>
          <a:bodyPr wrap="square">
            <a:spAutoFit/>
          </a:bodyPr>
          <a:lstStyle/>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Later we created the top 10 venues in a neighbourhood and multiplied it with the one hot coding so that each venue falls in a certain </a:t>
            </a:r>
            <a:r>
              <a:rPr lang="en-IN" dirty="0" err="1">
                <a:solidFill>
                  <a:srgbClr val="1F1F1F"/>
                </a:solidFill>
                <a:latin typeface="Times New Roman" panose="02020603050405020304" pitchFamily="18" charset="0"/>
                <a:ea typeface="Calibri" panose="020F0502020204030204" pitchFamily="34" charset="0"/>
                <a:cs typeface="Times New Roman" panose="02020603050405020304" pitchFamily="18" charset="0"/>
              </a:rPr>
              <a:t>cateogory</a:t>
            </a: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 and is divided into 4 proper </a:t>
            </a:r>
            <a:r>
              <a:rPr lang="en-IN" dirty="0" err="1">
                <a:solidFill>
                  <a:srgbClr val="1F1F1F"/>
                </a:solidFill>
                <a:latin typeface="Times New Roman" panose="02020603050405020304" pitchFamily="18" charset="0"/>
                <a:ea typeface="Calibri" panose="020F0502020204030204" pitchFamily="34" charset="0"/>
                <a:cs typeface="Times New Roman" panose="02020603050405020304" pitchFamily="18" charset="0"/>
              </a:rPr>
              <a:t>clustrers</a:t>
            </a: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 as seen below.</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C57AA9FA-5C77-45A3-B4BE-D73D942A01A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117" y="1673770"/>
            <a:ext cx="5730875" cy="1629410"/>
          </a:xfrm>
          <a:prstGeom prst="rect">
            <a:avLst/>
          </a:prstGeom>
          <a:noFill/>
          <a:ln>
            <a:noFill/>
          </a:ln>
        </p:spPr>
      </p:pic>
      <p:pic>
        <p:nvPicPr>
          <p:cNvPr id="4" name="Picture 3">
            <a:extLst>
              <a:ext uri="{FF2B5EF4-FFF2-40B4-BE49-F238E27FC236}">
                <a16:creationId xmlns:a16="http://schemas.microsoft.com/office/drawing/2014/main" id="{A4EFAE6E-A588-40F9-86BC-F124D0676AA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117" y="4274593"/>
            <a:ext cx="5730875" cy="2018665"/>
          </a:xfrm>
          <a:prstGeom prst="rect">
            <a:avLst/>
          </a:prstGeom>
          <a:noFill/>
          <a:ln>
            <a:noFill/>
          </a:ln>
        </p:spPr>
      </p:pic>
      <p:sp>
        <p:nvSpPr>
          <p:cNvPr id="5" name="Rectangle 4">
            <a:extLst>
              <a:ext uri="{FF2B5EF4-FFF2-40B4-BE49-F238E27FC236}">
                <a16:creationId xmlns:a16="http://schemas.microsoft.com/office/drawing/2014/main" id="{F6AB8D76-E379-4D1D-9326-3EFBAE661809}"/>
              </a:ext>
            </a:extLst>
          </p:cNvPr>
          <p:cNvSpPr/>
          <p:nvPr/>
        </p:nvSpPr>
        <p:spPr>
          <a:xfrm>
            <a:off x="644117" y="1168929"/>
            <a:ext cx="2055947" cy="374077"/>
          </a:xfrm>
          <a:prstGeom prst="rect">
            <a:avLst/>
          </a:prstGeom>
        </p:spPr>
        <p:txBody>
          <a:bodyPr wrap="none">
            <a:spAutoFit/>
          </a:bodyPr>
          <a:lstStyle/>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Downtown Toronto: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946788D9-0DC2-4ADC-84FD-7F65563D0E5D}"/>
              </a:ext>
            </a:extLst>
          </p:cNvPr>
          <p:cNvSpPr/>
          <p:nvPr/>
        </p:nvSpPr>
        <p:spPr>
          <a:xfrm>
            <a:off x="551270" y="3830123"/>
            <a:ext cx="1120820" cy="374077"/>
          </a:xfrm>
          <a:prstGeom prst="rect">
            <a:avLst/>
          </a:prstGeom>
        </p:spPr>
        <p:txBody>
          <a:bodyPr wrap="none">
            <a:spAutoFit/>
          </a:bodyPr>
          <a:lstStyle/>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Brooklyn: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686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FC4C0-2D19-4974-8B07-AB30501FBF7C}"/>
              </a:ext>
            </a:extLst>
          </p:cNvPr>
          <p:cNvSpPr/>
          <p:nvPr/>
        </p:nvSpPr>
        <p:spPr>
          <a:xfrm>
            <a:off x="426719" y="480937"/>
            <a:ext cx="11408229" cy="670440"/>
          </a:xfrm>
          <a:prstGeom prst="rect">
            <a:avLst/>
          </a:prstGeom>
        </p:spPr>
        <p:txBody>
          <a:bodyPr wrap="square">
            <a:spAutoFit/>
          </a:bodyPr>
          <a:lstStyle/>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After getting all the information all the clusters where placed on a folium map. This showed us how many different amenities and places are there in the city and exactly where they are located in the neighbourhood.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2AEB5045-36B0-4C26-A08C-80F78563A70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4115" y="2149838"/>
            <a:ext cx="5451884" cy="3376930"/>
          </a:xfrm>
          <a:prstGeom prst="rect">
            <a:avLst/>
          </a:prstGeom>
          <a:noFill/>
          <a:ln>
            <a:noFill/>
          </a:ln>
        </p:spPr>
      </p:pic>
      <p:pic>
        <p:nvPicPr>
          <p:cNvPr id="4" name="Picture 3">
            <a:extLst>
              <a:ext uri="{FF2B5EF4-FFF2-40B4-BE49-F238E27FC236}">
                <a16:creationId xmlns:a16="http://schemas.microsoft.com/office/drawing/2014/main" id="{4CE5B908-05A1-4F34-8652-1B1F806CD17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78563" y="2068558"/>
            <a:ext cx="5373823" cy="3458210"/>
          </a:xfrm>
          <a:prstGeom prst="rect">
            <a:avLst/>
          </a:prstGeom>
          <a:noFill/>
          <a:ln>
            <a:noFill/>
          </a:ln>
        </p:spPr>
      </p:pic>
      <p:sp>
        <p:nvSpPr>
          <p:cNvPr id="5" name="Rectangle 4">
            <a:extLst>
              <a:ext uri="{FF2B5EF4-FFF2-40B4-BE49-F238E27FC236}">
                <a16:creationId xmlns:a16="http://schemas.microsoft.com/office/drawing/2014/main" id="{991030F7-1D59-4FF1-A34B-BBFFB7AFAC39}"/>
              </a:ext>
            </a:extLst>
          </p:cNvPr>
          <p:cNvSpPr/>
          <p:nvPr/>
        </p:nvSpPr>
        <p:spPr>
          <a:xfrm>
            <a:off x="644115" y="1578625"/>
            <a:ext cx="2055947" cy="374077"/>
          </a:xfrm>
          <a:prstGeom prst="rect">
            <a:avLst/>
          </a:prstGeom>
        </p:spPr>
        <p:txBody>
          <a:bodyPr wrap="none">
            <a:spAutoFit/>
          </a:bodyPr>
          <a:lstStyle/>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Downtown Toronto: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6AA0DF5E-7F90-4A2C-A124-F95C63DA19B7}"/>
              </a:ext>
            </a:extLst>
          </p:cNvPr>
          <p:cNvSpPr/>
          <p:nvPr/>
        </p:nvSpPr>
        <p:spPr>
          <a:xfrm>
            <a:off x="6278563" y="1578625"/>
            <a:ext cx="1120820" cy="374077"/>
          </a:xfrm>
          <a:prstGeom prst="rect">
            <a:avLst/>
          </a:prstGeom>
        </p:spPr>
        <p:txBody>
          <a:bodyPr wrap="none">
            <a:spAutoFit/>
          </a:bodyPr>
          <a:lstStyle/>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Brooklyn: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37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05D655-CB24-4091-9FAD-8BF6BCDEBC2A}"/>
              </a:ext>
            </a:extLst>
          </p:cNvPr>
          <p:cNvSpPr/>
          <p:nvPr/>
        </p:nvSpPr>
        <p:spPr>
          <a:xfrm>
            <a:off x="435429" y="426100"/>
            <a:ext cx="11347268" cy="1929374"/>
          </a:xfrm>
          <a:prstGeom prst="rect">
            <a:avLst/>
          </a:prstGeom>
        </p:spPr>
        <p:txBody>
          <a:bodyPr wrap="square">
            <a:spAutoFit/>
          </a:bodyPr>
          <a:lstStyle/>
          <a:p>
            <a:pPr algn="just">
              <a:lnSpc>
                <a:spcPct val="107000"/>
              </a:lnSpc>
              <a:spcAft>
                <a:spcPts val="800"/>
              </a:spcAft>
            </a:pPr>
            <a:r>
              <a:rPr lang="en-IN" sz="2800" b="1"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Result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After analysing the data both the neighbourhoods have a high tourist attraction , lot of restaurants and cafes. They also have a lot of good residential areas like parks etc and proper amenities places like airports and train.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The major difference is that they have different historical places and different origins. This includes monuments ,parliamentary buildings and so 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5DE43CD2-3FC9-4F75-9F72-059600347E6A}"/>
              </a:ext>
            </a:extLst>
          </p:cNvPr>
          <p:cNvSpPr/>
          <p:nvPr/>
        </p:nvSpPr>
        <p:spPr>
          <a:xfrm>
            <a:off x="435429" y="2437779"/>
            <a:ext cx="11347268" cy="1929374"/>
          </a:xfrm>
          <a:prstGeom prst="rect">
            <a:avLst/>
          </a:prstGeom>
        </p:spPr>
        <p:txBody>
          <a:bodyPr wrap="square">
            <a:spAutoFit/>
          </a:bodyPr>
          <a:lstStyle/>
          <a:p>
            <a:pPr algn="just">
              <a:lnSpc>
                <a:spcPct val="107000"/>
              </a:lnSpc>
              <a:spcAft>
                <a:spcPts val="800"/>
              </a:spcAft>
            </a:pPr>
            <a:r>
              <a:rPr lang="en-IN" sz="2800" b="1"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Observations and Discussion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Brooklyn is bigger than downtown Toronto it has 3 times more venues than its counterpart as we can see on the map. Not only that the people are diverse as it is evident from the diverse array of restaurants available and the places to visit.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The airport and other transport facilities are nearby and many residential areas are available in Brooklyn than in downtown Toronto.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E8CB965D-38F6-4A80-862D-B04FE0C76F08}"/>
              </a:ext>
            </a:extLst>
          </p:cNvPr>
          <p:cNvSpPr/>
          <p:nvPr/>
        </p:nvSpPr>
        <p:spPr>
          <a:xfrm>
            <a:off x="348343" y="4448974"/>
            <a:ext cx="11373394" cy="1929374"/>
          </a:xfrm>
          <a:prstGeom prst="rect">
            <a:avLst/>
          </a:prstGeom>
        </p:spPr>
        <p:txBody>
          <a:bodyPr wrap="square">
            <a:spAutoFit/>
          </a:bodyPr>
          <a:lstStyle/>
          <a:p>
            <a:pPr algn="just">
              <a:lnSpc>
                <a:spcPct val="107000"/>
              </a:lnSpc>
              <a:spcAft>
                <a:spcPts val="800"/>
              </a:spcAft>
            </a:pPr>
            <a:r>
              <a:rPr lang="en-IN" sz="2800" b="1"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Based on a the analysis the Brooklyn neighbourhood is more suitable for a highly active and busy person who always wants to enjoy and keep traveling without any financial barriers.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On the other hand if you want a simpler life with balance of nature and entertainment downtown Toronto is the best option and is also a solution financially.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4208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RightStep">
      <a:dk1>
        <a:srgbClr val="000000"/>
      </a:dk1>
      <a:lt1>
        <a:srgbClr val="FFFFFF"/>
      </a:lt1>
      <a:dk2>
        <a:srgbClr val="412A24"/>
      </a:dk2>
      <a:lt2>
        <a:srgbClr val="E2E4E8"/>
      </a:lt2>
      <a:accent1>
        <a:srgbClr val="BF9D45"/>
      </a:accent1>
      <a:accent2>
        <a:srgbClr val="9AAA33"/>
      </a:accent2>
      <a:accent3>
        <a:srgbClr val="72B040"/>
      </a:accent3>
      <a:accent4>
        <a:srgbClr val="3BB537"/>
      </a:accent4>
      <a:accent5>
        <a:srgbClr val="42B66F"/>
      </a:accent5>
      <a:accent6>
        <a:srgbClr val="36B29A"/>
      </a:accent6>
      <a:hlink>
        <a:srgbClr val="5676C6"/>
      </a:hlink>
      <a:folHlink>
        <a:srgbClr val="7F7F7F"/>
      </a:folHlink>
    </a:clrScheme>
    <a:fontScheme name="Savon">
      <a:majorFont>
        <a:latin typeface="Century Gothi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13</TotalTime>
  <Words>920</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Garamond</vt:lpstr>
      <vt:lpstr>Gill Sans MT</vt:lpstr>
      <vt:lpstr>Times New Roman</vt:lpstr>
      <vt:lpstr>SavonVTI</vt:lpstr>
      <vt:lpstr>Finding the best Neighbourhood To live between Two Neighbourhoods Using Data Analysis &amp; Data Visualisation </vt:lpstr>
      <vt:lpstr>Introduction </vt:lpstr>
      <vt:lpstr>Data souece and cleaning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best Neighbourhood To live between Two Neighbourhoods Using Data Analysis &amp; Data Visualisation</dc:title>
  <dc:creator>DHEERAJ .P</dc:creator>
  <cp:lastModifiedBy>DHEERAJ .P</cp:lastModifiedBy>
  <cp:revision>2</cp:revision>
  <dcterms:created xsi:type="dcterms:W3CDTF">2020-04-06T14:36:25Z</dcterms:created>
  <dcterms:modified xsi:type="dcterms:W3CDTF">2020-04-06T14:50:22Z</dcterms:modified>
</cp:coreProperties>
</file>