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64" r:id="rId3"/>
    <p:sldId id="257" r:id="rId4"/>
    <p:sldId id="258" r:id="rId5"/>
    <p:sldId id="259" r:id="rId6"/>
    <p:sldId id="262" r:id="rId7"/>
    <p:sldId id="260" r:id="rId8"/>
    <p:sldId id="261" r:id="rId9"/>
    <p:sldId id="267" r:id="rId10"/>
    <p:sldId id="265" r:id="rId11"/>
    <p:sldId id="263" r:id="rId12"/>
    <p:sldId id="266" r:id="rId13"/>
    <p:sldId id="268" r:id="rId14"/>
    <p:sldId id="270" r:id="rId15"/>
    <p:sldId id="271"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C1F15DB-F59D-4528-9CC5-4E59CF7EB9CA}"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BC5C0-718F-4551-8BF2-A37631FA55DB}" type="slidenum">
              <a:rPr lang="en-US" smtClean="0"/>
              <a:t>‹#›</a:t>
            </a:fld>
            <a:endParaRPr lang="en-US"/>
          </a:p>
        </p:txBody>
      </p:sp>
    </p:spTree>
    <p:extLst>
      <p:ext uri="{BB962C8B-B14F-4D97-AF65-F5344CB8AC3E}">
        <p14:creationId xmlns:p14="http://schemas.microsoft.com/office/powerpoint/2010/main" val="1239884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F15DB-F59D-4528-9CC5-4E59CF7EB9CA}"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BC5C0-718F-4551-8BF2-A37631FA55DB}" type="slidenum">
              <a:rPr lang="en-US" smtClean="0"/>
              <a:t>‹#›</a:t>
            </a:fld>
            <a:endParaRPr lang="en-US"/>
          </a:p>
        </p:txBody>
      </p:sp>
    </p:spTree>
    <p:extLst>
      <p:ext uri="{BB962C8B-B14F-4D97-AF65-F5344CB8AC3E}">
        <p14:creationId xmlns:p14="http://schemas.microsoft.com/office/powerpoint/2010/main" val="3366893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F15DB-F59D-4528-9CC5-4E59CF7EB9CA}"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BC5C0-718F-4551-8BF2-A37631FA55DB}" type="slidenum">
              <a:rPr lang="en-US" smtClean="0"/>
              <a:t>‹#›</a:t>
            </a:fld>
            <a:endParaRPr lang="en-US"/>
          </a:p>
        </p:txBody>
      </p:sp>
    </p:spTree>
    <p:extLst>
      <p:ext uri="{BB962C8B-B14F-4D97-AF65-F5344CB8AC3E}">
        <p14:creationId xmlns:p14="http://schemas.microsoft.com/office/powerpoint/2010/main" val="28389755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C1F15DB-F59D-4528-9CC5-4E59CF7EB9CA}"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BC5C0-718F-4551-8BF2-A37631FA55DB}" type="slidenum">
              <a:rPr lang="en-US" smtClean="0"/>
              <a:t>‹#›</a:t>
            </a:fld>
            <a:endParaRPr lang="en-US"/>
          </a:p>
        </p:txBody>
      </p:sp>
    </p:spTree>
    <p:extLst>
      <p:ext uri="{BB962C8B-B14F-4D97-AF65-F5344CB8AC3E}">
        <p14:creationId xmlns:p14="http://schemas.microsoft.com/office/powerpoint/2010/main" val="4187525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1F15DB-F59D-4528-9CC5-4E59CF7EB9CA}" type="datetimeFigureOut">
              <a:rPr lang="en-US" smtClean="0"/>
              <a:t>11/14/2019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1BC5C0-718F-4551-8BF2-A37631FA55DB}" type="slidenum">
              <a:rPr lang="en-US" smtClean="0"/>
              <a:t>‹#›</a:t>
            </a:fld>
            <a:endParaRPr lang="en-US"/>
          </a:p>
        </p:txBody>
      </p:sp>
    </p:spTree>
    <p:extLst>
      <p:ext uri="{BB962C8B-B14F-4D97-AF65-F5344CB8AC3E}">
        <p14:creationId xmlns:p14="http://schemas.microsoft.com/office/powerpoint/2010/main" val="322053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C1F15DB-F59D-4528-9CC5-4E59CF7EB9CA}"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BC5C0-718F-4551-8BF2-A37631FA55DB}" type="slidenum">
              <a:rPr lang="en-US" smtClean="0"/>
              <a:t>‹#›</a:t>
            </a:fld>
            <a:endParaRPr lang="en-US"/>
          </a:p>
        </p:txBody>
      </p:sp>
    </p:spTree>
    <p:extLst>
      <p:ext uri="{BB962C8B-B14F-4D97-AF65-F5344CB8AC3E}">
        <p14:creationId xmlns:p14="http://schemas.microsoft.com/office/powerpoint/2010/main" val="33350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1F15DB-F59D-4528-9CC5-4E59CF7EB9CA}" type="datetimeFigureOut">
              <a:rPr lang="en-US" smtClean="0"/>
              <a:t>11/14/2019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1BC5C0-718F-4551-8BF2-A37631FA55DB}" type="slidenum">
              <a:rPr lang="en-US" smtClean="0"/>
              <a:t>‹#›</a:t>
            </a:fld>
            <a:endParaRPr lang="en-US"/>
          </a:p>
        </p:txBody>
      </p:sp>
    </p:spTree>
    <p:extLst>
      <p:ext uri="{BB962C8B-B14F-4D97-AF65-F5344CB8AC3E}">
        <p14:creationId xmlns:p14="http://schemas.microsoft.com/office/powerpoint/2010/main" val="1699000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1F15DB-F59D-4528-9CC5-4E59CF7EB9CA}" type="datetimeFigureOut">
              <a:rPr lang="en-US" smtClean="0"/>
              <a:t>11/14/2019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1BC5C0-718F-4551-8BF2-A37631FA55DB}" type="slidenum">
              <a:rPr lang="en-US" smtClean="0"/>
              <a:t>‹#›</a:t>
            </a:fld>
            <a:endParaRPr lang="en-US"/>
          </a:p>
        </p:txBody>
      </p:sp>
    </p:spTree>
    <p:extLst>
      <p:ext uri="{BB962C8B-B14F-4D97-AF65-F5344CB8AC3E}">
        <p14:creationId xmlns:p14="http://schemas.microsoft.com/office/powerpoint/2010/main" val="2463519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1F15DB-F59D-4528-9CC5-4E59CF7EB9CA}" type="datetimeFigureOut">
              <a:rPr lang="en-US" smtClean="0"/>
              <a:t>11/14/2019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1BC5C0-718F-4551-8BF2-A37631FA55DB}" type="slidenum">
              <a:rPr lang="en-US" smtClean="0"/>
              <a:t>‹#›</a:t>
            </a:fld>
            <a:endParaRPr lang="en-US"/>
          </a:p>
        </p:txBody>
      </p:sp>
    </p:spTree>
    <p:extLst>
      <p:ext uri="{BB962C8B-B14F-4D97-AF65-F5344CB8AC3E}">
        <p14:creationId xmlns:p14="http://schemas.microsoft.com/office/powerpoint/2010/main" val="3523957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F15DB-F59D-4528-9CC5-4E59CF7EB9CA}"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BC5C0-718F-4551-8BF2-A37631FA55DB}" type="slidenum">
              <a:rPr lang="en-US" smtClean="0"/>
              <a:t>‹#›</a:t>
            </a:fld>
            <a:endParaRPr lang="en-US"/>
          </a:p>
        </p:txBody>
      </p:sp>
    </p:spTree>
    <p:extLst>
      <p:ext uri="{BB962C8B-B14F-4D97-AF65-F5344CB8AC3E}">
        <p14:creationId xmlns:p14="http://schemas.microsoft.com/office/powerpoint/2010/main" val="2731219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1F15DB-F59D-4528-9CC5-4E59CF7EB9CA}" type="datetimeFigureOut">
              <a:rPr lang="en-US" smtClean="0"/>
              <a:t>11/14/2019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1BC5C0-718F-4551-8BF2-A37631FA55DB}" type="slidenum">
              <a:rPr lang="en-US" smtClean="0"/>
              <a:t>‹#›</a:t>
            </a:fld>
            <a:endParaRPr lang="en-US"/>
          </a:p>
        </p:txBody>
      </p:sp>
    </p:spTree>
    <p:extLst>
      <p:ext uri="{BB962C8B-B14F-4D97-AF65-F5344CB8AC3E}">
        <p14:creationId xmlns:p14="http://schemas.microsoft.com/office/powerpoint/2010/main" val="3561262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1F15DB-F59D-4528-9CC5-4E59CF7EB9CA}" type="datetimeFigureOut">
              <a:rPr lang="en-US" smtClean="0"/>
              <a:t>11/14/2019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1BC5C0-718F-4551-8BF2-A37631FA55DB}" type="slidenum">
              <a:rPr lang="en-US" smtClean="0"/>
              <a:t>‹#›</a:t>
            </a:fld>
            <a:endParaRPr lang="en-US"/>
          </a:p>
        </p:txBody>
      </p:sp>
    </p:spTree>
    <p:extLst>
      <p:ext uri="{BB962C8B-B14F-4D97-AF65-F5344CB8AC3E}">
        <p14:creationId xmlns:p14="http://schemas.microsoft.com/office/powerpoint/2010/main" val="26152133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636"/>
            <a:ext cx="7772400" cy="1470025"/>
          </a:xfrm>
        </p:spPr>
        <p:txBody>
          <a:bodyPr>
            <a:normAutofit/>
          </a:bodyPr>
          <a:lstStyle/>
          <a:p>
            <a:r>
              <a:rPr lang="en-US" sz="4000" dirty="0" smtClean="0">
                <a:solidFill>
                  <a:schemeClr val="bg1"/>
                </a:solidFill>
                <a:latin typeface="Bradley Hand ITC" panose="03070402050302030203" pitchFamily="66" charset="0"/>
              </a:rPr>
              <a:t>TECHNICAL SEMINAR ON</a:t>
            </a:r>
            <a:br>
              <a:rPr lang="en-US" sz="4000" dirty="0" smtClean="0">
                <a:solidFill>
                  <a:schemeClr val="bg1"/>
                </a:solidFill>
                <a:latin typeface="Bradley Hand ITC" panose="03070402050302030203" pitchFamily="66" charset="0"/>
              </a:rPr>
            </a:br>
            <a:r>
              <a:rPr lang="en-US" sz="4000" dirty="0" smtClean="0">
                <a:solidFill>
                  <a:schemeClr val="bg1"/>
                </a:solidFill>
                <a:latin typeface="Bradley Hand ITC" panose="03070402050302030203" pitchFamily="66" charset="0"/>
              </a:rPr>
              <a:t>DEEP WEB</a:t>
            </a:r>
            <a:endParaRPr lang="en-US" sz="4000" dirty="0">
              <a:solidFill>
                <a:schemeClr val="bg1"/>
              </a:solidFill>
              <a:latin typeface="Bradley Hand ITC" panose="03070402050302030203" pitchFamily="66" charset="0"/>
            </a:endParaRPr>
          </a:p>
        </p:txBody>
      </p:sp>
      <p:sp>
        <p:nvSpPr>
          <p:cNvPr id="3" name="Subtitle 2"/>
          <p:cNvSpPr>
            <a:spLocks noGrp="1"/>
          </p:cNvSpPr>
          <p:nvPr>
            <p:ph type="subTitle" idx="1"/>
          </p:nvPr>
        </p:nvSpPr>
        <p:spPr>
          <a:xfrm>
            <a:off x="-990600" y="1447800"/>
            <a:ext cx="10972800" cy="5410200"/>
          </a:xfrm>
        </p:spPr>
        <p:txBody>
          <a:bodyPr>
            <a:normAutofit fontScale="92500" lnSpcReduction="20000"/>
          </a:bodyPr>
          <a:lstStyle/>
          <a:p>
            <a:endParaRPr lang="en-US" dirty="0" smtClean="0"/>
          </a:p>
          <a:p>
            <a:endParaRPr lang="en-US" dirty="0"/>
          </a:p>
          <a:p>
            <a:endParaRPr lang="en-US" dirty="0" smtClean="0"/>
          </a:p>
          <a:p>
            <a:r>
              <a:rPr lang="en-US" dirty="0" smtClean="0">
                <a:solidFill>
                  <a:schemeClr val="bg1"/>
                </a:solidFill>
                <a:latin typeface="Bradley Hand ITC" panose="03070402050302030203" pitchFamily="66" charset="0"/>
              </a:rPr>
              <a:t>BACHELOR OF TECHNOLOGY</a:t>
            </a:r>
          </a:p>
          <a:p>
            <a:r>
              <a:rPr lang="en-US" dirty="0" smtClean="0">
                <a:solidFill>
                  <a:schemeClr val="bg1"/>
                </a:solidFill>
                <a:latin typeface="Bradley Hand ITC" panose="03070402050302030203" pitchFamily="66" charset="0"/>
              </a:rPr>
              <a:t>IN</a:t>
            </a:r>
          </a:p>
          <a:p>
            <a:r>
              <a:rPr lang="en-US" dirty="0" smtClean="0">
                <a:solidFill>
                  <a:schemeClr val="bg1"/>
                </a:solidFill>
                <a:latin typeface="Bradley Hand ITC" panose="03070402050302030203" pitchFamily="66" charset="0"/>
              </a:rPr>
              <a:t>COMPUTER SCIENCE AND ENGINEERING</a:t>
            </a:r>
          </a:p>
          <a:p>
            <a:r>
              <a:rPr lang="en-US" dirty="0" smtClean="0">
                <a:solidFill>
                  <a:schemeClr val="bg1"/>
                </a:solidFill>
                <a:latin typeface="Bradley Hand ITC" panose="03070402050302030203" pitchFamily="66" charset="0"/>
              </a:rPr>
              <a:t>BY</a:t>
            </a:r>
          </a:p>
          <a:p>
            <a:r>
              <a:rPr lang="en-US" dirty="0" smtClean="0">
                <a:solidFill>
                  <a:schemeClr val="bg1"/>
                </a:solidFill>
                <a:latin typeface="Bradley Hand ITC" panose="03070402050302030203" pitchFamily="66" charset="0"/>
              </a:rPr>
              <a:t>M.DHEERAJ REDDY(16VE1A05F0)</a:t>
            </a:r>
          </a:p>
          <a:p>
            <a:endParaRPr lang="en-US" dirty="0" smtClean="0">
              <a:solidFill>
                <a:schemeClr val="bg1"/>
              </a:solidFill>
              <a:latin typeface="Bradley Hand ITC" panose="03070402050302030203" pitchFamily="66" charset="0"/>
            </a:endParaRPr>
          </a:p>
          <a:p>
            <a:pPr lvl="8"/>
            <a:r>
              <a:rPr lang="en-US" sz="2600" dirty="0" smtClean="0">
                <a:solidFill>
                  <a:schemeClr val="bg1"/>
                </a:solidFill>
                <a:latin typeface="Bradley Hand ITC" panose="03070402050302030203" pitchFamily="66" charset="0"/>
              </a:rPr>
              <a:t>UNDER THE GUIDANCE OF</a:t>
            </a:r>
          </a:p>
          <a:p>
            <a:pPr lvl="8"/>
            <a:r>
              <a:rPr lang="en-US" sz="2600" dirty="0" smtClean="0">
                <a:solidFill>
                  <a:schemeClr val="bg1"/>
                </a:solidFill>
                <a:latin typeface="Bradley Hand ITC" panose="03070402050302030203" pitchFamily="66" charset="0"/>
              </a:rPr>
              <a:t>HOD</a:t>
            </a:r>
          </a:p>
          <a:p>
            <a:pPr lvl="8"/>
            <a:r>
              <a:rPr lang="en-US" sz="2600" dirty="0" err="1" smtClean="0">
                <a:solidFill>
                  <a:schemeClr val="bg1"/>
                </a:solidFill>
                <a:latin typeface="Bradley Hand ITC" panose="03070402050302030203" pitchFamily="66" charset="0"/>
              </a:rPr>
              <a:t>Dr.V.Goutham</a:t>
            </a:r>
            <a:endParaRPr lang="en-US" sz="2600" dirty="0">
              <a:solidFill>
                <a:schemeClr val="bg1"/>
              </a:solidFill>
              <a:latin typeface="Bradley Hand ITC" panose="03070402050302030203" pitchFamily="66"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1447800"/>
            <a:ext cx="1905000" cy="1219200"/>
          </a:xfrm>
          <a:prstGeom prst="rect">
            <a:avLst/>
          </a:prstGeom>
        </p:spPr>
      </p:pic>
    </p:spTree>
    <p:extLst>
      <p:ext uri="{BB962C8B-B14F-4D97-AF65-F5344CB8AC3E}">
        <p14:creationId xmlns:p14="http://schemas.microsoft.com/office/powerpoint/2010/main" val="2006084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0"/>
            <a:ext cx="7772400" cy="1470025"/>
          </a:xfrm>
        </p:spPr>
        <p:txBody>
          <a:bodyPr>
            <a:normAutofit/>
          </a:bodyPr>
          <a:lstStyle/>
          <a:p>
            <a:r>
              <a:rPr lang="en-US" sz="4000" b="1" u="sng" dirty="0" smtClean="0">
                <a:solidFill>
                  <a:schemeClr val="bg1"/>
                </a:solidFill>
                <a:latin typeface="Bradley Hand ITC" panose="03070402050302030203" pitchFamily="66" charset="0"/>
              </a:rPr>
              <a:t>Transactions on Deep Web</a:t>
            </a:r>
            <a:endParaRPr lang="en-US" sz="4000" b="1" u="sng" dirty="0">
              <a:solidFill>
                <a:schemeClr val="bg1"/>
              </a:solidFill>
              <a:latin typeface="Bradley Hand ITC" panose="03070402050302030203" pitchFamily="66" charset="0"/>
            </a:endParaRPr>
          </a:p>
        </p:txBody>
      </p:sp>
      <p:sp>
        <p:nvSpPr>
          <p:cNvPr id="3" name="Subtitle 2"/>
          <p:cNvSpPr>
            <a:spLocks noGrp="1"/>
          </p:cNvSpPr>
          <p:nvPr>
            <p:ph type="subTitle" idx="1"/>
          </p:nvPr>
        </p:nvSpPr>
        <p:spPr>
          <a:xfrm>
            <a:off x="228600" y="1066800"/>
            <a:ext cx="8610600" cy="5334000"/>
          </a:xfrm>
        </p:spPr>
        <p:txBody>
          <a:bodyPr/>
          <a:lstStyle/>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You may wonder how money-related transactions can happen when sellers and buyers can’t identify each other.</a:t>
            </a:r>
          </a:p>
          <a:p>
            <a:pPr marL="457200" indent="-457200" algn="l">
              <a:buClr>
                <a:schemeClr val="bg1"/>
              </a:buClr>
              <a:buFont typeface="Wingdings" panose="05000000000000000000" pitchFamily="2" charset="2"/>
              <a:buChar char="§"/>
            </a:pPr>
            <a:r>
              <a:rPr lang="en-US" dirty="0" smtClean="0">
                <a:solidFill>
                  <a:schemeClr val="bg1"/>
                </a:solidFill>
                <a:latin typeface="Bradley Hand ITC" panose="03070402050302030203" pitchFamily="66" charset="0"/>
              </a:rPr>
              <a:t>That’s where </a:t>
            </a:r>
            <a:r>
              <a:rPr lang="en-US" i="1" dirty="0" smtClean="0">
                <a:solidFill>
                  <a:srgbClr val="FF0000"/>
                </a:solidFill>
                <a:latin typeface="Bradley Hand ITC" panose="03070402050302030203" pitchFamily="66" charset="0"/>
              </a:rPr>
              <a:t>Bitcoin </a:t>
            </a:r>
            <a:r>
              <a:rPr lang="en-US" dirty="0" smtClean="0">
                <a:solidFill>
                  <a:schemeClr val="bg1"/>
                </a:solidFill>
                <a:latin typeface="Bradley Hand ITC" panose="03070402050302030203" pitchFamily="66" charset="0"/>
              </a:rPr>
              <a:t>comes in.</a:t>
            </a:r>
          </a:p>
          <a:p>
            <a:pPr marL="457200" indent="-457200" algn="l">
              <a:buClr>
                <a:schemeClr val="bg1"/>
              </a:buClr>
              <a:buFont typeface="Wingdings" panose="05000000000000000000" pitchFamily="2" charset="2"/>
              <a:buChar char="§"/>
            </a:pPr>
            <a:r>
              <a:rPr lang="en-US" dirty="0" smtClean="0">
                <a:solidFill>
                  <a:schemeClr val="bg1"/>
                </a:solidFill>
                <a:latin typeface="Bradley Hand ITC" panose="03070402050302030203" pitchFamily="66" charset="0"/>
              </a:rPr>
              <a:t>Bitcoin is basically an encrypted digital currency.</a:t>
            </a:r>
          </a:p>
          <a:p>
            <a:pPr marL="457200" indent="-457200" algn="l">
              <a:buClr>
                <a:schemeClr val="bg1"/>
              </a:buClr>
              <a:buFont typeface="Wingdings" panose="05000000000000000000" pitchFamily="2" charset="2"/>
              <a:buChar char="§"/>
            </a:pPr>
            <a:r>
              <a:rPr lang="en-US" dirty="0" smtClean="0">
                <a:solidFill>
                  <a:schemeClr val="bg1"/>
                </a:solidFill>
                <a:latin typeface="Bradley Hand ITC" panose="03070402050302030203" pitchFamily="66" charset="0"/>
              </a:rPr>
              <a:t>Like regular cash, bitcoin is good for all kinds of transactions, no one can trace a purchase, illegal or otherwise.</a:t>
            </a:r>
            <a:endParaRPr lang="en-US"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14416648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470025"/>
          </a:xfrm>
        </p:spPr>
        <p:txBody>
          <a:bodyPr>
            <a:normAutofit/>
          </a:bodyPr>
          <a:lstStyle/>
          <a:p>
            <a:r>
              <a:rPr lang="en-US" sz="4000" b="1" u="sng" dirty="0" smtClean="0">
                <a:solidFill>
                  <a:schemeClr val="bg1"/>
                </a:solidFill>
                <a:latin typeface="Bradley Hand ITC" panose="03070402050302030203" pitchFamily="66" charset="0"/>
              </a:rPr>
              <a:t>The Brighter </a:t>
            </a:r>
            <a:r>
              <a:rPr lang="en-US" sz="4000" b="1" u="sng" dirty="0">
                <a:solidFill>
                  <a:schemeClr val="bg1"/>
                </a:solidFill>
                <a:latin typeface="Bradley Hand ITC" panose="03070402050302030203" pitchFamily="66" charset="0"/>
              </a:rPr>
              <a:t>S</a:t>
            </a:r>
            <a:r>
              <a:rPr lang="en-US" sz="4000" b="1" u="sng" dirty="0" smtClean="0">
                <a:solidFill>
                  <a:schemeClr val="bg1"/>
                </a:solidFill>
                <a:latin typeface="Bradley Hand ITC" panose="03070402050302030203" pitchFamily="66" charset="0"/>
              </a:rPr>
              <a:t>ide of Darkness</a:t>
            </a:r>
            <a:endParaRPr lang="en-US" sz="4000" b="1" u="sng" dirty="0">
              <a:solidFill>
                <a:schemeClr val="bg1"/>
              </a:solidFill>
              <a:latin typeface="Bradley Hand ITC" panose="03070402050302030203" pitchFamily="66" charset="0"/>
            </a:endParaRPr>
          </a:p>
        </p:txBody>
      </p:sp>
      <p:sp>
        <p:nvSpPr>
          <p:cNvPr id="3" name="Subtitle 2"/>
          <p:cNvSpPr>
            <a:spLocks noGrp="1"/>
          </p:cNvSpPr>
          <p:nvPr>
            <p:ph type="subTitle" idx="1"/>
          </p:nvPr>
        </p:nvSpPr>
        <p:spPr>
          <a:xfrm>
            <a:off x="76200" y="990600"/>
            <a:ext cx="9067800" cy="5791200"/>
          </a:xfrm>
        </p:spPr>
        <p:txBody>
          <a:bodyPr/>
          <a:lstStyle/>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The deep web is home to alternate search engines , e-mail services, file storages, etc.</a:t>
            </a:r>
          </a:p>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The deep web also contains sites that provide a safer meeting ground for the people who may find themselves on the fringes of society.</a:t>
            </a:r>
          </a:p>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Bitcoin may not be entirely stable, but it offers privacy, which is something your credit card company most certainly does not.</a:t>
            </a:r>
          </a:p>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For citizens in totalitarian countries, the deep web offers a more secure way to communicate with like-minded individuals.</a:t>
            </a:r>
            <a:endParaRPr lang="en-US"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2654696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52400"/>
            <a:ext cx="7772400" cy="1470025"/>
          </a:xfrm>
        </p:spPr>
        <p:txBody>
          <a:bodyPr>
            <a:normAutofit/>
          </a:bodyPr>
          <a:lstStyle/>
          <a:p>
            <a:r>
              <a:rPr lang="en-US" sz="4000" b="1" u="sng" dirty="0" smtClean="0">
                <a:solidFill>
                  <a:schemeClr val="bg1"/>
                </a:solidFill>
                <a:latin typeface="Bradley Hand ITC" panose="03070402050302030203" pitchFamily="66" charset="0"/>
              </a:rPr>
              <a:t>Disadvantages of Darkness</a:t>
            </a:r>
            <a:endParaRPr lang="en-US" sz="4000" b="1" u="sng" dirty="0">
              <a:solidFill>
                <a:schemeClr val="bg1"/>
              </a:solidFill>
              <a:latin typeface="Bradley Hand ITC" panose="03070402050302030203" pitchFamily="66" charset="0"/>
            </a:endParaRPr>
          </a:p>
        </p:txBody>
      </p:sp>
      <p:sp>
        <p:nvSpPr>
          <p:cNvPr id="3" name="Subtitle 2"/>
          <p:cNvSpPr>
            <a:spLocks noGrp="1"/>
          </p:cNvSpPr>
          <p:nvPr>
            <p:ph type="subTitle" idx="1"/>
          </p:nvPr>
        </p:nvSpPr>
        <p:spPr>
          <a:xfrm>
            <a:off x="304800" y="1143000"/>
            <a:ext cx="8610600" cy="5410200"/>
          </a:xfrm>
        </p:spPr>
        <p:txBody>
          <a:bodyPr/>
          <a:lstStyle/>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Deep web search engines tend to be slower than the standard surface web search engines.</a:t>
            </a:r>
          </a:p>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Exploring deep web could be dangerous if not used in a proper way.</a:t>
            </a:r>
          </a:p>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Many disturbing activities like smuggling, terrorism, </a:t>
            </a:r>
            <a:r>
              <a:rPr lang="en-US" dirty="0" err="1" smtClean="0">
                <a:solidFill>
                  <a:schemeClr val="bg1"/>
                </a:solidFill>
                <a:latin typeface="Bradley Hand ITC" panose="03070402050302030203" pitchFamily="66" charset="0"/>
              </a:rPr>
              <a:t>weaponization</a:t>
            </a:r>
            <a:r>
              <a:rPr lang="en-US" dirty="0" smtClean="0">
                <a:solidFill>
                  <a:schemeClr val="bg1"/>
                </a:solidFill>
                <a:latin typeface="Bradley Hand ITC" panose="03070402050302030203" pitchFamily="66" charset="0"/>
              </a:rPr>
              <a:t> can be found on the dark web.</a:t>
            </a:r>
          </a:p>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We can never know if the sites on dark web are real, many can lead us to get attacked by malware.</a:t>
            </a:r>
            <a:endParaRPr lang="en-US"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2442505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normAutofit/>
          </a:bodyPr>
          <a:lstStyle/>
          <a:p>
            <a:r>
              <a:rPr lang="en-US" sz="4000" b="1" u="sng" dirty="0" smtClean="0">
                <a:solidFill>
                  <a:schemeClr val="bg1"/>
                </a:solidFill>
                <a:latin typeface="Bradley Hand ITC" panose="03070402050302030203" pitchFamily="66" charset="0"/>
              </a:rPr>
              <a:t>Future </a:t>
            </a:r>
            <a:endParaRPr lang="en-US" sz="4000" b="1" u="sng" dirty="0">
              <a:solidFill>
                <a:schemeClr val="bg1"/>
              </a:solidFill>
              <a:latin typeface="Bradley Hand ITC" panose="03070402050302030203" pitchFamily="66" charset="0"/>
            </a:endParaRPr>
          </a:p>
        </p:txBody>
      </p:sp>
      <p:sp>
        <p:nvSpPr>
          <p:cNvPr id="3" name="Subtitle 2"/>
          <p:cNvSpPr>
            <a:spLocks noGrp="1"/>
          </p:cNvSpPr>
          <p:nvPr>
            <p:ph type="subTitle" idx="1"/>
          </p:nvPr>
        </p:nvSpPr>
        <p:spPr>
          <a:xfrm>
            <a:off x="304800" y="1295400"/>
            <a:ext cx="8534400" cy="5410200"/>
          </a:xfrm>
        </p:spPr>
        <p:txBody>
          <a:bodyPr>
            <a:normAutofit lnSpcReduction="10000"/>
          </a:bodyPr>
          <a:lstStyle/>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The lines between search engine content and the deep web have begun to blur, as search services start to provide access to part or all of once-restricted content.</a:t>
            </a:r>
          </a:p>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An increasing amount of deep web content is opening up to free search as publishers and libraries make agreements with large search engines.</a:t>
            </a:r>
          </a:p>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In the future, deep web content may be defined less by opportunity for search than by access fees or other types of authentication. </a:t>
            </a:r>
            <a:endParaRPr lang="en-US"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2842330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0"/>
            <a:ext cx="7772400" cy="1470025"/>
          </a:xfrm>
        </p:spPr>
        <p:txBody>
          <a:bodyPr>
            <a:normAutofit/>
          </a:bodyPr>
          <a:lstStyle/>
          <a:p>
            <a:r>
              <a:rPr lang="en-US" sz="4000" b="1" u="sng" dirty="0" smtClean="0">
                <a:solidFill>
                  <a:schemeClr val="bg1"/>
                </a:solidFill>
                <a:latin typeface="Bradley Hand ITC" panose="03070402050302030203" pitchFamily="66" charset="0"/>
              </a:rPr>
              <a:t>CONCLUSION</a:t>
            </a:r>
            <a:endParaRPr lang="en-US" sz="4000" b="1" u="sng" dirty="0">
              <a:solidFill>
                <a:schemeClr val="bg1"/>
              </a:solidFill>
              <a:latin typeface="Bradley Hand ITC" panose="03070402050302030203" pitchFamily="66" charset="0"/>
            </a:endParaRPr>
          </a:p>
        </p:txBody>
      </p:sp>
      <p:sp>
        <p:nvSpPr>
          <p:cNvPr id="3" name="Subtitle 2"/>
          <p:cNvSpPr>
            <a:spLocks noGrp="1"/>
          </p:cNvSpPr>
          <p:nvPr>
            <p:ph type="subTitle" idx="1"/>
          </p:nvPr>
        </p:nvSpPr>
        <p:spPr>
          <a:xfrm>
            <a:off x="381000" y="990600"/>
            <a:ext cx="8305800" cy="5486400"/>
          </a:xfrm>
        </p:spPr>
        <p:txBody>
          <a:bodyPr/>
          <a:lstStyle/>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The deep web will continue to perplex and fascinate everyone who uses the internet.</a:t>
            </a:r>
          </a:p>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It contains an enthralling amount of knowledge that could help us evolve technologically.</a:t>
            </a:r>
          </a:p>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And of course, it’s darker side will be lurking too, just as it always does in the human nature.</a:t>
            </a:r>
          </a:p>
        </p:txBody>
      </p:sp>
    </p:spTree>
    <p:extLst>
      <p:ext uri="{BB962C8B-B14F-4D97-AF65-F5344CB8AC3E}">
        <p14:creationId xmlns:p14="http://schemas.microsoft.com/office/powerpoint/2010/main" val="2476087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0"/>
            <a:ext cx="7772400" cy="1470025"/>
          </a:xfrm>
        </p:spPr>
        <p:txBody>
          <a:bodyPr/>
          <a:lstStyle/>
          <a:p>
            <a:endParaRPr lang="en-US"/>
          </a:p>
        </p:txBody>
      </p:sp>
      <p:sp>
        <p:nvSpPr>
          <p:cNvPr id="3" name="Subtitle 2"/>
          <p:cNvSpPr>
            <a:spLocks noGrp="1"/>
          </p:cNvSpPr>
          <p:nvPr>
            <p:ph type="subTitle" idx="1"/>
          </p:nvPr>
        </p:nvSpPr>
        <p:spPr>
          <a:xfrm>
            <a:off x="1447800" y="2514600"/>
            <a:ext cx="6400800" cy="1752600"/>
          </a:xfrm>
        </p:spPr>
        <p:txBody>
          <a:bodyPr>
            <a:normAutofit/>
          </a:bodyPr>
          <a:lstStyle/>
          <a:p>
            <a:r>
              <a:rPr lang="en-US" sz="4000" dirty="0" smtClean="0">
                <a:solidFill>
                  <a:schemeClr val="bg1"/>
                </a:solidFill>
                <a:latin typeface="Bradley Hand ITC" panose="03070402050302030203" pitchFamily="66" charset="0"/>
              </a:rPr>
              <a:t>THANK YOU!!</a:t>
            </a:r>
            <a:endParaRPr lang="en-US" sz="4000"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249598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4636"/>
            <a:ext cx="7772400" cy="1470025"/>
          </a:xfrm>
        </p:spPr>
        <p:txBody>
          <a:bodyPr>
            <a:normAutofit/>
          </a:bodyPr>
          <a:lstStyle/>
          <a:p>
            <a:r>
              <a:rPr lang="en-US" sz="4000" b="1" u="sng" dirty="0" smtClean="0">
                <a:solidFill>
                  <a:schemeClr val="bg1"/>
                </a:solidFill>
                <a:latin typeface="Bradley Hand ITC" panose="03070402050302030203" pitchFamily="66" charset="0"/>
              </a:rPr>
              <a:t>Abstract</a:t>
            </a:r>
            <a:endParaRPr lang="en-US" sz="4000" b="1" u="sng" dirty="0">
              <a:solidFill>
                <a:schemeClr val="bg1"/>
              </a:solidFill>
              <a:latin typeface="Bradley Hand ITC" panose="03070402050302030203" pitchFamily="66" charset="0"/>
            </a:endParaRPr>
          </a:p>
        </p:txBody>
      </p:sp>
      <p:sp>
        <p:nvSpPr>
          <p:cNvPr id="3" name="Subtitle 2"/>
          <p:cNvSpPr>
            <a:spLocks noGrp="1"/>
          </p:cNvSpPr>
          <p:nvPr>
            <p:ph type="subTitle" idx="1"/>
          </p:nvPr>
        </p:nvSpPr>
        <p:spPr>
          <a:xfrm>
            <a:off x="381000" y="1371600"/>
            <a:ext cx="8382000" cy="5181600"/>
          </a:xfrm>
        </p:spPr>
        <p:txBody>
          <a:bodyPr>
            <a:normAutofit lnSpcReduction="10000"/>
          </a:bodyPr>
          <a:lstStyle/>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The deep web is also known as invisible web or hidden web are parts of the world wide web and its 	contents are not indexed by standard search engines for any sort of reason.</a:t>
            </a:r>
          </a:p>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The content of deep web is hidden behind HTML forms. The surface web is the opposite term to deep web.</a:t>
            </a:r>
          </a:p>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Deep web is anonymous internet where it is much difficult for hackers, or spies to track internet users on which websites they are using and what are they doing there.</a:t>
            </a:r>
            <a:endParaRPr lang="en-US" dirty="0">
              <a:solidFill>
                <a:schemeClr val="bg1"/>
              </a:solidFill>
              <a:latin typeface="Bradley Hand ITC" panose="03070402050302030203" pitchFamily="66" charset="0"/>
            </a:endParaRPr>
          </a:p>
        </p:txBody>
      </p:sp>
    </p:spTree>
    <p:extLst>
      <p:ext uri="{BB962C8B-B14F-4D97-AF65-F5344CB8AC3E}">
        <p14:creationId xmlns:p14="http://schemas.microsoft.com/office/powerpoint/2010/main" val="1794044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52400"/>
            <a:ext cx="7772400" cy="457199"/>
          </a:xfrm>
        </p:spPr>
        <p:txBody>
          <a:bodyPr>
            <a:normAutofit fontScale="90000"/>
          </a:bodyPr>
          <a:lstStyle/>
          <a:p>
            <a:r>
              <a:rPr lang="en-US" b="1" u="sng" dirty="0" smtClean="0">
                <a:solidFill>
                  <a:schemeClr val="bg1"/>
                </a:solidFill>
                <a:latin typeface="Bradley Hand ITC" panose="03070402050302030203" pitchFamily="66" charset="0"/>
              </a:rPr>
              <a:t>Deep web-Introduction</a:t>
            </a:r>
            <a:endParaRPr lang="en-US" b="1" u="sng" dirty="0">
              <a:solidFill>
                <a:schemeClr val="bg1"/>
              </a:solidFill>
              <a:latin typeface="Bradley Hand ITC" panose="03070402050302030203" pitchFamily="66" charset="0"/>
            </a:endParaRPr>
          </a:p>
        </p:txBody>
      </p:sp>
      <p:sp>
        <p:nvSpPr>
          <p:cNvPr id="5" name="Subtitle 4"/>
          <p:cNvSpPr>
            <a:spLocks noGrp="1"/>
          </p:cNvSpPr>
          <p:nvPr>
            <p:ph type="subTitle" idx="1"/>
          </p:nvPr>
        </p:nvSpPr>
        <p:spPr>
          <a:xfrm>
            <a:off x="304800" y="1106714"/>
            <a:ext cx="8610600" cy="5715000"/>
          </a:xfrm>
        </p:spPr>
        <p:txBody>
          <a:bodyPr/>
          <a:lstStyle/>
          <a:p>
            <a:pPr marL="457200" indent="-457200" algn="l">
              <a:buClr>
                <a:schemeClr val="bg1"/>
              </a:buClr>
              <a:buFont typeface="Wingdings" panose="05000000000000000000" pitchFamily="2" charset="2"/>
              <a:buChar char="§"/>
            </a:pPr>
            <a:r>
              <a:rPr lang="en-US" dirty="0" smtClean="0">
                <a:solidFill>
                  <a:schemeClr val="bg1"/>
                </a:solidFill>
                <a:latin typeface="Bradley Hand ITC" panose="03070402050302030203" pitchFamily="66" charset="0"/>
              </a:rPr>
              <a:t>The Deep web Is the world wide web content that is not part of the surface web.</a:t>
            </a:r>
            <a:endParaRPr lang="en-US" dirty="0">
              <a:solidFill>
                <a:schemeClr val="bg1"/>
              </a:solidFill>
              <a:latin typeface="Bradley Hand ITC" panose="03070402050302030203" pitchFamily="66" charset="0"/>
            </a:endParaRPr>
          </a:p>
          <a:p>
            <a:pPr marL="457200" indent="-457200" algn="l">
              <a:buClr>
                <a:schemeClr val="bg1"/>
              </a:buClr>
              <a:buFont typeface="Wingdings" panose="05000000000000000000" pitchFamily="2" charset="2"/>
              <a:buChar char="§"/>
            </a:pPr>
            <a:r>
              <a:rPr lang="en-US" dirty="0" smtClean="0">
                <a:solidFill>
                  <a:schemeClr val="bg1"/>
                </a:solidFill>
                <a:latin typeface="Bradley Hand ITC" panose="03070402050302030203" pitchFamily="66" charset="0"/>
              </a:rPr>
              <a:t>It is also called the </a:t>
            </a:r>
            <a:r>
              <a:rPr lang="en-US" dirty="0" err="1" smtClean="0">
                <a:solidFill>
                  <a:srgbClr val="FF0000"/>
                </a:solidFill>
                <a:latin typeface="Bradley Hand ITC" panose="03070402050302030203" pitchFamily="66" charset="0"/>
              </a:rPr>
              <a:t>Deepnet</a:t>
            </a:r>
            <a:r>
              <a:rPr lang="en-US" dirty="0" smtClean="0">
                <a:solidFill>
                  <a:srgbClr val="FF0000"/>
                </a:solidFill>
                <a:latin typeface="Bradley Hand ITC" panose="03070402050302030203" pitchFamily="66" charset="0"/>
              </a:rPr>
              <a:t> , Invisible Web or         Hidden Web.           </a:t>
            </a:r>
            <a:r>
              <a:rPr lang="en-US" dirty="0" smtClean="0">
                <a:solidFill>
                  <a:schemeClr val="bg1"/>
                </a:solidFill>
                <a:latin typeface="Bradley Hand ITC" panose="03070402050302030203" pitchFamily="66" charset="0"/>
              </a:rPr>
              <a:t>        </a:t>
            </a:r>
          </a:p>
          <a:p>
            <a:pPr marL="457200" indent="-457200" algn="l">
              <a:buClr>
                <a:schemeClr val="bg1"/>
              </a:buClr>
              <a:buFont typeface="Wingdings" panose="05000000000000000000" pitchFamily="2" charset="2"/>
              <a:buChar char="§"/>
            </a:pPr>
            <a:r>
              <a:rPr lang="en-US" dirty="0" smtClean="0">
                <a:solidFill>
                  <a:schemeClr val="bg1"/>
                </a:solidFill>
                <a:latin typeface="Bradley Hand ITC" panose="03070402050302030203" pitchFamily="66" charset="0"/>
              </a:rPr>
              <a:t>It is the largest growing category of new information on the internet.</a:t>
            </a:r>
          </a:p>
          <a:p>
            <a:pPr marL="457200" indent="-457200" algn="l">
              <a:buClr>
                <a:schemeClr val="bg1"/>
              </a:buClr>
              <a:buFont typeface="Wingdings" panose="05000000000000000000" pitchFamily="2" charset="2"/>
              <a:buChar char="§"/>
            </a:pPr>
            <a:r>
              <a:rPr lang="en-US" dirty="0" smtClean="0">
                <a:solidFill>
                  <a:schemeClr val="bg1"/>
                </a:solidFill>
                <a:latin typeface="Bradley Hand ITC" panose="03070402050302030203" pitchFamily="66" charset="0"/>
              </a:rPr>
              <a:t>It consists of 400-550 times more public information than surface web.</a:t>
            </a:r>
          </a:p>
        </p:txBody>
      </p:sp>
    </p:spTree>
    <p:extLst>
      <p:ext uri="{BB962C8B-B14F-4D97-AF65-F5344CB8AC3E}">
        <p14:creationId xmlns:p14="http://schemas.microsoft.com/office/powerpoint/2010/main" val="1311983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381000"/>
            <a:ext cx="8001000" cy="6108290"/>
          </a:xfrm>
          <a:prstGeom prst="rect">
            <a:avLst/>
          </a:prstGeom>
        </p:spPr>
      </p:pic>
    </p:spTree>
    <p:extLst>
      <p:ext uri="{BB962C8B-B14F-4D97-AF65-F5344CB8AC3E}">
        <p14:creationId xmlns:p14="http://schemas.microsoft.com/office/powerpoint/2010/main" val="558400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normAutofit/>
          </a:bodyPr>
          <a:lstStyle/>
          <a:p>
            <a:r>
              <a:rPr lang="en-US" sz="4000" b="1" u="sng" dirty="0" smtClean="0">
                <a:solidFill>
                  <a:schemeClr val="bg1"/>
                </a:solidFill>
                <a:latin typeface="Bradley Hand ITC" panose="03070402050302030203" pitchFamily="66" charset="0"/>
              </a:rPr>
              <a:t>What’s in the deep web?</a:t>
            </a:r>
            <a:endParaRPr lang="en-US" sz="4000" b="1" u="sng" dirty="0">
              <a:solidFill>
                <a:schemeClr val="bg1"/>
              </a:solidFill>
              <a:latin typeface="Bradley Hand ITC" panose="03070402050302030203" pitchFamily="66" charset="0"/>
            </a:endParaRPr>
          </a:p>
        </p:txBody>
      </p:sp>
      <p:sp>
        <p:nvSpPr>
          <p:cNvPr id="3" name="Subtitle 2"/>
          <p:cNvSpPr>
            <a:spLocks noGrp="1"/>
          </p:cNvSpPr>
          <p:nvPr>
            <p:ph type="subTitle" idx="1"/>
          </p:nvPr>
        </p:nvSpPr>
        <p:spPr>
          <a:xfrm>
            <a:off x="304800" y="1219200"/>
            <a:ext cx="8610600" cy="5486400"/>
          </a:xfrm>
        </p:spPr>
        <p:txBody>
          <a:bodyPr/>
          <a:lstStyle/>
          <a:p>
            <a:pPr marL="457200" indent="-457200" algn="l">
              <a:buClr>
                <a:schemeClr val="bg1"/>
              </a:buClr>
              <a:buFont typeface="Wingdings" panose="05000000000000000000" pitchFamily="2" charset="2"/>
              <a:buChar char="§"/>
            </a:pPr>
            <a:r>
              <a:rPr lang="en-US" dirty="0" smtClean="0">
                <a:solidFill>
                  <a:schemeClr val="bg1"/>
                </a:solidFill>
                <a:latin typeface="Bradley Hand ITC" panose="03070402050302030203" pitchFamily="66" charset="0"/>
              </a:rPr>
              <a:t>Searchable Databases.</a:t>
            </a:r>
          </a:p>
          <a:p>
            <a:pPr marL="457200" indent="-457200" algn="l">
              <a:buClr>
                <a:schemeClr val="bg1"/>
              </a:buClr>
              <a:buFont typeface="Wingdings" panose="05000000000000000000" pitchFamily="2" charset="2"/>
              <a:buChar char="§"/>
            </a:pPr>
            <a:r>
              <a:rPr lang="en-US" dirty="0" smtClean="0">
                <a:solidFill>
                  <a:schemeClr val="bg1"/>
                </a:solidFill>
                <a:latin typeface="Bradley Hand ITC" panose="03070402050302030203" pitchFamily="66" charset="0"/>
              </a:rPr>
              <a:t>Downloadable files and Spreadsheets.</a:t>
            </a:r>
          </a:p>
          <a:p>
            <a:pPr marL="457200" indent="-457200" algn="l">
              <a:buClr>
                <a:schemeClr val="bg1"/>
              </a:buClr>
              <a:buFont typeface="Wingdings" panose="05000000000000000000" pitchFamily="2" charset="2"/>
              <a:buChar char="§"/>
            </a:pPr>
            <a:r>
              <a:rPr lang="en-US" dirty="0" smtClean="0">
                <a:solidFill>
                  <a:schemeClr val="bg1"/>
                </a:solidFill>
                <a:latin typeface="Bradley Hand ITC" panose="03070402050302030203" pitchFamily="66" charset="0"/>
              </a:rPr>
              <a:t>Large  number of datasets.</a:t>
            </a:r>
          </a:p>
          <a:p>
            <a:pPr marL="457200" indent="-457200" algn="l">
              <a:buClr>
                <a:schemeClr val="bg1"/>
              </a:buClr>
              <a:buFont typeface="Wingdings" panose="05000000000000000000" pitchFamily="2" charset="2"/>
              <a:buChar char="§"/>
            </a:pPr>
            <a:r>
              <a:rPr lang="en-US" dirty="0" smtClean="0">
                <a:solidFill>
                  <a:schemeClr val="bg1"/>
                </a:solidFill>
                <a:latin typeface="Bradley Hand ITC" panose="03070402050302030203" pitchFamily="66" charset="0"/>
              </a:rPr>
              <a:t>Lots</a:t>
            </a:r>
            <a:r>
              <a:rPr lang="en-US" dirty="0" smtClean="0">
                <a:latin typeface="Bradley Hand ITC" panose="03070402050302030203" pitchFamily="66" charset="0"/>
              </a:rPr>
              <a:t> </a:t>
            </a:r>
            <a:r>
              <a:rPr lang="en-US" dirty="0" smtClean="0">
                <a:solidFill>
                  <a:schemeClr val="bg1"/>
                </a:solidFill>
                <a:latin typeface="Bradley Hand ITC" panose="03070402050302030203" pitchFamily="66" charset="0"/>
              </a:rPr>
              <a:t>of Government Information.</a:t>
            </a:r>
          </a:p>
          <a:p>
            <a:pPr marL="457200" indent="-457200" algn="l">
              <a:buClr>
                <a:schemeClr val="bg1"/>
              </a:buClr>
              <a:buFont typeface="Wingdings" panose="05000000000000000000" pitchFamily="2" charset="2"/>
              <a:buChar char="§"/>
            </a:pPr>
            <a:r>
              <a:rPr lang="en-US" dirty="0" smtClean="0">
                <a:solidFill>
                  <a:schemeClr val="bg1"/>
                </a:solidFill>
                <a:latin typeface="Bradley Hand ITC" panose="03070402050302030203" pitchFamily="66" charset="0"/>
              </a:rPr>
              <a:t>More relevant results than the same search in surface web.</a:t>
            </a:r>
            <a:endParaRPr lang="en-US" dirty="0" smtClean="0">
              <a:latin typeface="Bradley Hand ITC" panose="03070402050302030203" pitchFamily="66" charset="0"/>
            </a:endParaRPr>
          </a:p>
        </p:txBody>
      </p:sp>
    </p:spTree>
    <p:extLst>
      <p:ext uri="{BB962C8B-B14F-4D97-AF65-F5344CB8AC3E}">
        <p14:creationId xmlns:p14="http://schemas.microsoft.com/office/powerpoint/2010/main" val="1645233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228600"/>
            <a:ext cx="7162800" cy="1470025"/>
          </a:xfrm>
        </p:spPr>
        <p:txBody>
          <a:bodyPr>
            <a:normAutofit fontScale="90000"/>
          </a:bodyPr>
          <a:lstStyle/>
          <a:p>
            <a:r>
              <a:rPr lang="en-US" sz="4000" b="1" u="sng" dirty="0" smtClean="0">
                <a:solidFill>
                  <a:schemeClr val="bg1"/>
                </a:solidFill>
                <a:latin typeface="Bradley Hand ITC" panose="03070402050302030203" pitchFamily="66" charset="0"/>
              </a:rPr>
              <a:t>Searching Deep web </a:t>
            </a:r>
            <a:br>
              <a:rPr lang="en-US" sz="4000" b="1" u="sng" dirty="0" smtClean="0">
                <a:solidFill>
                  <a:schemeClr val="bg1"/>
                </a:solidFill>
                <a:latin typeface="Bradley Hand ITC" panose="03070402050302030203" pitchFamily="66" charset="0"/>
              </a:rPr>
            </a:br>
            <a:r>
              <a:rPr lang="en-US" sz="4000" b="1" u="sng" dirty="0" smtClean="0">
                <a:solidFill>
                  <a:schemeClr val="bg1"/>
                </a:solidFill>
                <a:latin typeface="Bradley Hand ITC" panose="03070402050302030203" pitchFamily="66" charset="0"/>
              </a:rPr>
              <a:t>vs </a:t>
            </a:r>
            <a:br>
              <a:rPr lang="en-US" sz="4000" b="1" u="sng" dirty="0" smtClean="0">
                <a:solidFill>
                  <a:schemeClr val="bg1"/>
                </a:solidFill>
                <a:latin typeface="Bradley Hand ITC" panose="03070402050302030203" pitchFamily="66" charset="0"/>
              </a:rPr>
            </a:br>
            <a:r>
              <a:rPr lang="en-US" sz="4000" b="1" u="sng" dirty="0" err="1" smtClean="0">
                <a:solidFill>
                  <a:schemeClr val="bg1"/>
                </a:solidFill>
                <a:latin typeface="Bradley Hand ITC" panose="03070402050302030203" pitchFamily="66" charset="0"/>
              </a:rPr>
              <a:t>surfaceweb</a:t>
            </a:r>
            <a:r>
              <a:rPr lang="en-US" sz="4000" b="1" dirty="0" smtClean="0">
                <a:solidFill>
                  <a:schemeClr val="bg1"/>
                </a:solidFill>
                <a:latin typeface="Bradley Hand ITC" panose="03070402050302030203" pitchFamily="66" charset="0"/>
              </a:rPr>
              <a:t> </a:t>
            </a:r>
            <a:endParaRPr lang="en-US" sz="4000" b="1" dirty="0">
              <a:solidFill>
                <a:schemeClr val="bg1"/>
              </a:solidFill>
              <a:latin typeface="Bradley Hand ITC" panose="03070402050302030203" pitchFamily="66" charset="0"/>
            </a:endParaRPr>
          </a:p>
        </p:txBody>
      </p:sp>
      <p:sp>
        <p:nvSpPr>
          <p:cNvPr id="3" name="Subtitle 2"/>
          <p:cNvSpPr>
            <a:spLocks noGrp="1"/>
          </p:cNvSpPr>
          <p:nvPr>
            <p:ph type="subTitle" idx="1"/>
          </p:nvPr>
        </p:nvSpPr>
        <p:spPr>
          <a:xfrm>
            <a:off x="457200" y="2057400"/>
            <a:ext cx="7772400" cy="4267200"/>
          </a:xfrm>
        </p:spPr>
        <p:txBody>
          <a:bodyPr/>
          <a:lstStyle/>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When using a deep web index, you are first searching through a collection of databases, but not looking for a piece of information.</a:t>
            </a:r>
          </a:p>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Each database is it’s own searchable collection of information. Once you type in a word, you are looking for databases containing that keyword. </a:t>
            </a:r>
          </a:p>
        </p:txBody>
      </p:sp>
    </p:spTree>
    <p:extLst>
      <p:ext uri="{BB962C8B-B14F-4D97-AF65-F5344CB8AC3E}">
        <p14:creationId xmlns:p14="http://schemas.microsoft.com/office/powerpoint/2010/main" val="136936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5418"/>
            <a:ext cx="7772400" cy="1470025"/>
          </a:xfrm>
        </p:spPr>
        <p:txBody>
          <a:bodyPr>
            <a:normAutofit/>
          </a:bodyPr>
          <a:lstStyle/>
          <a:p>
            <a:r>
              <a:rPr lang="en-US" sz="4000" b="1" u="sng" dirty="0" smtClean="0">
                <a:solidFill>
                  <a:schemeClr val="bg1"/>
                </a:solidFill>
                <a:latin typeface="Bradley Hand ITC" panose="03070402050302030203" pitchFamily="66" charset="0"/>
              </a:rPr>
              <a:t>The Onion Router(TOR)</a:t>
            </a:r>
            <a:endParaRPr lang="en-US" sz="4000" b="1" u="sng" dirty="0">
              <a:solidFill>
                <a:schemeClr val="bg1"/>
              </a:solidFill>
              <a:latin typeface="Bradley Hand ITC" panose="03070402050302030203" pitchFamily="66" charset="0"/>
            </a:endParaRPr>
          </a:p>
        </p:txBody>
      </p:sp>
      <p:sp>
        <p:nvSpPr>
          <p:cNvPr id="3" name="Subtitle 2"/>
          <p:cNvSpPr>
            <a:spLocks noGrp="1"/>
          </p:cNvSpPr>
          <p:nvPr>
            <p:ph type="subTitle" idx="1"/>
          </p:nvPr>
        </p:nvSpPr>
        <p:spPr>
          <a:xfrm>
            <a:off x="304800" y="1219200"/>
            <a:ext cx="8229600" cy="5334000"/>
          </a:xfrm>
        </p:spPr>
        <p:txBody>
          <a:bodyPr>
            <a:normAutofit/>
          </a:bodyPr>
          <a:lstStyle/>
          <a:p>
            <a:pPr marL="457200" indent="-457200" algn="l">
              <a:buClr>
                <a:schemeClr val="bg1"/>
              </a:buClr>
              <a:buFont typeface="Wingdings" panose="05000000000000000000" pitchFamily="2" charset="2"/>
              <a:buChar char="§"/>
            </a:pPr>
            <a:r>
              <a:rPr lang="en-US" dirty="0" smtClean="0">
                <a:solidFill>
                  <a:schemeClr val="bg1"/>
                </a:solidFill>
                <a:latin typeface="Bradley Hand ITC" panose="03070402050302030203" pitchFamily="66" charset="0"/>
              </a:rPr>
              <a:t>Tor is a software that installs into your browser and sets up the specific connections you need to access deep web sites.</a:t>
            </a:r>
          </a:p>
          <a:p>
            <a:pPr marL="457200" indent="-457200" algn="l">
              <a:buClr>
                <a:schemeClr val="bg1"/>
              </a:buClr>
              <a:buFont typeface="Wingdings" panose="05000000000000000000" pitchFamily="2" charset="2"/>
              <a:buChar char="§"/>
            </a:pPr>
            <a:r>
              <a:rPr lang="en-US" dirty="0" smtClean="0">
                <a:solidFill>
                  <a:schemeClr val="bg1"/>
                </a:solidFill>
                <a:latin typeface="Bradley Hand ITC" panose="03070402050302030203" pitchFamily="66" charset="0"/>
              </a:rPr>
              <a:t>Onion routing refers to process of removing encryption layers from internet communications, similar to peeling back the layers of an onion.</a:t>
            </a:r>
          </a:p>
          <a:p>
            <a:pPr marL="457200" indent="-457200" algn="l">
              <a:buClr>
                <a:schemeClr val="bg1"/>
              </a:buClr>
              <a:buFont typeface="Wingdings" panose="05000000000000000000" pitchFamily="2" charset="2"/>
              <a:buChar char="§"/>
            </a:pPr>
            <a:r>
              <a:rPr lang="en-US" dirty="0" smtClean="0">
                <a:solidFill>
                  <a:schemeClr val="bg1"/>
                </a:solidFill>
                <a:latin typeface="Bradley Hand ITC" panose="03070402050302030203" pitchFamily="66" charset="0"/>
              </a:rPr>
              <a:t>Using TOR makes it more difficult to be traced as TOR uses layered encryption technology.</a:t>
            </a:r>
          </a:p>
        </p:txBody>
      </p:sp>
    </p:spTree>
    <p:extLst>
      <p:ext uri="{BB962C8B-B14F-4D97-AF65-F5344CB8AC3E}">
        <p14:creationId xmlns:p14="http://schemas.microsoft.com/office/powerpoint/2010/main" val="2819229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38400" y="-228600"/>
            <a:ext cx="7772400" cy="1470025"/>
          </a:xfrm>
        </p:spPr>
        <p:txBody>
          <a:bodyPr>
            <a:normAutofit/>
          </a:bodyPr>
          <a:lstStyle/>
          <a:p>
            <a:r>
              <a:rPr lang="en-US" sz="4000" dirty="0" smtClean="0">
                <a:solidFill>
                  <a:schemeClr val="bg1"/>
                </a:solidFill>
                <a:latin typeface="Bradley Hand ITC" panose="03070402050302030203" pitchFamily="66" charset="0"/>
              </a:rPr>
              <a:t> </a:t>
            </a:r>
            <a:r>
              <a:rPr lang="en-US" sz="4000" b="1" dirty="0" smtClean="0">
                <a:solidFill>
                  <a:schemeClr val="bg1"/>
                </a:solidFill>
                <a:latin typeface="Bradley Hand ITC" panose="03070402050302030203" pitchFamily="66" charset="0"/>
              </a:rPr>
              <a:t>Continued</a:t>
            </a:r>
            <a:r>
              <a:rPr lang="en-US" sz="4000" dirty="0" smtClean="0">
                <a:solidFill>
                  <a:schemeClr val="bg1"/>
                </a:solidFill>
                <a:latin typeface="Bradley Hand ITC" panose="03070402050302030203" pitchFamily="66" charset="0"/>
              </a:rPr>
              <a:t>…</a:t>
            </a:r>
            <a:endParaRPr lang="en-US" sz="4000" dirty="0">
              <a:solidFill>
                <a:schemeClr val="bg1"/>
              </a:solidFill>
              <a:latin typeface="Bradley Hand ITC" panose="03070402050302030203" pitchFamily="66" charset="0"/>
            </a:endParaRPr>
          </a:p>
        </p:txBody>
      </p:sp>
      <p:sp>
        <p:nvSpPr>
          <p:cNvPr id="3" name="Subtitle 2"/>
          <p:cNvSpPr>
            <a:spLocks noGrp="1"/>
          </p:cNvSpPr>
          <p:nvPr>
            <p:ph type="subTitle" idx="1"/>
          </p:nvPr>
        </p:nvSpPr>
        <p:spPr>
          <a:xfrm>
            <a:off x="304800" y="1143000"/>
            <a:ext cx="7848600" cy="5334000"/>
          </a:xfrm>
        </p:spPr>
        <p:txBody>
          <a:bodyPr/>
          <a:lstStyle/>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Instead of seeing domains that end in .com or .org, these hidden sites end in .onion</a:t>
            </a:r>
          </a:p>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The most infamous of these onion sites was the now-defunct </a:t>
            </a:r>
            <a:r>
              <a:rPr lang="en-US" dirty="0" smtClean="0">
                <a:solidFill>
                  <a:srgbClr val="FF0000"/>
                </a:solidFill>
                <a:latin typeface="Bradley Hand ITC" panose="03070402050302030203" pitchFamily="66" charset="0"/>
              </a:rPr>
              <a:t>silk road, </a:t>
            </a:r>
            <a:r>
              <a:rPr lang="en-US" dirty="0" smtClean="0">
                <a:solidFill>
                  <a:schemeClr val="bg1"/>
                </a:solidFill>
                <a:latin typeface="Bradley Hand ITC" panose="03070402050302030203" pitchFamily="66" charset="0"/>
              </a:rPr>
              <a:t>an online marketplace where one can buy and sell drugs, weapons etc.</a:t>
            </a:r>
          </a:p>
          <a:p>
            <a:pPr marL="457200" indent="-457200" algn="l">
              <a:buFont typeface="Wingdings" panose="05000000000000000000" pitchFamily="2" charset="2"/>
              <a:buChar char="§"/>
            </a:pPr>
            <a:r>
              <a:rPr lang="en-US" dirty="0" smtClean="0">
                <a:solidFill>
                  <a:schemeClr val="bg1"/>
                </a:solidFill>
                <a:latin typeface="Bradley Hand ITC" panose="03070402050302030203" pitchFamily="66" charset="0"/>
              </a:rPr>
              <a:t>Tor is so effective in providing anonymity but it didn’t take long for the criminal-minded to take over it. </a:t>
            </a:r>
            <a:endParaRPr lang="en-US" dirty="0">
              <a:solidFill>
                <a:srgbClr val="FF0000"/>
              </a:solidFill>
              <a:latin typeface="Bradley Hand ITC" panose="03070402050302030203" pitchFamily="66" charset="0"/>
            </a:endParaRPr>
          </a:p>
        </p:txBody>
      </p:sp>
    </p:spTree>
    <p:extLst>
      <p:ext uri="{BB962C8B-B14F-4D97-AF65-F5344CB8AC3E}">
        <p14:creationId xmlns:p14="http://schemas.microsoft.com/office/powerpoint/2010/main" val="2778610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43" y="381000"/>
            <a:ext cx="8778241" cy="6096000"/>
          </a:xfrm>
          <a:prstGeom prst="rect">
            <a:avLst/>
          </a:prstGeom>
        </p:spPr>
      </p:pic>
    </p:spTree>
    <p:extLst>
      <p:ext uri="{BB962C8B-B14F-4D97-AF65-F5344CB8AC3E}">
        <p14:creationId xmlns:p14="http://schemas.microsoft.com/office/powerpoint/2010/main" val="16275945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625</TotalTime>
  <Words>686</Words>
  <Application>Microsoft Office PowerPoint</Application>
  <PresentationFormat>On-screen Show (4:3)</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TECHNICAL SEMINAR ON DEEP WEB</vt:lpstr>
      <vt:lpstr>Abstract</vt:lpstr>
      <vt:lpstr>Deep web-Introduction</vt:lpstr>
      <vt:lpstr>PowerPoint Presentation</vt:lpstr>
      <vt:lpstr>What’s in the deep web?</vt:lpstr>
      <vt:lpstr>Searching Deep web  vs  surfaceweb </vt:lpstr>
      <vt:lpstr>The Onion Router(TOR)</vt:lpstr>
      <vt:lpstr> Continued…</vt:lpstr>
      <vt:lpstr>PowerPoint Presentation</vt:lpstr>
      <vt:lpstr>Transactions on Deep Web</vt:lpstr>
      <vt:lpstr>The Brighter Side of Darkness</vt:lpstr>
      <vt:lpstr>Disadvantages of Darkness</vt:lpstr>
      <vt:lpstr>Future </vt:lpstr>
      <vt:lpstr>CONCLUSION</vt:lpstr>
      <vt:lpstr>PowerPoint Presentation</vt:lpstr>
    </vt:vector>
  </TitlesOfParts>
  <Company>home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Presentation on DEEP WEB</dc:title>
  <dc:creator>user</dc:creator>
  <cp:lastModifiedBy>user</cp:lastModifiedBy>
  <cp:revision>25</cp:revision>
  <dcterms:created xsi:type="dcterms:W3CDTF">2019-11-12T10:00:42Z</dcterms:created>
  <dcterms:modified xsi:type="dcterms:W3CDTF">2019-11-14T16:41:53Z</dcterms:modified>
</cp:coreProperties>
</file>