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27"/>
  </p:notesMasterIdLst>
  <p:sldIdLst>
    <p:sldId id="256" r:id="rId2"/>
    <p:sldId id="257" r:id="rId3"/>
    <p:sldId id="258" r:id="rId4"/>
    <p:sldId id="259" r:id="rId5"/>
    <p:sldId id="260" r:id="rId6"/>
    <p:sldId id="261" r:id="rId7"/>
    <p:sldId id="272" r:id="rId8"/>
    <p:sldId id="273" r:id="rId9"/>
    <p:sldId id="263" r:id="rId10"/>
    <p:sldId id="264" r:id="rId11"/>
    <p:sldId id="265" r:id="rId12"/>
    <p:sldId id="266" r:id="rId13"/>
    <p:sldId id="267" r:id="rId14"/>
    <p:sldId id="268" r:id="rId15"/>
    <p:sldId id="269" r:id="rId16"/>
    <p:sldId id="280" r:id="rId17"/>
    <p:sldId id="281" r:id="rId18"/>
    <p:sldId id="276" r:id="rId19"/>
    <p:sldId id="270" r:id="rId20"/>
    <p:sldId id="271" r:id="rId21"/>
    <p:sldId id="277" r:id="rId22"/>
    <p:sldId id="278" r:id="rId23"/>
    <p:sldId id="274" r:id="rId24"/>
    <p:sldId id="279"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14" autoAdjust="0"/>
    <p:restoredTop sz="93447" autoAdjust="0"/>
  </p:normalViewPr>
  <p:slideViewPr>
    <p:cSldViewPr snapToGrid="0">
      <p:cViewPr>
        <p:scale>
          <a:sx n="63" d="100"/>
          <a:sy n="63" d="100"/>
        </p:scale>
        <p:origin x="740" y="56"/>
      </p:cViewPr>
      <p:guideLst/>
    </p:cSldViewPr>
  </p:slideViewPr>
  <p:outlineViewPr>
    <p:cViewPr>
      <p:scale>
        <a:sx n="33" d="100"/>
        <a:sy n="33" d="100"/>
      </p:scale>
      <p:origin x="0" y="-86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AC54EF-F27B-4F5F-8C1D-285B121E0FF0}" type="datetimeFigureOut">
              <a:rPr lang="en-US" smtClean="0"/>
              <a:t>4/14/2025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2B1DAD-8ADF-4263-94C3-359392852796}" type="slidenum">
              <a:rPr lang="en-US" smtClean="0"/>
              <a:t>‹#›</a:t>
            </a:fld>
            <a:endParaRPr lang="en-US"/>
          </a:p>
        </p:txBody>
      </p:sp>
    </p:spTree>
    <p:extLst>
      <p:ext uri="{BB962C8B-B14F-4D97-AF65-F5344CB8AC3E}">
        <p14:creationId xmlns:p14="http://schemas.microsoft.com/office/powerpoint/2010/main" val="154487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2B1DAD-8ADF-4263-94C3-359392852796}" type="slidenum">
              <a:rPr lang="en-US" smtClean="0"/>
              <a:t>16</a:t>
            </a:fld>
            <a:endParaRPr lang="en-US"/>
          </a:p>
        </p:txBody>
      </p:sp>
    </p:spTree>
    <p:extLst>
      <p:ext uri="{BB962C8B-B14F-4D97-AF65-F5344CB8AC3E}">
        <p14:creationId xmlns:p14="http://schemas.microsoft.com/office/powerpoint/2010/main" val="3238297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2B1DAD-8ADF-4263-94C3-359392852796}" type="slidenum">
              <a:rPr lang="en-US" smtClean="0"/>
              <a:t>17</a:t>
            </a:fld>
            <a:endParaRPr lang="en-US"/>
          </a:p>
        </p:txBody>
      </p:sp>
    </p:spTree>
    <p:extLst>
      <p:ext uri="{BB962C8B-B14F-4D97-AF65-F5344CB8AC3E}">
        <p14:creationId xmlns:p14="http://schemas.microsoft.com/office/powerpoint/2010/main" val="3510318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2B1DAD-8ADF-4263-94C3-359392852796}" type="slidenum">
              <a:rPr lang="en-US" smtClean="0"/>
              <a:t>18</a:t>
            </a:fld>
            <a:endParaRPr lang="en-US"/>
          </a:p>
        </p:txBody>
      </p:sp>
    </p:spTree>
    <p:extLst>
      <p:ext uri="{BB962C8B-B14F-4D97-AF65-F5344CB8AC3E}">
        <p14:creationId xmlns:p14="http://schemas.microsoft.com/office/powerpoint/2010/main" val="887938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9A44D-FDC8-0BA9-A2C0-52EF3EDB11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A2B6CF-F358-1307-BE4D-842FB5DCFB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06FB84-1F53-9148-316B-6425BF7CEA58}"/>
              </a:ext>
            </a:extLst>
          </p:cNvPr>
          <p:cNvSpPr>
            <a:spLocks noGrp="1"/>
          </p:cNvSpPr>
          <p:nvPr>
            <p:ph type="dt" sz="half" idx="10"/>
          </p:nvPr>
        </p:nvSpPr>
        <p:spPr/>
        <p:txBody>
          <a:bodyPr/>
          <a:lstStyle/>
          <a:p>
            <a:fld id="{06E713BE-B739-4CC0-B4CE-95E82AEB026E}" type="datetimeFigureOut">
              <a:rPr lang="en-US" smtClean="0"/>
              <a:t>4/14/2025</a:t>
            </a:fld>
            <a:endParaRPr lang="en-US" dirty="0"/>
          </a:p>
        </p:txBody>
      </p:sp>
      <p:sp>
        <p:nvSpPr>
          <p:cNvPr id="5" name="Footer Placeholder 4">
            <a:extLst>
              <a:ext uri="{FF2B5EF4-FFF2-40B4-BE49-F238E27FC236}">
                <a16:creationId xmlns:a16="http://schemas.microsoft.com/office/drawing/2014/main" id="{3DF83023-2FBD-CB44-E0CC-E9C0295F76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67EB903-3F1F-6D52-9E06-E43D5EAE0963}"/>
              </a:ext>
            </a:extLst>
          </p:cNvPr>
          <p:cNvSpPr>
            <a:spLocks noGrp="1"/>
          </p:cNvSpPr>
          <p:nvPr>
            <p:ph type="sldNum" sz="quarter" idx="12"/>
          </p:nvPr>
        </p:nvSpPr>
        <p:spPr/>
        <p:txBody>
          <a:bodyPr/>
          <a:lstStyle/>
          <a:p>
            <a:fld id="{94FB548B-CF86-4547-A99D-FD28BE9D595A}" type="slidenum">
              <a:rPr lang="en-US" smtClean="0"/>
              <a:t>‹#›</a:t>
            </a:fld>
            <a:endParaRPr lang="en-US" dirty="0"/>
          </a:p>
        </p:txBody>
      </p:sp>
    </p:spTree>
    <p:extLst>
      <p:ext uri="{BB962C8B-B14F-4D97-AF65-F5344CB8AC3E}">
        <p14:creationId xmlns:p14="http://schemas.microsoft.com/office/powerpoint/2010/main" val="3295584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CC101-C881-41B7-B342-9F5EF46FB6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AE25D3-053E-F1F1-BDCF-FED8BB0515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DF444C-56D1-B1B5-3D69-7E2D1121A1B4}"/>
              </a:ext>
            </a:extLst>
          </p:cNvPr>
          <p:cNvSpPr>
            <a:spLocks noGrp="1"/>
          </p:cNvSpPr>
          <p:nvPr>
            <p:ph type="dt" sz="half" idx="10"/>
          </p:nvPr>
        </p:nvSpPr>
        <p:spPr/>
        <p:txBody>
          <a:bodyPr/>
          <a:lstStyle/>
          <a:p>
            <a:fld id="{06E713BE-B739-4CC0-B4CE-95E82AEB026E}" type="datetimeFigureOut">
              <a:rPr lang="en-US" smtClean="0"/>
              <a:t>4/14/2025</a:t>
            </a:fld>
            <a:endParaRPr lang="en-US" dirty="0"/>
          </a:p>
        </p:txBody>
      </p:sp>
      <p:sp>
        <p:nvSpPr>
          <p:cNvPr id="5" name="Footer Placeholder 4">
            <a:extLst>
              <a:ext uri="{FF2B5EF4-FFF2-40B4-BE49-F238E27FC236}">
                <a16:creationId xmlns:a16="http://schemas.microsoft.com/office/drawing/2014/main" id="{8B31B39F-E515-4773-2265-92F959DE54F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268645-6ECB-AF92-7179-72F082E8AAFF}"/>
              </a:ext>
            </a:extLst>
          </p:cNvPr>
          <p:cNvSpPr>
            <a:spLocks noGrp="1"/>
          </p:cNvSpPr>
          <p:nvPr>
            <p:ph type="sldNum" sz="quarter" idx="12"/>
          </p:nvPr>
        </p:nvSpPr>
        <p:spPr/>
        <p:txBody>
          <a:bodyPr/>
          <a:lstStyle/>
          <a:p>
            <a:fld id="{94FB548B-CF86-4547-A99D-FD28BE9D595A}" type="slidenum">
              <a:rPr lang="en-US" smtClean="0"/>
              <a:t>‹#›</a:t>
            </a:fld>
            <a:endParaRPr lang="en-US" dirty="0"/>
          </a:p>
        </p:txBody>
      </p:sp>
    </p:spTree>
    <p:extLst>
      <p:ext uri="{BB962C8B-B14F-4D97-AF65-F5344CB8AC3E}">
        <p14:creationId xmlns:p14="http://schemas.microsoft.com/office/powerpoint/2010/main" val="4288448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7160DA-1FB8-F4B6-F890-A34F18E612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C37925-5380-3CF7-7796-3AD74D3D85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C1991F-AEE1-C636-8854-2A644A11AB3F}"/>
              </a:ext>
            </a:extLst>
          </p:cNvPr>
          <p:cNvSpPr>
            <a:spLocks noGrp="1"/>
          </p:cNvSpPr>
          <p:nvPr>
            <p:ph type="dt" sz="half" idx="10"/>
          </p:nvPr>
        </p:nvSpPr>
        <p:spPr/>
        <p:txBody>
          <a:bodyPr/>
          <a:lstStyle/>
          <a:p>
            <a:fld id="{06E713BE-B739-4CC0-B4CE-95E82AEB026E}" type="datetimeFigureOut">
              <a:rPr lang="en-US" smtClean="0"/>
              <a:t>4/14/2025</a:t>
            </a:fld>
            <a:endParaRPr lang="en-US" dirty="0"/>
          </a:p>
        </p:txBody>
      </p:sp>
      <p:sp>
        <p:nvSpPr>
          <p:cNvPr id="5" name="Footer Placeholder 4">
            <a:extLst>
              <a:ext uri="{FF2B5EF4-FFF2-40B4-BE49-F238E27FC236}">
                <a16:creationId xmlns:a16="http://schemas.microsoft.com/office/drawing/2014/main" id="{54A1216A-9F37-B74A-8118-D93845CA54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165F787-892B-0D4F-D9CE-C3CDE771AD54}"/>
              </a:ext>
            </a:extLst>
          </p:cNvPr>
          <p:cNvSpPr>
            <a:spLocks noGrp="1"/>
          </p:cNvSpPr>
          <p:nvPr>
            <p:ph type="sldNum" sz="quarter" idx="12"/>
          </p:nvPr>
        </p:nvSpPr>
        <p:spPr/>
        <p:txBody>
          <a:bodyPr/>
          <a:lstStyle/>
          <a:p>
            <a:fld id="{94FB548B-CF86-4547-A99D-FD28BE9D595A}" type="slidenum">
              <a:rPr lang="en-US" smtClean="0"/>
              <a:t>‹#›</a:t>
            </a:fld>
            <a:endParaRPr lang="en-US" dirty="0"/>
          </a:p>
        </p:txBody>
      </p:sp>
    </p:spTree>
    <p:extLst>
      <p:ext uri="{BB962C8B-B14F-4D97-AF65-F5344CB8AC3E}">
        <p14:creationId xmlns:p14="http://schemas.microsoft.com/office/powerpoint/2010/main" val="38995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A91E7-C88D-D22B-0E64-06B8C22E9C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8C9945-0CDE-423B-2DBD-F62BA583CA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923B8A-10D1-99FF-8FD9-361A207B89D8}"/>
              </a:ext>
            </a:extLst>
          </p:cNvPr>
          <p:cNvSpPr>
            <a:spLocks noGrp="1"/>
          </p:cNvSpPr>
          <p:nvPr>
            <p:ph type="dt" sz="half" idx="10"/>
          </p:nvPr>
        </p:nvSpPr>
        <p:spPr/>
        <p:txBody>
          <a:bodyPr/>
          <a:lstStyle/>
          <a:p>
            <a:fld id="{06E713BE-B739-4CC0-B4CE-95E82AEB026E}" type="datetimeFigureOut">
              <a:rPr lang="en-US" smtClean="0"/>
              <a:t>4/14/2025</a:t>
            </a:fld>
            <a:endParaRPr lang="en-US" dirty="0"/>
          </a:p>
        </p:txBody>
      </p:sp>
      <p:sp>
        <p:nvSpPr>
          <p:cNvPr id="5" name="Footer Placeholder 4">
            <a:extLst>
              <a:ext uri="{FF2B5EF4-FFF2-40B4-BE49-F238E27FC236}">
                <a16:creationId xmlns:a16="http://schemas.microsoft.com/office/drawing/2014/main" id="{28B5C38E-CAC9-CAA3-4E84-9B8739143B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0CF89C5-17DA-B823-A9E1-9C0F967D799A}"/>
              </a:ext>
            </a:extLst>
          </p:cNvPr>
          <p:cNvSpPr>
            <a:spLocks noGrp="1"/>
          </p:cNvSpPr>
          <p:nvPr>
            <p:ph type="sldNum" sz="quarter" idx="12"/>
          </p:nvPr>
        </p:nvSpPr>
        <p:spPr/>
        <p:txBody>
          <a:bodyPr/>
          <a:lstStyle/>
          <a:p>
            <a:fld id="{94FB548B-CF86-4547-A99D-FD28BE9D595A}" type="slidenum">
              <a:rPr lang="en-US" smtClean="0"/>
              <a:t>‹#›</a:t>
            </a:fld>
            <a:endParaRPr lang="en-US" dirty="0"/>
          </a:p>
        </p:txBody>
      </p:sp>
    </p:spTree>
    <p:extLst>
      <p:ext uri="{BB962C8B-B14F-4D97-AF65-F5344CB8AC3E}">
        <p14:creationId xmlns:p14="http://schemas.microsoft.com/office/powerpoint/2010/main" val="4206243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461B9-C3FF-5800-DA76-F6833340ED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BB5B54-9969-F8DB-580E-E17AA4E96A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65CDC5-A757-5B1A-C145-20FC0A1E287B}"/>
              </a:ext>
            </a:extLst>
          </p:cNvPr>
          <p:cNvSpPr>
            <a:spLocks noGrp="1"/>
          </p:cNvSpPr>
          <p:nvPr>
            <p:ph type="dt" sz="half" idx="10"/>
          </p:nvPr>
        </p:nvSpPr>
        <p:spPr/>
        <p:txBody>
          <a:bodyPr/>
          <a:lstStyle/>
          <a:p>
            <a:fld id="{06E713BE-B739-4CC0-B4CE-95E82AEB026E}" type="datetimeFigureOut">
              <a:rPr lang="en-US" smtClean="0"/>
              <a:t>4/14/2025</a:t>
            </a:fld>
            <a:endParaRPr lang="en-US" dirty="0"/>
          </a:p>
        </p:txBody>
      </p:sp>
      <p:sp>
        <p:nvSpPr>
          <p:cNvPr id="5" name="Footer Placeholder 4">
            <a:extLst>
              <a:ext uri="{FF2B5EF4-FFF2-40B4-BE49-F238E27FC236}">
                <a16:creationId xmlns:a16="http://schemas.microsoft.com/office/drawing/2014/main" id="{BB376F37-207A-18DC-FF2D-C3EB40EAEB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F4DF56D-BF19-A0FC-B0E3-D4434154E92A}"/>
              </a:ext>
            </a:extLst>
          </p:cNvPr>
          <p:cNvSpPr>
            <a:spLocks noGrp="1"/>
          </p:cNvSpPr>
          <p:nvPr>
            <p:ph type="sldNum" sz="quarter" idx="12"/>
          </p:nvPr>
        </p:nvSpPr>
        <p:spPr/>
        <p:txBody>
          <a:bodyPr/>
          <a:lstStyle/>
          <a:p>
            <a:fld id="{94FB548B-CF86-4547-A99D-FD28BE9D595A}" type="slidenum">
              <a:rPr lang="en-US" smtClean="0"/>
              <a:t>‹#›</a:t>
            </a:fld>
            <a:endParaRPr lang="en-US" dirty="0"/>
          </a:p>
        </p:txBody>
      </p:sp>
    </p:spTree>
    <p:extLst>
      <p:ext uri="{BB962C8B-B14F-4D97-AF65-F5344CB8AC3E}">
        <p14:creationId xmlns:p14="http://schemas.microsoft.com/office/powerpoint/2010/main" val="1703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BD4F8-4676-1E2B-6113-55D2320C4E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9ABB3C-C8E1-D9CB-59AD-EE8DADF91E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D8C8A5C-2B2B-DB98-52F7-B7496C2BB3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5BB31A-235F-1BAA-6D5F-395FDFBF5E8C}"/>
              </a:ext>
            </a:extLst>
          </p:cNvPr>
          <p:cNvSpPr>
            <a:spLocks noGrp="1"/>
          </p:cNvSpPr>
          <p:nvPr>
            <p:ph type="dt" sz="half" idx="10"/>
          </p:nvPr>
        </p:nvSpPr>
        <p:spPr/>
        <p:txBody>
          <a:bodyPr/>
          <a:lstStyle/>
          <a:p>
            <a:fld id="{06E713BE-B739-4CC0-B4CE-95E82AEB026E}" type="datetimeFigureOut">
              <a:rPr lang="en-US" smtClean="0"/>
              <a:t>4/14/2025</a:t>
            </a:fld>
            <a:endParaRPr lang="en-US" dirty="0"/>
          </a:p>
        </p:txBody>
      </p:sp>
      <p:sp>
        <p:nvSpPr>
          <p:cNvPr id="6" name="Footer Placeholder 5">
            <a:extLst>
              <a:ext uri="{FF2B5EF4-FFF2-40B4-BE49-F238E27FC236}">
                <a16:creationId xmlns:a16="http://schemas.microsoft.com/office/drawing/2014/main" id="{60FB6488-5239-214A-7E35-CFEB0DD0B4D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DC30EEA-F1FE-5CD5-96F2-01001E465483}"/>
              </a:ext>
            </a:extLst>
          </p:cNvPr>
          <p:cNvSpPr>
            <a:spLocks noGrp="1"/>
          </p:cNvSpPr>
          <p:nvPr>
            <p:ph type="sldNum" sz="quarter" idx="12"/>
          </p:nvPr>
        </p:nvSpPr>
        <p:spPr/>
        <p:txBody>
          <a:bodyPr/>
          <a:lstStyle/>
          <a:p>
            <a:fld id="{94FB548B-CF86-4547-A99D-FD28BE9D595A}" type="slidenum">
              <a:rPr lang="en-US" smtClean="0"/>
              <a:t>‹#›</a:t>
            </a:fld>
            <a:endParaRPr lang="en-US" dirty="0"/>
          </a:p>
        </p:txBody>
      </p:sp>
    </p:spTree>
    <p:extLst>
      <p:ext uri="{BB962C8B-B14F-4D97-AF65-F5344CB8AC3E}">
        <p14:creationId xmlns:p14="http://schemas.microsoft.com/office/powerpoint/2010/main" val="1199277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B70AB-9FB3-DD83-7526-E226A3D466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D96F54-F271-2F94-8F2C-2815AB0C47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2993BA-8101-1FAB-9978-D8365C305C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700254-D296-358B-7BC0-3E29DEC794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15D0F8-152E-753D-7277-03699BB300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E0B3E1-730A-D8C8-A897-D3550473C790}"/>
              </a:ext>
            </a:extLst>
          </p:cNvPr>
          <p:cNvSpPr>
            <a:spLocks noGrp="1"/>
          </p:cNvSpPr>
          <p:nvPr>
            <p:ph type="dt" sz="half" idx="10"/>
          </p:nvPr>
        </p:nvSpPr>
        <p:spPr/>
        <p:txBody>
          <a:bodyPr/>
          <a:lstStyle/>
          <a:p>
            <a:fld id="{06E713BE-B739-4CC0-B4CE-95E82AEB026E}" type="datetimeFigureOut">
              <a:rPr lang="en-US" smtClean="0"/>
              <a:t>4/14/2025</a:t>
            </a:fld>
            <a:endParaRPr lang="en-US" dirty="0"/>
          </a:p>
        </p:txBody>
      </p:sp>
      <p:sp>
        <p:nvSpPr>
          <p:cNvPr id="8" name="Footer Placeholder 7">
            <a:extLst>
              <a:ext uri="{FF2B5EF4-FFF2-40B4-BE49-F238E27FC236}">
                <a16:creationId xmlns:a16="http://schemas.microsoft.com/office/drawing/2014/main" id="{8636BC6B-8CEF-DA8D-B558-C53159C730C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C4D48BC-96BF-FF6A-58DA-B4D98227E172}"/>
              </a:ext>
            </a:extLst>
          </p:cNvPr>
          <p:cNvSpPr>
            <a:spLocks noGrp="1"/>
          </p:cNvSpPr>
          <p:nvPr>
            <p:ph type="sldNum" sz="quarter" idx="12"/>
          </p:nvPr>
        </p:nvSpPr>
        <p:spPr/>
        <p:txBody>
          <a:bodyPr/>
          <a:lstStyle/>
          <a:p>
            <a:fld id="{94FB548B-CF86-4547-A99D-FD28BE9D595A}" type="slidenum">
              <a:rPr lang="en-US" smtClean="0"/>
              <a:t>‹#›</a:t>
            </a:fld>
            <a:endParaRPr lang="en-US" dirty="0"/>
          </a:p>
        </p:txBody>
      </p:sp>
    </p:spTree>
    <p:extLst>
      <p:ext uri="{BB962C8B-B14F-4D97-AF65-F5344CB8AC3E}">
        <p14:creationId xmlns:p14="http://schemas.microsoft.com/office/powerpoint/2010/main" val="3603205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5A4AD-0B8A-4CE0-B35F-822D966EF1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1AC1BFC-6BD6-C6F9-5684-082B544B9E44}"/>
              </a:ext>
            </a:extLst>
          </p:cNvPr>
          <p:cNvSpPr>
            <a:spLocks noGrp="1"/>
          </p:cNvSpPr>
          <p:nvPr>
            <p:ph type="dt" sz="half" idx="10"/>
          </p:nvPr>
        </p:nvSpPr>
        <p:spPr/>
        <p:txBody>
          <a:bodyPr/>
          <a:lstStyle/>
          <a:p>
            <a:fld id="{06E713BE-B739-4CC0-B4CE-95E82AEB026E}" type="datetimeFigureOut">
              <a:rPr lang="en-US" smtClean="0"/>
              <a:t>4/14/2025</a:t>
            </a:fld>
            <a:endParaRPr lang="en-US" dirty="0"/>
          </a:p>
        </p:txBody>
      </p:sp>
      <p:sp>
        <p:nvSpPr>
          <p:cNvPr id="4" name="Footer Placeholder 3">
            <a:extLst>
              <a:ext uri="{FF2B5EF4-FFF2-40B4-BE49-F238E27FC236}">
                <a16:creationId xmlns:a16="http://schemas.microsoft.com/office/drawing/2014/main" id="{1626F161-D328-59F5-6F27-D228B080C8C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12F243C-9ACE-A2A8-508E-CD5532A2D5F8}"/>
              </a:ext>
            </a:extLst>
          </p:cNvPr>
          <p:cNvSpPr>
            <a:spLocks noGrp="1"/>
          </p:cNvSpPr>
          <p:nvPr>
            <p:ph type="sldNum" sz="quarter" idx="12"/>
          </p:nvPr>
        </p:nvSpPr>
        <p:spPr/>
        <p:txBody>
          <a:bodyPr/>
          <a:lstStyle/>
          <a:p>
            <a:fld id="{94FB548B-CF86-4547-A99D-FD28BE9D595A}" type="slidenum">
              <a:rPr lang="en-US" smtClean="0"/>
              <a:t>‹#›</a:t>
            </a:fld>
            <a:endParaRPr lang="en-US" dirty="0"/>
          </a:p>
        </p:txBody>
      </p:sp>
    </p:spTree>
    <p:extLst>
      <p:ext uri="{BB962C8B-B14F-4D97-AF65-F5344CB8AC3E}">
        <p14:creationId xmlns:p14="http://schemas.microsoft.com/office/powerpoint/2010/main" val="1964154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318E58-D3AF-4270-E0B2-5CF8E2F89BEA}"/>
              </a:ext>
            </a:extLst>
          </p:cNvPr>
          <p:cNvSpPr>
            <a:spLocks noGrp="1"/>
          </p:cNvSpPr>
          <p:nvPr>
            <p:ph type="dt" sz="half" idx="10"/>
          </p:nvPr>
        </p:nvSpPr>
        <p:spPr/>
        <p:txBody>
          <a:bodyPr/>
          <a:lstStyle/>
          <a:p>
            <a:fld id="{06E713BE-B739-4CC0-B4CE-95E82AEB026E}" type="datetimeFigureOut">
              <a:rPr lang="en-US" smtClean="0"/>
              <a:t>4/14/2025</a:t>
            </a:fld>
            <a:endParaRPr lang="en-US" dirty="0"/>
          </a:p>
        </p:txBody>
      </p:sp>
      <p:sp>
        <p:nvSpPr>
          <p:cNvPr id="3" name="Footer Placeholder 2">
            <a:extLst>
              <a:ext uri="{FF2B5EF4-FFF2-40B4-BE49-F238E27FC236}">
                <a16:creationId xmlns:a16="http://schemas.microsoft.com/office/drawing/2014/main" id="{3B620C67-52F6-7336-91A6-A3195EE94E9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BC8F840-2DAB-C320-71A5-8DAE7783A650}"/>
              </a:ext>
            </a:extLst>
          </p:cNvPr>
          <p:cNvSpPr>
            <a:spLocks noGrp="1"/>
          </p:cNvSpPr>
          <p:nvPr>
            <p:ph type="sldNum" sz="quarter" idx="12"/>
          </p:nvPr>
        </p:nvSpPr>
        <p:spPr/>
        <p:txBody>
          <a:bodyPr/>
          <a:lstStyle/>
          <a:p>
            <a:fld id="{94FB548B-CF86-4547-A99D-FD28BE9D595A}" type="slidenum">
              <a:rPr lang="en-US" smtClean="0"/>
              <a:t>‹#›</a:t>
            </a:fld>
            <a:endParaRPr lang="en-US" dirty="0"/>
          </a:p>
        </p:txBody>
      </p:sp>
    </p:spTree>
    <p:extLst>
      <p:ext uri="{BB962C8B-B14F-4D97-AF65-F5344CB8AC3E}">
        <p14:creationId xmlns:p14="http://schemas.microsoft.com/office/powerpoint/2010/main" val="2417288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8EC6E-ECC8-C9DC-5C27-8AFBCAFA56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CEFE41-B3B7-9666-60FA-AAAFCD2724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801CD5-819C-F1A3-E5E0-2AA1B8796F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49AA5A-F513-1A8F-83B2-3B412A3F32BF}"/>
              </a:ext>
            </a:extLst>
          </p:cNvPr>
          <p:cNvSpPr>
            <a:spLocks noGrp="1"/>
          </p:cNvSpPr>
          <p:nvPr>
            <p:ph type="dt" sz="half" idx="10"/>
          </p:nvPr>
        </p:nvSpPr>
        <p:spPr/>
        <p:txBody>
          <a:bodyPr/>
          <a:lstStyle/>
          <a:p>
            <a:fld id="{06E713BE-B739-4CC0-B4CE-95E82AEB026E}" type="datetimeFigureOut">
              <a:rPr lang="en-US" smtClean="0"/>
              <a:t>4/14/2025</a:t>
            </a:fld>
            <a:endParaRPr lang="en-US" dirty="0"/>
          </a:p>
        </p:txBody>
      </p:sp>
      <p:sp>
        <p:nvSpPr>
          <p:cNvPr id="6" name="Footer Placeholder 5">
            <a:extLst>
              <a:ext uri="{FF2B5EF4-FFF2-40B4-BE49-F238E27FC236}">
                <a16:creationId xmlns:a16="http://schemas.microsoft.com/office/drawing/2014/main" id="{DB894E10-AF2F-8EBE-42D6-B75B2FF5699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C9EE3-4865-52AC-FF6F-904CDF50B67D}"/>
              </a:ext>
            </a:extLst>
          </p:cNvPr>
          <p:cNvSpPr>
            <a:spLocks noGrp="1"/>
          </p:cNvSpPr>
          <p:nvPr>
            <p:ph type="sldNum" sz="quarter" idx="12"/>
          </p:nvPr>
        </p:nvSpPr>
        <p:spPr/>
        <p:txBody>
          <a:bodyPr/>
          <a:lstStyle/>
          <a:p>
            <a:fld id="{94FB548B-CF86-4547-A99D-FD28BE9D595A}" type="slidenum">
              <a:rPr lang="en-US" smtClean="0"/>
              <a:t>‹#›</a:t>
            </a:fld>
            <a:endParaRPr lang="en-US" dirty="0"/>
          </a:p>
        </p:txBody>
      </p:sp>
    </p:spTree>
    <p:extLst>
      <p:ext uri="{BB962C8B-B14F-4D97-AF65-F5344CB8AC3E}">
        <p14:creationId xmlns:p14="http://schemas.microsoft.com/office/powerpoint/2010/main" val="3538868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3E606-01F6-ECD1-1319-35ABAFF5A8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5413D1-41BD-57DA-74F0-EA8019B15E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035A0F4-4D3B-DEC0-7F17-272DF82A3E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2E13A6-3D3E-9088-1DA6-F75252C8A024}"/>
              </a:ext>
            </a:extLst>
          </p:cNvPr>
          <p:cNvSpPr>
            <a:spLocks noGrp="1"/>
          </p:cNvSpPr>
          <p:nvPr>
            <p:ph type="dt" sz="half" idx="10"/>
          </p:nvPr>
        </p:nvSpPr>
        <p:spPr/>
        <p:txBody>
          <a:bodyPr/>
          <a:lstStyle/>
          <a:p>
            <a:fld id="{06E713BE-B739-4CC0-B4CE-95E82AEB026E}" type="datetimeFigureOut">
              <a:rPr lang="en-US" smtClean="0"/>
              <a:t>4/14/2025</a:t>
            </a:fld>
            <a:endParaRPr lang="en-US" dirty="0"/>
          </a:p>
        </p:txBody>
      </p:sp>
      <p:sp>
        <p:nvSpPr>
          <p:cNvPr id="6" name="Footer Placeholder 5">
            <a:extLst>
              <a:ext uri="{FF2B5EF4-FFF2-40B4-BE49-F238E27FC236}">
                <a16:creationId xmlns:a16="http://schemas.microsoft.com/office/drawing/2014/main" id="{2E077585-14D7-7C71-93F6-7CCD65FB98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43CE41-AB21-8618-9522-C13369E00259}"/>
              </a:ext>
            </a:extLst>
          </p:cNvPr>
          <p:cNvSpPr>
            <a:spLocks noGrp="1"/>
          </p:cNvSpPr>
          <p:nvPr>
            <p:ph type="sldNum" sz="quarter" idx="12"/>
          </p:nvPr>
        </p:nvSpPr>
        <p:spPr/>
        <p:txBody>
          <a:bodyPr/>
          <a:lstStyle/>
          <a:p>
            <a:fld id="{94FB548B-CF86-4547-A99D-FD28BE9D595A}" type="slidenum">
              <a:rPr lang="en-US" smtClean="0"/>
              <a:t>‹#›</a:t>
            </a:fld>
            <a:endParaRPr lang="en-US" dirty="0"/>
          </a:p>
        </p:txBody>
      </p:sp>
    </p:spTree>
    <p:extLst>
      <p:ext uri="{BB962C8B-B14F-4D97-AF65-F5344CB8AC3E}">
        <p14:creationId xmlns:p14="http://schemas.microsoft.com/office/powerpoint/2010/main" val="1068128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D76891-E8AB-F215-A462-22E1B93423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7D980F-F54D-CB37-0F82-287A4B0095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8A6136-03B7-A080-3E5F-E91B15DCB1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E713BE-B739-4CC0-B4CE-95E82AEB026E}" type="datetimeFigureOut">
              <a:rPr lang="en-US" smtClean="0"/>
              <a:t>4/14/2025</a:t>
            </a:fld>
            <a:endParaRPr lang="en-US" dirty="0"/>
          </a:p>
        </p:txBody>
      </p:sp>
      <p:sp>
        <p:nvSpPr>
          <p:cNvPr id="5" name="Footer Placeholder 4">
            <a:extLst>
              <a:ext uri="{FF2B5EF4-FFF2-40B4-BE49-F238E27FC236}">
                <a16:creationId xmlns:a16="http://schemas.microsoft.com/office/drawing/2014/main" id="{70F48B49-62E5-CAD4-EDD2-8BF4C9EBF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AAD47C1-F666-FECB-EE78-102E053C0A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FB548B-CF86-4547-A99D-FD28BE9D595A}" type="slidenum">
              <a:rPr lang="en-US" smtClean="0"/>
              <a:t>‹#›</a:t>
            </a:fld>
            <a:endParaRPr lang="en-US" dirty="0"/>
          </a:p>
        </p:txBody>
      </p:sp>
    </p:spTree>
    <p:extLst>
      <p:ext uri="{BB962C8B-B14F-4D97-AF65-F5344CB8AC3E}">
        <p14:creationId xmlns:p14="http://schemas.microsoft.com/office/powerpoint/2010/main" val="394924386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6A5520D-DA3D-BD71-B734-95EBDC824B1E}"/>
              </a:ext>
            </a:extLst>
          </p:cNvPr>
          <p:cNvGrpSpPr/>
          <p:nvPr/>
        </p:nvGrpSpPr>
        <p:grpSpPr>
          <a:xfrm>
            <a:off x="633730" y="171212"/>
            <a:ext cx="10924540" cy="1828800"/>
            <a:chOff x="633730" y="171212"/>
            <a:chExt cx="10924540" cy="1828800"/>
          </a:xfrm>
        </p:grpSpPr>
        <p:sp>
          <p:nvSpPr>
            <p:cNvPr id="2" name="TextBox 1">
              <a:extLst>
                <a:ext uri="{FF2B5EF4-FFF2-40B4-BE49-F238E27FC236}">
                  <a16:creationId xmlns:a16="http://schemas.microsoft.com/office/drawing/2014/main" id="{A78F993E-2294-966A-ABDD-16A50160B126}"/>
                </a:ext>
              </a:extLst>
            </p:cNvPr>
            <p:cNvSpPr txBox="1"/>
            <p:nvPr/>
          </p:nvSpPr>
          <p:spPr>
            <a:xfrm>
              <a:off x="2820670" y="547003"/>
              <a:ext cx="8737600" cy="1077218"/>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RAJAMAHENDRI INSTITUTE OF ENGINEERING AND TECCHNOLOGY</a:t>
              </a:r>
            </a:p>
          </p:txBody>
        </p:sp>
        <p:pic>
          <p:nvPicPr>
            <p:cNvPr id="1028" name="Picture 4" descr="Rajamahendri Institute of Engineering &amp; Technology RIET">
              <a:extLst>
                <a:ext uri="{FF2B5EF4-FFF2-40B4-BE49-F238E27FC236}">
                  <a16:creationId xmlns:a16="http://schemas.microsoft.com/office/drawing/2014/main" id="{1EB5FA0C-8CB0-D8E9-FEE8-A5B275B78D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730" y="171212"/>
              <a:ext cx="1943100" cy="1828800"/>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TextBox 3">
            <a:extLst>
              <a:ext uri="{FF2B5EF4-FFF2-40B4-BE49-F238E27FC236}">
                <a16:creationId xmlns:a16="http://schemas.microsoft.com/office/drawing/2014/main" id="{93E7C734-362F-B208-D45E-EC517E0F3D18}"/>
              </a:ext>
            </a:extLst>
          </p:cNvPr>
          <p:cNvSpPr txBox="1"/>
          <p:nvPr/>
        </p:nvSpPr>
        <p:spPr>
          <a:xfrm>
            <a:off x="1894840" y="2256199"/>
            <a:ext cx="8402320" cy="461665"/>
          </a:xfrm>
          <a:prstGeom prst="rect">
            <a:avLst/>
          </a:prstGeom>
          <a:noFill/>
        </p:spPr>
        <p:txBody>
          <a:bodyPr wrap="square" rtlCol="0">
            <a:spAutoFit/>
          </a:bodyPr>
          <a:lstStyle/>
          <a:p>
            <a:pPr algn="ctr"/>
            <a:r>
              <a:rPr lang="en-US" sz="2400" b="1" dirty="0">
                <a:latin typeface="Arial" panose="020B0604020202020204" pitchFamily="34" charset="0"/>
                <a:cs typeface="Arial" panose="020B0604020202020204" pitchFamily="34" charset="0"/>
              </a:rPr>
              <a:t>Department of </a:t>
            </a:r>
          </a:p>
        </p:txBody>
      </p:sp>
      <p:sp>
        <p:nvSpPr>
          <p:cNvPr id="5" name="TextBox 4">
            <a:extLst>
              <a:ext uri="{FF2B5EF4-FFF2-40B4-BE49-F238E27FC236}">
                <a16:creationId xmlns:a16="http://schemas.microsoft.com/office/drawing/2014/main" id="{E20B0A40-D484-44AC-19B4-B5DA138AAB7E}"/>
              </a:ext>
            </a:extLst>
          </p:cNvPr>
          <p:cNvSpPr txBox="1"/>
          <p:nvPr/>
        </p:nvSpPr>
        <p:spPr>
          <a:xfrm>
            <a:off x="633730" y="4116307"/>
            <a:ext cx="3348990" cy="1569660"/>
          </a:xfrm>
          <a:prstGeom prst="rect">
            <a:avLst/>
          </a:prstGeom>
          <a:noFill/>
        </p:spPr>
        <p:txBody>
          <a:bodyPr wrap="square" rtlCol="0">
            <a:spAutoFit/>
          </a:bodyPr>
          <a:lstStyle/>
          <a:p>
            <a:r>
              <a:rPr lang="en-US" sz="2400" b="1" dirty="0">
                <a:cs typeface="Times New Roman" panose="02020603050405020304" pitchFamily="18" charset="0"/>
              </a:rPr>
              <a:t>Under the Guidance of</a:t>
            </a:r>
          </a:p>
          <a:p>
            <a:r>
              <a:rPr lang="en-US" sz="2400" dirty="0">
                <a:cs typeface="Times New Roman" panose="02020603050405020304" pitchFamily="18" charset="0"/>
              </a:rPr>
              <a:t>Dr. CH. SURYABABU,</a:t>
            </a:r>
          </a:p>
          <a:p>
            <a:r>
              <a:rPr lang="en-US" sz="2400" dirty="0">
                <a:cs typeface="Times New Roman" panose="02020603050405020304" pitchFamily="18" charset="0"/>
              </a:rPr>
              <a:t>M.Tech, Ph.D.</a:t>
            </a:r>
          </a:p>
          <a:p>
            <a:r>
              <a:rPr lang="en-US" sz="2400" dirty="0">
                <a:cs typeface="Times New Roman" panose="02020603050405020304" pitchFamily="18" charset="0"/>
              </a:rPr>
              <a:t>HOD &amp; Professor</a:t>
            </a:r>
          </a:p>
        </p:txBody>
      </p:sp>
      <p:sp>
        <p:nvSpPr>
          <p:cNvPr id="6" name="TextBox 5">
            <a:extLst>
              <a:ext uri="{FF2B5EF4-FFF2-40B4-BE49-F238E27FC236}">
                <a16:creationId xmlns:a16="http://schemas.microsoft.com/office/drawing/2014/main" id="{5D03C4C9-EDC5-24D3-4AF9-620A472F2588}"/>
              </a:ext>
            </a:extLst>
          </p:cNvPr>
          <p:cNvSpPr txBox="1"/>
          <p:nvPr/>
        </p:nvSpPr>
        <p:spPr>
          <a:xfrm>
            <a:off x="5567680" y="4116307"/>
            <a:ext cx="6350000" cy="1938992"/>
          </a:xfrm>
          <a:prstGeom prst="rect">
            <a:avLst/>
          </a:prstGeom>
          <a:noFill/>
        </p:spPr>
        <p:txBody>
          <a:bodyPr wrap="square" rtlCol="0">
            <a:spAutoFit/>
          </a:bodyPr>
          <a:lstStyle/>
          <a:p>
            <a:r>
              <a:rPr lang="en-US" sz="2400" b="1" dirty="0">
                <a:cs typeface="Times New Roman" panose="02020603050405020304" pitchFamily="18" charset="0"/>
              </a:rPr>
              <a:t>PRESENTED BY:</a:t>
            </a:r>
            <a:br>
              <a:rPr lang="en-US" sz="2400" dirty="0">
                <a:cs typeface="Times New Roman" panose="02020603050405020304" pitchFamily="18" charset="0"/>
              </a:rPr>
            </a:br>
            <a:r>
              <a:rPr lang="en-US" sz="2400" dirty="0">
                <a:cs typeface="Times New Roman" panose="02020603050405020304" pitchFamily="18" charset="0"/>
              </a:rPr>
              <a:t>J. DHEERAJ			21MD1A0429</a:t>
            </a:r>
          </a:p>
          <a:p>
            <a:r>
              <a:rPr lang="en-US" sz="2400" dirty="0">
                <a:cs typeface="Times New Roman" panose="02020603050405020304" pitchFamily="18" charset="0"/>
              </a:rPr>
              <a:t>G. BHARATH CHANDU		21MD1A0422</a:t>
            </a:r>
          </a:p>
          <a:p>
            <a:r>
              <a:rPr lang="en-US" sz="2400" dirty="0">
                <a:cs typeface="Times New Roman" panose="02020603050405020304" pitchFamily="18" charset="0"/>
              </a:rPr>
              <a:t>N. SATISH CHANDRA 		22MD5A0407</a:t>
            </a:r>
          </a:p>
          <a:p>
            <a:r>
              <a:rPr lang="en-US" sz="2400" dirty="0">
                <a:cs typeface="Times New Roman" panose="02020603050405020304" pitchFamily="18" charset="0"/>
              </a:rPr>
              <a:t>M. K. JAGADIESHESWAR 	21MD1A0440</a:t>
            </a:r>
          </a:p>
        </p:txBody>
      </p:sp>
      <p:sp>
        <p:nvSpPr>
          <p:cNvPr id="7" name="TextBox 6">
            <a:extLst>
              <a:ext uri="{FF2B5EF4-FFF2-40B4-BE49-F238E27FC236}">
                <a16:creationId xmlns:a16="http://schemas.microsoft.com/office/drawing/2014/main" id="{364E74E1-29DB-2F50-7D15-0CB04631B879}"/>
              </a:ext>
            </a:extLst>
          </p:cNvPr>
          <p:cNvSpPr txBox="1"/>
          <p:nvPr/>
        </p:nvSpPr>
        <p:spPr>
          <a:xfrm>
            <a:off x="2047240" y="2791831"/>
            <a:ext cx="8402320" cy="461665"/>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ELECTRONICS AND COMMUNICATION ENGINEERING </a:t>
            </a:r>
          </a:p>
        </p:txBody>
      </p:sp>
    </p:spTree>
    <p:extLst>
      <p:ext uri="{BB962C8B-B14F-4D97-AF65-F5344CB8AC3E}">
        <p14:creationId xmlns:p14="http://schemas.microsoft.com/office/powerpoint/2010/main" val="406996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3688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5560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695960" y="1577955"/>
            <a:ext cx="3418840" cy="584775"/>
          </a:xfrm>
          <a:prstGeom prst="rect">
            <a:avLst/>
          </a:prstGeom>
          <a:noFill/>
        </p:spPr>
        <p:txBody>
          <a:bodyPr wrap="square" rtlCol="0">
            <a:spAutoFit/>
          </a:bodyPr>
          <a:lstStyle/>
          <a:p>
            <a:r>
              <a:rPr lang="en-US" sz="3200" b="1" dirty="0">
                <a:latin typeface="+mj-lt"/>
              </a:rPr>
              <a:t>1. </a:t>
            </a:r>
            <a:r>
              <a:rPr lang="en-US" sz="3200" b="1" dirty="0"/>
              <a:t>Arduino Uno</a:t>
            </a:r>
          </a:p>
        </p:txBody>
      </p:sp>
      <p:pic>
        <p:nvPicPr>
          <p:cNvPr id="1026" name="Picture 2" descr="Inside the Arduino UNO Board: A Comprehensive Tour">
            <a:extLst>
              <a:ext uri="{FF2B5EF4-FFF2-40B4-BE49-F238E27FC236}">
                <a16:creationId xmlns:a16="http://schemas.microsoft.com/office/drawing/2014/main" id="{E0A45467-1F54-FC62-68AE-1C33F20CB07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13" r="4982"/>
          <a:stretch/>
        </p:blipFill>
        <p:spPr bwMode="auto">
          <a:xfrm rot="5400000">
            <a:off x="7124703" y="1592580"/>
            <a:ext cx="5359394" cy="390144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4A99BB0-8516-FF75-3D0E-B43E9E776D45}"/>
              </a:ext>
            </a:extLst>
          </p:cNvPr>
          <p:cNvSpPr txBox="1"/>
          <p:nvPr/>
        </p:nvSpPr>
        <p:spPr>
          <a:xfrm>
            <a:off x="1127760" y="2357753"/>
            <a:ext cx="6116320" cy="4062651"/>
          </a:xfrm>
          <a:prstGeom prst="rect">
            <a:avLst/>
          </a:prstGeom>
          <a:noFill/>
        </p:spPr>
        <p:txBody>
          <a:bodyPr wrap="square" rtlCol="0">
            <a:spAutoFit/>
          </a:bodyPr>
          <a:lstStyle/>
          <a:p>
            <a:pPr marL="285750" indent="-285750">
              <a:buFont typeface="Arial" panose="020B0604020202020204" pitchFamily="34" charset="0"/>
              <a:buChar char="•"/>
            </a:pPr>
            <a:r>
              <a:rPr lang="en-US" sz="2400" dirty="0"/>
              <a:t>Digital Pins (D</a:t>
            </a:r>
            <a:r>
              <a:rPr lang="en-US" sz="2400" baseline="-25000" dirty="0"/>
              <a:t>0</a:t>
            </a:r>
            <a:r>
              <a:rPr lang="en-US" sz="2400" dirty="0"/>
              <a:t> – D</a:t>
            </a:r>
            <a:r>
              <a:rPr lang="en-US" sz="2400" baseline="-25000" dirty="0"/>
              <a:t>13</a:t>
            </a:r>
            <a:r>
              <a:rPr lang="en-US" sz="2400" dirty="0"/>
              <a:t>)</a:t>
            </a:r>
          </a:p>
          <a:p>
            <a:pPr marL="285750" indent="-285750">
              <a:lnSpc>
                <a:spcPct val="150000"/>
              </a:lnSpc>
              <a:buFont typeface="Arial" panose="020B0604020202020204" pitchFamily="34" charset="0"/>
              <a:buChar char="•"/>
            </a:pPr>
            <a:r>
              <a:rPr lang="en-US" sz="2400" dirty="0"/>
              <a:t>Analog Pins (A</a:t>
            </a:r>
            <a:r>
              <a:rPr lang="en-US" sz="2400" baseline="-25000" dirty="0"/>
              <a:t>0</a:t>
            </a:r>
            <a:r>
              <a:rPr lang="en-US" sz="2400" dirty="0"/>
              <a:t> – A</a:t>
            </a:r>
            <a:r>
              <a:rPr lang="en-US" sz="2400" baseline="-25000" dirty="0"/>
              <a:t>5</a:t>
            </a:r>
            <a:r>
              <a:rPr lang="en-US" sz="2400" dirty="0"/>
              <a:t>)</a:t>
            </a:r>
          </a:p>
          <a:p>
            <a:pPr marL="285750" indent="-285750">
              <a:lnSpc>
                <a:spcPct val="150000"/>
              </a:lnSpc>
              <a:buFont typeface="Arial" panose="020B0604020202020204" pitchFamily="34" charset="0"/>
              <a:buChar char="•"/>
            </a:pPr>
            <a:r>
              <a:rPr lang="en-US" sz="2400" dirty="0"/>
              <a:t>Power pins</a:t>
            </a:r>
          </a:p>
          <a:p>
            <a:pPr marL="742950" lvl="1" indent="-285750">
              <a:lnSpc>
                <a:spcPct val="150000"/>
              </a:lnSpc>
              <a:buFont typeface="Arial" panose="020B0604020202020204" pitchFamily="34" charset="0"/>
              <a:buChar char="•"/>
            </a:pPr>
            <a:r>
              <a:rPr lang="en-US" sz="2400" dirty="0"/>
              <a:t>V</a:t>
            </a:r>
            <a:r>
              <a:rPr lang="en-US" sz="2400" baseline="-25000" dirty="0"/>
              <a:t>in </a:t>
            </a:r>
            <a:r>
              <a:rPr lang="en-US" sz="2400" dirty="0"/>
              <a:t> , 3.3v,5v,ioref,reset</a:t>
            </a:r>
            <a:endParaRPr lang="en-US" sz="2400" baseline="-25000" dirty="0"/>
          </a:p>
          <a:p>
            <a:pPr marL="285750" indent="-285750">
              <a:lnSpc>
                <a:spcPct val="150000"/>
              </a:lnSpc>
              <a:buFont typeface="Arial" panose="020B0604020202020204" pitchFamily="34" charset="0"/>
              <a:buChar char="•"/>
            </a:pPr>
            <a:r>
              <a:rPr lang="en-US" sz="2400" dirty="0"/>
              <a:t>Processor: Atmega328P</a:t>
            </a:r>
          </a:p>
          <a:p>
            <a:pPr marL="285750" indent="-285750">
              <a:lnSpc>
                <a:spcPct val="150000"/>
              </a:lnSpc>
              <a:buFont typeface="Arial" panose="020B0604020202020204" pitchFamily="34" charset="0"/>
              <a:buChar char="•"/>
            </a:pPr>
            <a:r>
              <a:rPr lang="en-US" sz="2400" dirty="0"/>
              <a:t>PWM pins: 3,5,6 , 9,10,11</a:t>
            </a:r>
          </a:p>
          <a:p>
            <a:pPr marL="285750" indent="-285750">
              <a:lnSpc>
                <a:spcPct val="150000"/>
              </a:lnSpc>
              <a:buFont typeface="Arial" panose="020B0604020202020204" pitchFamily="34" charset="0"/>
              <a:buChar char="•"/>
            </a:pPr>
            <a:r>
              <a:rPr lang="en-US" sz="2400" dirty="0"/>
              <a:t>UART PINS: D</a:t>
            </a:r>
            <a:r>
              <a:rPr lang="en-US" sz="2400" baseline="-25000" dirty="0"/>
              <a:t>0</a:t>
            </a:r>
            <a:r>
              <a:rPr lang="en-US" sz="2400" dirty="0"/>
              <a:t>,D</a:t>
            </a:r>
            <a:r>
              <a:rPr lang="en-US" sz="2400" baseline="-25000" dirty="0"/>
              <a:t>1</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20312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675640" y="1577955"/>
            <a:ext cx="4434840" cy="584775"/>
          </a:xfrm>
          <a:prstGeom prst="rect">
            <a:avLst/>
          </a:prstGeom>
          <a:noFill/>
        </p:spPr>
        <p:txBody>
          <a:bodyPr wrap="square" rtlCol="0">
            <a:spAutoFit/>
          </a:bodyPr>
          <a:lstStyle/>
          <a:p>
            <a:r>
              <a:rPr lang="en-US" sz="3200" b="1" dirty="0">
                <a:latin typeface="+mj-lt"/>
              </a:rPr>
              <a:t>2. </a:t>
            </a:r>
            <a:r>
              <a:rPr lang="en-US" sz="3200" b="1" dirty="0"/>
              <a:t>L293D Motor Driver</a:t>
            </a:r>
          </a:p>
        </p:txBody>
      </p:sp>
      <p:sp>
        <p:nvSpPr>
          <p:cNvPr id="3" name="TextBox 2">
            <a:extLst>
              <a:ext uri="{FF2B5EF4-FFF2-40B4-BE49-F238E27FC236}">
                <a16:creationId xmlns:a16="http://schemas.microsoft.com/office/drawing/2014/main" id="{53AFE975-4E33-1ED1-CE2B-8A0EBC213B1C}"/>
              </a:ext>
            </a:extLst>
          </p:cNvPr>
          <p:cNvSpPr txBox="1"/>
          <p:nvPr/>
        </p:nvSpPr>
        <p:spPr>
          <a:xfrm>
            <a:off x="1217930" y="2357753"/>
            <a:ext cx="5426710" cy="2677656"/>
          </a:xfrm>
          <a:prstGeom prst="rect">
            <a:avLst/>
          </a:prstGeom>
          <a:noFill/>
        </p:spPr>
        <p:txBody>
          <a:bodyPr wrap="square" rtlCol="0">
            <a:spAutoFit/>
          </a:bodyPr>
          <a:lstStyle/>
          <a:p>
            <a:r>
              <a:rPr lang="en-US" sz="2800" dirty="0">
                <a:latin typeface="+mj-lt"/>
              </a:rPr>
              <a:t>The </a:t>
            </a:r>
            <a:r>
              <a:rPr lang="en-US" sz="2800" b="1" dirty="0">
                <a:latin typeface="+mj-lt"/>
              </a:rPr>
              <a:t>L293D</a:t>
            </a:r>
            <a:r>
              <a:rPr lang="en-US" sz="2800" dirty="0">
                <a:latin typeface="+mj-lt"/>
              </a:rPr>
              <a:t> is a popular motor driver IC used to control the direction and speed of DC motors. It contains two H-bridge circuits, allowing it to control two DC motors simultaneously</a:t>
            </a:r>
          </a:p>
        </p:txBody>
      </p:sp>
      <p:pic>
        <p:nvPicPr>
          <p:cNvPr id="3075" name="Picture 3" descr="L293D Dual H-Bridge Motor Driver IC Pins, Circuit, Working">
            <a:extLst>
              <a:ext uri="{FF2B5EF4-FFF2-40B4-BE49-F238E27FC236}">
                <a16:creationId xmlns:a16="http://schemas.microsoft.com/office/drawing/2014/main" id="{6B5FEC76-6E02-412E-F6AA-D41B7CBC8A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2450" y="2162730"/>
            <a:ext cx="4771390" cy="3802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259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675640" y="1577955"/>
            <a:ext cx="4434840" cy="584775"/>
          </a:xfrm>
          <a:prstGeom prst="rect">
            <a:avLst/>
          </a:prstGeom>
          <a:noFill/>
        </p:spPr>
        <p:txBody>
          <a:bodyPr wrap="square" rtlCol="0">
            <a:spAutoFit/>
          </a:bodyPr>
          <a:lstStyle/>
          <a:p>
            <a:r>
              <a:rPr lang="en-US" sz="3200" b="1" dirty="0"/>
              <a:t>3.</a:t>
            </a:r>
            <a:r>
              <a:rPr lang="en-US" sz="3200" b="1" dirty="0">
                <a:latin typeface="+mj-lt"/>
              </a:rPr>
              <a:t> </a:t>
            </a:r>
            <a:r>
              <a:rPr lang="en-US" sz="3200" b="1" dirty="0"/>
              <a:t>Chassis</a:t>
            </a:r>
          </a:p>
        </p:txBody>
      </p:sp>
      <p:sp>
        <p:nvSpPr>
          <p:cNvPr id="2" name="TextBox 1">
            <a:extLst>
              <a:ext uri="{FF2B5EF4-FFF2-40B4-BE49-F238E27FC236}">
                <a16:creationId xmlns:a16="http://schemas.microsoft.com/office/drawing/2014/main" id="{636B8627-F01B-E63B-487A-512E6920E32E}"/>
              </a:ext>
            </a:extLst>
          </p:cNvPr>
          <p:cNvSpPr txBox="1"/>
          <p:nvPr/>
        </p:nvSpPr>
        <p:spPr>
          <a:xfrm>
            <a:off x="955040" y="2357753"/>
            <a:ext cx="9855200" cy="1200329"/>
          </a:xfrm>
          <a:prstGeom prst="rect">
            <a:avLst/>
          </a:prstGeom>
          <a:noFill/>
        </p:spPr>
        <p:txBody>
          <a:bodyPr wrap="square" rtlCol="0">
            <a:spAutoFit/>
          </a:bodyPr>
          <a:lstStyle/>
          <a:p>
            <a:r>
              <a:rPr lang="en-US" sz="2400" dirty="0">
                <a:latin typeface="+mj-lt"/>
              </a:rPr>
              <a:t>The chassis is the structural framework of a vehicle, providing support for all other components, including the body, engine, and wheels. It ensures stability and strength, allowing the vehicle to function properly.</a:t>
            </a:r>
          </a:p>
        </p:txBody>
      </p:sp>
      <p:pic>
        <p:nvPicPr>
          <p:cNvPr id="6" name="Picture 5">
            <a:extLst>
              <a:ext uri="{FF2B5EF4-FFF2-40B4-BE49-F238E27FC236}">
                <a16:creationId xmlns:a16="http://schemas.microsoft.com/office/drawing/2014/main" id="{937E5A2C-D782-C272-705E-622F552E16E6}"/>
              </a:ext>
            </a:extLst>
          </p:cNvPr>
          <p:cNvPicPr>
            <a:picLocks noChangeAspect="1"/>
          </p:cNvPicPr>
          <p:nvPr/>
        </p:nvPicPr>
        <p:blipFill>
          <a:blip r:embed="rId2"/>
          <a:stretch>
            <a:fillRect/>
          </a:stretch>
        </p:blipFill>
        <p:spPr>
          <a:xfrm>
            <a:off x="3006555" y="3639362"/>
            <a:ext cx="4532969" cy="3077243"/>
          </a:xfrm>
          <a:prstGeom prst="rect">
            <a:avLst/>
          </a:prstGeom>
          <a:ln>
            <a:noFill/>
          </a:ln>
          <a:effectLst>
            <a:softEdge rad="112500"/>
          </a:effectLst>
        </p:spPr>
      </p:pic>
    </p:spTree>
    <p:extLst>
      <p:ext uri="{BB962C8B-B14F-4D97-AF65-F5344CB8AC3E}">
        <p14:creationId xmlns:p14="http://schemas.microsoft.com/office/powerpoint/2010/main" val="993532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675640" y="1577955"/>
            <a:ext cx="4434840" cy="584775"/>
          </a:xfrm>
          <a:prstGeom prst="rect">
            <a:avLst/>
          </a:prstGeom>
          <a:noFill/>
        </p:spPr>
        <p:txBody>
          <a:bodyPr wrap="square" rtlCol="0">
            <a:spAutoFit/>
          </a:bodyPr>
          <a:lstStyle/>
          <a:p>
            <a:r>
              <a:rPr lang="en-US" sz="3200" b="1" dirty="0"/>
              <a:t>4.</a:t>
            </a:r>
            <a:r>
              <a:rPr lang="en-US" sz="3200" b="1" dirty="0">
                <a:latin typeface="+mj-lt"/>
              </a:rPr>
              <a:t> </a:t>
            </a:r>
            <a:r>
              <a:rPr lang="en-US" sz="3200" b="1" dirty="0"/>
              <a:t>servo Motor</a:t>
            </a:r>
          </a:p>
        </p:txBody>
      </p:sp>
      <p:sp>
        <p:nvSpPr>
          <p:cNvPr id="2" name="TextBox 1">
            <a:extLst>
              <a:ext uri="{FF2B5EF4-FFF2-40B4-BE49-F238E27FC236}">
                <a16:creationId xmlns:a16="http://schemas.microsoft.com/office/drawing/2014/main" id="{636B8627-F01B-E63B-487A-512E6920E32E}"/>
              </a:ext>
            </a:extLst>
          </p:cNvPr>
          <p:cNvSpPr txBox="1"/>
          <p:nvPr/>
        </p:nvSpPr>
        <p:spPr>
          <a:xfrm>
            <a:off x="955040" y="2357753"/>
            <a:ext cx="6228080" cy="2677656"/>
          </a:xfrm>
          <a:prstGeom prst="rect">
            <a:avLst/>
          </a:prstGeom>
          <a:noFill/>
        </p:spPr>
        <p:txBody>
          <a:bodyPr wrap="square" rtlCol="0">
            <a:spAutoFit/>
          </a:bodyPr>
          <a:lstStyle/>
          <a:p>
            <a:r>
              <a:rPr lang="en-US" sz="2400" dirty="0">
                <a:latin typeface="+mj-lt"/>
              </a:rPr>
              <a:t>A servo motor is a rotary actuator that allows for precise control of angular position, velocity, and acceleration. It consists of a motor, a position sensor, and a control circuit. Servo motors are commonly used in robotics, automation, and control systems to perform tasks requiring precise positioning.</a:t>
            </a:r>
          </a:p>
        </p:txBody>
      </p:sp>
      <p:pic>
        <p:nvPicPr>
          <p:cNvPr id="5122" name="Picture 2" descr="Sensors Modules Servo Motor | Sensors ...">
            <a:extLst>
              <a:ext uri="{FF2B5EF4-FFF2-40B4-BE49-F238E27FC236}">
                <a16:creationId xmlns:a16="http://schemas.microsoft.com/office/drawing/2014/main" id="{5B0CCE1C-9172-131D-12E2-9A64B084AC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0225" y="2260241"/>
            <a:ext cx="3835175" cy="2872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215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675640" y="1577955"/>
            <a:ext cx="5908040" cy="584775"/>
          </a:xfrm>
          <a:prstGeom prst="rect">
            <a:avLst/>
          </a:prstGeom>
          <a:noFill/>
        </p:spPr>
        <p:txBody>
          <a:bodyPr wrap="square" rtlCol="0">
            <a:spAutoFit/>
          </a:bodyPr>
          <a:lstStyle/>
          <a:p>
            <a:r>
              <a:rPr lang="en-US" sz="3200" b="1" dirty="0"/>
              <a:t>5.</a:t>
            </a:r>
            <a:r>
              <a:rPr lang="en-US" sz="3200" b="1" dirty="0">
                <a:latin typeface="+mj-lt"/>
              </a:rPr>
              <a:t> </a:t>
            </a:r>
            <a:r>
              <a:rPr lang="en-US" sz="3200" b="1" dirty="0"/>
              <a:t>Ultra Sonic Sensor HC-SR 04</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36B8627-F01B-E63B-487A-512E6920E32E}"/>
                  </a:ext>
                </a:extLst>
              </p:cNvPr>
              <p:cNvSpPr txBox="1"/>
              <p:nvPr/>
            </p:nvSpPr>
            <p:spPr>
              <a:xfrm>
                <a:off x="955040" y="2357753"/>
                <a:ext cx="7152640" cy="3008068"/>
              </a:xfrm>
              <a:prstGeom prst="rect">
                <a:avLst/>
              </a:prstGeom>
              <a:noFill/>
            </p:spPr>
            <p:txBody>
              <a:bodyPr wrap="square" rtlCol="0">
                <a:spAutoFit/>
              </a:bodyPr>
              <a:lstStyle/>
              <a:p>
                <a:r>
                  <a:rPr lang="en-US" sz="2400" dirty="0">
                    <a:latin typeface="+mj-lt"/>
                  </a:rPr>
                  <a:t>An ultrasonic sensor measures distance by emitting sound waves and timing the returning echo. It's commonly used in robotics, automation, and vehicles for detecting obstacles and measuring distances.</a:t>
                </a:r>
              </a:p>
              <a:p>
                <a:endParaRPr lang="en-US" sz="2400" dirty="0">
                  <a:latin typeface="+mj-lt"/>
                </a:endParaRPr>
              </a:p>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𝑹𝒂𝒏𝒈𝒆</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𝑆𝑝𝑒𝑒𝑑</m:t>
                          </m:r>
                          <m:r>
                            <a:rPr lang="en-US" sz="2400" b="0" i="1" smtClean="0">
                              <a:latin typeface="Cambria Math" panose="02040503050406030204" pitchFamily="18" charset="0"/>
                            </a:rPr>
                            <m:t> </m:t>
                          </m:r>
                          <m:r>
                            <a:rPr lang="en-US" sz="2400" b="0" i="1" smtClean="0">
                              <a:latin typeface="Cambria Math" panose="02040503050406030204" pitchFamily="18" charset="0"/>
                            </a:rPr>
                            <m:t>𝑜𝑓</m:t>
                          </m:r>
                          <m:r>
                            <a:rPr lang="en-US" sz="2400" b="0" i="1" smtClean="0">
                              <a:latin typeface="Cambria Math" panose="02040503050406030204" pitchFamily="18" charset="0"/>
                            </a:rPr>
                            <m:t> </m:t>
                          </m:r>
                          <m:r>
                            <a:rPr lang="en-US" sz="2400" b="0" i="1" smtClean="0">
                              <a:latin typeface="Cambria Math" panose="02040503050406030204" pitchFamily="18" charset="0"/>
                            </a:rPr>
                            <m:t>𝑠𝑜𝑢𝑛𝑑</m:t>
                          </m:r>
                          <m:r>
                            <a:rPr lang="en-US" sz="2400" b="0" i="1" smtClean="0">
                              <a:latin typeface="Cambria Math" panose="02040503050406030204" pitchFamily="18" charset="0"/>
                            </a:rPr>
                            <m:t> ×</m:t>
                          </m:r>
                          <m:r>
                            <a:rPr lang="en-US" sz="2400" b="0" i="1" smtClean="0">
                              <a:latin typeface="Cambria Math" panose="02040503050406030204" pitchFamily="18" charset="0"/>
                            </a:rPr>
                            <m:t>𝑇𝑖𝑚𝑒</m:t>
                          </m:r>
                          <m:r>
                            <a:rPr lang="en-US" sz="2400" b="0" i="1" smtClean="0">
                              <a:latin typeface="Cambria Math" panose="02040503050406030204" pitchFamily="18" charset="0"/>
                            </a:rPr>
                            <m:t> </m:t>
                          </m:r>
                          <m:r>
                            <a:rPr lang="en-US" sz="2400" b="0" i="1" smtClean="0">
                              <a:latin typeface="Cambria Math" panose="02040503050406030204" pitchFamily="18" charset="0"/>
                            </a:rPr>
                            <m:t>𝑡𝑎𝑘𝑒𝑛</m:t>
                          </m:r>
                          <m:r>
                            <a:rPr lang="en-US" sz="2400" b="0" i="1" smtClean="0">
                              <a:latin typeface="Cambria Math" panose="02040503050406030204" pitchFamily="18" charset="0"/>
                            </a:rPr>
                            <m:t> </m:t>
                          </m:r>
                        </m:num>
                        <m:den>
                          <m:r>
                            <a:rPr lang="en-US" sz="2400" b="0" i="1" smtClean="0">
                              <a:latin typeface="Cambria Math" panose="02040503050406030204" pitchFamily="18" charset="0"/>
                            </a:rPr>
                            <m:t>2</m:t>
                          </m:r>
                        </m:den>
                      </m:f>
                    </m:oMath>
                  </m:oMathPara>
                </a14:m>
                <a:endParaRPr lang="en-US" sz="2400" b="0" dirty="0">
                  <a:latin typeface="+mj-lt"/>
                </a:endParaRPr>
              </a:p>
              <a:p>
                <a:endParaRPr lang="en-US" sz="2400" dirty="0">
                  <a:latin typeface="+mj-lt"/>
                </a:endParaRPr>
              </a:p>
            </p:txBody>
          </p:sp>
        </mc:Choice>
        <mc:Fallback xmlns="">
          <p:sp>
            <p:nvSpPr>
              <p:cNvPr id="2" name="TextBox 1">
                <a:extLst>
                  <a:ext uri="{FF2B5EF4-FFF2-40B4-BE49-F238E27FC236}">
                    <a16:creationId xmlns:a16="http://schemas.microsoft.com/office/drawing/2014/main" id="{636B8627-F01B-E63B-487A-512E6920E32E}"/>
                  </a:ext>
                </a:extLst>
              </p:cNvPr>
              <p:cNvSpPr txBox="1">
                <a:spLocks noRot="1" noChangeAspect="1" noMove="1" noResize="1" noEditPoints="1" noAdjustHandles="1" noChangeArrowheads="1" noChangeShapeType="1" noTextEdit="1"/>
              </p:cNvSpPr>
              <p:nvPr/>
            </p:nvSpPr>
            <p:spPr>
              <a:xfrm>
                <a:off x="955040" y="2357753"/>
                <a:ext cx="7152640" cy="3008068"/>
              </a:xfrm>
              <a:prstGeom prst="rect">
                <a:avLst/>
              </a:prstGeom>
              <a:blipFill>
                <a:blip r:embed="rId2"/>
                <a:stretch>
                  <a:fillRect l="-1364" t="-1623" r="-1535"/>
                </a:stretch>
              </a:blipFill>
            </p:spPr>
            <p:txBody>
              <a:bodyPr/>
              <a:lstStyle/>
              <a:p>
                <a:r>
                  <a:rPr lang="en-US">
                    <a:noFill/>
                  </a:rPr>
                  <a:t> </a:t>
                </a:r>
              </a:p>
            </p:txBody>
          </p:sp>
        </mc:Fallback>
      </mc:AlternateContent>
      <p:pic>
        <p:nvPicPr>
          <p:cNvPr id="6148" name="Picture 4" descr="HC-SR04 Ultrasonic Sensor Module - SRK ELECTRONICS">
            <a:extLst>
              <a:ext uri="{FF2B5EF4-FFF2-40B4-BE49-F238E27FC236}">
                <a16:creationId xmlns:a16="http://schemas.microsoft.com/office/drawing/2014/main" id="{41F24C0A-F703-93C5-6A9E-50143CD7FD8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9778" b="89778" l="5778" r="94667">
                        <a14:foregroundMark x1="7556" y1="40889" x2="7556" y2="40889"/>
                        <a14:foregroundMark x1="93333" y1="44000" x2="93333" y2="44000"/>
                        <a14:foregroundMark x1="34222" y1="30667" x2="34222" y2="30667"/>
                        <a14:foregroundMark x1="6222" y1="29333" x2="6222" y2="29333"/>
                        <a14:foregroundMark x1="94667" y1="29333" x2="94667" y2="29333"/>
                        <a14:foregroundMark x1="57778" y1="70667" x2="57778" y2="70667"/>
                        <a14:foregroundMark x1="58222" y1="73778" x2="58222" y2="73778"/>
                        <a14:foregroundMark x1="58222" y1="77778" x2="58222" y2="77778"/>
                        <a14:foregroundMark x1="42649" y1="72444" x2="43556" y2="80000"/>
                        <a14:foregroundMark x1="42222" y1="68889" x2="42649" y2="72444"/>
                        <a14:foregroundMark x1="40858" y1="72444" x2="43556" y2="82222"/>
                        <a14:foregroundMark x1="40000" y1="69333" x2="40858" y2="72444"/>
                        <a14:foregroundMark x1="48000" y1="72444" x2="48000" y2="79556"/>
                        <a14:foregroundMark x1="48000" y1="70667" x2="48000" y2="72444"/>
                        <a14:foregroundMark x1="52271" y1="72444" x2="52889" y2="79556"/>
                        <a14:foregroundMark x1="52000" y1="69333" x2="52271" y2="72444"/>
                        <a14:foregroundMark x1="58222" y1="70667" x2="58222" y2="80889"/>
                        <a14:foregroundMark x1="62222" y1="72000" x2="43111" y2="80000"/>
                        <a14:foregroundMark x1="43111" y1="80000" x2="42222" y2="80444"/>
                        <a14:foregroundMark x1="40000" y1="80000" x2="59556" y2="80444"/>
                        <a14:foregroundMark x1="46502" y1="72444" x2="45778" y2="72000"/>
                        <a14:foregroundMark x1="59556" y1="80444" x2="46502" y2="72444"/>
                        <a14:foregroundMark x1="45605" y1="72444" x2="42667" y2="80000"/>
                        <a14:foregroundMark x1="45778" y1="72000" x2="45605" y2="72444"/>
                        <a14:foregroundMark x1="62222" y1="74222" x2="60444" y2="80444"/>
                        <a14:backgroundMark x1="16444" y1="20889" x2="16444" y2="20889"/>
                        <a14:backgroundMark x1="28444" y1="76000" x2="28444" y2="76000"/>
                        <a14:backgroundMark x1="44889" y1="72444" x2="44889" y2="72444"/>
                      </a14:backgroundRemoval>
                    </a14:imgEffect>
                  </a14:imgLayer>
                </a14:imgProps>
              </a:ext>
              <a:ext uri="{28A0092B-C50C-407E-A947-70E740481C1C}">
                <a14:useLocalDpi xmlns:a14="http://schemas.microsoft.com/office/drawing/2010/main" val="0"/>
              </a:ext>
            </a:extLst>
          </a:blip>
          <a:srcRect/>
          <a:stretch>
            <a:fillRect/>
          </a:stretch>
        </p:blipFill>
        <p:spPr bwMode="auto">
          <a:xfrm>
            <a:off x="8575040" y="1577955"/>
            <a:ext cx="3139439" cy="33299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E32A911-E201-8B8E-D06B-FE56EC965B82}"/>
              </a:ext>
            </a:extLst>
          </p:cNvPr>
          <p:cNvSpPr txBox="1"/>
          <p:nvPr/>
        </p:nvSpPr>
        <p:spPr>
          <a:xfrm>
            <a:off x="955040" y="5244236"/>
            <a:ext cx="2042160" cy="461665"/>
          </a:xfrm>
          <a:prstGeom prst="rect">
            <a:avLst/>
          </a:prstGeom>
          <a:noFill/>
        </p:spPr>
        <p:txBody>
          <a:bodyPr wrap="square" rtlCol="0">
            <a:spAutoFit/>
          </a:bodyPr>
          <a:lstStyle/>
          <a:p>
            <a:r>
              <a:rPr lang="en-US" sz="2400" b="1" dirty="0"/>
              <a:t>Specification:</a:t>
            </a:r>
            <a:endParaRPr lang="en-US" sz="2000" b="1" dirty="0"/>
          </a:p>
        </p:txBody>
      </p:sp>
      <p:sp>
        <p:nvSpPr>
          <p:cNvPr id="5" name="TextBox 4">
            <a:extLst>
              <a:ext uri="{FF2B5EF4-FFF2-40B4-BE49-F238E27FC236}">
                <a16:creationId xmlns:a16="http://schemas.microsoft.com/office/drawing/2014/main" id="{76563A44-D1DE-8997-635C-9D8491003187}"/>
              </a:ext>
            </a:extLst>
          </p:cNvPr>
          <p:cNvSpPr txBox="1"/>
          <p:nvPr/>
        </p:nvSpPr>
        <p:spPr>
          <a:xfrm>
            <a:off x="3078480" y="5365821"/>
            <a:ext cx="5029200" cy="1200329"/>
          </a:xfrm>
          <a:prstGeom prst="rect">
            <a:avLst/>
          </a:prstGeom>
          <a:noFill/>
        </p:spPr>
        <p:txBody>
          <a:bodyPr wrap="square" rtlCol="0">
            <a:spAutoFit/>
          </a:bodyPr>
          <a:lstStyle/>
          <a:p>
            <a:r>
              <a:rPr lang="en-US" sz="2400" dirty="0">
                <a:latin typeface="+mj-lt"/>
              </a:rPr>
              <a:t>Operating voltage: 5V</a:t>
            </a:r>
          </a:p>
          <a:p>
            <a:r>
              <a:rPr lang="en-US" sz="2400" dirty="0">
                <a:latin typeface="+mj-lt"/>
              </a:rPr>
              <a:t>Frequency : 40KHz</a:t>
            </a:r>
          </a:p>
          <a:p>
            <a:r>
              <a:rPr lang="en-US" sz="2400" dirty="0">
                <a:latin typeface="+mj-lt"/>
              </a:rPr>
              <a:t>Measuring range: 2cm to 400cm</a:t>
            </a:r>
          </a:p>
        </p:txBody>
      </p:sp>
    </p:spTree>
    <p:extLst>
      <p:ext uri="{BB962C8B-B14F-4D97-AF65-F5344CB8AC3E}">
        <p14:creationId xmlns:p14="http://schemas.microsoft.com/office/powerpoint/2010/main" val="584818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675640" y="1577955"/>
            <a:ext cx="5908040" cy="584775"/>
          </a:xfrm>
          <a:prstGeom prst="rect">
            <a:avLst/>
          </a:prstGeom>
          <a:noFill/>
        </p:spPr>
        <p:txBody>
          <a:bodyPr wrap="square" rtlCol="0">
            <a:spAutoFit/>
          </a:bodyPr>
          <a:lstStyle/>
          <a:p>
            <a:r>
              <a:rPr lang="en-US" sz="3200" b="1" dirty="0"/>
              <a:t>6.</a:t>
            </a:r>
            <a:r>
              <a:rPr lang="en-US" sz="3200" b="1" dirty="0">
                <a:latin typeface="+mj-lt"/>
              </a:rPr>
              <a:t> </a:t>
            </a:r>
            <a:r>
              <a:rPr lang="en-US" sz="3200" b="1" dirty="0"/>
              <a:t>Jumper Wires</a:t>
            </a:r>
          </a:p>
        </p:txBody>
      </p:sp>
      <p:sp>
        <p:nvSpPr>
          <p:cNvPr id="2" name="TextBox 1">
            <a:extLst>
              <a:ext uri="{FF2B5EF4-FFF2-40B4-BE49-F238E27FC236}">
                <a16:creationId xmlns:a16="http://schemas.microsoft.com/office/drawing/2014/main" id="{636B8627-F01B-E63B-487A-512E6920E32E}"/>
              </a:ext>
            </a:extLst>
          </p:cNvPr>
          <p:cNvSpPr txBox="1"/>
          <p:nvPr/>
        </p:nvSpPr>
        <p:spPr>
          <a:xfrm>
            <a:off x="955040" y="2357753"/>
            <a:ext cx="6228080" cy="2308324"/>
          </a:xfrm>
          <a:prstGeom prst="rect">
            <a:avLst/>
          </a:prstGeom>
          <a:noFill/>
        </p:spPr>
        <p:txBody>
          <a:bodyPr wrap="square" rtlCol="0">
            <a:spAutoFit/>
          </a:bodyPr>
          <a:lstStyle/>
          <a:p>
            <a:r>
              <a:rPr lang="en-US" sz="2400" dirty="0">
                <a:latin typeface="+mj-lt"/>
              </a:rPr>
              <a:t>Jumper wires are flexible connectors with pins at each end, used to link components on breadboards or prototyping tools. Available in various lengths and colors, they simplify circuit creation and testing, making them essential for quick prototyping.</a:t>
            </a:r>
          </a:p>
        </p:txBody>
      </p:sp>
      <p:pic>
        <p:nvPicPr>
          <p:cNvPr id="7170" name="Picture 2" descr="Jumper Wires M-M, M-F, F-F, 20cm, 60 Pieces - Vayuyaan">
            <a:extLst>
              <a:ext uri="{FF2B5EF4-FFF2-40B4-BE49-F238E27FC236}">
                <a16:creationId xmlns:a16="http://schemas.microsoft.com/office/drawing/2014/main" id="{7F9609D1-0D8A-0157-B674-1F542A2925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5160" y="2357753"/>
            <a:ext cx="3235960" cy="3235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484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675640" y="1577955"/>
            <a:ext cx="5908040" cy="584775"/>
          </a:xfrm>
          <a:prstGeom prst="rect">
            <a:avLst/>
          </a:prstGeom>
          <a:noFill/>
        </p:spPr>
        <p:txBody>
          <a:bodyPr wrap="square" rtlCol="0">
            <a:spAutoFit/>
          </a:bodyPr>
          <a:lstStyle/>
          <a:p>
            <a:r>
              <a:rPr lang="en-US" sz="3200" b="1" dirty="0"/>
              <a:t>7.</a:t>
            </a:r>
            <a:r>
              <a:rPr lang="en-US" sz="3200" b="1" dirty="0">
                <a:latin typeface="+mj-lt"/>
              </a:rPr>
              <a:t> </a:t>
            </a:r>
            <a:r>
              <a:rPr lang="en-US" sz="3200" b="1" dirty="0"/>
              <a:t>LCD display</a:t>
            </a:r>
          </a:p>
        </p:txBody>
      </p:sp>
      <p:sp>
        <p:nvSpPr>
          <p:cNvPr id="2" name="TextBox 1">
            <a:extLst>
              <a:ext uri="{FF2B5EF4-FFF2-40B4-BE49-F238E27FC236}">
                <a16:creationId xmlns:a16="http://schemas.microsoft.com/office/drawing/2014/main" id="{636B8627-F01B-E63B-487A-512E6920E32E}"/>
              </a:ext>
            </a:extLst>
          </p:cNvPr>
          <p:cNvSpPr txBox="1"/>
          <p:nvPr/>
        </p:nvSpPr>
        <p:spPr>
          <a:xfrm>
            <a:off x="955040" y="2357753"/>
            <a:ext cx="6746240" cy="3816429"/>
          </a:xfrm>
          <a:prstGeom prst="rect">
            <a:avLst/>
          </a:prstGeom>
          <a:noFill/>
        </p:spPr>
        <p:txBody>
          <a:bodyPr wrap="square" rtlCol="0">
            <a:spAutoFit/>
          </a:bodyPr>
          <a:lstStyle/>
          <a:p>
            <a:pPr marL="342900" indent="-342900">
              <a:buFont typeface="Arial" panose="020B0604020202020204" pitchFamily="34" charset="0"/>
              <a:buChar char="•"/>
            </a:pPr>
            <a:r>
              <a:rPr lang="en-US" sz="2200" b="1" dirty="0">
                <a:latin typeface="+mj-lt"/>
              </a:rPr>
              <a:t>Size:</a:t>
            </a:r>
            <a:r>
              <a:rPr lang="en-US" sz="2200" dirty="0">
                <a:latin typeface="+mj-lt"/>
              </a:rPr>
              <a:t> A 16x2 LCD display can show up to 32 characters (16 per row).</a:t>
            </a:r>
          </a:p>
          <a:p>
            <a:pPr marL="342900" indent="-342900">
              <a:buFont typeface="Arial" panose="020B0604020202020204" pitchFamily="34" charset="0"/>
              <a:buChar char="•"/>
            </a:pPr>
            <a:r>
              <a:rPr lang="en-US" sz="2200" b="1" dirty="0">
                <a:latin typeface="+mj-lt"/>
              </a:rPr>
              <a:t>Operation Modes: </a:t>
            </a:r>
            <a:r>
              <a:rPr lang="en-US" sz="2200" dirty="0">
                <a:latin typeface="+mj-lt"/>
              </a:rPr>
              <a:t>Supports both 4-bit and 8-bit communication modes for flexibility in microcontroller connections.</a:t>
            </a:r>
          </a:p>
          <a:p>
            <a:pPr marL="342900" indent="-342900">
              <a:buFont typeface="Arial" panose="020B0604020202020204" pitchFamily="34" charset="0"/>
              <a:buChar char="•"/>
            </a:pPr>
            <a:r>
              <a:rPr lang="en-US" sz="2200" b="1" dirty="0">
                <a:latin typeface="+mj-lt"/>
              </a:rPr>
              <a:t>Backlight:</a:t>
            </a:r>
            <a:r>
              <a:rPr lang="en-US" sz="2200" dirty="0">
                <a:latin typeface="+mj-lt"/>
              </a:rPr>
              <a:t> Equipped with an LED backlight for better visibility in low-light environments.</a:t>
            </a:r>
          </a:p>
          <a:p>
            <a:pPr marL="342900" indent="-342900">
              <a:buFont typeface="Arial" panose="020B0604020202020204" pitchFamily="34" charset="0"/>
              <a:buChar char="•"/>
            </a:pPr>
            <a:r>
              <a:rPr lang="en-US" sz="2200" b="1" dirty="0">
                <a:latin typeface="+mj-lt"/>
              </a:rPr>
              <a:t>Contrast Adjustment: </a:t>
            </a:r>
            <a:r>
              <a:rPr lang="en-US" sz="2200" dirty="0">
                <a:latin typeface="+mj-lt"/>
              </a:rPr>
              <a:t>Includes a pin (V0) for connecting a potentiometer to adjust screen contrast.</a:t>
            </a:r>
          </a:p>
          <a:p>
            <a:pPr marL="342900" indent="-342900">
              <a:buFont typeface="Arial" panose="020B0604020202020204" pitchFamily="34" charset="0"/>
              <a:buChar char="•"/>
            </a:pPr>
            <a:r>
              <a:rPr lang="en-US" sz="2200" b="1" dirty="0">
                <a:latin typeface="+mj-lt"/>
              </a:rPr>
              <a:t>Applications: </a:t>
            </a:r>
            <a:r>
              <a:rPr lang="en-US" sz="2200" dirty="0">
                <a:latin typeface="+mj-lt"/>
              </a:rPr>
              <a:t>Widely used in embedded systems, consumer electronics, and industrial machines.</a:t>
            </a:r>
          </a:p>
        </p:txBody>
      </p:sp>
      <p:pic>
        <p:nvPicPr>
          <p:cNvPr id="1028" name="Picture 4" descr="16x2 LCD DISPLAY - PiEmbSysTech">
            <a:extLst>
              <a:ext uri="{FF2B5EF4-FFF2-40B4-BE49-F238E27FC236}">
                <a16:creationId xmlns:a16="http://schemas.microsoft.com/office/drawing/2014/main" id="{78042CDB-E169-8618-34B6-086B07738D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4160" y="2608230"/>
            <a:ext cx="4071548" cy="2011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941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675640" y="1577955"/>
            <a:ext cx="5908040" cy="584775"/>
          </a:xfrm>
          <a:prstGeom prst="rect">
            <a:avLst/>
          </a:prstGeom>
          <a:noFill/>
        </p:spPr>
        <p:txBody>
          <a:bodyPr wrap="square" rtlCol="0">
            <a:spAutoFit/>
          </a:bodyPr>
          <a:lstStyle/>
          <a:p>
            <a:r>
              <a:rPr lang="en-US" sz="3200" b="1" dirty="0"/>
              <a:t>8.</a:t>
            </a:r>
            <a:r>
              <a:rPr lang="en-US" sz="3200" b="1" dirty="0">
                <a:latin typeface="+mj-lt"/>
              </a:rPr>
              <a:t> </a:t>
            </a:r>
            <a:r>
              <a:rPr lang="en-US" sz="3200" b="1" dirty="0"/>
              <a:t>Transformer</a:t>
            </a:r>
          </a:p>
        </p:txBody>
      </p:sp>
      <p:sp>
        <p:nvSpPr>
          <p:cNvPr id="2" name="TextBox 1">
            <a:extLst>
              <a:ext uri="{FF2B5EF4-FFF2-40B4-BE49-F238E27FC236}">
                <a16:creationId xmlns:a16="http://schemas.microsoft.com/office/drawing/2014/main" id="{636B8627-F01B-E63B-487A-512E6920E32E}"/>
              </a:ext>
            </a:extLst>
          </p:cNvPr>
          <p:cNvSpPr txBox="1"/>
          <p:nvPr/>
        </p:nvSpPr>
        <p:spPr>
          <a:xfrm>
            <a:off x="955040" y="2357753"/>
            <a:ext cx="6746240" cy="3785652"/>
          </a:xfrm>
          <a:prstGeom prst="rect">
            <a:avLst/>
          </a:prstGeom>
          <a:noFill/>
        </p:spPr>
        <p:txBody>
          <a:bodyPr wrap="square" rtlCol="0">
            <a:spAutoFit/>
          </a:bodyPr>
          <a:lstStyle/>
          <a:p>
            <a:r>
              <a:rPr lang="en-US" sz="2400" dirty="0">
                <a:latin typeface="+mj-lt"/>
              </a:rPr>
              <a:t>A </a:t>
            </a:r>
            <a:r>
              <a:rPr lang="en-US" sz="2400" b="1" dirty="0">
                <a:latin typeface="+mj-lt"/>
              </a:rPr>
              <a:t>12-0-12 center-tapped transformer</a:t>
            </a:r>
            <a:r>
              <a:rPr lang="en-US" sz="2400" dirty="0">
                <a:latin typeface="+mj-lt"/>
              </a:rPr>
              <a:t> is a type of step-down transformer commonly used in electronics projects.</a:t>
            </a:r>
          </a:p>
          <a:p>
            <a:endParaRPr lang="en-US" sz="2400" dirty="0"/>
          </a:p>
          <a:p>
            <a:pPr marL="342900" indent="-342900">
              <a:buFont typeface="Arial" panose="020B0604020202020204" pitchFamily="34" charset="0"/>
              <a:buChar char="•"/>
            </a:pPr>
            <a:r>
              <a:rPr lang="en-US" sz="2400" b="1" dirty="0">
                <a:latin typeface="+mj-lt"/>
              </a:rPr>
              <a:t>Primary Voltage</a:t>
            </a:r>
            <a:r>
              <a:rPr lang="en-US" sz="2400" dirty="0">
                <a:latin typeface="+mj-lt"/>
              </a:rPr>
              <a:t>: Typically operates at 220V or 230V AC input.</a:t>
            </a:r>
          </a:p>
          <a:p>
            <a:pPr marL="342900" indent="-342900">
              <a:buFont typeface="Arial" panose="020B0604020202020204" pitchFamily="34" charset="0"/>
              <a:buChar char="•"/>
            </a:pPr>
            <a:r>
              <a:rPr lang="en-US" sz="2400" b="1" dirty="0">
                <a:latin typeface="+mj-lt"/>
              </a:rPr>
              <a:t>Secondary Voltage</a:t>
            </a:r>
            <a:r>
              <a:rPr lang="en-US" sz="2400" dirty="0">
                <a:latin typeface="+mj-lt"/>
              </a:rPr>
              <a:t>: Provides three output voltages: 12V, 0V (center tap), and another 12V. The voltage across the two outer terminals is 24V AC.</a:t>
            </a:r>
          </a:p>
          <a:p>
            <a:endParaRPr lang="en-US" sz="2400" dirty="0"/>
          </a:p>
        </p:txBody>
      </p:sp>
      <p:pic>
        <p:nvPicPr>
          <p:cNvPr id="1026" name="Picture 2" descr="12-0-12 12V 1A Center Tapped Step Down Transformer : Amazon.in: Toys &amp; Games">
            <a:extLst>
              <a:ext uri="{FF2B5EF4-FFF2-40B4-BE49-F238E27FC236}">
                <a16:creationId xmlns:a16="http://schemas.microsoft.com/office/drawing/2014/main" id="{C0212761-FECB-C888-8001-52907E2269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2800" y="2357753"/>
            <a:ext cx="3423920" cy="2523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3803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5679440" cy="646331"/>
          </a:xfrm>
          <a:prstGeom prst="rect">
            <a:avLst/>
          </a:prstGeom>
          <a:noFill/>
        </p:spPr>
        <p:txBody>
          <a:bodyPr wrap="square" rtlCol="0">
            <a:spAutoFit/>
          </a:bodyPr>
          <a:lstStyle/>
          <a:p>
            <a:r>
              <a:rPr lang="en-US" sz="3600" b="1" dirty="0"/>
              <a:t>Interfacing of Components</a:t>
            </a:r>
          </a:p>
        </p:txBody>
      </p:sp>
      <p:grpSp>
        <p:nvGrpSpPr>
          <p:cNvPr id="65" name="Group 64">
            <a:extLst>
              <a:ext uri="{FF2B5EF4-FFF2-40B4-BE49-F238E27FC236}">
                <a16:creationId xmlns:a16="http://schemas.microsoft.com/office/drawing/2014/main" id="{FF6DE3A9-62CB-E30F-E494-7368B32921DC}"/>
              </a:ext>
            </a:extLst>
          </p:cNvPr>
          <p:cNvGrpSpPr/>
          <p:nvPr/>
        </p:nvGrpSpPr>
        <p:grpSpPr>
          <a:xfrm>
            <a:off x="335280" y="1232276"/>
            <a:ext cx="10566400" cy="5402500"/>
            <a:chOff x="335280" y="1232276"/>
            <a:chExt cx="10566400" cy="5402500"/>
          </a:xfrm>
        </p:grpSpPr>
        <p:grpSp>
          <p:nvGrpSpPr>
            <p:cNvPr id="37" name="Group 36">
              <a:extLst>
                <a:ext uri="{FF2B5EF4-FFF2-40B4-BE49-F238E27FC236}">
                  <a16:creationId xmlns:a16="http://schemas.microsoft.com/office/drawing/2014/main" id="{D8A9786F-450C-ACED-CE66-A986D577E16E}"/>
                </a:ext>
              </a:extLst>
            </p:cNvPr>
            <p:cNvGrpSpPr/>
            <p:nvPr/>
          </p:nvGrpSpPr>
          <p:grpSpPr>
            <a:xfrm>
              <a:off x="335280" y="1382931"/>
              <a:ext cx="10566400" cy="5251845"/>
              <a:chOff x="335280" y="1382931"/>
              <a:chExt cx="10566400" cy="5251845"/>
            </a:xfrm>
          </p:grpSpPr>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93811F9-163F-ACB5-D27A-2D6630D2515C}"/>
                  </a:ext>
                </a:extLst>
              </p:cNvPr>
              <p:cNvSpPr/>
              <p:nvPr/>
            </p:nvSpPr>
            <p:spPr>
              <a:xfrm>
                <a:off x="721360" y="2961637"/>
                <a:ext cx="1656080" cy="167639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27EF967-0454-0F9E-F66A-FDF61DA8DB67}"/>
                  </a:ext>
                </a:extLst>
              </p:cNvPr>
              <p:cNvSpPr/>
              <p:nvPr/>
            </p:nvSpPr>
            <p:spPr>
              <a:xfrm>
                <a:off x="4094480" y="2961637"/>
                <a:ext cx="1656080" cy="167639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97168D3-AB37-698E-BF8A-7E767472DF8C}"/>
                  </a:ext>
                </a:extLst>
              </p:cNvPr>
              <p:cNvSpPr/>
              <p:nvPr/>
            </p:nvSpPr>
            <p:spPr>
              <a:xfrm>
                <a:off x="7731760" y="2214880"/>
                <a:ext cx="3169920" cy="315975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a:extLst>
                  <a:ext uri="{FF2B5EF4-FFF2-40B4-BE49-F238E27FC236}">
                    <a16:creationId xmlns:a16="http://schemas.microsoft.com/office/drawing/2014/main" id="{DD7857B7-56FD-9316-DE21-E15A2F65EDDF}"/>
                  </a:ext>
                </a:extLst>
              </p:cNvPr>
              <p:cNvGrpSpPr/>
              <p:nvPr/>
            </p:nvGrpSpPr>
            <p:grpSpPr>
              <a:xfrm>
                <a:off x="955040" y="4135120"/>
                <a:ext cx="1112520" cy="200656"/>
                <a:chOff x="955040" y="4135120"/>
                <a:chExt cx="1112520" cy="200656"/>
              </a:xfrm>
            </p:grpSpPr>
            <p:sp>
              <p:nvSpPr>
                <p:cNvPr id="24" name="Oval 23">
                  <a:extLst>
                    <a:ext uri="{FF2B5EF4-FFF2-40B4-BE49-F238E27FC236}">
                      <a16:creationId xmlns:a16="http://schemas.microsoft.com/office/drawing/2014/main" id="{73FA5E1E-BDF5-8FB2-54BE-C398493D9FAC}"/>
                    </a:ext>
                  </a:extLst>
                </p:cNvPr>
                <p:cNvSpPr/>
                <p:nvPr/>
              </p:nvSpPr>
              <p:spPr>
                <a:xfrm>
                  <a:off x="955040" y="413512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DD5779F7-0B67-AB21-9066-DFE908A1FD4B}"/>
                    </a:ext>
                  </a:extLst>
                </p:cNvPr>
                <p:cNvSpPr/>
                <p:nvPr/>
              </p:nvSpPr>
              <p:spPr>
                <a:xfrm>
                  <a:off x="1417320" y="413512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5C821D5A-F75D-A029-B076-98195ECC0232}"/>
                    </a:ext>
                  </a:extLst>
                </p:cNvPr>
                <p:cNvSpPr/>
                <p:nvPr/>
              </p:nvSpPr>
              <p:spPr>
                <a:xfrm>
                  <a:off x="1884680" y="415289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2" name="Group 41">
                <a:extLst>
                  <a:ext uri="{FF2B5EF4-FFF2-40B4-BE49-F238E27FC236}">
                    <a16:creationId xmlns:a16="http://schemas.microsoft.com/office/drawing/2014/main" id="{A1DFC090-1F80-02C6-9C6C-5C5B48FC80BE}"/>
                  </a:ext>
                </a:extLst>
              </p:cNvPr>
              <p:cNvGrpSpPr/>
              <p:nvPr/>
            </p:nvGrpSpPr>
            <p:grpSpPr>
              <a:xfrm>
                <a:off x="4373880" y="4152896"/>
                <a:ext cx="1112520" cy="200656"/>
                <a:chOff x="955040" y="4135120"/>
                <a:chExt cx="1112520" cy="200656"/>
              </a:xfrm>
            </p:grpSpPr>
            <p:sp>
              <p:nvSpPr>
                <p:cNvPr id="43" name="Oval 42">
                  <a:extLst>
                    <a:ext uri="{FF2B5EF4-FFF2-40B4-BE49-F238E27FC236}">
                      <a16:creationId xmlns:a16="http://schemas.microsoft.com/office/drawing/2014/main" id="{C979150C-D1D4-199E-F1B8-235407804251}"/>
                    </a:ext>
                  </a:extLst>
                </p:cNvPr>
                <p:cNvSpPr/>
                <p:nvPr/>
              </p:nvSpPr>
              <p:spPr>
                <a:xfrm>
                  <a:off x="955040" y="413512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FE383CEC-B95F-C83E-3075-815C416E762B}"/>
                    </a:ext>
                  </a:extLst>
                </p:cNvPr>
                <p:cNvSpPr/>
                <p:nvPr/>
              </p:nvSpPr>
              <p:spPr>
                <a:xfrm>
                  <a:off x="1417320" y="413512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a:extLst>
                    <a:ext uri="{FF2B5EF4-FFF2-40B4-BE49-F238E27FC236}">
                      <a16:creationId xmlns:a16="http://schemas.microsoft.com/office/drawing/2014/main" id="{BEB34904-076E-0AD1-0B77-F96CA6691629}"/>
                    </a:ext>
                  </a:extLst>
                </p:cNvPr>
                <p:cNvSpPr/>
                <p:nvPr/>
              </p:nvSpPr>
              <p:spPr>
                <a:xfrm>
                  <a:off x="1884680" y="415289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Rounded Corners 45">
                <a:extLst>
                  <a:ext uri="{FF2B5EF4-FFF2-40B4-BE49-F238E27FC236}">
                    <a16:creationId xmlns:a16="http://schemas.microsoft.com/office/drawing/2014/main" id="{B9C42C22-3596-0DEB-0CFC-9D353E5C6205}"/>
                  </a:ext>
                </a:extLst>
              </p:cNvPr>
              <p:cNvSpPr/>
              <p:nvPr/>
            </p:nvSpPr>
            <p:spPr>
              <a:xfrm>
                <a:off x="8849360" y="2773680"/>
                <a:ext cx="1625600" cy="2143760"/>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TextBox 46">
                <a:extLst>
                  <a:ext uri="{FF2B5EF4-FFF2-40B4-BE49-F238E27FC236}">
                    <a16:creationId xmlns:a16="http://schemas.microsoft.com/office/drawing/2014/main" id="{C44A76F4-E8FE-D573-ACB1-7DE91FEC31B3}"/>
                  </a:ext>
                </a:extLst>
              </p:cNvPr>
              <p:cNvSpPr txBox="1"/>
              <p:nvPr/>
            </p:nvSpPr>
            <p:spPr>
              <a:xfrm>
                <a:off x="845949" y="3088637"/>
                <a:ext cx="1325619" cy="369332"/>
              </a:xfrm>
              <a:prstGeom prst="rect">
                <a:avLst/>
              </a:prstGeom>
              <a:noFill/>
            </p:spPr>
            <p:txBody>
              <a:bodyPr wrap="none" rtlCol="0">
                <a:spAutoFit/>
              </a:bodyPr>
              <a:lstStyle/>
              <a:p>
                <a:r>
                  <a:rPr lang="en-US" dirty="0"/>
                  <a:t>Transformer</a:t>
                </a:r>
              </a:p>
            </p:txBody>
          </p:sp>
          <p:sp>
            <p:nvSpPr>
              <p:cNvPr id="48" name="TextBox 47">
                <a:extLst>
                  <a:ext uri="{FF2B5EF4-FFF2-40B4-BE49-F238E27FC236}">
                    <a16:creationId xmlns:a16="http://schemas.microsoft.com/office/drawing/2014/main" id="{6D24254F-A313-287A-6E9A-FC4955DB1727}"/>
                  </a:ext>
                </a:extLst>
              </p:cNvPr>
              <p:cNvSpPr txBox="1"/>
              <p:nvPr/>
            </p:nvSpPr>
            <p:spPr>
              <a:xfrm>
                <a:off x="1065293" y="3378707"/>
                <a:ext cx="910827" cy="369332"/>
              </a:xfrm>
              <a:prstGeom prst="rect">
                <a:avLst/>
              </a:prstGeom>
              <a:noFill/>
            </p:spPr>
            <p:txBody>
              <a:bodyPr wrap="none" rtlCol="0">
                <a:spAutoFit/>
              </a:bodyPr>
              <a:lstStyle/>
              <a:p>
                <a:r>
                  <a:rPr lang="en-US" dirty="0"/>
                  <a:t>12-0-12</a:t>
                </a:r>
              </a:p>
            </p:txBody>
          </p:sp>
          <p:sp>
            <p:nvSpPr>
              <p:cNvPr id="49" name="TextBox 48">
                <a:extLst>
                  <a:ext uri="{FF2B5EF4-FFF2-40B4-BE49-F238E27FC236}">
                    <a16:creationId xmlns:a16="http://schemas.microsoft.com/office/drawing/2014/main" id="{C2311545-5318-CE8A-DF3F-8D106098268E}"/>
                  </a:ext>
                </a:extLst>
              </p:cNvPr>
              <p:cNvSpPr txBox="1"/>
              <p:nvPr/>
            </p:nvSpPr>
            <p:spPr>
              <a:xfrm>
                <a:off x="7620000" y="1757681"/>
                <a:ext cx="2265680" cy="369332"/>
              </a:xfrm>
              <a:prstGeom prst="rect">
                <a:avLst/>
              </a:prstGeom>
              <a:noFill/>
            </p:spPr>
            <p:txBody>
              <a:bodyPr wrap="square" rtlCol="0">
                <a:spAutoFit/>
              </a:bodyPr>
              <a:lstStyle/>
              <a:p>
                <a:r>
                  <a:rPr lang="en-US" dirty="0"/>
                  <a:t>Base Board</a:t>
                </a:r>
              </a:p>
            </p:txBody>
          </p:sp>
          <p:sp>
            <p:nvSpPr>
              <p:cNvPr id="50" name="TextBox 49">
                <a:extLst>
                  <a:ext uri="{FF2B5EF4-FFF2-40B4-BE49-F238E27FC236}">
                    <a16:creationId xmlns:a16="http://schemas.microsoft.com/office/drawing/2014/main" id="{300D22E0-CBB3-61EB-8141-FA387D834838}"/>
                  </a:ext>
                </a:extLst>
              </p:cNvPr>
              <p:cNvSpPr txBox="1"/>
              <p:nvPr/>
            </p:nvSpPr>
            <p:spPr>
              <a:xfrm>
                <a:off x="4013200" y="2615679"/>
                <a:ext cx="2265680" cy="369332"/>
              </a:xfrm>
              <a:prstGeom prst="rect">
                <a:avLst/>
              </a:prstGeom>
              <a:noFill/>
            </p:spPr>
            <p:txBody>
              <a:bodyPr wrap="square" rtlCol="0">
                <a:spAutoFit/>
              </a:bodyPr>
              <a:lstStyle/>
              <a:p>
                <a:r>
                  <a:rPr lang="en-US" dirty="0"/>
                  <a:t>Power supply board</a:t>
                </a:r>
              </a:p>
            </p:txBody>
          </p:sp>
          <p:sp>
            <p:nvSpPr>
              <p:cNvPr id="51" name="TextBox 50">
                <a:extLst>
                  <a:ext uri="{FF2B5EF4-FFF2-40B4-BE49-F238E27FC236}">
                    <a16:creationId xmlns:a16="http://schemas.microsoft.com/office/drawing/2014/main" id="{0F25302A-DDF5-B8CE-CF21-4BBE2FF5E3F4}"/>
                  </a:ext>
                </a:extLst>
              </p:cNvPr>
              <p:cNvSpPr txBox="1"/>
              <p:nvPr/>
            </p:nvSpPr>
            <p:spPr>
              <a:xfrm>
                <a:off x="8890000" y="3601226"/>
                <a:ext cx="1544320" cy="369332"/>
              </a:xfrm>
              <a:prstGeom prst="rect">
                <a:avLst/>
              </a:prstGeom>
              <a:noFill/>
            </p:spPr>
            <p:txBody>
              <a:bodyPr wrap="square" rtlCol="0">
                <a:spAutoFit/>
              </a:bodyPr>
              <a:lstStyle/>
              <a:p>
                <a:pPr algn="ctr"/>
                <a:r>
                  <a:rPr lang="en-US" dirty="0"/>
                  <a:t>Arduino uno</a:t>
                </a:r>
              </a:p>
            </p:txBody>
          </p:sp>
          <p:grpSp>
            <p:nvGrpSpPr>
              <p:cNvPr id="52" name="Group 51">
                <a:extLst>
                  <a:ext uri="{FF2B5EF4-FFF2-40B4-BE49-F238E27FC236}">
                    <a16:creationId xmlns:a16="http://schemas.microsoft.com/office/drawing/2014/main" id="{0A42A00F-C1DD-51B2-47A0-40094340693B}"/>
                  </a:ext>
                </a:extLst>
              </p:cNvPr>
              <p:cNvGrpSpPr/>
              <p:nvPr/>
            </p:nvGrpSpPr>
            <p:grpSpPr>
              <a:xfrm rot="5400000">
                <a:off x="7496812" y="3696964"/>
                <a:ext cx="1112520" cy="200656"/>
                <a:chOff x="955040" y="4135120"/>
                <a:chExt cx="1112520" cy="200656"/>
              </a:xfrm>
            </p:grpSpPr>
            <p:sp>
              <p:nvSpPr>
                <p:cNvPr id="53" name="Oval 52">
                  <a:extLst>
                    <a:ext uri="{FF2B5EF4-FFF2-40B4-BE49-F238E27FC236}">
                      <a16:creationId xmlns:a16="http://schemas.microsoft.com/office/drawing/2014/main" id="{3BF21D59-2800-3642-838E-E30522265959}"/>
                    </a:ext>
                  </a:extLst>
                </p:cNvPr>
                <p:cNvSpPr/>
                <p:nvPr/>
              </p:nvSpPr>
              <p:spPr>
                <a:xfrm>
                  <a:off x="955040" y="413512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Oval 53">
                  <a:extLst>
                    <a:ext uri="{FF2B5EF4-FFF2-40B4-BE49-F238E27FC236}">
                      <a16:creationId xmlns:a16="http://schemas.microsoft.com/office/drawing/2014/main" id="{08D0D142-6C09-A55F-A4C6-640CC7A2ED2F}"/>
                    </a:ext>
                  </a:extLst>
                </p:cNvPr>
                <p:cNvSpPr/>
                <p:nvPr/>
              </p:nvSpPr>
              <p:spPr>
                <a:xfrm>
                  <a:off x="1417320" y="413512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41195699-1EB3-8B52-437C-9FF0AEC6246B}"/>
                    </a:ext>
                  </a:extLst>
                </p:cNvPr>
                <p:cNvSpPr/>
                <p:nvPr/>
              </p:nvSpPr>
              <p:spPr>
                <a:xfrm>
                  <a:off x="1884680" y="415289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6" name="Isosceles Triangle 55">
                <a:extLst>
                  <a:ext uri="{FF2B5EF4-FFF2-40B4-BE49-F238E27FC236}">
                    <a16:creationId xmlns:a16="http://schemas.microsoft.com/office/drawing/2014/main" id="{7E5A791F-4569-946D-A269-C8603920BD97}"/>
                  </a:ext>
                </a:extLst>
              </p:cNvPr>
              <p:cNvSpPr/>
              <p:nvPr/>
            </p:nvSpPr>
            <p:spPr>
              <a:xfrm flipV="1">
                <a:off x="1381005" y="5506720"/>
                <a:ext cx="279402" cy="31496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8" name="Straight Connector 57">
                <a:extLst>
                  <a:ext uri="{FF2B5EF4-FFF2-40B4-BE49-F238E27FC236}">
                    <a16:creationId xmlns:a16="http://schemas.microsoft.com/office/drawing/2014/main" id="{4D127C34-C0FD-9517-85CD-8F85D256A726}"/>
                  </a:ext>
                </a:extLst>
              </p:cNvPr>
              <p:cNvCxnSpPr>
                <a:cxnSpLocks/>
                <a:stCxn id="25" idx="4"/>
                <a:endCxn id="56" idx="3"/>
              </p:cNvCxnSpPr>
              <p:nvPr/>
            </p:nvCxnSpPr>
            <p:spPr>
              <a:xfrm>
                <a:off x="1508760" y="4318000"/>
                <a:ext cx="11946" cy="118872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CB53EF21-3611-51C7-6296-050834A1CDB9}"/>
                  </a:ext>
                </a:extLst>
              </p:cNvPr>
              <p:cNvSpPr/>
              <p:nvPr/>
            </p:nvSpPr>
            <p:spPr>
              <a:xfrm>
                <a:off x="4373880" y="3378707"/>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a:extLst>
                  <a:ext uri="{FF2B5EF4-FFF2-40B4-BE49-F238E27FC236}">
                    <a16:creationId xmlns:a16="http://schemas.microsoft.com/office/drawing/2014/main" id="{19FDE1F8-46D7-21A1-B5E9-67CD13C73C2D}"/>
                  </a:ext>
                </a:extLst>
              </p:cNvPr>
              <p:cNvSpPr txBox="1"/>
              <p:nvPr/>
            </p:nvSpPr>
            <p:spPr>
              <a:xfrm>
                <a:off x="4617720" y="3257523"/>
                <a:ext cx="970280" cy="369332"/>
              </a:xfrm>
              <a:prstGeom prst="rect">
                <a:avLst/>
              </a:prstGeom>
              <a:noFill/>
            </p:spPr>
            <p:txBody>
              <a:bodyPr wrap="square" rtlCol="0">
                <a:spAutoFit/>
              </a:bodyPr>
              <a:lstStyle/>
              <a:p>
                <a:r>
                  <a:rPr lang="en-US" dirty="0"/>
                  <a:t>P</a:t>
                </a:r>
                <a:r>
                  <a:rPr lang="en-US" baseline="-25000" dirty="0"/>
                  <a:t>in</a:t>
                </a:r>
              </a:p>
            </p:txBody>
          </p:sp>
          <p:cxnSp>
            <p:nvCxnSpPr>
              <p:cNvPr id="11" name="Connector: Elbow 10">
                <a:extLst>
                  <a:ext uri="{FF2B5EF4-FFF2-40B4-BE49-F238E27FC236}">
                    <a16:creationId xmlns:a16="http://schemas.microsoft.com/office/drawing/2014/main" id="{9FA2BEBF-F202-4152-CE51-D55AF6634C45}"/>
                  </a:ext>
                </a:extLst>
              </p:cNvPr>
              <p:cNvCxnSpPr>
                <a:cxnSpLocks/>
                <a:stCxn id="31" idx="6"/>
              </p:cNvCxnSpPr>
              <p:nvPr/>
            </p:nvCxnSpPr>
            <p:spPr>
              <a:xfrm flipV="1">
                <a:off x="2067560" y="3455799"/>
                <a:ext cx="2306320" cy="788537"/>
              </a:xfrm>
              <a:prstGeom prst="bentConnector3">
                <a:avLst>
                  <a:gd name="adj1" fmla="val 35545"/>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CFF137F-5F7C-C8AF-6C67-8C746ECE8CA4}"/>
                  </a:ext>
                </a:extLst>
              </p:cNvPr>
              <p:cNvSpPr txBox="1"/>
              <p:nvPr/>
            </p:nvSpPr>
            <p:spPr>
              <a:xfrm>
                <a:off x="4239397" y="3809351"/>
                <a:ext cx="635754"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12v</a:t>
                </a:r>
                <a:endParaRPr lang="en-US"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40B48BDF-953A-EE3A-9F9A-026EEFC58FCF}"/>
                  </a:ext>
                </a:extLst>
              </p:cNvPr>
              <p:cNvSpPr txBox="1"/>
              <p:nvPr/>
            </p:nvSpPr>
            <p:spPr>
              <a:xfrm>
                <a:off x="4684516" y="3816669"/>
                <a:ext cx="635754"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3.3v</a:t>
                </a:r>
                <a:endParaRPr lang="en-US" dirty="0"/>
              </a:p>
            </p:txBody>
          </p:sp>
          <p:sp>
            <p:nvSpPr>
              <p:cNvPr id="19" name="TextBox 18">
                <a:extLst>
                  <a:ext uri="{FF2B5EF4-FFF2-40B4-BE49-F238E27FC236}">
                    <a16:creationId xmlns:a16="http://schemas.microsoft.com/office/drawing/2014/main" id="{E1B76CAD-409E-E4BE-A5D3-6B3257A6D52C}"/>
                  </a:ext>
                </a:extLst>
              </p:cNvPr>
              <p:cNvSpPr txBox="1"/>
              <p:nvPr/>
            </p:nvSpPr>
            <p:spPr>
              <a:xfrm>
                <a:off x="5219220" y="3816669"/>
                <a:ext cx="619760"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5v</a:t>
                </a:r>
                <a:endParaRPr lang="en-US" dirty="0"/>
              </a:p>
            </p:txBody>
          </p:sp>
          <p:cxnSp>
            <p:nvCxnSpPr>
              <p:cNvPr id="20" name="Connector: Elbow 19">
                <a:extLst>
                  <a:ext uri="{FF2B5EF4-FFF2-40B4-BE49-F238E27FC236}">
                    <a16:creationId xmlns:a16="http://schemas.microsoft.com/office/drawing/2014/main" id="{007B8A10-A2E2-01BD-A2E7-2040E2ECE4F2}"/>
                  </a:ext>
                </a:extLst>
              </p:cNvPr>
              <p:cNvCxnSpPr>
                <a:cxnSpLocks/>
                <a:stCxn id="43" idx="4"/>
              </p:cNvCxnSpPr>
              <p:nvPr/>
            </p:nvCxnSpPr>
            <p:spPr>
              <a:xfrm rot="5400000" flipH="1" flipV="1">
                <a:off x="6182992" y="2558408"/>
                <a:ext cx="59696" cy="3495040"/>
              </a:xfrm>
              <a:prstGeom prst="bentConnector4">
                <a:avLst>
                  <a:gd name="adj1" fmla="val -1191370"/>
                  <a:gd name="adj2" fmla="val 8619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5063829E-783E-ADF5-EC25-E15930D9B133}"/>
                  </a:ext>
                </a:extLst>
              </p:cNvPr>
              <p:cNvSpPr/>
              <p:nvPr/>
            </p:nvSpPr>
            <p:spPr>
              <a:xfrm>
                <a:off x="5588000" y="1382931"/>
                <a:ext cx="1206500" cy="539835"/>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29" name="TextBox 28">
                <a:extLst>
                  <a:ext uri="{FF2B5EF4-FFF2-40B4-BE49-F238E27FC236}">
                    <a16:creationId xmlns:a16="http://schemas.microsoft.com/office/drawing/2014/main" id="{66C77398-408B-292D-3EB1-2DF542110302}"/>
                  </a:ext>
                </a:extLst>
              </p:cNvPr>
              <p:cNvSpPr txBox="1"/>
              <p:nvPr/>
            </p:nvSpPr>
            <p:spPr>
              <a:xfrm>
                <a:off x="5588000" y="1396920"/>
                <a:ext cx="1206500" cy="461665"/>
              </a:xfrm>
              <a:prstGeom prst="rect">
                <a:avLst/>
              </a:prstGeom>
              <a:noFill/>
            </p:spPr>
            <p:txBody>
              <a:bodyPr wrap="square" rtlCol="0">
                <a:spAutoFit/>
              </a:bodyPr>
              <a:lstStyle/>
              <a:p>
                <a:r>
                  <a:rPr lang="en-US" sz="2400" dirty="0"/>
                  <a:t>Sensors</a:t>
                </a:r>
                <a:endParaRPr lang="en-US" dirty="0"/>
              </a:p>
            </p:txBody>
          </p:sp>
          <p:cxnSp>
            <p:nvCxnSpPr>
              <p:cNvPr id="39" name="Connector: Elbow 38">
                <a:extLst>
                  <a:ext uri="{FF2B5EF4-FFF2-40B4-BE49-F238E27FC236}">
                    <a16:creationId xmlns:a16="http://schemas.microsoft.com/office/drawing/2014/main" id="{57C93AFD-8DC5-7192-114C-5FBAC34441CE}"/>
                  </a:ext>
                </a:extLst>
              </p:cNvPr>
              <p:cNvCxnSpPr>
                <a:cxnSpLocks/>
                <a:stCxn id="44" idx="4"/>
                <a:endCxn id="54" idx="4"/>
              </p:cNvCxnSpPr>
              <p:nvPr/>
            </p:nvCxnSpPr>
            <p:spPr>
              <a:xfrm rot="5400000" flipH="1" flipV="1">
                <a:off x="6178548" y="2543804"/>
                <a:ext cx="541024" cy="3042920"/>
              </a:xfrm>
              <a:prstGeom prst="bentConnector4">
                <a:avLst>
                  <a:gd name="adj1" fmla="val -96243"/>
                  <a:gd name="adj2" fmla="val 51503"/>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CD9EA851-EE78-98BD-22BB-DD4F6C930355}"/>
                  </a:ext>
                </a:extLst>
              </p:cNvPr>
              <p:cNvCxnSpPr>
                <a:cxnSpLocks/>
                <a:endCxn id="28" idx="2"/>
              </p:cNvCxnSpPr>
              <p:nvPr/>
            </p:nvCxnSpPr>
            <p:spPr>
              <a:xfrm rot="5400000" flipH="1" flipV="1">
                <a:off x="4674987" y="2745849"/>
                <a:ext cx="2339346" cy="693180"/>
              </a:xfrm>
              <a:prstGeom prst="bentConnector3">
                <a:avLst>
                  <a:gd name="adj1" fmla="val -103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5" name="Connector: Elbow 74">
                <a:extLst>
                  <a:ext uri="{FF2B5EF4-FFF2-40B4-BE49-F238E27FC236}">
                    <a16:creationId xmlns:a16="http://schemas.microsoft.com/office/drawing/2014/main" id="{8BB4B31C-0682-0339-F4E6-5887C0898391}"/>
                  </a:ext>
                </a:extLst>
              </p:cNvPr>
              <p:cNvCxnSpPr>
                <a:cxnSpLocks/>
                <a:stCxn id="29" idx="3"/>
                <a:endCxn id="53" idx="4"/>
              </p:cNvCxnSpPr>
              <p:nvPr/>
            </p:nvCxnSpPr>
            <p:spPr>
              <a:xfrm>
                <a:off x="6794500" y="1627753"/>
                <a:ext cx="1176020" cy="1704719"/>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A88AD133-6350-FD32-47DD-D163628D957C}"/>
                  </a:ext>
                </a:extLst>
              </p:cNvPr>
              <p:cNvSpPr txBox="1"/>
              <p:nvPr/>
            </p:nvSpPr>
            <p:spPr>
              <a:xfrm>
                <a:off x="825020" y="3845119"/>
                <a:ext cx="534910"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12v</a:t>
                </a:r>
                <a:endParaRPr lang="en-US" dirty="0">
                  <a:latin typeface="Times New Roman" panose="02020603050405020304" pitchFamily="18" charset="0"/>
                  <a:cs typeface="Times New Roman" panose="02020603050405020304" pitchFamily="18" charset="0"/>
                </a:endParaRPr>
              </a:p>
            </p:txBody>
          </p:sp>
          <p:sp>
            <p:nvSpPr>
              <p:cNvPr id="83" name="TextBox 82">
                <a:extLst>
                  <a:ext uri="{FF2B5EF4-FFF2-40B4-BE49-F238E27FC236}">
                    <a16:creationId xmlns:a16="http://schemas.microsoft.com/office/drawing/2014/main" id="{31DB459F-9B83-71F8-1128-2A92230C751E}"/>
                  </a:ext>
                </a:extLst>
              </p:cNvPr>
              <p:cNvSpPr txBox="1"/>
              <p:nvPr/>
            </p:nvSpPr>
            <p:spPr>
              <a:xfrm>
                <a:off x="1726720" y="3862895"/>
                <a:ext cx="545209"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12v</a:t>
                </a:r>
                <a:endParaRPr lang="en-US" dirty="0"/>
              </a:p>
            </p:txBody>
          </p:sp>
          <p:grpSp>
            <p:nvGrpSpPr>
              <p:cNvPr id="12" name="Group 11">
                <a:extLst>
                  <a:ext uri="{FF2B5EF4-FFF2-40B4-BE49-F238E27FC236}">
                    <a16:creationId xmlns:a16="http://schemas.microsoft.com/office/drawing/2014/main" id="{9E06ABB7-4DB2-D452-1260-7F506246019C}"/>
                  </a:ext>
                </a:extLst>
              </p:cNvPr>
              <p:cNvGrpSpPr/>
              <p:nvPr/>
            </p:nvGrpSpPr>
            <p:grpSpPr>
              <a:xfrm>
                <a:off x="1280158" y="5900707"/>
                <a:ext cx="457200" cy="281653"/>
                <a:chOff x="1107440" y="6054291"/>
                <a:chExt cx="457200" cy="316030"/>
              </a:xfrm>
            </p:grpSpPr>
            <p:cxnSp>
              <p:nvCxnSpPr>
                <p:cNvPr id="3" name="Straight Connector 2">
                  <a:extLst>
                    <a:ext uri="{FF2B5EF4-FFF2-40B4-BE49-F238E27FC236}">
                      <a16:creationId xmlns:a16="http://schemas.microsoft.com/office/drawing/2014/main" id="{9D6FCA71-D501-E20C-50BF-724813797DFF}"/>
                    </a:ext>
                  </a:extLst>
                </p:cNvPr>
                <p:cNvCxnSpPr>
                  <a:cxnSpLocks/>
                </p:cNvCxnSpPr>
                <p:nvPr/>
              </p:nvCxnSpPr>
              <p:spPr>
                <a:xfrm flipH="1">
                  <a:off x="1107440" y="6054291"/>
                  <a:ext cx="457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E8C33B8-790A-E13D-BEDE-1CBE21D081B9}"/>
                    </a:ext>
                  </a:extLst>
                </p:cNvPr>
                <p:cNvCxnSpPr>
                  <a:cxnSpLocks/>
                </p:cNvCxnSpPr>
                <p:nvPr/>
              </p:nvCxnSpPr>
              <p:spPr>
                <a:xfrm flipH="1">
                  <a:off x="1198880" y="6217921"/>
                  <a:ext cx="27432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40AA7E-25B2-D00B-A237-B3E267AD8512}"/>
                    </a:ext>
                  </a:extLst>
                </p:cNvPr>
                <p:cNvCxnSpPr>
                  <a:cxnSpLocks/>
                </p:cNvCxnSpPr>
                <p:nvPr/>
              </p:nvCxnSpPr>
              <p:spPr>
                <a:xfrm flipH="1">
                  <a:off x="1290320" y="6370321"/>
                  <a:ext cx="91440" cy="0"/>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6A676862-75E6-5666-5E9E-CEBA550DC1FE}"/>
                  </a:ext>
                </a:extLst>
              </p:cNvPr>
              <p:cNvSpPr txBox="1"/>
              <p:nvPr/>
            </p:nvSpPr>
            <p:spPr>
              <a:xfrm>
                <a:off x="1737358" y="5813028"/>
                <a:ext cx="914400" cy="369332"/>
              </a:xfrm>
              <a:prstGeom prst="rect">
                <a:avLst/>
              </a:prstGeom>
              <a:noFill/>
            </p:spPr>
            <p:txBody>
              <a:bodyPr wrap="square" rtlCol="0">
                <a:spAutoFit/>
              </a:bodyPr>
              <a:lstStyle/>
              <a:p>
                <a:r>
                  <a:rPr lang="en-US" dirty="0"/>
                  <a:t>Gnd</a:t>
                </a:r>
              </a:p>
            </p:txBody>
          </p:sp>
          <p:sp>
            <p:nvSpPr>
              <p:cNvPr id="18" name="TextBox 17">
                <a:extLst>
                  <a:ext uri="{FF2B5EF4-FFF2-40B4-BE49-F238E27FC236}">
                    <a16:creationId xmlns:a16="http://schemas.microsoft.com/office/drawing/2014/main" id="{7BB37F89-F7B0-651D-E31C-5116B2E3E925}"/>
                  </a:ext>
                </a:extLst>
              </p:cNvPr>
              <p:cNvSpPr txBox="1"/>
              <p:nvPr/>
            </p:nvSpPr>
            <p:spPr>
              <a:xfrm>
                <a:off x="1319840" y="3835718"/>
                <a:ext cx="534910" cy="307777"/>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0v</a:t>
                </a:r>
                <a:endParaRPr lang="en-US"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E5D56D45-099D-A6C8-F2A3-21D89F003829}"/>
                  </a:ext>
                </a:extLst>
              </p:cNvPr>
              <p:cNvSpPr txBox="1"/>
              <p:nvPr/>
            </p:nvSpPr>
            <p:spPr>
              <a:xfrm>
                <a:off x="8184820" y="4117128"/>
                <a:ext cx="613740" cy="369332"/>
              </a:xfrm>
              <a:prstGeom prst="rect">
                <a:avLst/>
              </a:prstGeom>
              <a:noFill/>
            </p:spPr>
            <p:txBody>
              <a:bodyPr wrap="square" rtlCol="0">
                <a:spAutoFit/>
              </a:bodyPr>
              <a:lstStyle/>
              <a:p>
                <a:r>
                  <a:rPr lang="en-US" dirty="0"/>
                  <a:t>P</a:t>
                </a:r>
                <a:r>
                  <a:rPr lang="en-US" baseline="-25000" dirty="0"/>
                  <a:t>in</a:t>
                </a:r>
              </a:p>
            </p:txBody>
          </p:sp>
          <p:grpSp>
            <p:nvGrpSpPr>
              <p:cNvPr id="27" name="Group 26">
                <a:extLst>
                  <a:ext uri="{FF2B5EF4-FFF2-40B4-BE49-F238E27FC236}">
                    <a16:creationId xmlns:a16="http://schemas.microsoft.com/office/drawing/2014/main" id="{FD50116B-C3D6-2A12-6B15-EC828B68B3D4}"/>
                  </a:ext>
                </a:extLst>
              </p:cNvPr>
              <p:cNvGrpSpPr/>
              <p:nvPr/>
            </p:nvGrpSpPr>
            <p:grpSpPr>
              <a:xfrm>
                <a:off x="5384800" y="5979837"/>
                <a:ext cx="1656080" cy="654939"/>
                <a:chOff x="4693304" y="5651423"/>
                <a:chExt cx="1656080" cy="654939"/>
              </a:xfrm>
            </p:grpSpPr>
            <p:sp>
              <p:nvSpPr>
                <p:cNvPr id="22" name="Rectangle 21">
                  <a:extLst>
                    <a:ext uri="{FF2B5EF4-FFF2-40B4-BE49-F238E27FC236}">
                      <a16:creationId xmlns:a16="http://schemas.microsoft.com/office/drawing/2014/main" id="{6B8864EF-516B-B83B-087C-3EAC81B3C220}"/>
                    </a:ext>
                  </a:extLst>
                </p:cNvPr>
                <p:cNvSpPr/>
                <p:nvPr/>
              </p:nvSpPr>
              <p:spPr>
                <a:xfrm>
                  <a:off x="4693304" y="5651423"/>
                  <a:ext cx="1656080" cy="654939"/>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6" name="TextBox 25">
                  <a:extLst>
                    <a:ext uri="{FF2B5EF4-FFF2-40B4-BE49-F238E27FC236}">
                      <a16:creationId xmlns:a16="http://schemas.microsoft.com/office/drawing/2014/main" id="{D8380C00-3A24-749A-F192-98137F96BFAB}"/>
                    </a:ext>
                  </a:extLst>
                </p:cNvPr>
                <p:cNvSpPr txBox="1"/>
                <p:nvPr/>
              </p:nvSpPr>
              <p:spPr>
                <a:xfrm>
                  <a:off x="4995203" y="5778837"/>
                  <a:ext cx="1052282" cy="400110"/>
                </a:xfrm>
                <a:prstGeom prst="rect">
                  <a:avLst/>
                </a:prstGeom>
                <a:noFill/>
              </p:spPr>
              <p:txBody>
                <a:bodyPr wrap="square" rtlCol="0">
                  <a:spAutoFit/>
                </a:bodyPr>
                <a:lstStyle/>
                <a:p>
                  <a:r>
                    <a:rPr lang="en-US" sz="2000" dirty="0"/>
                    <a:t>Motors</a:t>
                  </a:r>
                </a:p>
              </p:txBody>
            </p:sp>
          </p:grpSp>
          <p:cxnSp>
            <p:nvCxnSpPr>
              <p:cNvPr id="32" name="Connector: Elbow 31">
                <a:extLst>
                  <a:ext uri="{FF2B5EF4-FFF2-40B4-BE49-F238E27FC236}">
                    <a16:creationId xmlns:a16="http://schemas.microsoft.com/office/drawing/2014/main" id="{34FA077A-D7B6-8744-085F-3D01AA586F1D}"/>
                  </a:ext>
                </a:extLst>
              </p:cNvPr>
              <p:cNvCxnSpPr>
                <a:cxnSpLocks/>
                <a:stCxn id="54" idx="0"/>
                <a:endCxn id="22" idx="3"/>
              </p:cNvCxnSpPr>
              <p:nvPr/>
            </p:nvCxnSpPr>
            <p:spPr>
              <a:xfrm flipH="1">
                <a:off x="7040880" y="3794752"/>
                <a:ext cx="1112520" cy="2512555"/>
              </a:xfrm>
              <a:prstGeom prst="bentConnector3">
                <a:avLst>
                  <a:gd name="adj1" fmla="val -40447"/>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1EDAA28E-E513-1E16-236E-6444AF39D5F6}"/>
                </a:ext>
              </a:extLst>
            </p:cNvPr>
            <p:cNvGrpSpPr/>
            <p:nvPr/>
          </p:nvGrpSpPr>
          <p:grpSpPr>
            <a:xfrm>
              <a:off x="9218930" y="1232276"/>
              <a:ext cx="1206500" cy="539835"/>
              <a:chOff x="9218930" y="1232276"/>
              <a:chExt cx="1206500" cy="539835"/>
            </a:xfrm>
          </p:grpSpPr>
          <p:sp>
            <p:nvSpPr>
              <p:cNvPr id="38" name="Rectangle 37">
                <a:extLst>
                  <a:ext uri="{FF2B5EF4-FFF2-40B4-BE49-F238E27FC236}">
                    <a16:creationId xmlns:a16="http://schemas.microsoft.com/office/drawing/2014/main" id="{D8989CF6-B5CA-7E07-C850-CBCBCEDF98ED}"/>
                  </a:ext>
                </a:extLst>
              </p:cNvPr>
              <p:cNvSpPr/>
              <p:nvPr/>
            </p:nvSpPr>
            <p:spPr>
              <a:xfrm>
                <a:off x="9218930" y="1232276"/>
                <a:ext cx="1206500" cy="539835"/>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40" name="TextBox 39">
                <a:extLst>
                  <a:ext uri="{FF2B5EF4-FFF2-40B4-BE49-F238E27FC236}">
                    <a16:creationId xmlns:a16="http://schemas.microsoft.com/office/drawing/2014/main" id="{EE8C0CF7-CFD3-CA60-DD0F-D03B8CBC5D82}"/>
                  </a:ext>
                </a:extLst>
              </p:cNvPr>
              <p:cNvSpPr txBox="1"/>
              <p:nvPr/>
            </p:nvSpPr>
            <p:spPr>
              <a:xfrm>
                <a:off x="9245868" y="1271361"/>
                <a:ext cx="1152625" cy="461665"/>
              </a:xfrm>
              <a:prstGeom prst="rect">
                <a:avLst/>
              </a:prstGeom>
              <a:noFill/>
            </p:spPr>
            <p:txBody>
              <a:bodyPr wrap="square" rtlCol="0">
                <a:spAutoFit/>
              </a:bodyPr>
              <a:lstStyle/>
              <a:p>
                <a:pPr algn="ctr"/>
                <a:r>
                  <a:rPr lang="en-US" sz="2400" dirty="0"/>
                  <a:t>LCD</a:t>
                </a:r>
                <a:endParaRPr lang="en-US" dirty="0"/>
              </a:p>
            </p:txBody>
          </p:sp>
        </p:grpSp>
        <p:sp>
          <p:nvSpPr>
            <p:cNvPr id="59" name="Oval 58">
              <a:extLst>
                <a:ext uri="{FF2B5EF4-FFF2-40B4-BE49-F238E27FC236}">
                  <a16:creationId xmlns:a16="http://schemas.microsoft.com/office/drawing/2014/main" id="{8C3D2EAA-9B66-D6F8-2DFE-D0B01D260A98}"/>
                </a:ext>
              </a:extLst>
            </p:cNvPr>
            <p:cNvSpPr/>
            <p:nvPr/>
          </p:nvSpPr>
          <p:spPr>
            <a:xfrm rot="5400000">
              <a:off x="9344660" y="236941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0" name="Connector: Elbow 59">
              <a:extLst>
                <a:ext uri="{FF2B5EF4-FFF2-40B4-BE49-F238E27FC236}">
                  <a16:creationId xmlns:a16="http://schemas.microsoft.com/office/drawing/2014/main" id="{0879F405-CA3B-2E95-BB1B-04602069719A}"/>
                </a:ext>
              </a:extLst>
            </p:cNvPr>
            <p:cNvCxnSpPr>
              <a:cxnSpLocks/>
              <a:stCxn id="59" idx="2"/>
              <a:endCxn id="40" idx="3"/>
            </p:cNvCxnSpPr>
            <p:nvPr/>
          </p:nvCxnSpPr>
          <p:spPr>
            <a:xfrm rot="5400000" flipH="1" flipV="1">
              <a:off x="9483685" y="1454609"/>
              <a:ext cx="867222" cy="962393"/>
            </a:xfrm>
            <a:prstGeom prst="bentConnector4">
              <a:avLst>
                <a:gd name="adj1" fmla="val 36691"/>
                <a:gd name="adj2" fmla="val 123753"/>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17741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Working Mechanism</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F6F4F10-B955-26C4-1954-A6F002AA681F}"/>
              </a:ext>
            </a:extLst>
          </p:cNvPr>
          <p:cNvSpPr txBox="1"/>
          <p:nvPr/>
        </p:nvSpPr>
        <p:spPr>
          <a:xfrm>
            <a:off x="812800" y="1658045"/>
            <a:ext cx="10342880" cy="4524315"/>
          </a:xfrm>
          <a:prstGeom prst="rect">
            <a:avLst/>
          </a:prstGeom>
          <a:noFill/>
        </p:spPr>
        <p:txBody>
          <a:bodyPr wrap="square" rtlCol="0">
            <a:spAutoFit/>
          </a:bodyPr>
          <a:lstStyle/>
          <a:p>
            <a:pPr marL="342900" indent="-342900">
              <a:buFont typeface="Arial" panose="020B0604020202020204" pitchFamily="34" charset="0"/>
              <a:buChar char="•"/>
            </a:pPr>
            <a:r>
              <a:rPr lang="en-US" sz="2400" b="1" dirty="0"/>
              <a:t>Normal Detection Method:</a:t>
            </a:r>
          </a:p>
          <a:p>
            <a:pPr marL="800100" lvl="1" indent="-342900">
              <a:buFont typeface="Arial" panose="020B0604020202020204" pitchFamily="34" charset="0"/>
              <a:buChar char="•"/>
            </a:pPr>
            <a:r>
              <a:rPr lang="en-US" sz="2400" dirty="0"/>
              <a:t>Utilizes an ultrasonic sensor to measure the distance between the car and the nearest object in its line of sight.</a:t>
            </a:r>
            <a:endParaRPr lang="en-US" sz="2400" b="1" dirty="0"/>
          </a:p>
          <a:p>
            <a:pPr marL="800100" lvl="1" indent="-342900">
              <a:buFont typeface="Arial" panose="020B0604020202020204" pitchFamily="34" charset="0"/>
              <a:buChar char="•"/>
            </a:pPr>
            <a:r>
              <a:rPr lang="en-US" sz="2400" dirty="0"/>
              <a:t>This method is not omnidirectional, meaning it only detects objects directly in front of the sensor.</a:t>
            </a:r>
            <a:endParaRPr lang="en-US" sz="2400" b="1" dirty="0"/>
          </a:p>
          <a:p>
            <a:pPr marL="800100" lvl="1" indent="-342900">
              <a:buFont typeface="Arial" panose="020B0604020202020204" pitchFamily="34" charset="0"/>
              <a:buChar char="•"/>
            </a:pPr>
            <a:r>
              <a:rPr lang="en-US" sz="2400" dirty="0"/>
              <a:t>Most commonly used and does not involve the use of a servo motor</a:t>
            </a:r>
            <a:endParaRPr lang="en-US" sz="2400" b="1" dirty="0"/>
          </a:p>
          <a:p>
            <a:pPr marL="342900" indent="-342900">
              <a:buFont typeface="Arial" panose="020B0604020202020204" pitchFamily="34" charset="0"/>
              <a:buChar char="•"/>
            </a:pPr>
            <a:r>
              <a:rPr lang="en-US" sz="2400" b="1" dirty="0"/>
              <a:t>Intensive Detection Method:</a:t>
            </a:r>
          </a:p>
          <a:p>
            <a:pPr marL="800100" lvl="1" indent="-342900">
              <a:buFont typeface="Arial" panose="020B0604020202020204" pitchFamily="34" charset="0"/>
              <a:buChar char="•"/>
            </a:pPr>
            <a:r>
              <a:rPr lang="en-US" sz="2400" dirty="0"/>
              <a:t>Employs a servo motor to rotate the ultrasonic sensor, providing a 180-degree view for omnidirectional detection</a:t>
            </a:r>
            <a:endParaRPr lang="en-US" sz="2400" b="1" dirty="0"/>
          </a:p>
          <a:p>
            <a:pPr marL="800100" lvl="1" indent="-342900">
              <a:buFont typeface="Arial" panose="020B0604020202020204" pitchFamily="34" charset="0"/>
              <a:buChar char="•"/>
            </a:pPr>
            <a:r>
              <a:rPr lang="en-US" sz="2400" dirty="0"/>
              <a:t>Sensor starts at 0 degrees (extreme left) and rotates to 180 degrees (extreme right) in 3-degree steps</a:t>
            </a:r>
            <a:endParaRPr lang="en-US" sz="2400" b="1" dirty="0"/>
          </a:p>
          <a:p>
            <a:pPr marL="800100" lvl="1" indent="-342900">
              <a:buFont typeface="Arial" panose="020B0604020202020204" pitchFamily="34" charset="0"/>
              <a:buChar char="•"/>
            </a:pPr>
            <a:r>
              <a:rPr lang="en-US" sz="2400" dirty="0"/>
              <a:t>Collected data is analyzed to determine the subsequent actions</a:t>
            </a:r>
            <a:endParaRPr lang="en-US" sz="2400" b="1" dirty="0"/>
          </a:p>
        </p:txBody>
      </p:sp>
    </p:spTree>
    <p:extLst>
      <p:ext uri="{BB962C8B-B14F-4D97-AF65-F5344CB8AC3E}">
        <p14:creationId xmlns:p14="http://schemas.microsoft.com/office/powerpoint/2010/main" val="1205652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721360" y="695960"/>
            <a:ext cx="1351280" cy="646331"/>
          </a:xfrm>
          <a:prstGeom prst="rect">
            <a:avLst/>
          </a:prstGeom>
          <a:noFill/>
        </p:spPr>
        <p:txBody>
          <a:bodyPr wrap="square" rtlCol="0">
            <a:spAutoFit/>
          </a:bodyPr>
          <a:lstStyle/>
          <a:p>
            <a:r>
              <a:rPr lang="en-US" sz="3600" b="1" dirty="0"/>
              <a:t>TITLE</a:t>
            </a:r>
          </a:p>
        </p:txBody>
      </p:sp>
      <p:cxnSp>
        <p:nvCxnSpPr>
          <p:cNvPr id="9" name="Straight Connector 8">
            <a:extLst>
              <a:ext uri="{FF2B5EF4-FFF2-40B4-BE49-F238E27FC236}">
                <a16:creationId xmlns:a16="http://schemas.microsoft.com/office/drawing/2014/main" id="{06DEB5C5-95DE-9DEC-6F84-929E462EC78F}"/>
              </a:ext>
            </a:extLst>
          </p:cNvPr>
          <p:cNvCxnSpPr/>
          <p:nvPr/>
        </p:nvCxnSpPr>
        <p:spPr>
          <a:xfrm>
            <a:off x="355600" y="1382931"/>
            <a:ext cx="18288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670560" y="2459504"/>
            <a:ext cx="6522720" cy="2308324"/>
          </a:xfrm>
          <a:prstGeom prst="rect">
            <a:avLst/>
          </a:prstGeom>
          <a:noFill/>
        </p:spPr>
        <p:txBody>
          <a:bodyPr wrap="square" rtlCol="0">
            <a:spAutoFit/>
          </a:bodyPr>
          <a:lstStyle/>
          <a:p>
            <a:r>
              <a:rPr lang="en-US" sz="3600" b="1" dirty="0">
                <a:latin typeface="+mj-lt"/>
                <a:cs typeface="Times New Roman" panose="02020603050405020304" pitchFamily="18" charset="0"/>
              </a:rPr>
              <a:t>Mean Based Approach To Omnidirectional Pathfinding Algorithm Using Single Ultrasonic Sensor for Robotic Car</a:t>
            </a:r>
          </a:p>
        </p:txBody>
      </p:sp>
      <p:pic>
        <p:nvPicPr>
          <p:cNvPr id="13" name="Picture 12">
            <a:extLst>
              <a:ext uri="{FF2B5EF4-FFF2-40B4-BE49-F238E27FC236}">
                <a16:creationId xmlns:a16="http://schemas.microsoft.com/office/drawing/2014/main" id="{CFD124E6-63D7-8D3A-1091-87D4B848AF4D}"/>
              </a:ext>
            </a:extLst>
          </p:cNvPr>
          <p:cNvPicPr>
            <a:picLocks noChangeAspect="1"/>
          </p:cNvPicPr>
          <p:nvPr/>
        </p:nvPicPr>
        <p:blipFill>
          <a:blip r:embed="rId2"/>
          <a:stretch>
            <a:fillRect/>
          </a:stretch>
        </p:blipFill>
        <p:spPr>
          <a:xfrm>
            <a:off x="7193280" y="2247264"/>
            <a:ext cx="4460240" cy="3300095"/>
          </a:xfrm>
          <a:prstGeom prst="rect">
            <a:avLst/>
          </a:prstGeom>
        </p:spPr>
      </p:pic>
    </p:spTree>
    <p:extLst>
      <p:ext uri="{BB962C8B-B14F-4D97-AF65-F5344CB8AC3E}">
        <p14:creationId xmlns:p14="http://schemas.microsoft.com/office/powerpoint/2010/main" val="550662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Block Diagram</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EA43E49D-BA67-3363-83A7-A707E86D3EB2}"/>
              </a:ext>
            </a:extLst>
          </p:cNvPr>
          <p:cNvGrpSpPr/>
          <p:nvPr/>
        </p:nvGrpSpPr>
        <p:grpSpPr>
          <a:xfrm>
            <a:off x="1817939" y="1789561"/>
            <a:ext cx="8026400" cy="4763869"/>
            <a:chOff x="1838960" y="2052320"/>
            <a:chExt cx="8026400" cy="4763869"/>
          </a:xfrm>
        </p:grpSpPr>
        <p:sp>
          <p:nvSpPr>
            <p:cNvPr id="2" name="Rectangle 1">
              <a:extLst>
                <a:ext uri="{FF2B5EF4-FFF2-40B4-BE49-F238E27FC236}">
                  <a16:creationId xmlns:a16="http://schemas.microsoft.com/office/drawing/2014/main" id="{D6B150CB-634D-1DCF-1191-712FBEAB9378}"/>
                </a:ext>
              </a:extLst>
            </p:cNvPr>
            <p:cNvSpPr/>
            <p:nvPr/>
          </p:nvSpPr>
          <p:spPr>
            <a:xfrm>
              <a:off x="4480560" y="2052320"/>
              <a:ext cx="3271520" cy="35864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12123AFB-DB80-81C9-8036-999577957262}"/>
                </a:ext>
              </a:extLst>
            </p:cNvPr>
            <p:cNvSpPr/>
            <p:nvPr/>
          </p:nvSpPr>
          <p:spPr>
            <a:xfrm>
              <a:off x="1838960" y="2123440"/>
              <a:ext cx="1544320" cy="894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AE109BF9-B3AE-B05D-DB86-DEE92F77D5B1}"/>
                </a:ext>
              </a:extLst>
            </p:cNvPr>
            <p:cNvSpPr/>
            <p:nvPr/>
          </p:nvSpPr>
          <p:spPr>
            <a:xfrm>
              <a:off x="1838960" y="3670300"/>
              <a:ext cx="1544320" cy="894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77D758FB-C17A-1055-9D62-E9D4172089B5}"/>
                </a:ext>
              </a:extLst>
            </p:cNvPr>
            <p:cNvSpPr/>
            <p:nvPr/>
          </p:nvSpPr>
          <p:spPr>
            <a:xfrm>
              <a:off x="8321040" y="2123440"/>
              <a:ext cx="1544320" cy="894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DDD68D7-7290-068C-5361-4AD985B1565D}"/>
                </a:ext>
              </a:extLst>
            </p:cNvPr>
            <p:cNvSpPr/>
            <p:nvPr/>
          </p:nvSpPr>
          <p:spPr>
            <a:xfrm>
              <a:off x="8301771" y="3393441"/>
              <a:ext cx="1544320" cy="894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CD48D0A-1949-D987-BD49-8146F57129E0}"/>
                </a:ext>
              </a:extLst>
            </p:cNvPr>
            <p:cNvSpPr/>
            <p:nvPr/>
          </p:nvSpPr>
          <p:spPr>
            <a:xfrm>
              <a:off x="8301771" y="4744720"/>
              <a:ext cx="1544320" cy="894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A8DE0ED-B453-76FA-585E-030D6141F1B9}"/>
                </a:ext>
              </a:extLst>
            </p:cNvPr>
            <p:cNvSpPr/>
            <p:nvPr/>
          </p:nvSpPr>
          <p:spPr>
            <a:xfrm>
              <a:off x="8301771" y="5922109"/>
              <a:ext cx="656897" cy="894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95891BC-25BA-4DA5-BE6E-705C8588C863}"/>
                </a:ext>
              </a:extLst>
            </p:cNvPr>
            <p:cNvSpPr/>
            <p:nvPr/>
          </p:nvSpPr>
          <p:spPr>
            <a:xfrm>
              <a:off x="9208463" y="5922109"/>
              <a:ext cx="656897" cy="89408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TextBox 15">
            <a:extLst>
              <a:ext uri="{FF2B5EF4-FFF2-40B4-BE49-F238E27FC236}">
                <a16:creationId xmlns:a16="http://schemas.microsoft.com/office/drawing/2014/main" id="{3AF00500-902B-E1AC-FA8B-47E60936F473}"/>
              </a:ext>
            </a:extLst>
          </p:cNvPr>
          <p:cNvSpPr txBox="1"/>
          <p:nvPr/>
        </p:nvSpPr>
        <p:spPr>
          <a:xfrm>
            <a:off x="1868214" y="3531415"/>
            <a:ext cx="1544320" cy="646331"/>
          </a:xfrm>
          <a:prstGeom prst="rect">
            <a:avLst/>
          </a:prstGeom>
          <a:noFill/>
        </p:spPr>
        <p:txBody>
          <a:bodyPr wrap="square" rtlCol="0">
            <a:spAutoFit/>
          </a:bodyPr>
          <a:lstStyle/>
          <a:p>
            <a:r>
              <a:rPr lang="en-US" dirty="0"/>
              <a:t>Ultrasonic Sensor</a:t>
            </a:r>
          </a:p>
        </p:txBody>
      </p:sp>
      <p:sp>
        <p:nvSpPr>
          <p:cNvPr id="17" name="TextBox 16">
            <a:extLst>
              <a:ext uri="{FF2B5EF4-FFF2-40B4-BE49-F238E27FC236}">
                <a16:creationId xmlns:a16="http://schemas.microsoft.com/office/drawing/2014/main" id="{F15D1806-5948-C608-50E6-B73D716F4142}"/>
              </a:ext>
            </a:extLst>
          </p:cNvPr>
          <p:cNvSpPr txBox="1"/>
          <p:nvPr/>
        </p:nvSpPr>
        <p:spPr>
          <a:xfrm>
            <a:off x="2164080" y="2011110"/>
            <a:ext cx="914400" cy="646331"/>
          </a:xfrm>
          <a:prstGeom prst="rect">
            <a:avLst/>
          </a:prstGeom>
          <a:noFill/>
        </p:spPr>
        <p:txBody>
          <a:bodyPr wrap="square" rtlCol="0">
            <a:spAutoFit/>
          </a:bodyPr>
          <a:lstStyle/>
          <a:p>
            <a:r>
              <a:rPr lang="en-US" dirty="0"/>
              <a:t>Power</a:t>
            </a:r>
            <a:br>
              <a:rPr lang="en-US" dirty="0"/>
            </a:br>
            <a:r>
              <a:rPr lang="en-US" dirty="0"/>
              <a:t>supply</a:t>
            </a:r>
          </a:p>
        </p:txBody>
      </p:sp>
      <p:sp>
        <p:nvSpPr>
          <p:cNvPr id="18" name="TextBox 17">
            <a:extLst>
              <a:ext uri="{FF2B5EF4-FFF2-40B4-BE49-F238E27FC236}">
                <a16:creationId xmlns:a16="http://schemas.microsoft.com/office/drawing/2014/main" id="{ADC64342-9E89-A8D3-F566-322C4C9F46E4}"/>
              </a:ext>
            </a:extLst>
          </p:cNvPr>
          <p:cNvSpPr txBox="1"/>
          <p:nvPr/>
        </p:nvSpPr>
        <p:spPr>
          <a:xfrm>
            <a:off x="8614979" y="2034804"/>
            <a:ext cx="914400" cy="646331"/>
          </a:xfrm>
          <a:prstGeom prst="rect">
            <a:avLst/>
          </a:prstGeom>
          <a:noFill/>
        </p:spPr>
        <p:txBody>
          <a:bodyPr wrap="square" rtlCol="0">
            <a:spAutoFit/>
          </a:bodyPr>
          <a:lstStyle/>
          <a:p>
            <a:pPr algn="ctr"/>
            <a:r>
              <a:rPr lang="en-US" dirty="0"/>
              <a:t>16*2 LCD</a:t>
            </a:r>
          </a:p>
        </p:txBody>
      </p:sp>
      <p:sp>
        <p:nvSpPr>
          <p:cNvPr id="19" name="TextBox 18">
            <a:extLst>
              <a:ext uri="{FF2B5EF4-FFF2-40B4-BE49-F238E27FC236}">
                <a16:creationId xmlns:a16="http://schemas.microsoft.com/office/drawing/2014/main" id="{19B362F6-B1F2-1720-E41E-3D4323430688}"/>
              </a:ext>
            </a:extLst>
          </p:cNvPr>
          <p:cNvSpPr txBox="1"/>
          <p:nvPr/>
        </p:nvSpPr>
        <p:spPr>
          <a:xfrm>
            <a:off x="8595710" y="3295195"/>
            <a:ext cx="914400" cy="646331"/>
          </a:xfrm>
          <a:prstGeom prst="rect">
            <a:avLst/>
          </a:prstGeom>
          <a:noFill/>
        </p:spPr>
        <p:txBody>
          <a:bodyPr wrap="square" rtlCol="0">
            <a:spAutoFit/>
          </a:bodyPr>
          <a:lstStyle/>
          <a:p>
            <a:pPr algn="ctr"/>
            <a:r>
              <a:rPr lang="en-US" dirty="0"/>
              <a:t>Servo motor</a:t>
            </a:r>
          </a:p>
        </p:txBody>
      </p:sp>
      <p:sp>
        <p:nvSpPr>
          <p:cNvPr id="20" name="TextBox 19">
            <a:extLst>
              <a:ext uri="{FF2B5EF4-FFF2-40B4-BE49-F238E27FC236}">
                <a16:creationId xmlns:a16="http://schemas.microsoft.com/office/drawing/2014/main" id="{62EA93DC-0AFA-4EF4-74C6-8BD4D1DDEB98}"/>
              </a:ext>
            </a:extLst>
          </p:cNvPr>
          <p:cNvSpPr txBox="1"/>
          <p:nvPr/>
        </p:nvSpPr>
        <p:spPr>
          <a:xfrm>
            <a:off x="8300019" y="4605835"/>
            <a:ext cx="1544320" cy="646331"/>
          </a:xfrm>
          <a:prstGeom prst="rect">
            <a:avLst/>
          </a:prstGeom>
          <a:noFill/>
        </p:spPr>
        <p:txBody>
          <a:bodyPr wrap="square" rtlCol="0">
            <a:spAutoFit/>
          </a:bodyPr>
          <a:lstStyle/>
          <a:p>
            <a:pPr algn="ctr"/>
            <a:r>
              <a:rPr lang="en-US" dirty="0"/>
              <a:t>L293D motor driver</a:t>
            </a:r>
          </a:p>
        </p:txBody>
      </p:sp>
      <p:sp>
        <p:nvSpPr>
          <p:cNvPr id="21" name="TextBox 20">
            <a:extLst>
              <a:ext uri="{FF2B5EF4-FFF2-40B4-BE49-F238E27FC236}">
                <a16:creationId xmlns:a16="http://schemas.microsoft.com/office/drawing/2014/main" id="{0167A032-2383-70BE-7499-B9FECD46DAAC}"/>
              </a:ext>
            </a:extLst>
          </p:cNvPr>
          <p:cNvSpPr txBox="1"/>
          <p:nvPr/>
        </p:nvSpPr>
        <p:spPr>
          <a:xfrm>
            <a:off x="8349484" y="5960578"/>
            <a:ext cx="722695" cy="369332"/>
          </a:xfrm>
          <a:prstGeom prst="rect">
            <a:avLst/>
          </a:prstGeom>
          <a:noFill/>
        </p:spPr>
        <p:txBody>
          <a:bodyPr wrap="square" rtlCol="0">
            <a:spAutoFit/>
          </a:bodyPr>
          <a:lstStyle/>
          <a:p>
            <a:r>
              <a:rPr lang="en-US" dirty="0"/>
              <a:t>M1</a:t>
            </a:r>
          </a:p>
        </p:txBody>
      </p:sp>
      <p:sp>
        <p:nvSpPr>
          <p:cNvPr id="22" name="TextBox 21">
            <a:extLst>
              <a:ext uri="{FF2B5EF4-FFF2-40B4-BE49-F238E27FC236}">
                <a16:creationId xmlns:a16="http://schemas.microsoft.com/office/drawing/2014/main" id="{9DD27AAB-3DA7-EE90-9D65-788BD8363C8C}"/>
              </a:ext>
            </a:extLst>
          </p:cNvPr>
          <p:cNvSpPr txBox="1"/>
          <p:nvPr/>
        </p:nvSpPr>
        <p:spPr>
          <a:xfrm>
            <a:off x="9187442" y="5960578"/>
            <a:ext cx="722695" cy="369332"/>
          </a:xfrm>
          <a:prstGeom prst="rect">
            <a:avLst/>
          </a:prstGeom>
          <a:noFill/>
        </p:spPr>
        <p:txBody>
          <a:bodyPr wrap="square" rtlCol="0">
            <a:spAutoFit/>
          </a:bodyPr>
          <a:lstStyle/>
          <a:p>
            <a:r>
              <a:rPr lang="en-US" dirty="0"/>
              <a:t>M2</a:t>
            </a:r>
          </a:p>
        </p:txBody>
      </p:sp>
      <p:sp>
        <p:nvSpPr>
          <p:cNvPr id="26" name="Arrow: Right 25">
            <a:extLst>
              <a:ext uri="{FF2B5EF4-FFF2-40B4-BE49-F238E27FC236}">
                <a16:creationId xmlns:a16="http://schemas.microsoft.com/office/drawing/2014/main" id="{D002BACE-8033-A65D-4E2E-A27547261080}"/>
              </a:ext>
            </a:extLst>
          </p:cNvPr>
          <p:cNvSpPr/>
          <p:nvPr/>
        </p:nvSpPr>
        <p:spPr>
          <a:xfrm>
            <a:off x="3505200" y="2164080"/>
            <a:ext cx="77216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Arrow: Right 26">
            <a:extLst>
              <a:ext uri="{FF2B5EF4-FFF2-40B4-BE49-F238E27FC236}">
                <a16:creationId xmlns:a16="http://schemas.microsoft.com/office/drawing/2014/main" id="{A9BC0BF0-DCFF-4B44-F5D4-BA42E6911EB6}"/>
              </a:ext>
            </a:extLst>
          </p:cNvPr>
          <p:cNvSpPr/>
          <p:nvPr/>
        </p:nvSpPr>
        <p:spPr>
          <a:xfrm>
            <a:off x="3462809" y="3636726"/>
            <a:ext cx="77216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Arrow: Right 27">
            <a:extLst>
              <a:ext uri="{FF2B5EF4-FFF2-40B4-BE49-F238E27FC236}">
                <a16:creationId xmlns:a16="http://schemas.microsoft.com/office/drawing/2014/main" id="{21496C2C-EFEE-3E12-FB21-2770A0D96175}"/>
              </a:ext>
            </a:extLst>
          </p:cNvPr>
          <p:cNvSpPr/>
          <p:nvPr/>
        </p:nvSpPr>
        <p:spPr>
          <a:xfrm>
            <a:off x="7731059" y="2164080"/>
            <a:ext cx="549341" cy="2633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Arrow: Right 28">
            <a:extLst>
              <a:ext uri="{FF2B5EF4-FFF2-40B4-BE49-F238E27FC236}">
                <a16:creationId xmlns:a16="http://schemas.microsoft.com/office/drawing/2014/main" id="{DD06604A-D6CF-DE27-FEA0-2174D5269141}"/>
              </a:ext>
            </a:extLst>
          </p:cNvPr>
          <p:cNvSpPr/>
          <p:nvPr/>
        </p:nvSpPr>
        <p:spPr>
          <a:xfrm>
            <a:off x="7761188" y="3446066"/>
            <a:ext cx="549341" cy="2633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Arrow: Right 29">
            <a:extLst>
              <a:ext uri="{FF2B5EF4-FFF2-40B4-BE49-F238E27FC236}">
                <a16:creationId xmlns:a16="http://schemas.microsoft.com/office/drawing/2014/main" id="{C0D2F59A-A04C-EE2C-4806-2231A56BBFE1}"/>
              </a:ext>
            </a:extLst>
          </p:cNvPr>
          <p:cNvSpPr/>
          <p:nvPr/>
        </p:nvSpPr>
        <p:spPr>
          <a:xfrm>
            <a:off x="7760837" y="4728052"/>
            <a:ext cx="549341" cy="2633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3" name="Straight Connector 32">
            <a:extLst>
              <a:ext uri="{FF2B5EF4-FFF2-40B4-BE49-F238E27FC236}">
                <a16:creationId xmlns:a16="http://schemas.microsoft.com/office/drawing/2014/main" id="{87AB5C3A-853B-8A08-EE59-950F482F64C1}"/>
              </a:ext>
            </a:extLst>
          </p:cNvPr>
          <p:cNvCxnSpPr>
            <a:cxnSpLocks/>
            <a:endCxn id="12" idx="0"/>
          </p:cNvCxnSpPr>
          <p:nvPr/>
        </p:nvCxnSpPr>
        <p:spPr>
          <a:xfrm>
            <a:off x="8595710" y="5376041"/>
            <a:ext cx="13489" cy="2833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9417819-AE97-04E6-E642-A5F9AD9E5055}"/>
              </a:ext>
            </a:extLst>
          </p:cNvPr>
          <p:cNvCxnSpPr>
            <a:cxnSpLocks/>
          </p:cNvCxnSpPr>
          <p:nvPr/>
        </p:nvCxnSpPr>
        <p:spPr>
          <a:xfrm>
            <a:off x="9467105" y="5345177"/>
            <a:ext cx="13489" cy="28330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C43C670-FB53-6746-9CF3-0B1BCA0EA53C}"/>
              </a:ext>
            </a:extLst>
          </p:cNvPr>
          <p:cNvSpPr txBox="1"/>
          <p:nvPr/>
        </p:nvSpPr>
        <p:spPr>
          <a:xfrm>
            <a:off x="5281974" y="2818141"/>
            <a:ext cx="1494148" cy="954107"/>
          </a:xfrm>
          <a:prstGeom prst="rect">
            <a:avLst/>
          </a:prstGeom>
          <a:noFill/>
        </p:spPr>
        <p:txBody>
          <a:bodyPr wrap="square" rtlCol="0">
            <a:spAutoFit/>
          </a:bodyPr>
          <a:lstStyle/>
          <a:p>
            <a:pPr algn="ctr"/>
            <a:r>
              <a:rPr lang="en-US" sz="2800" dirty="0"/>
              <a:t>Arduino Uno</a:t>
            </a:r>
          </a:p>
        </p:txBody>
      </p:sp>
    </p:spTree>
    <p:extLst>
      <p:ext uri="{BB962C8B-B14F-4D97-AF65-F5344CB8AC3E}">
        <p14:creationId xmlns:p14="http://schemas.microsoft.com/office/powerpoint/2010/main" val="3248452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Software's Used</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F6F4F10-B955-26C4-1954-A6F002AA681F}"/>
              </a:ext>
            </a:extLst>
          </p:cNvPr>
          <p:cNvSpPr txBox="1"/>
          <p:nvPr/>
        </p:nvSpPr>
        <p:spPr>
          <a:xfrm>
            <a:off x="812800" y="1658045"/>
            <a:ext cx="7518400" cy="4278094"/>
          </a:xfrm>
          <a:prstGeom prst="rect">
            <a:avLst/>
          </a:prstGeom>
          <a:noFill/>
        </p:spPr>
        <p:txBody>
          <a:bodyPr wrap="square" rtlCol="0">
            <a:spAutoFit/>
          </a:bodyPr>
          <a:lstStyle/>
          <a:p>
            <a:r>
              <a:rPr lang="en-US" sz="2800" b="1" dirty="0"/>
              <a:t>Arduino IDE  (1.8.X)</a:t>
            </a:r>
          </a:p>
          <a:p>
            <a:endParaRPr lang="en-US" sz="2400" dirty="0"/>
          </a:p>
          <a:p>
            <a:pPr marL="342900" indent="-342900">
              <a:buFont typeface="Arial" panose="020B0604020202020204" pitchFamily="34" charset="0"/>
              <a:buChar char="•"/>
            </a:pPr>
            <a:r>
              <a:rPr lang="en-US" sz="2200" dirty="0"/>
              <a:t>Arduino IDE (Integrated Development Environment) is a platform used for writing, compiling, and uploading code to Arduino boards.</a:t>
            </a:r>
          </a:p>
          <a:p>
            <a:pPr marL="342900" indent="-342900">
              <a:buFont typeface="Arial" panose="020B0604020202020204" pitchFamily="34" charset="0"/>
              <a:buChar char="•"/>
            </a:pPr>
            <a:r>
              <a:rPr lang="en-US" sz="2200" b="1" dirty="0"/>
              <a:t>Features: </a:t>
            </a:r>
            <a:r>
              <a:rPr lang="en-US" sz="2200" dirty="0"/>
              <a:t>Simple user interface, open-source nature, supports multiple programming languages (mainly C and C++).</a:t>
            </a:r>
          </a:p>
          <a:p>
            <a:pPr marL="342900" indent="-342900">
              <a:buFont typeface="Arial" panose="020B0604020202020204" pitchFamily="34" charset="0"/>
              <a:buChar char="•"/>
            </a:pPr>
            <a:r>
              <a:rPr lang="en-US" sz="2200" dirty="0"/>
              <a:t>Compatibility: Works on Windows, macOS, and Linux systems.</a:t>
            </a:r>
          </a:p>
          <a:p>
            <a:pPr marL="342900" indent="-342900">
              <a:buFont typeface="Arial" panose="020B0604020202020204" pitchFamily="34" charset="0"/>
              <a:buChar char="•"/>
            </a:pPr>
            <a:r>
              <a:rPr lang="en-US" sz="2200" dirty="0"/>
              <a:t>Applications: Widely used for prototyping, robotics, IoT projects, and educational purposes.</a:t>
            </a:r>
          </a:p>
        </p:txBody>
      </p:sp>
      <p:pic>
        <p:nvPicPr>
          <p:cNvPr id="3" name="Picture 2">
            <a:extLst>
              <a:ext uri="{FF2B5EF4-FFF2-40B4-BE49-F238E27FC236}">
                <a16:creationId xmlns:a16="http://schemas.microsoft.com/office/drawing/2014/main" id="{5F53F19C-0922-3A05-83D8-D3BD7E174DCA}"/>
              </a:ext>
            </a:extLst>
          </p:cNvPr>
          <p:cNvPicPr>
            <a:picLocks noChangeAspect="1"/>
          </p:cNvPicPr>
          <p:nvPr/>
        </p:nvPicPr>
        <p:blipFill>
          <a:blip r:embed="rId2"/>
          <a:stretch>
            <a:fillRect/>
          </a:stretch>
        </p:blipFill>
        <p:spPr>
          <a:xfrm>
            <a:off x="8331200" y="2544492"/>
            <a:ext cx="3586480" cy="2870788"/>
          </a:xfrm>
          <a:prstGeom prst="rect">
            <a:avLst/>
          </a:prstGeom>
        </p:spPr>
      </p:pic>
    </p:spTree>
    <p:extLst>
      <p:ext uri="{BB962C8B-B14F-4D97-AF65-F5344CB8AC3E}">
        <p14:creationId xmlns:p14="http://schemas.microsoft.com/office/powerpoint/2010/main" val="4064463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4856480" cy="646331"/>
          </a:xfrm>
          <a:prstGeom prst="rect">
            <a:avLst/>
          </a:prstGeom>
          <a:noFill/>
        </p:spPr>
        <p:txBody>
          <a:bodyPr wrap="square" rtlCol="0">
            <a:spAutoFit/>
          </a:bodyPr>
          <a:lstStyle/>
          <a:p>
            <a:r>
              <a:rPr lang="en-US" sz="3600" b="1" dirty="0"/>
              <a:t>Software's Used</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F6F4F10-B955-26C4-1954-A6F002AA681F}"/>
              </a:ext>
            </a:extLst>
          </p:cNvPr>
          <p:cNvSpPr txBox="1"/>
          <p:nvPr/>
        </p:nvSpPr>
        <p:spPr>
          <a:xfrm>
            <a:off x="812800" y="1658045"/>
            <a:ext cx="7518400" cy="5016758"/>
          </a:xfrm>
          <a:prstGeom prst="rect">
            <a:avLst/>
          </a:prstGeom>
          <a:noFill/>
        </p:spPr>
        <p:txBody>
          <a:bodyPr wrap="square" rtlCol="0">
            <a:spAutoFit/>
          </a:bodyPr>
          <a:lstStyle/>
          <a:p>
            <a:r>
              <a:rPr lang="en-US" sz="2800" b="1" dirty="0"/>
              <a:t>Proteus - ISIS</a:t>
            </a:r>
          </a:p>
          <a:p>
            <a:endParaRPr lang="en-US" sz="2800" b="1" dirty="0"/>
          </a:p>
          <a:p>
            <a:pPr marL="342900" indent="-342900">
              <a:buFont typeface="Arial" panose="020B0604020202020204" pitchFamily="34" charset="0"/>
              <a:buChar char="•"/>
            </a:pPr>
            <a:r>
              <a:rPr lang="en-US" sz="2400" dirty="0"/>
              <a:t>Proteus ISIS (Intelligent Schematic Input System) is a tool for designing and simulating electronic circuits.</a:t>
            </a:r>
          </a:p>
          <a:p>
            <a:pPr marL="342900" indent="-342900">
              <a:buFont typeface="Arial" panose="020B0604020202020204" pitchFamily="34" charset="0"/>
              <a:buChar char="•"/>
            </a:pPr>
            <a:r>
              <a:rPr lang="en-US" sz="2400" b="1" dirty="0"/>
              <a:t>Features</a:t>
            </a:r>
            <a:r>
              <a:rPr lang="en-US" sz="2400" dirty="0"/>
              <a:t>: Offers a vast library of components, real-time simulation, and integration with microcontroller programming.</a:t>
            </a:r>
          </a:p>
          <a:p>
            <a:pPr marL="342900" indent="-342900">
              <a:buFont typeface="Arial" panose="020B0604020202020204" pitchFamily="34" charset="0"/>
              <a:buChar char="•"/>
            </a:pPr>
            <a:r>
              <a:rPr lang="en-US" sz="2400" b="1" dirty="0"/>
              <a:t>Applications</a:t>
            </a:r>
            <a:r>
              <a:rPr lang="en-US" sz="2400" dirty="0"/>
              <a:t>: Used for circuit design, testing, and educational purposes, especially in embedded systems and IoT projects.</a:t>
            </a:r>
          </a:p>
          <a:p>
            <a:pPr marL="342900" indent="-342900">
              <a:buFont typeface="Arial" panose="020B0604020202020204" pitchFamily="34" charset="0"/>
              <a:buChar char="•"/>
            </a:pPr>
            <a:r>
              <a:rPr lang="en-US" sz="2400" b="1" dirty="0"/>
              <a:t>Part of Proteus Suite</a:t>
            </a:r>
            <a:r>
              <a:rPr lang="en-US" sz="2400" dirty="0"/>
              <a:t>: Bundled with ARES for PCB design, making it a comprehensive electronic design solution.</a:t>
            </a:r>
          </a:p>
        </p:txBody>
      </p:sp>
      <p:pic>
        <p:nvPicPr>
          <p:cNvPr id="8" name="Picture 7">
            <a:extLst>
              <a:ext uri="{FF2B5EF4-FFF2-40B4-BE49-F238E27FC236}">
                <a16:creationId xmlns:a16="http://schemas.microsoft.com/office/drawing/2014/main" id="{591DE59D-2701-722F-8319-159976C063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1200" y="2290816"/>
            <a:ext cx="3657600" cy="3320327"/>
          </a:xfrm>
          <a:prstGeom prst="rect">
            <a:avLst/>
          </a:prstGeom>
        </p:spPr>
      </p:pic>
    </p:spTree>
    <p:extLst>
      <p:ext uri="{BB962C8B-B14F-4D97-AF65-F5344CB8AC3E}">
        <p14:creationId xmlns:p14="http://schemas.microsoft.com/office/powerpoint/2010/main" val="3056487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5679440" cy="646331"/>
          </a:xfrm>
          <a:prstGeom prst="rect">
            <a:avLst/>
          </a:prstGeom>
          <a:noFill/>
        </p:spPr>
        <p:txBody>
          <a:bodyPr wrap="square" rtlCol="0">
            <a:spAutoFit/>
          </a:bodyPr>
          <a:lstStyle/>
          <a:p>
            <a:r>
              <a:rPr lang="en-US" sz="3600" b="1" dirty="0"/>
              <a:t>Advantages &amp; Future Scope</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7CC0083-6D2E-CFA0-B34B-C13C38CC22CF}"/>
              </a:ext>
            </a:extLst>
          </p:cNvPr>
          <p:cNvSpPr txBox="1"/>
          <p:nvPr/>
        </p:nvSpPr>
        <p:spPr>
          <a:xfrm>
            <a:off x="543560" y="1803400"/>
            <a:ext cx="11104880" cy="3785652"/>
          </a:xfrm>
          <a:prstGeom prst="rect">
            <a:avLst/>
          </a:prstGeom>
          <a:noFill/>
        </p:spPr>
        <p:txBody>
          <a:bodyPr wrap="square" rtlCol="0">
            <a:spAutoFit/>
          </a:bodyPr>
          <a:lstStyle/>
          <a:p>
            <a:r>
              <a:rPr lang="en-US" sz="2400" b="1" dirty="0"/>
              <a:t>Advantage:</a:t>
            </a:r>
          </a:p>
          <a:p>
            <a:pPr marL="342900" indent="-342900">
              <a:buFont typeface="Arial" panose="020B0604020202020204" pitchFamily="34" charset="0"/>
              <a:buChar char="•"/>
            </a:pPr>
            <a:r>
              <a:rPr lang="en-US" sz="2400" dirty="0">
                <a:latin typeface="+mj-lt"/>
              </a:rPr>
              <a:t>Enhanced Mobility</a:t>
            </a:r>
          </a:p>
          <a:p>
            <a:pPr marL="342900" indent="-342900">
              <a:buFont typeface="Arial" panose="020B0604020202020204" pitchFamily="34" charset="0"/>
              <a:buChar char="•"/>
            </a:pPr>
            <a:r>
              <a:rPr lang="en-US" sz="2400" dirty="0">
                <a:latin typeface="+mj-lt"/>
              </a:rPr>
              <a:t>Time Efficiency</a:t>
            </a:r>
            <a:endParaRPr lang="en-US" sz="2400" b="1" dirty="0">
              <a:latin typeface="+mj-lt"/>
            </a:endParaRPr>
          </a:p>
          <a:p>
            <a:pPr marL="342900" indent="-342900">
              <a:buFont typeface="Arial" panose="020B0604020202020204" pitchFamily="34" charset="0"/>
              <a:buChar char="•"/>
            </a:pPr>
            <a:r>
              <a:rPr lang="en-US" sz="2400" dirty="0">
                <a:latin typeface="+mj-lt"/>
              </a:rPr>
              <a:t>Efficient Pathfinding</a:t>
            </a:r>
            <a:endParaRPr lang="en-US" sz="2400" b="1" dirty="0">
              <a:latin typeface="+mj-lt"/>
            </a:endParaRPr>
          </a:p>
          <a:p>
            <a:pPr marL="342900" indent="-342900">
              <a:buFont typeface="Arial" panose="020B0604020202020204" pitchFamily="34" charset="0"/>
              <a:buChar char="•"/>
            </a:pPr>
            <a:r>
              <a:rPr lang="en-US" sz="2400" dirty="0">
                <a:latin typeface="+mj-lt"/>
              </a:rPr>
              <a:t>Energy Efficiency</a:t>
            </a:r>
          </a:p>
          <a:p>
            <a:r>
              <a:rPr lang="en-US" sz="2400" dirty="0">
                <a:latin typeface="+mj-lt"/>
              </a:rPr>
              <a:t> </a:t>
            </a:r>
          </a:p>
          <a:p>
            <a:r>
              <a:rPr lang="en-US" sz="2400" b="1" dirty="0"/>
              <a:t>Future Scopes:</a:t>
            </a:r>
          </a:p>
          <a:p>
            <a:pPr marL="342900" indent="-342900">
              <a:buFont typeface="Arial" panose="020B0604020202020204" pitchFamily="34" charset="0"/>
              <a:buChar char="•"/>
            </a:pPr>
            <a:r>
              <a:rPr lang="en-US" sz="2400" dirty="0">
                <a:latin typeface="+mj-lt"/>
              </a:rPr>
              <a:t>Disaster Response</a:t>
            </a:r>
          </a:p>
          <a:p>
            <a:pPr marL="342900" indent="-342900">
              <a:buFont typeface="Arial" panose="020B0604020202020204" pitchFamily="34" charset="0"/>
              <a:buChar char="•"/>
            </a:pPr>
            <a:r>
              <a:rPr lang="en-US" sz="2400" dirty="0">
                <a:latin typeface="+mj-lt"/>
              </a:rPr>
              <a:t>Smart Vehicles</a:t>
            </a:r>
          </a:p>
          <a:p>
            <a:pPr marL="342900" indent="-342900">
              <a:buFont typeface="Arial" panose="020B0604020202020204" pitchFamily="34" charset="0"/>
              <a:buChar char="•"/>
            </a:pPr>
            <a:r>
              <a:rPr lang="en-US" sz="2400" dirty="0">
                <a:latin typeface="+mj-lt"/>
              </a:rPr>
              <a:t>Space Exploration</a:t>
            </a:r>
          </a:p>
        </p:txBody>
      </p:sp>
    </p:spTree>
    <p:extLst>
      <p:ext uri="{BB962C8B-B14F-4D97-AF65-F5344CB8AC3E}">
        <p14:creationId xmlns:p14="http://schemas.microsoft.com/office/powerpoint/2010/main" val="2205597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2377440" cy="640080"/>
          </a:xfrm>
          <a:prstGeom prst="rect">
            <a:avLst/>
          </a:prstGeom>
          <a:noFill/>
        </p:spPr>
        <p:txBody>
          <a:bodyPr wrap="square" rtlCol="0">
            <a:spAutoFit/>
          </a:bodyPr>
          <a:lstStyle/>
          <a:p>
            <a:r>
              <a:rPr lang="en-US" sz="3600" b="1" dirty="0"/>
              <a:t>Conclusion</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294640" y="132197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7CC0083-6D2E-CFA0-B34B-C13C38CC22CF}"/>
              </a:ext>
            </a:extLst>
          </p:cNvPr>
          <p:cNvSpPr txBox="1"/>
          <p:nvPr/>
        </p:nvSpPr>
        <p:spPr>
          <a:xfrm>
            <a:off x="528320" y="1752600"/>
            <a:ext cx="11104880" cy="3416320"/>
          </a:xfrm>
          <a:prstGeom prst="rect">
            <a:avLst/>
          </a:prstGeom>
          <a:noFill/>
        </p:spPr>
        <p:txBody>
          <a:bodyPr wrap="square" rtlCol="0">
            <a:spAutoFit/>
          </a:bodyPr>
          <a:lstStyle/>
          <a:p>
            <a:pPr algn="just"/>
            <a:r>
              <a:rPr lang="en-US" sz="2400" dirty="0"/>
              <a:t>The integration of an ultrasonic sensor, servo motor, and L293D motor driver offers a sophisticated solution for autonomous robotic navigation. It enhances obstacle detection with broader coverage, ensures precise movement control, and reduces navigation errors. A mean-based algorithm improves path selection accuracy by minimizing false positives. Future developments could include AI-driven obstacle recognition, adaptive navigation through machine learning, and additional sensors for greater reliability. This innovative system is cost-effective and ideal for applications in industrial automation, autonomous vehicle navigation, and hazardous environment exploration.</a:t>
            </a:r>
            <a:endParaRPr lang="en-US" sz="2400" dirty="0">
              <a:latin typeface="+mj-lt"/>
            </a:endParaRPr>
          </a:p>
        </p:txBody>
      </p:sp>
    </p:spTree>
    <p:extLst>
      <p:ext uri="{BB962C8B-B14F-4D97-AF65-F5344CB8AC3E}">
        <p14:creationId xmlns:p14="http://schemas.microsoft.com/office/powerpoint/2010/main" val="2342501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F6932-8D5D-DD6D-252A-DD6A8ECF603E}"/>
              </a:ext>
            </a:extLst>
          </p:cNvPr>
          <p:cNvSpPr>
            <a:spLocks noGrp="1"/>
          </p:cNvSpPr>
          <p:nvPr>
            <p:ph type="title"/>
          </p:nvPr>
        </p:nvSpPr>
        <p:spPr>
          <a:xfrm>
            <a:off x="838200" y="2766219"/>
            <a:ext cx="10515600" cy="1325563"/>
          </a:xfrm>
        </p:spPr>
        <p:txBody>
          <a:bodyPr>
            <a:normAutofit/>
          </a:bodyPr>
          <a:lstStyle/>
          <a:p>
            <a:pPr algn="ctr"/>
            <a:r>
              <a:rPr lang="en-US" sz="7200" b="1" dirty="0"/>
              <a:t>Thank you</a:t>
            </a:r>
          </a:p>
        </p:txBody>
      </p:sp>
    </p:spTree>
    <p:extLst>
      <p:ext uri="{BB962C8B-B14F-4D97-AF65-F5344CB8AC3E}">
        <p14:creationId xmlns:p14="http://schemas.microsoft.com/office/powerpoint/2010/main" val="2961277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721360" y="675640"/>
            <a:ext cx="2194560" cy="646331"/>
          </a:xfrm>
          <a:prstGeom prst="rect">
            <a:avLst/>
          </a:prstGeom>
          <a:noFill/>
        </p:spPr>
        <p:txBody>
          <a:bodyPr wrap="square" rtlCol="0">
            <a:spAutoFit/>
          </a:bodyPr>
          <a:lstStyle/>
          <a:p>
            <a:r>
              <a:rPr lang="en-US" sz="3600" b="1" dirty="0"/>
              <a:t>Contents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5560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1036320" y="1781155"/>
            <a:ext cx="6522720" cy="4401205"/>
          </a:xfrm>
          <a:prstGeom prst="rect">
            <a:avLst/>
          </a:prstGeom>
          <a:noFill/>
        </p:spPr>
        <p:txBody>
          <a:bodyPr wrap="square" rtlCol="0">
            <a:spAutoFit/>
          </a:bodyPr>
          <a:lstStyle/>
          <a:p>
            <a:pPr marL="342900" indent="-342900">
              <a:buFont typeface="Arial" panose="020B0604020202020204" pitchFamily="34" charset="0"/>
              <a:buChar char="•"/>
            </a:pPr>
            <a:r>
              <a:rPr lang="en-US" sz="2800" dirty="0">
                <a:latin typeface="+mj-lt"/>
                <a:cs typeface="Times New Roman" panose="02020603050405020304" pitchFamily="18" charset="0"/>
              </a:rPr>
              <a:t>Abstract</a:t>
            </a:r>
          </a:p>
          <a:p>
            <a:pPr marL="342900" indent="-342900">
              <a:buFont typeface="Arial" panose="020B0604020202020204" pitchFamily="34" charset="0"/>
              <a:buChar char="•"/>
            </a:pPr>
            <a:r>
              <a:rPr lang="en-US" sz="2800" dirty="0">
                <a:latin typeface="+mj-lt"/>
                <a:cs typeface="Times New Roman" panose="02020603050405020304" pitchFamily="18" charset="0"/>
              </a:rPr>
              <a:t>Introduction</a:t>
            </a:r>
          </a:p>
          <a:p>
            <a:pPr marL="342900" indent="-342900">
              <a:buFont typeface="Arial" panose="020B0604020202020204" pitchFamily="34" charset="0"/>
              <a:buChar char="•"/>
            </a:pPr>
            <a:r>
              <a:rPr lang="en-US" sz="2800" dirty="0">
                <a:latin typeface="+mj-lt"/>
                <a:cs typeface="Times New Roman" panose="02020603050405020304" pitchFamily="18" charset="0"/>
              </a:rPr>
              <a:t>Problem statement &amp; challenges</a:t>
            </a:r>
          </a:p>
          <a:p>
            <a:pPr marL="342900" indent="-342900">
              <a:buFont typeface="Arial" panose="020B0604020202020204" pitchFamily="34" charset="0"/>
              <a:buChar char="•"/>
            </a:pPr>
            <a:r>
              <a:rPr lang="en-US" sz="2800" dirty="0">
                <a:latin typeface="+mj-lt"/>
                <a:cs typeface="Times New Roman" panose="02020603050405020304" pitchFamily="18" charset="0"/>
              </a:rPr>
              <a:t>System components</a:t>
            </a:r>
          </a:p>
          <a:p>
            <a:pPr marL="342900" indent="-342900">
              <a:buFont typeface="Arial" panose="020B0604020202020204" pitchFamily="34" charset="0"/>
              <a:buChar char="•"/>
            </a:pPr>
            <a:r>
              <a:rPr lang="en-US" sz="2800" dirty="0">
                <a:latin typeface="+mj-lt"/>
                <a:cs typeface="Times New Roman" panose="02020603050405020304" pitchFamily="18" charset="0"/>
              </a:rPr>
              <a:t>Working mechanism</a:t>
            </a:r>
          </a:p>
          <a:p>
            <a:pPr marL="342900" indent="-342900">
              <a:buFont typeface="Arial" panose="020B0604020202020204" pitchFamily="34" charset="0"/>
              <a:buChar char="•"/>
            </a:pPr>
            <a:r>
              <a:rPr lang="en-US" sz="2800" dirty="0">
                <a:latin typeface="+mj-lt"/>
                <a:cs typeface="Times New Roman" panose="02020603050405020304" pitchFamily="18" charset="0"/>
              </a:rPr>
              <a:t>Block diagram</a:t>
            </a:r>
          </a:p>
          <a:p>
            <a:pPr marL="342900" indent="-342900">
              <a:buFont typeface="Arial" panose="020B0604020202020204" pitchFamily="34" charset="0"/>
              <a:buChar char="•"/>
            </a:pPr>
            <a:r>
              <a:rPr lang="en-US" sz="2800" dirty="0">
                <a:latin typeface="+mj-lt"/>
                <a:cs typeface="Times New Roman" panose="02020603050405020304" pitchFamily="18" charset="0"/>
              </a:rPr>
              <a:t>Existing methods &amp; limitations</a:t>
            </a:r>
          </a:p>
          <a:p>
            <a:pPr marL="342900" indent="-342900">
              <a:buFont typeface="Arial" panose="020B0604020202020204" pitchFamily="34" charset="0"/>
              <a:buChar char="•"/>
            </a:pPr>
            <a:r>
              <a:rPr lang="en-US" sz="2800" dirty="0">
                <a:latin typeface="+mj-lt"/>
                <a:cs typeface="Times New Roman" panose="02020603050405020304" pitchFamily="18" charset="0"/>
              </a:rPr>
              <a:t>Proposed method</a:t>
            </a:r>
          </a:p>
          <a:p>
            <a:pPr marL="342900" indent="-342900">
              <a:buFont typeface="Arial" panose="020B0604020202020204" pitchFamily="34" charset="0"/>
              <a:buChar char="•"/>
            </a:pPr>
            <a:r>
              <a:rPr lang="en-US" sz="2800" dirty="0">
                <a:latin typeface="+mj-lt"/>
                <a:cs typeface="Times New Roman" panose="02020603050405020304" pitchFamily="18" charset="0"/>
              </a:rPr>
              <a:t>Advantages and future scope </a:t>
            </a:r>
          </a:p>
          <a:p>
            <a:pPr marL="342900" indent="-342900">
              <a:buFont typeface="Arial" panose="020B0604020202020204" pitchFamily="34" charset="0"/>
              <a:buChar char="•"/>
            </a:pPr>
            <a:r>
              <a:rPr lang="en-US" sz="2800" dirty="0">
                <a:latin typeface="+mj-lt"/>
                <a:cs typeface="Times New Roman" panose="02020603050405020304" pitchFamily="18" charset="0"/>
              </a:rPr>
              <a:t>Conclusion</a:t>
            </a:r>
          </a:p>
        </p:txBody>
      </p:sp>
    </p:spTree>
    <p:extLst>
      <p:ext uri="{BB962C8B-B14F-4D97-AF65-F5344CB8AC3E}">
        <p14:creationId xmlns:p14="http://schemas.microsoft.com/office/powerpoint/2010/main" val="1958613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721360" y="675640"/>
            <a:ext cx="2194560" cy="646331"/>
          </a:xfrm>
          <a:prstGeom prst="rect">
            <a:avLst/>
          </a:prstGeom>
          <a:noFill/>
        </p:spPr>
        <p:txBody>
          <a:bodyPr wrap="square" rtlCol="0">
            <a:spAutoFit/>
          </a:bodyPr>
          <a:lstStyle/>
          <a:p>
            <a:pPr algn="ctr"/>
            <a:r>
              <a:rPr lang="en-US" sz="3600" b="1" dirty="0"/>
              <a:t>Abstract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5560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1036320" y="1781155"/>
            <a:ext cx="10434320" cy="3046988"/>
          </a:xfrm>
          <a:prstGeom prst="rect">
            <a:avLst/>
          </a:prstGeom>
          <a:noFill/>
        </p:spPr>
        <p:txBody>
          <a:bodyPr wrap="square" rtlCol="0">
            <a:spAutoFit/>
          </a:bodyPr>
          <a:lstStyle/>
          <a:p>
            <a:r>
              <a:rPr lang="en-US" sz="2400" dirty="0"/>
              <a:t>We propose an </a:t>
            </a:r>
            <a:r>
              <a:rPr lang="en-US" sz="2400" b="1" dirty="0"/>
              <a:t>omnidirectional</a:t>
            </a:r>
            <a:r>
              <a:rPr lang="en-US" sz="2400" dirty="0"/>
              <a:t> pathfinding system to improve real-time obstacle detection and navigation for autonomous robotic vehicles. By integrating a </a:t>
            </a:r>
            <a:r>
              <a:rPr lang="en-US" sz="2400" b="1" dirty="0"/>
              <a:t>single ultrasonic sensor</a:t>
            </a:r>
            <a:r>
              <a:rPr lang="en-US" sz="2400" dirty="0"/>
              <a:t>, a servo motor, L293D motor driver, our system scans a 180-degree field for better detection and accuracy. Processed data from the sensor allows smooth navigation via a </a:t>
            </a:r>
            <a:r>
              <a:rPr lang="en-US" sz="2400" b="1" dirty="0"/>
              <a:t>mean-based pathfinding algorithm</a:t>
            </a:r>
            <a:r>
              <a:rPr lang="en-US" sz="2400" dirty="0"/>
              <a:t>. This system reduces false positives, optimizes movement, and enables remote monitoring, ideal for applications like search-and-rescue, industrial automation, and hazardous environment exploration.</a:t>
            </a:r>
            <a:endParaRPr lang="en-US" sz="2400" dirty="0">
              <a:latin typeface="+mj-lt"/>
              <a:cs typeface="Times New Roman" panose="02020603050405020304" pitchFamily="18" charset="0"/>
            </a:endParaRPr>
          </a:p>
        </p:txBody>
      </p:sp>
    </p:spTree>
    <p:extLst>
      <p:ext uri="{BB962C8B-B14F-4D97-AF65-F5344CB8AC3E}">
        <p14:creationId xmlns:p14="http://schemas.microsoft.com/office/powerpoint/2010/main" val="1234326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36880" y="675640"/>
            <a:ext cx="2915920" cy="646331"/>
          </a:xfrm>
          <a:prstGeom prst="rect">
            <a:avLst/>
          </a:prstGeom>
          <a:noFill/>
        </p:spPr>
        <p:txBody>
          <a:bodyPr wrap="square" rtlCol="0">
            <a:spAutoFit/>
          </a:bodyPr>
          <a:lstStyle/>
          <a:p>
            <a:pPr algn="ctr"/>
            <a:r>
              <a:rPr lang="en-US" sz="3600" b="1" dirty="0"/>
              <a:t>Introduction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5560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1036320" y="1781155"/>
            <a:ext cx="1043432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Pathfinding algorithms are crucial in robotics and automation for finding paths and avoiding obstacles.</a:t>
            </a:r>
            <a:br>
              <a:rPr lang="en-US" sz="2400" dirty="0"/>
            </a:br>
            <a:endParaRPr lang="en-US" sz="2400" dirty="0"/>
          </a:p>
          <a:p>
            <a:pPr marL="342900" indent="-342900">
              <a:buFont typeface="Arial" panose="020B0604020202020204" pitchFamily="34" charset="0"/>
              <a:buChar char="•"/>
            </a:pPr>
            <a:r>
              <a:rPr lang="en-US" sz="2400" dirty="0"/>
              <a:t>Existing pathfinding algorithms for ultrasonic sensors are limited by their monodirectional nature, often relying on simple binary decisions (left and right), leading to inaccuracies.</a:t>
            </a:r>
            <a:br>
              <a:rPr lang="en-US" sz="2400" dirty="0"/>
            </a:br>
            <a:endParaRPr lang="en-US" sz="2400" dirty="0"/>
          </a:p>
          <a:p>
            <a:pPr marL="342900" indent="-342900">
              <a:buFont typeface="Arial" panose="020B0604020202020204" pitchFamily="34" charset="0"/>
              <a:buChar char="•"/>
            </a:pPr>
            <a:r>
              <a:rPr lang="en-US" sz="2400" dirty="0"/>
              <a:t>Enhancements to these algorithms aim to improve their accuracy.</a:t>
            </a:r>
            <a:br>
              <a:rPr lang="en-US" sz="2400" dirty="0"/>
            </a:br>
            <a:endParaRPr lang="en-US" sz="2400" dirty="0"/>
          </a:p>
          <a:p>
            <a:pPr marL="342900" indent="-342900">
              <a:buFont typeface="Arial" panose="020B0604020202020204" pitchFamily="34" charset="0"/>
              <a:buChar char="•"/>
            </a:pPr>
            <a:r>
              <a:rPr lang="en-US" sz="2400" dirty="0"/>
              <a:t>These algorithms have applications in the military to reach inaccessible or dangerous areas.</a:t>
            </a:r>
            <a:endParaRPr lang="en-US" sz="2400" dirty="0">
              <a:latin typeface="+mj-lt"/>
              <a:cs typeface="Times New Roman" panose="02020603050405020304" pitchFamily="18" charset="0"/>
            </a:endParaRPr>
          </a:p>
        </p:txBody>
      </p:sp>
    </p:spTree>
    <p:extLst>
      <p:ext uri="{BB962C8B-B14F-4D97-AF65-F5344CB8AC3E}">
        <p14:creationId xmlns:p14="http://schemas.microsoft.com/office/powerpoint/2010/main" val="3940119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36880" y="675640"/>
            <a:ext cx="8097520" cy="646331"/>
          </a:xfrm>
          <a:prstGeom prst="rect">
            <a:avLst/>
          </a:prstGeom>
          <a:noFill/>
        </p:spPr>
        <p:txBody>
          <a:bodyPr wrap="square" rtlCol="0">
            <a:spAutoFit/>
          </a:bodyPr>
          <a:lstStyle/>
          <a:p>
            <a:r>
              <a:rPr lang="en-US" sz="3600" b="1" dirty="0"/>
              <a:t>Problem Statement &amp; Challenges</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5560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589280" y="1781155"/>
            <a:ext cx="5659120" cy="4801314"/>
          </a:xfrm>
          <a:prstGeom prst="rect">
            <a:avLst/>
          </a:prstGeom>
          <a:noFill/>
        </p:spPr>
        <p:txBody>
          <a:bodyPr wrap="square" rtlCol="0">
            <a:spAutoFit/>
          </a:bodyPr>
          <a:lstStyle/>
          <a:p>
            <a:r>
              <a:rPr lang="en-US" sz="3200" b="1" dirty="0">
                <a:latin typeface="+mj-lt"/>
                <a:cs typeface="Times New Roman" panose="02020603050405020304" pitchFamily="18" charset="0"/>
              </a:rPr>
              <a:t>Problem Statement: </a:t>
            </a:r>
          </a:p>
          <a:p>
            <a:endParaRPr lang="en-US" sz="3200" b="1" dirty="0">
              <a:latin typeface="+mj-lt"/>
              <a:cs typeface="Times New Roman" panose="02020603050405020304" pitchFamily="18" charset="0"/>
            </a:endParaRPr>
          </a:p>
          <a:p>
            <a:pPr marL="457200" indent="-457200">
              <a:buFont typeface="Arial" panose="020B0604020202020204" pitchFamily="34" charset="0"/>
              <a:buChar char="•"/>
            </a:pPr>
            <a:r>
              <a:rPr lang="en-US" sz="2200" dirty="0"/>
              <a:t>In modern robotics and automation, the accuracy and efficiency of pathfinding algorithms are limited by the monodirectional nature of ultrasonic sensors</a:t>
            </a:r>
            <a:br>
              <a:rPr lang="en-US" sz="2200" dirty="0"/>
            </a:br>
            <a:endParaRPr lang="en-US" sz="2200" b="1" dirty="0">
              <a:latin typeface="+mj-lt"/>
              <a:cs typeface="Times New Roman" panose="02020603050405020304" pitchFamily="18" charset="0"/>
            </a:endParaRPr>
          </a:p>
          <a:p>
            <a:pPr marL="457200" indent="-457200">
              <a:buFont typeface="Arial" panose="020B0604020202020204" pitchFamily="34" charset="0"/>
              <a:buChar char="•"/>
            </a:pPr>
            <a:r>
              <a:rPr lang="en-US" sz="2200" dirty="0"/>
              <a:t>Often rely on simple binary directional decisions (left and right). </a:t>
            </a:r>
            <a:br>
              <a:rPr lang="en-US" sz="2200" dirty="0"/>
            </a:br>
            <a:endParaRPr lang="en-US" sz="2200" dirty="0"/>
          </a:p>
          <a:p>
            <a:pPr marL="457200" indent="-457200">
              <a:buFont typeface="Arial" panose="020B0604020202020204" pitchFamily="34" charset="0"/>
              <a:buChar char="•"/>
            </a:pPr>
            <a:r>
              <a:rPr lang="en-US" sz="2200" dirty="0"/>
              <a:t>inaccuracies in pathfinding and obstacle avoidance,</a:t>
            </a:r>
          </a:p>
        </p:txBody>
      </p:sp>
      <p:sp>
        <p:nvSpPr>
          <p:cNvPr id="2" name="TextBox 1">
            <a:extLst>
              <a:ext uri="{FF2B5EF4-FFF2-40B4-BE49-F238E27FC236}">
                <a16:creationId xmlns:a16="http://schemas.microsoft.com/office/drawing/2014/main" id="{2BB32B86-F08C-B2BC-4409-6A6E8F85F0E0}"/>
              </a:ext>
            </a:extLst>
          </p:cNvPr>
          <p:cNvSpPr txBox="1"/>
          <p:nvPr/>
        </p:nvSpPr>
        <p:spPr>
          <a:xfrm>
            <a:off x="6248400" y="1781155"/>
            <a:ext cx="5659120" cy="3631763"/>
          </a:xfrm>
          <a:prstGeom prst="rect">
            <a:avLst/>
          </a:prstGeom>
          <a:noFill/>
        </p:spPr>
        <p:txBody>
          <a:bodyPr wrap="square" rtlCol="0">
            <a:spAutoFit/>
          </a:bodyPr>
          <a:lstStyle/>
          <a:p>
            <a:r>
              <a:rPr lang="en-US" sz="3200" b="1" dirty="0">
                <a:latin typeface="+mj-lt"/>
                <a:cs typeface="Times New Roman" panose="02020603050405020304" pitchFamily="18" charset="0"/>
              </a:rPr>
              <a:t>Challenges: </a:t>
            </a:r>
          </a:p>
          <a:p>
            <a:endParaRPr lang="en-US" sz="3200" b="1" dirty="0">
              <a:latin typeface="+mj-lt"/>
              <a:cs typeface="Times New Roman" panose="02020603050405020304" pitchFamily="18" charset="0"/>
            </a:endParaRPr>
          </a:p>
          <a:p>
            <a:pPr marL="457200" indent="-457200">
              <a:buFont typeface="Arial" panose="020B0604020202020204" pitchFamily="34" charset="0"/>
              <a:buChar char="•"/>
            </a:pPr>
            <a:r>
              <a:rPr lang="en-US" sz="2400" dirty="0"/>
              <a:t>Real-time Processing.</a:t>
            </a:r>
            <a:br>
              <a:rPr lang="en-US" sz="2200" dirty="0"/>
            </a:br>
            <a:endParaRPr lang="en-US" sz="2200" dirty="0"/>
          </a:p>
          <a:p>
            <a:pPr marL="457200" indent="-457200">
              <a:buFont typeface="Arial" panose="020B0604020202020204" pitchFamily="34" charset="0"/>
              <a:buChar char="•"/>
            </a:pPr>
            <a:r>
              <a:rPr lang="en-US" sz="2400" dirty="0"/>
              <a:t>Algorithm Enhancement.</a:t>
            </a:r>
            <a:br>
              <a:rPr lang="en-US" sz="2400" dirty="0"/>
            </a:br>
            <a:endParaRPr lang="en-US" sz="2400" dirty="0"/>
          </a:p>
          <a:p>
            <a:pPr marL="457200" indent="-457200">
              <a:buFont typeface="Arial" panose="020B0604020202020204" pitchFamily="34" charset="0"/>
              <a:buChar char="•"/>
            </a:pPr>
            <a:r>
              <a:rPr lang="en-US" sz="2400" dirty="0"/>
              <a:t>Environmental Adaptation.</a:t>
            </a:r>
            <a:br>
              <a:rPr lang="en-US" sz="2400" dirty="0"/>
            </a:br>
            <a:endParaRPr lang="en-US" sz="2400" dirty="0"/>
          </a:p>
          <a:p>
            <a:pPr marL="457200" indent="-457200">
              <a:buFont typeface="Arial" panose="020B0604020202020204" pitchFamily="34" charset="0"/>
              <a:buChar char="•"/>
            </a:pPr>
            <a:r>
              <a:rPr lang="en-US" sz="2400" dirty="0"/>
              <a:t>Reduce false Alarms.</a:t>
            </a:r>
          </a:p>
        </p:txBody>
      </p:sp>
    </p:spTree>
    <p:extLst>
      <p:ext uri="{BB962C8B-B14F-4D97-AF65-F5344CB8AC3E}">
        <p14:creationId xmlns:p14="http://schemas.microsoft.com/office/powerpoint/2010/main" val="1091229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7081520" cy="646331"/>
          </a:xfrm>
          <a:prstGeom prst="rect">
            <a:avLst/>
          </a:prstGeom>
          <a:noFill/>
        </p:spPr>
        <p:txBody>
          <a:bodyPr wrap="square" rtlCol="0">
            <a:spAutoFit/>
          </a:bodyPr>
          <a:lstStyle/>
          <a:p>
            <a:r>
              <a:rPr lang="en-US" sz="3600" b="1" dirty="0"/>
              <a:t>Existing Methods &amp; Limitations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7CC0083-6D2E-CFA0-B34B-C13C38CC22CF}"/>
              </a:ext>
            </a:extLst>
          </p:cNvPr>
          <p:cNvSpPr txBox="1"/>
          <p:nvPr/>
        </p:nvSpPr>
        <p:spPr>
          <a:xfrm>
            <a:off x="721360" y="1752600"/>
            <a:ext cx="10911840" cy="3416320"/>
          </a:xfrm>
          <a:prstGeom prst="rect">
            <a:avLst/>
          </a:prstGeom>
          <a:noFill/>
        </p:spPr>
        <p:txBody>
          <a:bodyPr wrap="square" rtlCol="0">
            <a:spAutoFit/>
          </a:bodyPr>
          <a:lstStyle/>
          <a:p>
            <a:pPr marL="285750" indent="-285750">
              <a:buFont typeface="Arial" panose="020B0604020202020204" pitchFamily="34" charset="0"/>
              <a:buChar char="•"/>
            </a:pPr>
            <a:r>
              <a:rPr lang="en-US" sz="2400" b="1" dirty="0">
                <a:latin typeface="+mj-lt"/>
              </a:rPr>
              <a:t>Static ultrasonic sensors</a:t>
            </a:r>
            <a:r>
              <a:rPr lang="en-US" sz="2400" dirty="0">
                <a:latin typeface="+mj-lt"/>
              </a:rPr>
              <a:t> provide monodirectional obstacle detection, leading to </a:t>
            </a:r>
            <a:r>
              <a:rPr lang="en-US" sz="2400" b="1" dirty="0">
                <a:latin typeface="+mj-lt"/>
              </a:rPr>
              <a:t>blind spots</a:t>
            </a:r>
            <a:r>
              <a:rPr lang="en-US" sz="2400" dirty="0">
                <a:latin typeface="+mj-lt"/>
              </a:rPr>
              <a:t> and inefficiencies in complex environments.</a:t>
            </a:r>
            <a:br>
              <a:rPr lang="en-US" sz="2400" dirty="0">
                <a:latin typeface="+mj-lt"/>
              </a:rPr>
            </a:br>
            <a:endParaRPr lang="en-US" sz="2400" dirty="0">
              <a:latin typeface="+mj-lt"/>
            </a:endParaRPr>
          </a:p>
          <a:p>
            <a:pPr marL="285750" indent="-285750">
              <a:buFont typeface="Arial" panose="020B0604020202020204" pitchFamily="34" charset="0"/>
              <a:buChar char="•"/>
            </a:pPr>
            <a:r>
              <a:rPr lang="en-US" sz="2400" dirty="0">
                <a:latin typeface="+mj-lt"/>
              </a:rPr>
              <a:t>Signal reflections cause inaccurate readings, requiring </a:t>
            </a:r>
            <a:r>
              <a:rPr lang="en-US" sz="2400" b="1" dirty="0">
                <a:latin typeface="+mj-lt"/>
              </a:rPr>
              <a:t>frequent path recalculations</a:t>
            </a:r>
            <a:br>
              <a:rPr lang="en-US" sz="2400" dirty="0">
                <a:latin typeface="+mj-lt"/>
              </a:rPr>
            </a:br>
            <a:endParaRPr lang="en-US" sz="2400" dirty="0">
              <a:latin typeface="+mj-lt"/>
            </a:endParaRPr>
          </a:p>
          <a:p>
            <a:pPr marL="285750" indent="-285750">
              <a:buFont typeface="Arial" panose="020B0604020202020204" pitchFamily="34" charset="0"/>
              <a:buChar char="•"/>
            </a:pPr>
            <a:r>
              <a:rPr lang="en-US" sz="2400" b="1" dirty="0">
                <a:latin typeface="+mj-lt"/>
              </a:rPr>
              <a:t>Lack of servo motor-driven</a:t>
            </a:r>
            <a:r>
              <a:rPr lang="en-US" sz="2400" dirty="0">
                <a:latin typeface="+mj-lt"/>
              </a:rPr>
              <a:t> scanning limits adaptive obstacle detection capabilities.</a:t>
            </a:r>
            <a:br>
              <a:rPr lang="en-US" sz="2400" dirty="0">
                <a:latin typeface="+mj-lt"/>
              </a:rPr>
            </a:br>
            <a:endParaRPr lang="en-US" sz="2400" dirty="0">
              <a:latin typeface="+mj-lt"/>
            </a:endParaRPr>
          </a:p>
          <a:p>
            <a:pPr marL="285750" indent="-285750">
              <a:buFont typeface="Arial" panose="020B0604020202020204" pitchFamily="34" charset="0"/>
              <a:buChar char="•"/>
            </a:pPr>
            <a:r>
              <a:rPr lang="en-US" sz="2400" dirty="0">
                <a:latin typeface="+mj-lt"/>
              </a:rPr>
              <a:t>Absence of motor control mechanisms (e.g., L293D driver) results in imprecise movement and inefficient navigation.</a:t>
            </a:r>
          </a:p>
        </p:txBody>
      </p:sp>
    </p:spTree>
    <p:extLst>
      <p:ext uri="{BB962C8B-B14F-4D97-AF65-F5344CB8AC3E}">
        <p14:creationId xmlns:p14="http://schemas.microsoft.com/office/powerpoint/2010/main" val="3800121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16560" y="675640"/>
            <a:ext cx="3921760" cy="646331"/>
          </a:xfrm>
          <a:prstGeom prst="rect">
            <a:avLst/>
          </a:prstGeom>
          <a:noFill/>
        </p:spPr>
        <p:txBody>
          <a:bodyPr wrap="square" rtlCol="0">
            <a:spAutoFit/>
          </a:bodyPr>
          <a:lstStyle/>
          <a:p>
            <a:r>
              <a:rPr lang="en-US" sz="3600" b="1" dirty="0"/>
              <a:t>Proposed Method</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3528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7CC0083-6D2E-CFA0-B34B-C13C38CC22CF}"/>
              </a:ext>
            </a:extLst>
          </p:cNvPr>
          <p:cNvSpPr txBox="1"/>
          <p:nvPr/>
        </p:nvSpPr>
        <p:spPr>
          <a:xfrm>
            <a:off x="822960" y="1752600"/>
            <a:ext cx="10810240" cy="4893647"/>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mj-lt"/>
              </a:rPr>
              <a:t>The system integrates an ultrasonic sensor mounted on a </a:t>
            </a:r>
            <a:r>
              <a:rPr lang="en-US" sz="2400" b="1" dirty="0">
                <a:latin typeface="+mj-lt"/>
              </a:rPr>
              <a:t>servo motor for 180° scanning</a:t>
            </a:r>
            <a:r>
              <a:rPr lang="en-US" sz="2400" dirty="0">
                <a:latin typeface="+mj-lt"/>
              </a:rPr>
              <a:t>, improving obstacle detection.  </a:t>
            </a:r>
          </a:p>
          <a:p>
            <a:pPr marL="285750" indent="-285750">
              <a:buFont typeface="Arial" panose="020B0604020202020204" pitchFamily="34" charset="0"/>
              <a:buChar char="•"/>
            </a:pPr>
            <a:endParaRPr lang="en-US" sz="2400" dirty="0">
              <a:latin typeface="+mj-lt"/>
            </a:endParaRPr>
          </a:p>
          <a:p>
            <a:pPr marL="285750" indent="-285750">
              <a:buFont typeface="Arial" panose="020B0604020202020204" pitchFamily="34" charset="0"/>
              <a:buChar char="•"/>
            </a:pPr>
            <a:r>
              <a:rPr lang="en-US" sz="2400" b="1" dirty="0">
                <a:latin typeface="+mj-lt"/>
              </a:rPr>
              <a:t>A mean-based algorithm</a:t>
            </a:r>
            <a:r>
              <a:rPr lang="en-US" sz="2400" dirty="0">
                <a:latin typeface="+mj-lt"/>
              </a:rPr>
              <a:t> processes the data, reducing false positives and optimizing path selection.  </a:t>
            </a:r>
          </a:p>
          <a:p>
            <a:pPr marL="285750" indent="-285750">
              <a:buFont typeface="Arial" panose="020B0604020202020204" pitchFamily="34" charset="0"/>
              <a:buChar char="•"/>
            </a:pPr>
            <a:endParaRPr lang="en-US" sz="2400" dirty="0">
              <a:latin typeface="+mj-lt"/>
            </a:endParaRPr>
          </a:p>
          <a:p>
            <a:pPr marL="285750" indent="-285750">
              <a:buFont typeface="Arial" panose="020B0604020202020204" pitchFamily="34" charset="0"/>
              <a:buChar char="•"/>
            </a:pPr>
            <a:r>
              <a:rPr lang="en-US" sz="2400" dirty="0">
                <a:latin typeface="+mj-lt"/>
              </a:rPr>
              <a:t>The </a:t>
            </a:r>
            <a:r>
              <a:rPr lang="en-US" sz="2400" b="1" dirty="0">
                <a:latin typeface="+mj-lt"/>
              </a:rPr>
              <a:t>L293D motor driver</a:t>
            </a:r>
            <a:r>
              <a:rPr lang="en-US" sz="2400" dirty="0">
                <a:latin typeface="+mj-lt"/>
              </a:rPr>
              <a:t> ensures precise control of the robot's movements. </a:t>
            </a:r>
          </a:p>
          <a:p>
            <a:endParaRPr lang="en-US" sz="2400" dirty="0">
              <a:latin typeface="+mj-lt"/>
            </a:endParaRPr>
          </a:p>
          <a:p>
            <a:pPr marL="285750" indent="-285750">
              <a:buFont typeface="Arial" panose="020B0604020202020204" pitchFamily="34" charset="0"/>
              <a:buChar char="•"/>
            </a:pPr>
            <a:r>
              <a:rPr lang="en-US" sz="2400" dirty="0">
                <a:latin typeface="+mj-lt"/>
              </a:rPr>
              <a:t>Enhanced navigation makes it suitable for industrial, rescue, and autonomous applications.  </a:t>
            </a:r>
          </a:p>
          <a:p>
            <a:endParaRPr lang="en-US" sz="2400" dirty="0">
              <a:latin typeface="+mj-lt"/>
            </a:endParaRPr>
          </a:p>
          <a:p>
            <a:pPr marL="285750" indent="-285750">
              <a:buFont typeface="Arial" panose="020B0604020202020204" pitchFamily="34" charset="0"/>
              <a:buChar char="•"/>
            </a:pPr>
            <a:r>
              <a:rPr lang="en-US" sz="2400" dirty="0">
                <a:latin typeface="+mj-lt"/>
              </a:rPr>
              <a:t>This approach provides better accuracy and efficiency compared to traditional systems. </a:t>
            </a:r>
          </a:p>
        </p:txBody>
      </p:sp>
    </p:spTree>
    <p:extLst>
      <p:ext uri="{BB962C8B-B14F-4D97-AF65-F5344CB8AC3E}">
        <p14:creationId xmlns:p14="http://schemas.microsoft.com/office/powerpoint/2010/main" val="2003600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C97D89-3979-D9EC-2F9E-F1BA5D0A9EF4}"/>
              </a:ext>
            </a:extLst>
          </p:cNvPr>
          <p:cNvSpPr txBox="1"/>
          <p:nvPr/>
        </p:nvSpPr>
        <p:spPr>
          <a:xfrm>
            <a:off x="436880" y="675640"/>
            <a:ext cx="4856480" cy="646331"/>
          </a:xfrm>
          <a:prstGeom prst="rect">
            <a:avLst/>
          </a:prstGeom>
          <a:noFill/>
        </p:spPr>
        <p:txBody>
          <a:bodyPr wrap="square" rtlCol="0">
            <a:spAutoFit/>
          </a:bodyPr>
          <a:lstStyle/>
          <a:p>
            <a:r>
              <a:rPr lang="en-US" sz="3600" b="1" dirty="0"/>
              <a:t>System Components </a:t>
            </a:r>
          </a:p>
        </p:txBody>
      </p:sp>
      <p:cxnSp>
        <p:nvCxnSpPr>
          <p:cNvPr id="9" name="Straight Connector 8">
            <a:extLst>
              <a:ext uri="{FF2B5EF4-FFF2-40B4-BE49-F238E27FC236}">
                <a16:creationId xmlns:a16="http://schemas.microsoft.com/office/drawing/2014/main" id="{06DEB5C5-95DE-9DEC-6F84-929E462EC78F}"/>
              </a:ext>
            </a:extLst>
          </p:cNvPr>
          <p:cNvCxnSpPr>
            <a:cxnSpLocks/>
          </p:cNvCxnSpPr>
          <p:nvPr/>
        </p:nvCxnSpPr>
        <p:spPr>
          <a:xfrm>
            <a:off x="355600" y="1382931"/>
            <a:ext cx="2743200" cy="0"/>
          </a:xfrm>
          <a:prstGeom prst="line">
            <a:avLst/>
          </a:prstGeom>
          <a:ln w="28575"/>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03D59D7-9A28-C65D-5390-DFAD2739FC7B}"/>
              </a:ext>
            </a:extLst>
          </p:cNvPr>
          <p:cNvSpPr txBox="1"/>
          <p:nvPr/>
        </p:nvSpPr>
        <p:spPr>
          <a:xfrm>
            <a:off x="878840" y="1811635"/>
            <a:ext cx="10434320" cy="4524315"/>
          </a:xfrm>
          <a:prstGeom prst="rect">
            <a:avLst/>
          </a:prstGeom>
          <a:noFill/>
        </p:spPr>
        <p:txBody>
          <a:bodyPr wrap="square" rtlCol="0">
            <a:spAutoFit/>
          </a:bodyPr>
          <a:lstStyle/>
          <a:p>
            <a:pPr marL="342900" indent="-342900">
              <a:buFont typeface="Arial" panose="020B0604020202020204" pitchFamily="34" charset="0"/>
              <a:buChar char="•"/>
            </a:pPr>
            <a:r>
              <a:rPr lang="en-US" sz="3200" dirty="0">
                <a:latin typeface="+mj-lt"/>
              </a:rPr>
              <a:t>Arduino Uno</a:t>
            </a:r>
          </a:p>
          <a:p>
            <a:pPr marL="342900" indent="-342900">
              <a:buFont typeface="Arial" panose="020B0604020202020204" pitchFamily="34" charset="0"/>
              <a:buChar char="•"/>
            </a:pPr>
            <a:r>
              <a:rPr lang="en-US" sz="3200" dirty="0">
                <a:latin typeface="+mj-lt"/>
              </a:rPr>
              <a:t>L293D Motor Driver</a:t>
            </a:r>
          </a:p>
          <a:p>
            <a:pPr marL="342900" indent="-342900">
              <a:buFont typeface="Arial" panose="020B0604020202020204" pitchFamily="34" charset="0"/>
              <a:buChar char="•"/>
            </a:pPr>
            <a:r>
              <a:rPr lang="en-US" sz="3200" dirty="0">
                <a:latin typeface="+mj-lt"/>
              </a:rPr>
              <a:t>Chassis</a:t>
            </a:r>
          </a:p>
          <a:p>
            <a:pPr marL="342900" indent="-342900">
              <a:buFont typeface="Arial" panose="020B0604020202020204" pitchFamily="34" charset="0"/>
              <a:buChar char="•"/>
            </a:pPr>
            <a:r>
              <a:rPr lang="en-US" sz="3200" dirty="0">
                <a:latin typeface="+mj-lt"/>
              </a:rPr>
              <a:t>Motor &amp; wheels</a:t>
            </a:r>
          </a:p>
          <a:p>
            <a:pPr marL="342900" indent="-342900">
              <a:buFont typeface="Arial" panose="020B0604020202020204" pitchFamily="34" charset="0"/>
              <a:buChar char="•"/>
            </a:pPr>
            <a:r>
              <a:rPr lang="en-US" sz="3200" dirty="0">
                <a:latin typeface="+mj-lt"/>
              </a:rPr>
              <a:t>Ultrasonic Sensor HC-SR04</a:t>
            </a:r>
          </a:p>
          <a:p>
            <a:pPr marL="342900" indent="-342900">
              <a:buFont typeface="Arial" panose="020B0604020202020204" pitchFamily="34" charset="0"/>
              <a:buChar char="•"/>
            </a:pPr>
            <a:r>
              <a:rPr lang="en-US" sz="3200" dirty="0">
                <a:latin typeface="+mj-lt"/>
              </a:rPr>
              <a:t>Servo motor</a:t>
            </a:r>
          </a:p>
          <a:p>
            <a:pPr marL="342900" indent="-342900">
              <a:buFont typeface="Arial" panose="020B0604020202020204" pitchFamily="34" charset="0"/>
              <a:buChar char="•"/>
            </a:pPr>
            <a:r>
              <a:rPr lang="en-US" sz="3200" dirty="0">
                <a:latin typeface="+mj-lt"/>
              </a:rPr>
              <a:t>Jumper wires</a:t>
            </a:r>
          </a:p>
          <a:p>
            <a:pPr marL="342900" indent="-342900">
              <a:buFont typeface="Arial" panose="020B0604020202020204" pitchFamily="34" charset="0"/>
              <a:buChar char="•"/>
            </a:pPr>
            <a:r>
              <a:rPr lang="en-US" sz="3200" dirty="0">
                <a:latin typeface="+mj-lt"/>
              </a:rPr>
              <a:t>Lcd display</a:t>
            </a:r>
          </a:p>
          <a:p>
            <a:pPr marL="342900" indent="-342900">
              <a:buFont typeface="Arial" panose="020B0604020202020204" pitchFamily="34" charset="0"/>
              <a:buChar char="•"/>
            </a:pPr>
            <a:r>
              <a:rPr lang="en-US" sz="3200" dirty="0">
                <a:latin typeface="+mj-lt"/>
              </a:rPr>
              <a:t>Transformer</a:t>
            </a:r>
          </a:p>
        </p:txBody>
      </p:sp>
    </p:spTree>
    <p:extLst>
      <p:ext uri="{BB962C8B-B14F-4D97-AF65-F5344CB8AC3E}">
        <p14:creationId xmlns:p14="http://schemas.microsoft.com/office/powerpoint/2010/main" val="7611367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1121</TotalTime>
  <Words>1380</Words>
  <Application>Microsoft Office PowerPoint</Application>
  <PresentationFormat>Widescreen</PresentationFormat>
  <Paragraphs>178</Paragraphs>
  <Slides>25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JUPUDI DHEERAJ</dc:creator>
  <cp:lastModifiedBy>JUPUDI DHEERAJ</cp:lastModifiedBy>
  <cp:revision>25</cp:revision>
  <dcterms:created xsi:type="dcterms:W3CDTF">2025-02-19T13:44:53Z</dcterms:created>
  <dcterms:modified xsi:type="dcterms:W3CDTF">2025-04-14T08:08:19Z</dcterms:modified>
</cp:coreProperties>
</file>