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4"/>
  </p:notesMasterIdLst>
  <p:sldIdLst>
    <p:sldId id="256" r:id="rId2"/>
    <p:sldId id="257" r:id="rId3"/>
    <p:sldId id="258" r:id="rId4"/>
    <p:sldId id="259" r:id="rId5"/>
    <p:sldId id="260" r:id="rId6"/>
    <p:sldId id="261" r:id="rId7"/>
    <p:sldId id="272" r:id="rId8"/>
    <p:sldId id="273" r:id="rId9"/>
    <p:sldId id="263" r:id="rId10"/>
    <p:sldId id="264" r:id="rId11"/>
    <p:sldId id="265" r:id="rId12"/>
    <p:sldId id="266" r:id="rId13"/>
    <p:sldId id="267" r:id="rId14"/>
    <p:sldId id="268" r:id="rId15"/>
    <p:sldId id="269" r:id="rId16"/>
    <p:sldId id="276" r:id="rId17"/>
    <p:sldId id="270" r:id="rId18"/>
    <p:sldId id="271" r:id="rId19"/>
    <p:sldId id="277" r:id="rId20"/>
    <p:sldId id="278" r:id="rId21"/>
    <p:sldId id="27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14" autoAdjust="0"/>
    <p:restoredTop sz="86467" autoAdjust="0"/>
  </p:normalViewPr>
  <p:slideViewPr>
    <p:cSldViewPr snapToGrid="0">
      <p:cViewPr varScale="1">
        <p:scale>
          <a:sx n="63" d="100"/>
          <a:sy n="63" d="100"/>
        </p:scale>
        <p:origin x="740" y="56"/>
      </p:cViewPr>
      <p:guideLst/>
    </p:cSldViewPr>
  </p:slideViewPr>
  <p:outlineViewPr>
    <p:cViewPr>
      <p:scale>
        <a:sx n="33" d="100"/>
        <a:sy n="33" d="100"/>
      </p:scale>
      <p:origin x="0" y="-86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54EF-F27B-4F5F-8C1D-285B121E0FF0}"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B1DAD-8ADF-4263-94C3-359392852796}" type="slidenum">
              <a:rPr lang="en-US" smtClean="0"/>
              <a:t>‹#›</a:t>
            </a:fld>
            <a:endParaRPr lang="en-US"/>
          </a:p>
        </p:txBody>
      </p:sp>
    </p:spTree>
    <p:extLst>
      <p:ext uri="{BB962C8B-B14F-4D97-AF65-F5344CB8AC3E}">
        <p14:creationId xmlns:p14="http://schemas.microsoft.com/office/powerpoint/2010/main" val="15448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B1DAD-8ADF-4263-94C3-359392852796}" type="slidenum">
              <a:rPr lang="en-US" smtClean="0"/>
              <a:t>16</a:t>
            </a:fld>
            <a:endParaRPr lang="en-US"/>
          </a:p>
        </p:txBody>
      </p:sp>
    </p:spTree>
    <p:extLst>
      <p:ext uri="{BB962C8B-B14F-4D97-AF65-F5344CB8AC3E}">
        <p14:creationId xmlns:p14="http://schemas.microsoft.com/office/powerpoint/2010/main" val="88793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4/11/2025</a:t>
            </a:fld>
            <a:endParaRPr lang="en-US" dirty="0"/>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4/11/2025</a:t>
            </a:fld>
            <a:endParaRPr lang="en-US" dirty="0"/>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dirty="0"/>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049304"/>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200329"/>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p:txBody>
      </p:sp>
      <p:sp>
        <p:nvSpPr>
          <p:cNvPr id="6" name="TextBox 5">
            <a:extLst>
              <a:ext uri="{FF2B5EF4-FFF2-40B4-BE49-F238E27FC236}">
                <a16:creationId xmlns:a16="http://schemas.microsoft.com/office/drawing/2014/main" id="{5D03C4C9-EDC5-24D3-4AF9-620A472F2588}"/>
              </a:ext>
            </a:extLst>
          </p:cNvPr>
          <p:cNvSpPr txBox="1"/>
          <p:nvPr/>
        </p:nvSpPr>
        <p:spPr>
          <a:xfrm>
            <a:off x="6096000" y="4116307"/>
            <a:ext cx="6096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JAGADIESHESWAR 		21MD1A0440</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HC-SR104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𝐷𝑖𝑠𝑡𝑎𝑛𝑐𝑒</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xmlns="">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Interfacing of Components</a:t>
            </a:r>
          </a:p>
        </p:txBody>
      </p:sp>
      <p:grpSp>
        <p:nvGrpSpPr>
          <p:cNvPr id="65" name="Group 64">
            <a:extLst>
              <a:ext uri="{FF2B5EF4-FFF2-40B4-BE49-F238E27FC236}">
                <a16:creationId xmlns:a16="http://schemas.microsoft.com/office/drawing/2014/main" id="{FF6DE3A9-62CB-E30F-E494-7368B32921DC}"/>
              </a:ext>
            </a:extLst>
          </p:cNvPr>
          <p:cNvGrpSpPr/>
          <p:nvPr/>
        </p:nvGrpSpPr>
        <p:grpSpPr>
          <a:xfrm>
            <a:off x="335280" y="1232276"/>
            <a:ext cx="10566400" cy="5402500"/>
            <a:chOff x="335280" y="1232276"/>
            <a:chExt cx="10566400" cy="5402500"/>
          </a:xfrm>
        </p:grpSpPr>
        <p:grpSp>
          <p:nvGrpSpPr>
            <p:cNvPr id="37" name="Group 36">
              <a:extLst>
                <a:ext uri="{FF2B5EF4-FFF2-40B4-BE49-F238E27FC236}">
                  <a16:creationId xmlns:a16="http://schemas.microsoft.com/office/drawing/2014/main" id="{D8A9786F-450C-ACED-CE66-A986D577E16E}"/>
                </a:ext>
              </a:extLst>
            </p:cNvPr>
            <p:cNvGrpSpPr/>
            <p:nvPr/>
          </p:nvGrpSpPr>
          <p:grpSpPr>
            <a:xfrm>
              <a:off x="335280" y="1382931"/>
              <a:ext cx="10566400" cy="5251845"/>
              <a:chOff x="335280" y="1382931"/>
              <a:chExt cx="10566400" cy="5251845"/>
            </a:xfrm>
          </p:grpSpPr>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3811F9-163F-ACB5-D27A-2D6630D2515C}"/>
                  </a:ext>
                </a:extLst>
              </p:cNvPr>
              <p:cNvSpPr/>
              <p:nvPr/>
            </p:nvSpPr>
            <p:spPr>
              <a:xfrm>
                <a:off x="72136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27EF967-0454-0F9E-F66A-FDF61DA8DB67}"/>
                  </a:ext>
                </a:extLst>
              </p:cNvPr>
              <p:cNvSpPr/>
              <p:nvPr/>
            </p:nvSpPr>
            <p:spPr>
              <a:xfrm>
                <a:off x="409448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97168D3-AB37-698E-BF8A-7E767472DF8C}"/>
                  </a:ext>
                </a:extLst>
              </p:cNvPr>
              <p:cNvSpPr/>
              <p:nvPr/>
            </p:nvSpPr>
            <p:spPr>
              <a:xfrm>
                <a:off x="7731760" y="2214880"/>
                <a:ext cx="3169920" cy="31597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D7857B7-56FD-9316-DE21-E15A2F65EDDF}"/>
                  </a:ext>
                </a:extLst>
              </p:cNvPr>
              <p:cNvGrpSpPr/>
              <p:nvPr/>
            </p:nvGrpSpPr>
            <p:grpSpPr>
              <a:xfrm>
                <a:off x="955040" y="4135120"/>
                <a:ext cx="1112520" cy="200656"/>
                <a:chOff x="955040" y="4135120"/>
                <a:chExt cx="1112520" cy="200656"/>
              </a:xfrm>
            </p:grpSpPr>
            <p:sp>
              <p:nvSpPr>
                <p:cNvPr id="24" name="Oval 23">
                  <a:extLst>
                    <a:ext uri="{FF2B5EF4-FFF2-40B4-BE49-F238E27FC236}">
                      <a16:creationId xmlns:a16="http://schemas.microsoft.com/office/drawing/2014/main" id="{73FA5E1E-BDF5-8FB2-54BE-C398493D9FAC}"/>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D5779F7-0B67-AB21-9066-DFE908A1FD4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5C821D5A-F75D-A029-B076-98195ECC0232}"/>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A1DFC090-1F80-02C6-9C6C-5C5B48FC80BE}"/>
                  </a:ext>
                </a:extLst>
              </p:cNvPr>
              <p:cNvGrpSpPr/>
              <p:nvPr/>
            </p:nvGrpSpPr>
            <p:grpSpPr>
              <a:xfrm>
                <a:off x="4373880" y="4152896"/>
                <a:ext cx="1112520" cy="200656"/>
                <a:chOff x="955040" y="4135120"/>
                <a:chExt cx="1112520" cy="200656"/>
              </a:xfrm>
            </p:grpSpPr>
            <p:sp>
              <p:nvSpPr>
                <p:cNvPr id="43" name="Oval 42">
                  <a:extLst>
                    <a:ext uri="{FF2B5EF4-FFF2-40B4-BE49-F238E27FC236}">
                      <a16:creationId xmlns:a16="http://schemas.microsoft.com/office/drawing/2014/main" id="{C979150C-D1D4-199E-F1B8-235407804251}"/>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E383CEC-B95F-C83E-3075-815C416E762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BEB34904-076E-0AD1-0B77-F96CA6691629}"/>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Rounded Corners 45">
                <a:extLst>
                  <a:ext uri="{FF2B5EF4-FFF2-40B4-BE49-F238E27FC236}">
                    <a16:creationId xmlns:a16="http://schemas.microsoft.com/office/drawing/2014/main" id="{B9C42C22-3596-0DEB-0CFC-9D353E5C6205}"/>
                  </a:ext>
                </a:extLst>
              </p:cNvPr>
              <p:cNvSpPr/>
              <p:nvPr/>
            </p:nvSpPr>
            <p:spPr>
              <a:xfrm>
                <a:off x="8849360" y="2773680"/>
                <a:ext cx="1625600" cy="2143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44A76F4-E8FE-D573-ACB1-7DE91FEC31B3}"/>
                  </a:ext>
                </a:extLst>
              </p:cNvPr>
              <p:cNvSpPr txBox="1"/>
              <p:nvPr/>
            </p:nvSpPr>
            <p:spPr>
              <a:xfrm>
                <a:off x="845949" y="3088637"/>
                <a:ext cx="1325619" cy="369332"/>
              </a:xfrm>
              <a:prstGeom prst="rect">
                <a:avLst/>
              </a:prstGeom>
              <a:noFill/>
            </p:spPr>
            <p:txBody>
              <a:bodyPr wrap="none" rtlCol="0">
                <a:spAutoFit/>
              </a:bodyPr>
              <a:lstStyle/>
              <a:p>
                <a:r>
                  <a:rPr lang="en-US" dirty="0"/>
                  <a:t>Transformer</a:t>
                </a:r>
              </a:p>
            </p:txBody>
          </p:sp>
          <p:sp>
            <p:nvSpPr>
              <p:cNvPr id="48" name="TextBox 47">
                <a:extLst>
                  <a:ext uri="{FF2B5EF4-FFF2-40B4-BE49-F238E27FC236}">
                    <a16:creationId xmlns:a16="http://schemas.microsoft.com/office/drawing/2014/main" id="{6D24254F-A313-287A-6E9A-FC4955DB1727}"/>
                  </a:ext>
                </a:extLst>
              </p:cNvPr>
              <p:cNvSpPr txBox="1"/>
              <p:nvPr/>
            </p:nvSpPr>
            <p:spPr>
              <a:xfrm>
                <a:off x="1065293" y="3378707"/>
                <a:ext cx="910827" cy="369332"/>
              </a:xfrm>
              <a:prstGeom prst="rect">
                <a:avLst/>
              </a:prstGeom>
              <a:noFill/>
            </p:spPr>
            <p:txBody>
              <a:bodyPr wrap="none" rtlCol="0">
                <a:spAutoFit/>
              </a:bodyPr>
              <a:lstStyle/>
              <a:p>
                <a:r>
                  <a:rPr lang="en-US" dirty="0"/>
                  <a:t>12-0-12</a:t>
                </a:r>
              </a:p>
            </p:txBody>
          </p:sp>
          <p:sp>
            <p:nvSpPr>
              <p:cNvPr id="49" name="TextBox 48">
                <a:extLst>
                  <a:ext uri="{FF2B5EF4-FFF2-40B4-BE49-F238E27FC236}">
                    <a16:creationId xmlns:a16="http://schemas.microsoft.com/office/drawing/2014/main" id="{C2311545-5318-CE8A-DF3F-8D106098268E}"/>
                  </a:ext>
                </a:extLst>
              </p:cNvPr>
              <p:cNvSpPr txBox="1"/>
              <p:nvPr/>
            </p:nvSpPr>
            <p:spPr>
              <a:xfrm>
                <a:off x="7620000" y="1757681"/>
                <a:ext cx="2265680" cy="369332"/>
              </a:xfrm>
              <a:prstGeom prst="rect">
                <a:avLst/>
              </a:prstGeom>
              <a:noFill/>
            </p:spPr>
            <p:txBody>
              <a:bodyPr wrap="square" rtlCol="0">
                <a:spAutoFit/>
              </a:bodyPr>
              <a:lstStyle/>
              <a:p>
                <a:r>
                  <a:rPr lang="en-US" dirty="0"/>
                  <a:t>Base Board</a:t>
                </a:r>
              </a:p>
            </p:txBody>
          </p:sp>
          <p:sp>
            <p:nvSpPr>
              <p:cNvPr id="50" name="TextBox 49">
                <a:extLst>
                  <a:ext uri="{FF2B5EF4-FFF2-40B4-BE49-F238E27FC236}">
                    <a16:creationId xmlns:a16="http://schemas.microsoft.com/office/drawing/2014/main" id="{300D22E0-CBB3-61EB-8141-FA387D834838}"/>
                  </a:ext>
                </a:extLst>
              </p:cNvPr>
              <p:cNvSpPr txBox="1"/>
              <p:nvPr/>
            </p:nvSpPr>
            <p:spPr>
              <a:xfrm>
                <a:off x="4013200" y="2615679"/>
                <a:ext cx="2265680" cy="369332"/>
              </a:xfrm>
              <a:prstGeom prst="rect">
                <a:avLst/>
              </a:prstGeom>
              <a:noFill/>
            </p:spPr>
            <p:txBody>
              <a:bodyPr wrap="square" rtlCol="0">
                <a:spAutoFit/>
              </a:bodyPr>
              <a:lstStyle/>
              <a:p>
                <a:r>
                  <a:rPr lang="en-US" dirty="0"/>
                  <a:t>Power supply board</a:t>
                </a:r>
              </a:p>
            </p:txBody>
          </p:sp>
          <p:sp>
            <p:nvSpPr>
              <p:cNvPr id="51" name="TextBox 50">
                <a:extLst>
                  <a:ext uri="{FF2B5EF4-FFF2-40B4-BE49-F238E27FC236}">
                    <a16:creationId xmlns:a16="http://schemas.microsoft.com/office/drawing/2014/main" id="{0F25302A-DDF5-B8CE-CF21-4BBE2FF5E3F4}"/>
                  </a:ext>
                </a:extLst>
              </p:cNvPr>
              <p:cNvSpPr txBox="1"/>
              <p:nvPr/>
            </p:nvSpPr>
            <p:spPr>
              <a:xfrm>
                <a:off x="8890000" y="3601226"/>
                <a:ext cx="1544320" cy="369332"/>
              </a:xfrm>
              <a:prstGeom prst="rect">
                <a:avLst/>
              </a:prstGeom>
              <a:noFill/>
            </p:spPr>
            <p:txBody>
              <a:bodyPr wrap="square" rtlCol="0">
                <a:spAutoFit/>
              </a:bodyPr>
              <a:lstStyle/>
              <a:p>
                <a:pPr algn="ctr"/>
                <a:r>
                  <a:rPr lang="en-US" dirty="0"/>
                  <a:t>Arduino uno</a:t>
                </a:r>
              </a:p>
            </p:txBody>
          </p:sp>
          <p:grpSp>
            <p:nvGrpSpPr>
              <p:cNvPr id="52" name="Group 51">
                <a:extLst>
                  <a:ext uri="{FF2B5EF4-FFF2-40B4-BE49-F238E27FC236}">
                    <a16:creationId xmlns:a16="http://schemas.microsoft.com/office/drawing/2014/main" id="{0A42A00F-C1DD-51B2-47A0-40094340693B}"/>
                  </a:ext>
                </a:extLst>
              </p:cNvPr>
              <p:cNvGrpSpPr/>
              <p:nvPr/>
            </p:nvGrpSpPr>
            <p:grpSpPr>
              <a:xfrm rot="5400000">
                <a:off x="7496812" y="3696964"/>
                <a:ext cx="1112520" cy="200656"/>
                <a:chOff x="955040" y="4135120"/>
                <a:chExt cx="1112520" cy="200656"/>
              </a:xfrm>
            </p:grpSpPr>
            <p:sp>
              <p:nvSpPr>
                <p:cNvPr id="53" name="Oval 52">
                  <a:extLst>
                    <a:ext uri="{FF2B5EF4-FFF2-40B4-BE49-F238E27FC236}">
                      <a16:creationId xmlns:a16="http://schemas.microsoft.com/office/drawing/2014/main" id="{3BF21D59-2800-3642-838E-E30522265959}"/>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8D0D142-6C09-A55F-A4C6-640CC7A2ED2F}"/>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41195699-1EB3-8B52-437C-9FF0AEC6246B}"/>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Isosceles Triangle 55">
                <a:extLst>
                  <a:ext uri="{FF2B5EF4-FFF2-40B4-BE49-F238E27FC236}">
                    <a16:creationId xmlns:a16="http://schemas.microsoft.com/office/drawing/2014/main" id="{7E5A791F-4569-946D-A269-C8603920BD97}"/>
                  </a:ext>
                </a:extLst>
              </p:cNvPr>
              <p:cNvSpPr/>
              <p:nvPr/>
            </p:nvSpPr>
            <p:spPr>
              <a:xfrm flipV="1">
                <a:off x="1381005" y="5506720"/>
                <a:ext cx="279402" cy="314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4D127C34-C0FD-9517-85CD-8F85D256A726}"/>
                  </a:ext>
                </a:extLst>
              </p:cNvPr>
              <p:cNvCxnSpPr>
                <a:cxnSpLocks/>
                <a:stCxn id="25" idx="4"/>
                <a:endCxn id="56" idx="3"/>
              </p:cNvCxnSpPr>
              <p:nvPr/>
            </p:nvCxnSpPr>
            <p:spPr>
              <a:xfrm>
                <a:off x="1508760" y="4318000"/>
                <a:ext cx="11946" cy="11887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B53EF21-3611-51C7-6296-050834A1CDB9}"/>
                  </a:ext>
                </a:extLst>
              </p:cNvPr>
              <p:cNvSpPr/>
              <p:nvPr/>
            </p:nvSpPr>
            <p:spPr>
              <a:xfrm>
                <a:off x="4373880" y="33787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19FDE1F8-46D7-21A1-B5E9-67CD13C73C2D}"/>
                  </a:ext>
                </a:extLst>
              </p:cNvPr>
              <p:cNvSpPr txBox="1"/>
              <p:nvPr/>
            </p:nvSpPr>
            <p:spPr>
              <a:xfrm>
                <a:off x="4617720" y="3257523"/>
                <a:ext cx="970280" cy="369332"/>
              </a:xfrm>
              <a:prstGeom prst="rect">
                <a:avLst/>
              </a:prstGeom>
              <a:noFill/>
            </p:spPr>
            <p:txBody>
              <a:bodyPr wrap="square" rtlCol="0">
                <a:spAutoFit/>
              </a:bodyPr>
              <a:lstStyle/>
              <a:p>
                <a:r>
                  <a:rPr lang="en-US" dirty="0"/>
                  <a:t>P</a:t>
                </a:r>
                <a:r>
                  <a:rPr lang="en-US" baseline="-25000" dirty="0"/>
                  <a:t>in</a:t>
                </a:r>
              </a:p>
            </p:txBody>
          </p:sp>
          <p:cxnSp>
            <p:nvCxnSpPr>
              <p:cNvPr id="11" name="Connector: Elbow 10">
                <a:extLst>
                  <a:ext uri="{FF2B5EF4-FFF2-40B4-BE49-F238E27FC236}">
                    <a16:creationId xmlns:a16="http://schemas.microsoft.com/office/drawing/2014/main" id="{9FA2BEBF-F202-4152-CE51-D55AF6634C45}"/>
                  </a:ext>
                </a:extLst>
              </p:cNvPr>
              <p:cNvCxnSpPr>
                <a:cxnSpLocks/>
                <a:stCxn id="31" idx="6"/>
              </p:cNvCxnSpPr>
              <p:nvPr/>
            </p:nvCxnSpPr>
            <p:spPr>
              <a:xfrm flipV="1">
                <a:off x="2067560" y="3455799"/>
                <a:ext cx="2306320" cy="788537"/>
              </a:xfrm>
              <a:prstGeom prst="bentConnector3">
                <a:avLst>
                  <a:gd name="adj1" fmla="val 35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FF137F-5F7C-C8AF-6C67-8C746ECE8CA4}"/>
                  </a:ext>
                </a:extLst>
              </p:cNvPr>
              <p:cNvSpPr txBox="1"/>
              <p:nvPr/>
            </p:nvSpPr>
            <p:spPr>
              <a:xfrm>
                <a:off x="4239397" y="3809351"/>
                <a:ext cx="63575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0B48BDF-953A-EE3A-9F9A-026EEFC58FCF}"/>
                  </a:ext>
                </a:extLst>
              </p:cNvPr>
              <p:cNvSpPr txBox="1"/>
              <p:nvPr/>
            </p:nvSpPr>
            <p:spPr>
              <a:xfrm>
                <a:off x="4684516" y="3816669"/>
                <a:ext cx="63575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3.3v</a:t>
                </a:r>
                <a:endParaRPr lang="en-US" dirty="0"/>
              </a:p>
            </p:txBody>
          </p:sp>
          <p:sp>
            <p:nvSpPr>
              <p:cNvPr id="19" name="TextBox 18">
                <a:extLst>
                  <a:ext uri="{FF2B5EF4-FFF2-40B4-BE49-F238E27FC236}">
                    <a16:creationId xmlns:a16="http://schemas.microsoft.com/office/drawing/2014/main" id="{E1B76CAD-409E-E4BE-A5D3-6B3257A6D52C}"/>
                  </a:ext>
                </a:extLst>
              </p:cNvPr>
              <p:cNvSpPr txBox="1"/>
              <p:nvPr/>
            </p:nvSpPr>
            <p:spPr>
              <a:xfrm>
                <a:off x="5219220" y="3816669"/>
                <a:ext cx="61976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5v</a:t>
                </a:r>
                <a:endParaRPr lang="en-US" dirty="0"/>
              </a:p>
            </p:txBody>
          </p:sp>
          <p:cxnSp>
            <p:nvCxnSpPr>
              <p:cNvPr id="20" name="Connector: Elbow 19">
                <a:extLst>
                  <a:ext uri="{FF2B5EF4-FFF2-40B4-BE49-F238E27FC236}">
                    <a16:creationId xmlns:a16="http://schemas.microsoft.com/office/drawing/2014/main" id="{007B8A10-A2E2-01BD-A2E7-2040E2ECE4F2}"/>
                  </a:ext>
                </a:extLst>
              </p:cNvPr>
              <p:cNvCxnSpPr>
                <a:cxnSpLocks/>
                <a:stCxn id="43" idx="4"/>
              </p:cNvCxnSpPr>
              <p:nvPr/>
            </p:nvCxnSpPr>
            <p:spPr>
              <a:xfrm rot="5400000" flipH="1" flipV="1">
                <a:off x="6182992" y="2558408"/>
                <a:ext cx="59696" cy="3495040"/>
              </a:xfrm>
              <a:prstGeom prst="bentConnector4">
                <a:avLst>
                  <a:gd name="adj1" fmla="val -1191370"/>
                  <a:gd name="adj2" fmla="val 861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63829E-783E-ADF5-EC25-E15930D9B133}"/>
                  </a:ext>
                </a:extLst>
              </p:cNvPr>
              <p:cNvSpPr/>
              <p:nvPr/>
            </p:nvSpPr>
            <p:spPr>
              <a:xfrm>
                <a:off x="5588000" y="1382931"/>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66C77398-408B-292D-3EB1-2DF542110302}"/>
                  </a:ext>
                </a:extLst>
              </p:cNvPr>
              <p:cNvSpPr txBox="1"/>
              <p:nvPr/>
            </p:nvSpPr>
            <p:spPr>
              <a:xfrm>
                <a:off x="5588000" y="1396920"/>
                <a:ext cx="1206500" cy="461665"/>
              </a:xfrm>
              <a:prstGeom prst="rect">
                <a:avLst/>
              </a:prstGeom>
              <a:noFill/>
            </p:spPr>
            <p:txBody>
              <a:bodyPr wrap="square" rtlCol="0">
                <a:spAutoFit/>
              </a:bodyPr>
              <a:lstStyle/>
              <a:p>
                <a:r>
                  <a:rPr lang="en-US" sz="2400" dirty="0"/>
                  <a:t>Sensors</a:t>
                </a:r>
                <a:endParaRPr lang="en-US" dirty="0"/>
              </a:p>
            </p:txBody>
          </p:sp>
          <p:cxnSp>
            <p:nvCxnSpPr>
              <p:cNvPr id="39" name="Connector: Elbow 38">
                <a:extLst>
                  <a:ext uri="{FF2B5EF4-FFF2-40B4-BE49-F238E27FC236}">
                    <a16:creationId xmlns:a16="http://schemas.microsoft.com/office/drawing/2014/main" id="{57C93AFD-8DC5-7192-114C-5FBAC34441CE}"/>
                  </a:ext>
                </a:extLst>
              </p:cNvPr>
              <p:cNvCxnSpPr>
                <a:cxnSpLocks/>
                <a:stCxn id="44" idx="4"/>
                <a:endCxn id="54" idx="4"/>
              </p:cNvCxnSpPr>
              <p:nvPr/>
            </p:nvCxnSpPr>
            <p:spPr>
              <a:xfrm rot="5400000" flipH="1" flipV="1">
                <a:off x="6178548" y="2543804"/>
                <a:ext cx="541024" cy="3042920"/>
              </a:xfrm>
              <a:prstGeom prst="bentConnector4">
                <a:avLst>
                  <a:gd name="adj1" fmla="val -96243"/>
                  <a:gd name="adj2" fmla="val 5150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D9EA851-EE78-98BD-22BB-DD4F6C930355}"/>
                  </a:ext>
                </a:extLst>
              </p:cNvPr>
              <p:cNvCxnSpPr>
                <a:cxnSpLocks/>
                <a:endCxn id="28" idx="2"/>
              </p:cNvCxnSpPr>
              <p:nvPr/>
            </p:nvCxnSpPr>
            <p:spPr>
              <a:xfrm rot="5400000" flipH="1" flipV="1">
                <a:off x="4674987" y="2745849"/>
                <a:ext cx="2339346" cy="693180"/>
              </a:xfrm>
              <a:prstGeom prst="bentConnector3">
                <a:avLst>
                  <a:gd name="adj1" fmla="val -10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BB4B31C-0682-0339-F4E6-5887C0898391}"/>
                  </a:ext>
                </a:extLst>
              </p:cNvPr>
              <p:cNvCxnSpPr>
                <a:cxnSpLocks/>
                <a:stCxn id="29" idx="3"/>
                <a:endCxn id="53" idx="4"/>
              </p:cNvCxnSpPr>
              <p:nvPr/>
            </p:nvCxnSpPr>
            <p:spPr>
              <a:xfrm>
                <a:off x="6794500" y="1627753"/>
                <a:ext cx="1176020" cy="17047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8AD133-6350-FD32-47DD-D163628D957C}"/>
                  </a:ext>
                </a:extLst>
              </p:cNvPr>
              <p:cNvSpPr txBox="1"/>
              <p:nvPr/>
            </p:nvSpPr>
            <p:spPr>
              <a:xfrm>
                <a:off x="825020" y="3845119"/>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31DB459F-9B83-71F8-1128-2A92230C751E}"/>
                  </a:ext>
                </a:extLst>
              </p:cNvPr>
              <p:cNvSpPr txBox="1"/>
              <p:nvPr/>
            </p:nvSpPr>
            <p:spPr>
              <a:xfrm>
                <a:off x="1726720" y="3862895"/>
                <a:ext cx="54520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p>
            </p:txBody>
          </p:sp>
          <p:grpSp>
            <p:nvGrpSpPr>
              <p:cNvPr id="12" name="Group 11">
                <a:extLst>
                  <a:ext uri="{FF2B5EF4-FFF2-40B4-BE49-F238E27FC236}">
                    <a16:creationId xmlns:a16="http://schemas.microsoft.com/office/drawing/2014/main" id="{9E06ABB7-4DB2-D452-1260-7F506246019C}"/>
                  </a:ext>
                </a:extLst>
              </p:cNvPr>
              <p:cNvGrpSpPr/>
              <p:nvPr/>
            </p:nvGrpSpPr>
            <p:grpSpPr>
              <a:xfrm>
                <a:off x="1280158" y="5900707"/>
                <a:ext cx="457200" cy="281653"/>
                <a:chOff x="1107440" y="6054291"/>
                <a:chExt cx="457200" cy="316030"/>
              </a:xfrm>
            </p:grpSpPr>
            <p:cxnSp>
              <p:nvCxnSpPr>
                <p:cNvPr id="3" name="Straight Connector 2">
                  <a:extLst>
                    <a:ext uri="{FF2B5EF4-FFF2-40B4-BE49-F238E27FC236}">
                      <a16:creationId xmlns:a16="http://schemas.microsoft.com/office/drawing/2014/main" id="{9D6FCA71-D501-E20C-50BF-724813797DFF}"/>
                    </a:ext>
                  </a:extLst>
                </p:cNvPr>
                <p:cNvCxnSpPr>
                  <a:cxnSpLocks/>
                </p:cNvCxnSpPr>
                <p:nvPr/>
              </p:nvCxnSpPr>
              <p:spPr>
                <a:xfrm flipH="1">
                  <a:off x="1107440" y="6054291"/>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8C33B8-790A-E13D-BEDE-1CBE21D081B9}"/>
                    </a:ext>
                  </a:extLst>
                </p:cNvPr>
                <p:cNvCxnSpPr>
                  <a:cxnSpLocks/>
                </p:cNvCxnSpPr>
                <p:nvPr/>
              </p:nvCxnSpPr>
              <p:spPr>
                <a:xfrm flipH="1">
                  <a:off x="1198880" y="6217921"/>
                  <a:ext cx="274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40AA7E-25B2-D00B-A237-B3E267AD8512}"/>
                    </a:ext>
                  </a:extLst>
                </p:cNvPr>
                <p:cNvCxnSpPr>
                  <a:cxnSpLocks/>
                </p:cNvCxnSpPr>
                <p:nvPr/>
              </p:nvCxnSpPr>
              <p:spPr>
                <a:xfrm flipH="1">
                  <a:off x="1290320" y="6370321"/>
                  <a:ext cx="9144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6A676862-75E6-5666-5E9E-CEBA550DC1FE}"/>
                  </a:ext>
                </a:extLst>
              </p:cNvPr>
              <p:cNvSpPr txBox="1"/>
              <p:nvPr/>
            </p:nvSpPr>
            <p:spPr>
              <a:xfrm>
                <a:off x="1737358" y="5813028"/>
                <a:ext cx="914400" cy="369332"/>
              </a:xfrm>
              <a:prstGeom prst="rect">
                <a:avLst/>
              </a:prstGeom>
              <a:noFill/>
            </p:spPr>
            <p:txBody>
              <a:bodyPr wrap="square" rtlCol="0">
                <a:spAutoFit/>
              </a:bodyPr>
              <a:lstStyle/>
              <a:p>
                <a:r>
                  <a:rPr lang="en-US" dirty="0"/>
                  <a:t>Gnd</a:t>
                </a:r>
              </a:p>
            </p:txBody>
          </p:sp>
          <p:sp>
            <p:nvSpPr>
              <p:cNvPr id="18" name="TextBox 17">
                <a:extLst>
                  <a:ext uri="{FF2B5EF4-FFF2-40B4-BE49-F238E27FC236}">
                    <a16:creationId xmlns:a16="http://schemas.microsoft.com/office/drawing/2014/main" id="{7BB37F89-F7B0-651D-E31C-5116B2E3E925}"/>
                  </a:ext>
                </a:extLst>
              </p:cNvPr>
              <p:cNvSpPr txBox="1"/>
              <p:nvPr/>
            </p:nvSpPr>
            <p:spPr>
              <a:xfrm>
                <a:off x="1319840" y="3835718"/>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0v</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D56D45-099D-A6C8-F2A3-21D89F003829}"/>
                  </a:ext>
                </a:extLst>
              </p:cNvPr>
              <p:cNvSpPr txBox="1"/>
              <p:nvPr/>
            </p:nvSpPr>
            <p:spPr>
              <a:xfrm>
                <a:off x="8184820" y="4117128"/>
                <a:ext cx="613740" cy="369332"/>
              </a:xfrm>
              <a:prstGeom prst="rect">
                <a:avLst/>
              </a:prstGeom>
              <a:noFill/>
            </p:spPr>
            <p:txBody>
              <a:bodyPr wrap="square" rtlCol="0">
                <a:spAutoFit/>
              </a:bodyPr>
              <a:lstStyle/>
              <a:p>
                <a:r>
                  <a:rPr lang="en-US" dirty="0"/>
                  <a:t>P</a:t>
                </a:r>
                <a:r>
                  <a:rPr lang="en-US" baseline="-25000" dirty="0"/>
                  <a:t>in</a:t>
                </a:r>
              </a:p>
            </p:txBody>
          </p:sp>
          <p:grpSp>
            <p:nvGrpSpPr>
              <p:cNvPr id="27" name="Group 26">
                <a:extLst>
                  <a:ext uri="{FF2B5EF4-FFF2-40B4-BE49-F238E27FC236}">
                    <a16:creationId xmlns:a16="http://schemas.microsoft.com/office/drawing/2014/main" id="{FD50116B-C3D6-2A12-6B15-EC828B68B3D4}"/>
                  </a:ext>
                </a:extLst>
              </p:cNvPr>
              <p:cNvGrpSpPr/>
              <p:nvPr/>
            </p:nvGrpSpPr>
            <p:grpSpPr>
              <a:xfrm>
                <a:off x="5384800" y="5979837"/>
                <a:ext cx="1656080" cy="654939"/>
                <a:chOff x="4693304" y="5651423"/>
                <a:chExt cx="1656080" cy="654939"/>
              </a:xfrm>
            </p:grpSpPr>
            <p:sp>
              <p:nvSpPr>
                <p:cNvPr id="22" name="Rectangle 21">
                  <a:extLst>
                    <a:ext uri="{FF2B5EF4-FFF2-40B4-BE49-F238E27FC236}">
                      <a16:creationId xmlns:a16="http://schemas.microsoft.com/office/drawing/2014/main" id="{6B8864EF-516B-B83B-087C-3EAC81B3C220}"/>
                    </a:ext>
                  </a:extLst>
                </p:cNvPr>
                <p:cNvSpPr/>
                <p:nvPr/>
              </p:nvSpPr>
              <p:spPr>
                <a:xfrm>
                  <a:off x="4693304" y="5651423"/>
                  <a:ext cx="1656080" cy="654939"/>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D8380C00-3A24-749A-F192-98137F96BFAB}"/>
                    </a:ext>
                  </a:extLst>
                </p:cNvPr>
                <p:cNvSpPr txBox="1"/>
                <p:nvPr/>
              </p:nvSpPr>
              <p:spPr>
                <a:xfrm>
                  <a:off x="4995203" y="5778837"/>
                  <a:ext cx="1052282" cy="400110"/>
                </a:xfrm>
                <a:prstGeom prst="rect">
                  <a:avLst/>
                </a:prstGeom>
                <a:noFill/>
              </p:spPr>
              <p:txBody>
                <a:bodyPr wrap="square" rtlCol="0">
                  <a:spAutoFit/>
                </a:bodyPr>
                <a:lstStyle/>
                <a:p>
                  <a:r>
                    <a:rPr lang="en-US" sz="2000" dirty="0"/>
                    <a:t>Motors</a:t>
                  </a:r>
                </a:p>
              </p:txBody>
            </p:sp>
          </p:grpSp>
          <p:cxnSp>
            <p:nvCxnSpPr>
              <p:cNvPr id="32" name="Connector: Elbow 31">
                <a:extLst>
                  <a:ext uri="{FF2B5EF4-FFF2-40B4-BE49-F238E27FC236}">
                    <a16:creationId xmlns:a16="http://schemas.microsoft.com/office/drawing/2014/main" id="{34FA077A-D7B6-8744-085F-3D01AA586F1D}"/>
                  </a:ext>
                </a:extLst>
              </p:cNvPr>
              <p:cNvCxnSpPr>
                <a:cxnSpLocks/>
                <a:stCxn id="54" idx="0"/>
                <a:endCxn id="22" idx="3"/>
              </p:cNvCxnSpPr>
              <p:nvPr/>
            </p:nvCxnSpPr>
            <p:spPr>
              <a:xfrm flipH="1">
                <a:off x="7040880" y="3794752"/>
                <a:ext cx="1112520" cy="2512555"/>
              </a:xfrm>
              <a:prstGeom prst="bentConnector3">
                <a:avLst>
                  <a:gd name="adj1" fmla="val -40447"/>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EDAA28E-E513-1E16-236E-6444AF39D5F6}"/>
                </a:ext>
              </a:extLst>
            </p:cNvPr>
            <p:cNvGrpSpPr/>
            <p:nvPr/>
          </p:nvGrpSpPr>
          <p:grpSpPr>
            <a:xfrm>
              <a:off x="9218930" y="1232276"/>
              <a:ext cx="1206500" cy="539835"/>
              <a:chOff x="9218930" y="1232276"/>
              <a:chExt cx="1206500" cy="539835"/>
            </a:xfrm>
          </p:grpSpPr>
          <p:sp>
            <p:nvSpPr>
              <p:cNvPr id="38" name="Rectangle 37">
                <a:extLst>
                  <a:ext uri="{FF2B5EF4-FFF2-40B4-BE49-F238E27FC236}">
                    <a16:creationId xmlns:a16="http://schemas.microsoft.com/office/drawing/2014/main" id="{D8989CF6-B5CA-7E07-C850-CBCBCEDF98ED}"/>
                  </a:ext>
                </a:extLst>
              </p:cNvPr>
              <p:cNvSpPr/>
              <p:nvPr/>
            </p:nvSpPr>
            <p:spPr>
              <a:xfrm>
                <a:off x="9218930" y="1232276"/>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EE8C0CF7-CFD3-CA60-DD0F-D03B8CBC5D82}"/>
                  </a:ext>
                </a:extLst>
              </p:cNvPr>
              <p:cNvSpPr txBox="1"/>
              <p:nvPr/>
            </p:nvSpPr>
            <p:spPr>
              <a:xfrm>
                <a:off x="9245868" y="1271361"/>
                <a:ext cx="1152625" cy="461665"/>
              </a:xfrm>
              <a:prstGeom prst="rect">
                <a:avLst/>
              </a:prstGeom>
              <a:noFill/>
            </p:spPr>
            <p:txBody>
              <a:bodyPr wrap="square" rtlCol="0">
                <a:spAutoFit/>
              </a:bodyPr>
              <a:lstStyle/>
              <a:p>
                <a:pPr algn="ctr"/>
                <a:r>
                  <a:rPr lang="en-US" sz="2400" dirty="0"/>
                  <a:t>LCD</a:t>
                </a:r>
                <a:endParaRPr lang="en-US" dirty="0"/>
              </a:p>
            </p:txBody>
          </p:sp>
        </p:grpSp>
        <p:sp>
          <p:nvSpPr>
            <p:cNvPr id="59" name="Oval 58">
              <a:extLst>
                <a:ext uri="{FF2B5EF4-FFF2-40B4-BE49-F238E27FC236}">
                  <a16:creationId xmlns:a16="http://schemas.microsoft.com/office/drawing/2014/main" id="{8C3D2EAA-9B66-D6F8-2DFE-D0B01D260A98}"/>
                </a:ext>
              </a:extLst>
            </p:cNvPr>
            <p:cNvSpPr/>
            <p:nvPr/>
          </p:nvSpPr>
          <p:spPr>
            <a:xfrm rot="5400000">
              <a:off x="9344660" y="23694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Connector: Elbow 59">
              <a:extLst>
                <a:ext uri="{FF2B5EF4-FFF2-40B4-BE49-F238E27FC236}">
                  <a16:creationId xmlns:a16="http://schemas.microsoft.com/office/drawing/2014/main" id="{0879F405-CA3B-2E95-BB1B-04602069719A}"/>
                </a:ext>
              </a:extLst>
            </p:cNvPr>
            <p:cNvCxnSpPr>
              <a:cxnSpLocks/>
              <a:stCxn id="59" idx="2"/>
              <a:endCxn id="40" idx="3"/>
            </p:cNvCxnSpPr>
            <p:nvPr/>
          </p:nvCxnSpPr>
          <p:spPr>
            <a:xfrm rot="5400000" flipH="1" flipV="1">
              <a:off x="9483685" y="1454609"/>
              <a:ext cx="867222" cy="962393"/>
            </a:xfrm>
            <a:prstGeom prst="bentConnector4">
              <a:avLst>
                <a:gd name="adj1" fmla="val 36691"/>
                <a:gd name="adj2" fmla="val 123753"/>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741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4278094"/>
          </a:xfrm>
          <a:prstGeom prst="rect">
            <a:avLst/>
          </a:prstGeom>
          <a:noFill/>
        </p:spPr>
        <p:txBody>
          <a:bodyPr wrap="square" rtlCol="0">
            <a:spAutoFit/>
          </a:bodyPr>
          <a:lstStyle/>
          <a:p>
            <a:r>
              <a:rPr lang="en-US" sz="2800" b="1" dirty="0"/>
              <a:t>Arduino IDE  (1.8.X)</a:t>
            </a:r>
          </a:p>
          <a:p>
            <a:endParaRPr lang="en-US" sz="2400" dirty="0"/>
          </a:p>
          <a:p>
            <a:pPr marL="342900" indent="-342900">
              <a:buFont typeface="Arial" panose="020B0604020202020204" pitchFamily="34" charset="0"/>
              <a:buChar char="•"/>
            </a:pPr>
            <a:r>
              <a:rPr lang="en-US" sz="2200" dirty="0"/>
              <a:t>Arduino IDE (Integrated Development Environment) is a platform used for writing, compiling, and uploading code to Arduino boards.</a:t>
            </a:r>
          </a:p>
          <a:p>
            <a:pPr marL="342900" indent="-342900">
              <a:buFont typeface="Arial" panose="020B0604020202020204" pitchFamily="34" charset="0"/>
              <a:buChar char="•"/>
            </a:pPr>
            <a:r>
              <a:rPr lang="en-US" sz="2200" b="1" dirty="0"/>
              <a:t>Features: </a:t>
            </a:r>
            <a:r>
              <a:rPr lang="en-US" sz="2200" dirty="0"/>
              <a:t>Simple user interface, open-source nature, supports multiple programming languages (mainly C and C++).</a:t>
            </a:r>
          </a:p>
          <a:p>
            <a:pPr marL="342900" indent="-342900">
              <a:buFont typeface="Arial" panose="020B0604020202020204" pitchFamily="34" charset="0"/>
              <a:buChar char="•"/>
            </a:pPr>
            <a:r>
              <a:rPr lang="en-US" sz="2200" dirty="0"/>
              <a:t>Compatibility: Works on Windows, macOS, and Linux systems.</a:t>
            </a:r>
          </a:p>
          <a:p>
            <a:pPr marL="342900" indent="-342900">
              <a:buFont typeface="Arial" panose="020B0604020202020204" pitchFamily="34" charset="0"/>
              <a:buChar char="•"/>
            </a:pPr>
            <a:r>
              <a:rPr lang="en-US" sz="2200" dirty="0"/>
              <a:t>Applications: Widely used for prototyping, robotics, IoT projects, and educational purposes.</a:t>
            </a:r>
          </a:p>
        </p:txBody>
      </p:sp>
      <p:pic>
        <p:nvPicPr>
          <p:cNvPr id="3" name="Picture 2">
            <a:extLst>
              <a:ext uri="{FF2B5EF4-FFF2-40B4-BE49-F238E27FC236}">
                <a16:creationId xmlns:a16="http://schemas.microsoft.com/office/drawing/2014/main" id="{5F53F19C-0922-3A05-83D8-D3BD7E174DCA}"/>
              </a:ext>
            </a:extLst>
          </p:cNvPr>
          <p:cNvPicPr>
            <a:picLocks noChangeAspect="1"/>
          </p:cNvPicPr>
          <p:nvPr/>
        </p:nvPicPr>
        <p:blipFill>
          <a:blip r:embed="rId2"/>
          <a:stretch>
            <a:fillRect/>
          </a:stretch>
        </p:blipFill>
        <p:spPr>
          <a:xfrm>
            <a:off x="8331200" y="2544492"/>
            <a:ext cx="3586480" cy="2870788"/>
          </a:xfrm>
          <a:prstGeom prst="rect">
            <a:avLst/>
          </a:prstGeom>
        </p:spPr>
      </p:pic>
    </p:spTree>
    <p:extLst>
      <p:ext uri="{BB962C8B-B14F-4D97-AF65-F5344CB8AC3E}">
        <p14:creationId xmlns:p14="http://schemas.microsoft.com/office/powerpoint/2010/main" val="406446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5016758"/>
          </a:xfrm>
          <a:prstGeom prst="rect">
            <a:avLst/>
          </a:prstGeom>
          <a:noFill/>
        </p:spPr>
        <p:txBody>
          <a:bodyPr wrap="square" rtlCol="0">
            <a:spAutoFit/>
          </a:bodyPr>
          <a:lstStyle/>
          <a:p>
            <a:r>
              <a:rPr lang="en-US" sz="2800" b="1" dirty="0"/>
              <a:t>Proteus - ISIS</a:t>
            </a:r>
          </a:p>
          <a:p>
            <a:endParaRPr lang="en-US" sz="2800" b="1" dirty="0"/>
          </a:p>
          <a:p>
            <a:pPr marL="342900" indent="-342900">
              <a:buFont typeface="Arial" panose="020B0604020202020204" pitchFamily="34" charset="0"/>
              <a:buChar char="•"/>
            </a:pPr>
            <a:r>
              <a:rPr lang="en-US" sz="2400" dirty="0"/>
              <a:t>Proteus ISIS (Intelligent Schematic Input System) is a tool for designing and simulating electronic circuits.</a:t>
            </a:r>
          </a:p>
          <a:p>
            <a:pPr marL="342900" indent="-342900">
              <a:buFont typeface="Arial" panose="020B0604020202020204" pitchFamily="34" charset="0"/>
              <a:buChar char="•"/>
            </a:pPr>
            <a:r>
              <a:rPr lang="en-US" sz="2400" b="1" dirty="0"/>
              <a:t>Features</a:t>
            </a:r>
            <a:r>
              <a:rPr lang="en-US" sz="2400" dirty="0"/>
              <a:t>: Offers a vast library of components, real-time simulation, and integration with microcontroller programming.</a:t>
            </a:r>
          </a:p>
          <a:p>
            <a:pPr marL="342900" indent="-342900">
              <a:buFont typeface="Arial" panose="020B0604020202020204" pitchFamily="34" charset="0"/>
              <a:buChar char="•"/>
            </a:pPr>
            <a:r>
              <a:rPr lang="en-US" sz="2400" b="1" dirty="0"/>
              <a:t>Applications</a:t>
            </a:r>
            <a:r>
              <a:rPr lang="en-US" sz="2400" dirty="0"/>
              <a:t>: Used for circuit design, testing, and educational purposes, especially in embedded systems and IoT projects.</a:t>
            </a:r>
          </a:p>
          <a:p>
            <a:pPr marL="342900" indent="-342900">
              <a:buFont typeface="Arial" panose="020B0604020202020204" pitchFamily="34" charset="0"/>
              <a:buChar char="•"/>
            </a:pPr>
            <a:r>
              <a:rPr lang="en-US" sz="2400" b="1" dirty="0"/>
              <a:t>Part of Proteus Suite</a:t>
            </a:r>
            <a:r>
              <a:rPr lang="en-US" sz="2400" dirty="0"/>
              <a:t>: Bundled with ARES for PCB design, making it a comprehensive electronic design solution.</a:t>
            </a:r>
          </a:p>
        </p:txBody>
      </p:sp>
      <p:pic>
        <p:nvPicPr>
          <p:cNvPr id="8" name="Picture 7">
            <a:extLst>
              <a:ext uri="{FF2B5EF4-FFF2-40B4-BE49-F238E27FC236}">
                <a16:creationId xmlns:a16="http://schemas.microsoft.com/office/drawing/2014/main" id="{591DE59D-2701-722F-8319-159976C06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0" y="2290816"/>
            <a:ext cx="3657600" cy="3320327"/>
          </a:xfrm>
          <a:prstGeom prst="rect">
            <a:avLst/>
          </a:prstGeom>
        </p:spPr>
      </p:pic>
    </p:spTree>
    <p:extLst>
      <p:ext uri="{BB962C8B-B14F-4D97-AF65-F5344CB8AC3E}">
        <p14:creationId xmlns:p14="http://schemas.microsoft.com/office/powerpoint/2010/main" val="3056487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785652"/>
          </a:xfrm>
          <a:prstGeom prst="rect">
            <a:avLst/>
          </a:prstGeom>
          <a:noFill/>
        </p:spPr>
        <p:txBody>
          <a:bodyPr wrap="square" rtlCol="0">
            <a:spAutoFit/>
          </a:bodyPr>
          <a:lstStyle/>
          <a:p>
            <a:r>
              <a:rPr lang="en-US" sz="2400" b="1" dirty="0"/>
              <a:t>Advantage:</a:t>
            </a:r>
          </a:p>
          <a:p>
            <a:pPr marL="342900" indent="-342900">
              <a:buFont typeface="Arial" panose="020B0604020202020204" pitchFamily="34" charset="0"/>
              <a:buChar char="•"/>
            </a:pPr>
            <a:r>
              <a:rPr lang="en-US" sz="2400" dirty="0">
                <a:latin typeface="+mj-lt"/>
              </a:rPr>
              <a:t>Enhanced Mobility</a:t>
            </a:r>
          </a:p>
          <a:p>
            <a:pPr marL="342900" indent="-342900">
              <a:buFont typeface="Arial" panose="020B0604020202020204" pitchFamily="34" charset="0"/>
              <a:buChar char="•"/>
            </a:pPr>
            <a:r>
              <a:rPr lang="en-US" sz="2400" dirty="0">
                <a:latin typeface="+mj-lt"/>
              </a:rPr>
              <a:t>Time Efficiency</a:t>
            </a:r>
            <a:endParaRPr lang="en-US" sz="2400" b="1" dirty="0">
              <a:latin typeface="+mj-lt"/>
            </a:endParaRPr>
          </a:p>
          <a:p>
            <a:pPr marL="342900" indent="-342900">
              <a:buFont typeface="Arial" panose="020B0604020202020204" pitchFamily="34" charset="0"/>
              <a:buChar char="•"/>
            </a:pPr>
            <a:r>
              <a:rPr lang="en-US" sz="2400" dirty="0">
                <a:latin typeface="+mj-lt"/>
              </a:rPr>
              <a:t>Efficient Pathfinding</a:t>
            </a:r>
            <a:endParaRPr lang="en-US" sz="2400" b="1" dirty="0">
              <a:latin typeface="+mj-lt"/>
            </a:endParaRPr>
          </a:p>
          <a:p>
            <a:pPr marL="342900" indent="-342900">
              <a:buFont typeface="Arial" panose="020B0604020202020204" pitchFamily="34" charset="0"/>
              <a:buChar char="•"/>
            </a:pPr>
            <a:r>
              <a:rPr lang="en-US" sz="2400" dirty="0">
                <a:latin typeface="+mj-lt"/>
              </a:rPr>
              <a:t>Energy Efficiency</a:t>
            </a:r>
          </a:p>
          <a:p>
            <a:r>
              <a:rPr lang="en-US" sz="2400" dirty="0">
                <a:latin typeface="+mj-lt"/>
              </a:rPr>
              <a:t> </a:t>
            </a:r>
          </a:p>
          <a:p>
            <a:r>
              <a:rPr lang="en-US" sz="2400" b="1" dirty="0"/>
              <a:t>Future Scopes:</a:t>
            </a:r>
          </a:p>
          <a:p>
            <a:pPr marL="342900" indent="-342900">
              <a:buFont typeface="Arial" panose="020B0604020202020204" pitchFamily="34" charset="0"/>
              <a:buChar char="•"/>
            </a:pPr>
            <a:r>
              <a:rPr lang="en-US" sz="2400" dirty="0">
                <a:latin typeface="+mj-lt"/>
              </a:rPr>
              <a:t>Disaster Response</a:t>
            </a:r>
          </a:p>
          <a:p>
            <a:pPr marL="342900" indent="-342900">
              <a:buFont typeface="Arial" panose="020B0604020202020204" pitchFamily="34" charset="0"/>
              <a:buChar char="•"/>
            </a:pPr>
            <a:r>
              <a:rPr lang="en-US" sz="2400" dirty="0">
                <a:latin typeface="+mj-lt"/>
              </a:rPr>
              <a:t>Smart Vehicles</a:t>
            </a:r>
          </a:p>
          <a:p>
            <a:pPr marL="342900" indent="-342900">
              <a:buFont typeface="Arial" panose="020B0604020202020204" pitchFamily="34" charset="0"/>
              <a:buChar char="•"/>
            </a:pPr>
            <a:r>
              <a:rPr lang="en-US" sz="2400" dirty="0">
                <a:latin typeface="+mj-lt"/>
              </a:rPr>
              <a:t>Space Exploration</a:t>
            </a:r>
          </a:p>
        </p:txBody>
      </p:sp>
    </p:spTree>
    <p:extLst>
      <p:ext uri="{BB962C8B-B14F-4D97-AF65-F5344CB8AC3E}">
        <p14:creationId xmlns:p14="http://schemas.microsoft.com/office/powerpoint/2010/main" val="2205597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2377440" cy="640080"/>
          </a:xfrm>
          <a:prstGeom prst="rect">
            <a:avLst/>
          </a:prstGeom>
          <a:noFill/>
        </p:spPr>
        <p:txBody>
          <a:bodyPr wrap="square" rtlCol="0">
            <a:spAutoFit/>
          </a:bodyPr>
          <a:lstStyle/>
          <a:p>
            <a:r>
              <a:rPr lang="en-US" sz="3600" b="1" dirty="0"/>
              <a:t>Conclusion</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294640" y="132197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algn="just"/>
            <a:r>
              <a:rPr lang="en-US" sz="2400" dirty="0"/>
              <a:t>The integration of an ultrasonic sensor, servo motor, and L293D motor driver offers a sophisticated solution for autonomous robotic navigation. It enhances obstacle detection with broader coverage, ensures precise movement control, and reduces navigation errors. A mean-based algorithm improves path selection accuracy by minimizing false positives. Future developments could include AI-driven obstacle recognition, adaptive navigation through machine learning, and additional sensors for greater reliability. This innovative system is cost-effective and ideal for applications in industrial automation, autonomous vehicle navigation, and hazardous environment exploration.</a:t>
            </a:r>
            <a:endParaRPr lang="en-US" sz="2400" dirty="0">
              <a:latin typeface="+mj-lt"/>
            </a:endParaRPr>
          </a:p>
        </p:txBody>
      </p:sp>
    </p:spTree>
    <p:extLst>
      <p:ext uri="{BB962C8B-B14F-4D97-AF65-F5344CB8AC3E}">
        <p14:creationId xmlns:p14="http://schemas.microsoft.com/office/powerpoint/2010/main" val="234250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3970318"/>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omnidirectional</a:t>
            </a:r>
            <a:r>
              <a:rPr lang="en-US" sz="2400" dirty="0"/>
              <a:t> pathfinding system to improve real-time obstacle detection and navigation for autonomous robotic vehicles. By integrating a </a:t>
            </a:r>
            <a:r>
              <a:rPr lang="en-US" sz="2400" b="1" dirty="0"/>
              <a:t>single ultrasonic sensor</a:t>
            </a:r>
            <a:r>
              <a:rPr lang="en-US" sz="2400" dirty="0"/>
              <a:t>, a servo motor, L293D motor driver,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721360" y="1752600"/>
            <a:ext cx="1091184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rPr>
              <a:t>Static ultrasonic sensors</a:t>
            </a:r>
            <a:r>
              <a:rPr lang="en-US" sz="2400" dirty="0">
                <a:latin typeface="+mj-lt"/>
              </a:rPr>
              <a:t> provide monodirectional obstacle detection, leading to </a:t>
            </a:r>
            <a:r>
              <a:rPr lang="en-US" sz="2400" b="1" dirty="0">
                <a:latin typeface="+mj-lt"/>
              </a:rPr>
              <a:t>blind spots</a:t>
            </a:r>
            <a:r>
              <a:rPr lang="en-US" sz="2400" dirty="0">
                <a:latin typeface="+mj-lt"/>
              </a:rPr>
              <a:t>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a:t>
            </a:r>
            <a:r>
              <a:rPr lang="en-US" sz="2400" b="1" dirty="0">
                <a:latin typeface="+mj-lt"/>
              </a:rPr>
              <a:t>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b="1" dirty="0">
                <a:latin typeface="+mj-lt"/>
              </a:rPr>
              <a:t>Lack of servo motor-driven</a:t>
            </a:r>
            <a:r>
              <a:rPr lang="en-US" sz="2400" dirty="0">
                <a:latin typeface="+mj-lt"/>
              </a:rPr>
              <a:t>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822960" y="1752600"/>
            <a:ext cx="1081024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2014835"/>
            <a:ext cx="10434320" cy="3539430"/>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p:txBody>
      </p:sp>
    </p:spTree>
    <p:extLst>
      <p:ext uri="{BB962C8B-B14F-4D97-AF65-F5344CB8AC3E}">
        <p14:creationId xmlns:p14="http://schemas.microsoft.com/office/powerpoint/2010/main" val="7611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1216</Words>
  <Application>Microsoft Office PowerPoint</Application>
  <PresentationFormat>Widescreen</PresentationFormat>
  <Paragraphs>157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19</cp:revision>
  <dcterms:created xsi:type="dcterms:W3CDTF">2025-02-19T13:44:53Z</dcterms:created>
  <dcterms:modified xsi:type="dcterms:W3CDTF">2025-04-10T18:56:40Z</dcterms:modified>
</cp:coreProperties>
</file>