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3/10/2025</a:t>
            </a:fld>
            <a:endParaRPr lang="en-US"/>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3/10/2025</a:t>
            </a:fld>
            <a:endParaRPr lang="en-US"/>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049304"/>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200329"/>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p:txBody>
      </p:sp>
      <p:sp>
        <p:nvSpPr>
          <p:cNvPr id="6" name="TextBox 5">
            <a:extLst>
              <a:ext uri="{FF2B5EF4-FFF2-40B4-BE49-F238E27FC236}">
                <a16:creationId xmlns:a16="http://schemas.microsoft.com/office/drawing/2014/main" id="{5D03C4C9-EDC5-24D3-4AF9-620A472F2588}"/>
              </a:ext>
            </a:extLst>
          </p:cNvPr>
          <p:cNvSpPr txBox="1"/>
          <p:nvPr/>
        </p:nvSpPr>
        <p:spPr>
          <a:xfrm>
            <a:off x="6096000" y="4116307"/>
            <a:ext cx="6096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JAGADIESHESWAR 		21MD1A0440</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HC-SR104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7152640" cy="3008068"/>
              </a:xfrm>
              <a:prstGeom prst="rect">
                <a:avLst/>
              </a:prstGeom>
              <a:noFill/>
            </p:spPr>
            <p:txBody>
              <a:bodyPr wrap="square" rtlCol="0">
                <a:spAutoFit/>
              </a:bodyPr>
              <a:lstStyle/>
              <a:p>
                <a:r>
                  <a:rPr lang="en-US" sz="2400" dirty="0">
                    <a:latin typeface="+mj-lt"/>
                  </a:rPr>
                  <a:t>An ultrasonic sensor measures distance by emitting sound waves and timing the returning echo. It's commonly used in robotics, automation, and vehicles for detecting obstacles and measuring distances.</a:t>
                </a:r>
              </a:p>
              <a:p>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𝑹𝒂𝒏𝒈𝒆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𝐷𝑖𝑠𝑡𝑎𝑛𝑐𝑒</m:t>
                          </m:r>
                        </m:num>
                        <m:den>
                          <m:r>
                            <a:rPr lang="en-US" sz="2400" b="0" i="1" smtClean="0">
                              <a:latin typeface="Cambria Math" panose="02040503050406030204" pitchFamily="18" charset="0"/>
                            </a:rPr>
                            <m:t>2</m:t>
                          </m:r>
                        </m:den>
                      </m:f>
                    </m:oMath>
                  </m:oMathPara>
                </a14:m>
                <a:endParaRPr lang="en-US" sz="2400" b="0" dirty="0">
                  <a:latin typeface="+mj-lt"/>
                </a:endParaRPr>
              </a:p>
              <a:p>
                <a:endParaRPr lang="en-US" sz="2400" dirty="0">
                  <a:latin typeface="+mj-lt"/>
                </a:endParaRPr>
              </a:p>
            </p:txBody>
          </p:sp>
        </mc:Choice>
        <mc:Fallback xmlns="">
          <p:sp>
            <p:nvSpPr>
              <p:cNvPr id="2" name="TextBox 1">
                <a:extLst>
                  <a:ext uri="{FF2B5EF4-FFF2-40B4-BE49-F238E27FC236}">
                    <a16:creationId xmlns:a16="http://schemas.microsoft.com/office/drawing/2014/main" id="{636B8627-F01B-E63B-487A-512E6920E32E}"/>
                  </a:ext>
                </a:extLst>
              </p:cNvPr>
              <p:cNvSpPr txBox="1">
                <a:spLocks noRot="1" noChangeAspect="1" noMove="1" noResize="1" noEditPoints="1" noAdjustHandles="1" noChangeArrowheads="1" noChangeShapeType="1" noTextEdit="1"/>
              </p:cNvSpPr>
              <p:nvPr/>
            </p:nvSpPr>
            <p:spPr>
              <a:xfrm>
                <a:off x="955040" y="2357753"/>
                <a:ext cx="7152640" cy="3008068"/>
              </a:xfrm>
              <a:prstGeom prst="rect">
                <a:avLst/>
              </a:prstGeom>
              <a:blipFill>
                <a:blip r:embed="rId2"/>
                <a:stretch>
                  <a:fillRect l="-1364" t="-1623" r="-1535"/>
                </a:stretch>
              </a:blipFill>
            </p:spPr>
            <p:txBody>
              <a:bodyPr/>
              <a:lstStyle/>
              <a:p>
                <a:r>
                  <a:rPr lang="en-US">
                    <a:noFill/>
                  </a:rPr>
                  <a:t> </a:t>
                </a:r>
              </a:p>
            </p:txBody>
          </p:sp>
        </mc:Fallback>
      </mc:AlternateContent>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04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32A911-E201-8B8E-D06B-FE56EC965B82}"/>
              </a:ext>
            </a:extLst>
          </p:cNvPr>
          <p:cNvSpPr txBox="1"/>
          <p:nvPr/>
        </p:nvSpPr>
        <p:spPr>
          <a:xfrm>
            <a:off x="955040" y="5244236"/>
            <a:ext cx="2042160" cy="461665"/>
          </a:xfrm>
          <a:prstGeom prst="rect">
            <a:avLst/>
          </a:prstGeom>
          <a:noFill/>
        </p:spPr>
        <p:txBody>
          <a:bodyPr wrap="square" rtlCol="0">
            <a:spAutoFit/>
          </a:bodyPr>
          <a:lstStyle/>
          <a:p>
            <a:r>
              <a:rPr lang="en-US" sz="2400" b="1" dirty="0"/>
              <a:t>Specification:</a:t>
            </a:r>
            <a:endParaRPr lang="en-US" sz="2000" b="1" dirty="0"/>
          </a:p>
        </p:txBody>
      </p:sp>
      <p:sp>
        <p:nvSpPr>
          <p:cNvPr id="5" name="TextBox 4">
            <a:extLst>
              <a:ext uri="{FF2B5EF4-FFF2-40B4-BE49-F238E27FC236}">
                <a16:creationId xmlns:a16="http://schemas.microsoft.com/office/drawing/2014/main" id="{76563A44-D1DE-8997-635C-9D8491003187}"/>
              </a:ext>
            </a:extLst>
          </p:cNvPr>
          <p:cNvSpPr txBox="1"/>
          <p:nvPr/>
        </p:nvSpPr>
        <p:spPr>
          <a:xfrm>
            <a:off x="3078480" y="5365821"/>
            <a:ext cx="5029200" cy="1200329"/>
          </a:xfrm>
          <a:prstGeom prst="rect">
            <a:avLst/>
          </a:prstGeom>
          <a:noFill/>
        </p:spPr>
        <p:txBody>
          <a:bodyPr wrap="square" rtlCol="0">
            <a:spAutoFit/>
          </a:bodyPr>
          <a:lstStyle/>
          <a:p>
            <a:r>
              <a:rPr lang="en-US" sz="2400" dirty="0">
                <a:latin typeface="+mj-lt"/>
              </a:rPr>
              <a:t>Operating voltage: 5V</a:t>
            </a:r>
          </a:p>
          <a:p>
            <a:r>
              <a:rPr lang="en-US" sz="2400" dirty="0">
                <a:latin typeface="+mj-lt"/>
              </a:rPr>
              <a:t>Frequency : 40KHz</a:t>
            </a:r>
          </a:p>
          <a:p>
            <a:r>
              <a:rPr lang="en-US" sz="2400" dirty="0">
                <a:latin typeface="+mj-lt"/>
              </a:rPr>
              <a:t>Measuring range: 2cm to 400cm</a:t>
            </a:r>
          </a:p>
        </p:txBody>
      </p:sp>
    </p:spTree>
    <p:extLst>
      <p:ext uri="{BB962C8B-B14F-4D97-AF65-F5344CB8AC3E}">
        <p14:creationId xmlns:p14="http://schemas.microsoft.com/office/powerpoint/2010/main" val="58481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308324"/>
          </a:xfrm>
          <a:prstGeom prst="rect">
            <a:avLst/>
          </a:prstGeom>
          <a:noFill/>
        </p:spPr>
        <p:txBody>
          <a:bodyPr wrap="square" rtlCol="0">
            <a:spAutoFit/>
          </a:bodyPr>
          <a:lstStyle/>
          <a:p>
            <a:r>
              <a:rPr lang="en-US" sz="2400" dirty="0">
                <a:latin typeface="+mj-lt"/>
              </a:rPr>
              <a:t>Jumper wires are flexible connectors with pins at each end, used to link components on breadboards or prototyping tools. Available in various lengths and colors, they simplify circuit creation and testing, making them essential for quick prototyping.</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Interfacing of Components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93811F9-163F-ACB5-D27A-2D6630D2515C}"/>
              </a:ext>
            </a:extLst>
          </p:cNvPr>
          <p:cNvSpPr/>
          <p:nvPr/>
        </p:nvSpPr>
        <p:spPr>
          <a:xfrm>
            <a:off x="72136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27EF967-0454-0F9E-F66A-FDF61DA8DB67}"/>
              </a:ext>
            </a:extLst>
          </p:cNvPr>
          <p:cNvSpPr/>
          <p:nvPr/>
        </p:nvSpPr>
        <p:spPr>
          <a:xfrm>
            <a:off x="409448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97168D3-AB37-698E-BF8A-7E767472DF8C}"/>
              </a:ext>
            </a:extLst>
          </p:cNvPr>
          <p:cNvSpPr/>
          <p:nvPr/>
        </p:nvSpPr>
        <p:spPr>
          <a:xfrm>
            <a:off x="7731760" y="2214880"/>
            <a:ext cx="3169920" cy="31597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D7857B7-56FD-9316-DE21-E15A2F65EDDF}"/>
              </a:ext>
            </a:extLst>
          </p:cNvPr>
          <p:cNvGrpSpPr/>
          <p:nvPr/>
        </p:nvGrpSpPr>
        <p:grpSpPr>
          <a:xfrm>
            <a:off x="955040" y="4135120"/>
            <a:ext cx="1112520" cy="200656"/>
            <a:chOff x="955040" y="4135120"/>
            <a:chExt cx="1112520" cy="200656"/>
          </a:xfrm>
        </p:grpSpPr>
        <p:sp>
          <p:nvSpPr>
            <p:cNvPr id="24" name="Oval 23">
              <a:extLst>
                <a:ext uri="{FF2B5EF4-FFF2-40B4-BE49-F238E27FC236}">
                  <a16:creationId xmlns:a16="http://schemas.microsoft.com/office/drawing/2014/main" id="{73FA5E1E-BDF5-8FB2-54BE-C398493D9FAC}"/>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D5779F7-0B67-AB21-9066-DFE908A1FD4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821D5A-F75D-A029-B076-98195ECC0232}"/>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1DFC090-1F80-02C6-9C6C-5C5B48FC80BE}"/>
              </a:ext>
            </a:extLst>
          </p:cNvPr>
          <p:cNvGrpSpPr/>
          <p:nvPr/>
        </p:nvGrpSpPr>
        <p:grpSpPr>
          <a:xfrm>
            <a:off x="4373880" y="4152896"/>
            <a:ext cx="1112520" cy="200656"/>
            <a:chOff x="955040" y="4135120"/>
            <a:chExt cx="1112520" cy="200656"/>
          </a:xfrm>
        </p:grpSpPr>
        <p:sp>
          <p:nvSpPr>
            <p:cNvPr id="43" name="Oval 42">
              <a:extLst>
                <a:ext uri="{FF2B5EF4-FFF2-40B4-BE49-F238E27FC236}">
                  <a16:creationId xmlns:a16="http://schemas.microsoft.com/office/drawing/2014/main" id="{C979150C-D1D4-199E-F1B8-235407804251}"/>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FE383CEC-B95F-C83E-3075-815C416E762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EB34904-076E-0AD1-0B77-F96CA6691629}"/>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Rounded Corners 45">
            <a:extLst>
              <a:ext uri="{FF2B5EF4-FFF2-40B4-BE49-F238E27FC236}">
                <a16:creationId xmlns:a16="http://schemas.microsoft.com/office/drawing/2014/main" id="{B9C42C22-3596-0DEB-0CFC-9D353E5C6205}"/>
              </a:ext>
            </a:extLst>
          </p:cNvPr>
          <p:cNvSpPr/>
          <p:nvPr/>
        </p:nvSpPr>
        <p:spPr>
          <a:xfrm>
            <a:off x="8849360" y="2773680"/>
            <a:ext cx="1625600" cy="2143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44A76F4-E8FE-D573-ACB1-7DE91FEC31B3}"/>
              </a:ext>
            </a:extLst>
          </p:cNvPr>
          <p:cNvSpPr txBox="1"/>
          <p:nvPr/>
        </p:nvSpPr>
        <p:spPr>
          <a:xfrm>
            <a:off x="845949" y="3088637"/>
            <a:ext cx="1325619" cy="369332"/>
          </a:xfrm>
          <a:prstGeom prst="rect">
            <a:avLst/>
          </a:prstGeom>
          <a:noFill/>
        </p:spPr>
        <p:txBody>
          <a:bodyPr wrap="none" rtlCol="0">
            <a:spAutoFit/>
          </a:bodyPr>
          <a:lstStyle/>
          <a:p>
            <a:r>
              <a:rPr lang="en-US" dirty="0"/>
              <a:t>Transformer</a:t>
            </a:r>
          </a:p>
        </p:txBody>
      </p:sp>
      <p:sp>
        <p:nvSpPr>
          <p:cNvPr id="48" name="TextBox 47">
            <a:extLst>
              <a:ext uri="{FF2B5EF4-FFF2-40B4-BE49-F238E27FC236}">
                <a16:creationId xmlns:a16="http://schemas.microsoft.com/office/drawing/2014/main" id="{6D24254F-A313-287A-6E9A-FC4955DB1727}"/>
              </a:ext>
            </a:extLst>
          </p:cNvPr>
          <p:cNvSpPr txBox="1"/>
          <p:nvPr/>
        </p:nvSpPr>
        <p:spPr>
          <a:xfrm>
            <a:off x="1065293" y="3378707"/>
            <a:ext cx="910827" cy="369332"/>
          </a:xfrm>
          <a:prstGeom prst="rect">
            <a:avLst/>
          </a:prstGeom>
          <a:noFill/>
        </p:spPr>
        <p:txBody>
          <a:bodyPr wrap="none" rtlCol="0">
            <a:spAutoFit/>
          </a:bodyPr>
          <a:lstStyle/>
          <a:p>
            <a:r>
              <a:rPr lang="en-US" dirty="0"/>
              <a:t>12-0-12</a:t>
            </a:r>
          </a:p>
        </p:txBody>
      </p:sp>
      <p:sp>
        <p:nvSpPr>
          <p:cNvPr id="49" name="TextBox 48">
            <a:extLst>
              <a:ext uri="{FF2B5EF4-FFF2-40B4-BE49-F238E27FC236}">
                <a16:creationId xmlns:a16="http://schemas.microsoft.com/office/drawing/2014/main" id="{C2311545-5318-CE8A-DF3F-8D106098268E}"/>
              </a:ext>
            </a:extLst>
          </p:cNvPr>
          <p:cNvSpPr txBox="1"/>
          <p:nvPr/>
        </p:nvSpPr>
        <p:spPr>
          <a:xfrm>
            <a:off x="7620000" y="1757681"/>
            <a:ext cx="2265680" cy="369332"/>
          </a:xfrm>
          <a:prstGeom prst="rect">
            <a:avLst/>
          </a:prstGeom>
          <a:noFill/>
        </p:spPr>
        <p:txBody>
          <a:bodyPr wrap="square" rtlCol="0">
            <a:spAutoFit/>
          </a:bodyPr>
          <a:lstStyle/>
          <a:p>
            <a:r>
              <a:rPr lang="en-US" dirty="0"/>
              <a:t>Base Board</a:t>
            </a:r>
          </a:p>
        </p:txBody>
      </p:sp>
      <p:sp>
        <p:nvSpPr>
          <p:cNvPr id="50" name="TextBox 49">
            <a:extLst>
              <a:ext uri="{FF2B5EF4-FFF2-40B4-BE49-F238E27FC236}">
                <a16:creationId xmlns:a16="http://schemas.microsoft.com/office/drawing/2014/main" id="{300D22E0-CBB3-61EB-8141-FA387D834838}"/>
              </a:ext>
            </a:extLst>
          </p:cNvPr>
          <p:cNvSpPr txBox="1"/>
          <p:nvPr/>
        </p:nvSpPr>
        <p:spPr>
          <a:xfrm>
            <a:off x="4013200" y="2615679"/>
            <a:ext cx="2265680" cy="369332"/>
          </a:xfrm>
          <a:prstGeom prst="rect">
            <a:avLst/>
          </a:prstGeom>
          <a:noFill/>
        </p:spPr>
        <p:txBody>
          <a:bodyPr wrap="square" rtlCol="0">
            <a:spAutoFit/>
          </a:bodyPr>
          <a:lstStyle/>
          <a:p>
            <a:r>
              <a:rPr lang="en-US" dirty="0"/>
              <a:t>Power supply board</a:t>
            </a:r>
          </a:p>
        </p:txBody>
      </p:sp>
      <p:sp>
        <p:nvSpPr>
          <p:cNvPr id="51" name="TextBox 50">
            <a:extLst>
              <a:ext uri="{FF2B5EF4-FFF2-40B4-BE49-F238E27FC236}">
                <a16:creationId xmlns:a16="http://schemas.microsoft.com/office/drawing/2014/main" id="{0F25302A-DDF5-B8CE-CF21-4BBE2FF5E3F4}"/>
              </a:ext>
            </a:extLst>
          </p:cNvPr>
          <p:cNvSpPr txBox="1"/>
          <p:nvPr/>
        </p:nvSpPr>
        <p:spPr>
          <a:xfrm>
            <a:off x="8890000" y="3601226"/>
            <a:ext cx="1544320" cy="369332"/>
          </a:xfrm>
          <a:prstGeom prst="rect">
            <a:avLst/>
          </a:prstGeom>
          <a:noFill/>
        </p:spPr>
        <p:txBody>
          <a:bodyPr wrap="square" rtlCol="0">
            <a:spAutoFit/>
          </a:bodyPr>
          <a:lstStyle/>
          <a:p>
            <a:pPr algn="ctr"/>
            <a:r>
              <a:rPr lang="en-US" dirty="0"/>
              <a:t>Arduino uno</a:t>
            </a:r>
          </a:p>
        </p:txBody>
      </p:sp>
      <p:grpSp>
        <p:nvGrpSpPr>
          <p:cNvPr id="52" name="Group 51">
            <a:extLst>
              <a:ext uri="{FF2B5EF4-FFF2-40B4-BE49-F238E27FC236}">
                <a16:creationId xmlns:a16="http://schemas.microsoft.com/office/drawing/2014/main" id="{0A42A00F-C1DD-51B2-47A0-40094340693B}"/>
              </a:ext>
            </a:extLst>
          </p:cNvPr>
          <p:cNvGrpSpPr/>
          <p:nvPr/>
        </p:nvGrpSpPr>
        <p:grpSpPr>
          <a:xfrm rot="5400000">
            <a:off x="7496812" y="3696964"/>
            <a:ext cx="1112520" cy="200656"/>
            <a:chOff x="955040" y="4135120"/>
            <a:chExt cx="1112520" cy="200656"/>
          </a:xfrm>
        </p:grpSpPr>
        <p:sp>
          <p:nvSpPr>
            <p:cNvPr id="53" name="Oval 52">
              <a:extLst>
                <a:ext uri="{FF2B5EF4-FFF2-40B4-BE49-F238E27FC236}">
                  <a16:creationId xmlns:a16="http://schemas.microsoft.com/office/drawing/2014/main" id="{3BF21D59-2800-3642-838E-E30522265959}"/>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8D0D142-6C09-A55F-A4C6-640CC7A2ED2F}"/>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1195699-1EB3-8B52-437C-9FF0AEC6246B}"/>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Isosceles Triangle 55">
            <a:extLst>
              <a:ext uri="{FF2B5EF4-FFF2-40B4-BE49-F238E27FC236}">
                <a16:creationId xmlns:a16="http://schemas.microsoft.com/office/drawing/2014/main" id="{7E5A791F-4569-946D-A269-C8603920BD97}"/>
              </a:ext>
            </a:extLst>
          </p:cNvPr>
          <p:cNvSpPr/>
          <p:nvPr/>
        </p:nvSpPr>
        <p:spPr>
          <a:xfrm flipV="1">
            <a:off x="1381005" y="5506720"/>
            <a:ext cx="279402" cy="314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4D127C34-C0FD-9517-85CD-8F85D256A726}"/>
              </a:ext>
            </a:extLst>
          </p:cNvPr>
          <p:cNvCxnSpPr>
            <a:cxnSpLocks/>
            <a:stCxn id="25" idx="4"/>
            <a:endCxn id="56" idx="3"/>
          </p:cNvCxnSpPr>
          <p:nvPr/>
        </p:nvCxnSpPr>
        <p:spPr>
          <a:xfrm>
            <a:off x="1508760" y="4318000"/>
            <a:ext cx="11946" cy="11887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8C513E8-8F12-55F8-4AC8-933772950D6B}"/>
              </a:ext>
            </a:extLst>
          </p:cNvPr>
          <p:cNvCxnSpPr>
            <a:cxnSpLocks/>
            <a:stCxn id="31" idx="6"/>
            <a:endCxn id="66" idx="6"/>
          </p:cNvCxnSpPr>
          <p:nvPr/>
        </p:nvCxnSpPr>
        <p:spPr>
          <a:xfrm flipV="1">
            <a:off x="2067560" y="3470147"/>
            <a:ext cx="2489200" cy="774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B53EF21-3611-51C7-6296-050834A1CDB9}"/>
              </a:ext>
            </a:extLst>
          </p:cNvPr>
          <p:cNvSpPr/>
          <p:nvPr/>
        </p:nvSpPr>
        <p:spPr>
          <a:xfrm>
            <a:off x="4373880" y="33787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19FDE1F8-46D7-21A1-B5E9-67CD13C73C2D}"/>
              </a:ext>
            </a:extLst>
          </p:cNvPr>
          <p:cNvSpPr txBox="1"/>
          <p:nvPr/>
        </p:nvSpPr>
        <p:spPr>
          <a:xfrm>
            <a:off x="4617720" y="3257523"/>
            <a:ext cx="970280" cy="369332"/>
          </a:xfrm>
          <a:prstGeom prst="rect">
            <a:avLst/>
          </a:prstGeom>
          <a:noFill/>
        </p:spPr>
        <p:txBody>
          <a:bodyPr wrap="square" rtlCol="0">
            <a:spAutoFit/>
          </a:bodyPr>
          <a:lstStyle/>
          <a:p>
            <a:r>
              <a:rPr lang="en-US" dirty="0"/>
              <a:t>P</a:t>
            </a:r>
            <a:r>
              <a:rPr lang="en-US" baseline="-25000" dirty="0"/>
              <a:t>in</a:t>
            </a:r>
          </a:p>
        </p:txBody>
      </p:sp>
    </p:spTree>
    <p:extLst>
      <p:ext uri="{BB962C8B-B14F-4D97-AF65-F5344CB8AC3E}">
        <p14:creationId xmlns:p14="http://schemas.microsoft.com/office/powerpoint/2010/main" val="141661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7081520" cy="646331"/>
          </a:xfrm>
          <a:prstGeom prst="rect">
            <a:avLst/>
          </a:prstGeom>
          <a:noFill/>
        </p:spPr>
        <p:txBody>
          <a:bodyPr wrap="square" rtlCol="0">
            <a:spAutoFit/>
          </a:bodyPr>
          <a:lstStyle/>
          <a:p>
            <a:r>
              <a:rPr lang="en-US" sz="3600" b="1" dirty="0"/>
              <a:t>Existing Methods &amp; Limitations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mj-lt"/>
              </a:rPr>
              <a:t>Static ultrasonic sensors</a:t>
            </a:r>
            <a:r>
              <a:rPr lang="en-US" sz="2400" dirty="0">
                <a:latin typeface="+mj-lt"/>
              </a:rPr>
              <a:t> provide monodirectional obstacle detection, leading to </a:t>
            </a:r>
            <a:r>
              <a:rPr lang="en-US" sz="2400" b="1" dirty="0">
                <a:latin typeface="+mj-lt"/>
              </a:rPr>
              <a:t>blind spots</a:t>
            </a:r>
            <a:r>
              <a:rPr lang="en-US" sz="2400" dirty="0">
                <a:latin typeface="+mj-lt"/>
              </a:rPr>
              <a:t> and inefficiencies in complex environments.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Signal reflections cause inaccurate readings, requiring </a:t>
            </a:r>
            <a:r>
              <a:rPr lang="en-US" sz="2400" b="1" dirty="0">
                <a:latin typeface="+mj-lt"/>
              </a:rPr>
              <a:t>frequent path recalculations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b="1" dirty="0">
                <a:latin typeface="+mj-lt"/>
              </a:rPr>
              <a:t>Lack of servo motor-driven</a:t>
            </a:r>
            <a:r>
              <a:rPr lang="en-US" sz="2400" dirty="0">
                <a:latin typeface="+mj-lt"/>
              </a:rPr>
              <a:t> scanning limits adaptive obstacle detection capabilities.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Absence of motor control mechanisms (e.g., L293D driver) results in imprecise movement and inefficient navigation.</a:t>
            </a:r>
          </a:p>
        </p:txBody>
      </p:sp>
    </p:spTree>
    <p:extLst>
      <p:ext uri="{BB962C8B-B14F-4D97-AF65-F5344CB8AC3E}">
        <p14:creationId xmlns:p14="http://schemas.microsoft.com/office/powerpoint/2010/main" val="380012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3921760" cy="646331"/>
          </a:xfrm>
          <a:prstGeom prst="rect">
            <a:avLst/>
          </a:prstGeom>
          <a:noFill/>
        </p:spPr>
        <p:txBody>
          <a:bodyPr wrap="square" rtlCol="0">
            <a:spAutoFit/>
          </a:bodyPr>
          <a:lstStyle/>
          <a:p>
            <a:r>
              <a:rPr lang="en-US" sz="3600" b="1" dirty="0"/>
              <a:t>Proposed Method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00360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Advantages &amp; Future Scope</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785652"/>
          </a:xfrm>
          <a:prstGeom prst="rect">
            <a:avLst/>
          </a:prstGeom>
          <a:noFill/>
        </p:spPr>
        <p:txBody>
          <a:bodyPr wrap="square" rtlCol="0">
            <a:spAutoFit/>
          </a:bodyPr>
          <a:lstStyle/>
          <a:p>
            <a:r>
              <a:rPr lang="en-US" sz="2400" b="1" dirty="0"/>
              <a:t>Advantage:</a:t>
            </a:r>
          </a:p>
          <a:p>
            <a:pPr marL="342900" indent="-342900">
              <a:buFont typeface="Arial" panose="020B0604020202020204" pitchFamily="34" charset="0"/>
              <a:buChar char="•"/>
            </a:pPr>
            <a:r>
              <a:rPr lang="en-US" sz="2400" dirty="0">
                <a:latin typeface="+mj-lt"/>
              </a:rPr>
              <a:t>Enhanced Mobility</a:t>
            </a:r>
          </a:p>
          <a:p>
            <a:pPr marL="342900" indent="-342900">
              <a:buFont typeface="Arial" panose="020B0604020202020204" pitchFamily="34" charset="0"/>
              <a:buChar char="•"/>
            </a:pPr>
            <a:r>
              <a:rPr lang="en-US" sz="2400" dirty="0">
                <a:latin typeface="+mj-lt"/>
              </a:rPr>
              <a:t>Time Efficiency</a:t>
            </a:r>
            <a:endParaRPr lang="en-US" sz="2400" b="1" dirty="0">
              <a:latin typeface="+mj-lt"/>
            </a:endParaRPr>
          </a:p>
          <a:p>
            <a:pPr marL="342900" indent="-342900">
              <a:buFont typeface="Arial" panose="020B0604020202020204" pitchFamily="34" charset="0"/>
              <a:buChar char="•"/>
            </a:pPr>
            <a:r>
              <a:rPr lang="en-US" sz="2400" dirty="0">
                <a:latin typeface="+mj-lt"/>
              </a:rPr>
              <a:t>Efficient Pathfinding</a:t>
            </a:r>
            <a:endParaRPr lang="en-US" sz="2400" b="1" dirty="0">
              <a:latin typeface="+mj-lt"/>
            </a:endParaRPr>
          </a:p>
          <a:p>
            <a:pPr marL="342900" indent="-342900">
              <a:buFont typeface="Arial" panose="020B0604020202020204" pitchFamily="34" charset="0"/>
              <a:buChar char="•"/>
            </a:pPr>
            <a:r>
              <a:rPr lang="en-US" sz="2400" dirty="0">
                <a:latin typeface="+mj-lt"/>
              </a:rPr>
              <a:t>Energy Efficiency</a:t>
            </a:r>
          </a:p>
          <a:p>
            <a:r>
              <a:rPr lang="en-US" sz="2400" dirty="0">
                <a:latin typeface="+mj-lt"/>
              </a:rPr>
              <a:t> </a:t>
            </a:r>
          </a:p>
          <a:p>
            <a:r>
              <a:rPr lang="en-US" sz="2400" b="1" dirty="0"/>
              <a:t>Future Scopes:</a:t>
            </a:r>
          </a:p>
          <a:p>
            <a:pPr marL="342900" indent="-342900">
              <a:buFont typeface="Arial" panose="020B0604020202020204" pitchFamily="34" charset="0"/>
              <a:buChar char="•"/>
            </a:pPr>
            <a:r>
              <a:rPr lang="en-US" sz="2400" dirty="0">
                <a:latin typeface="+mj-lt"/>
              </a:rPr>
              <a:t>Disaster Response</a:t>
            </a:r>
          </a:p>
          <a:p>
            <a:pPr marL="342900" indent="-342900">
              <a:buFont typeface="Arial" panose="020B0604020202020204" pitchFamily="34" charset="0"/>
              <a:buChar char="•"/>
            </a:pPr>
            <a:r>
              <a:rPr lang="en-US" sz="2400" dirty="0">
                <a:latin typeface="+mj-lt"/>
              </a:rPr>
              <a:t>Smart Vehicles</a:t>
            </a:r>
          </a:p>
          <a:p>
            <a:pPr marL="342900" indent="-342900">
              <a:buFont typeface="Arial" panose="020B0604020202020204" pitchFamily="34" charset="0"/>
              <a:buChar char="•"/>
            </a:pPr>
            <a:r>
              <a:rPr lang="en-US" sz="2400" dirty="0">
                <a:latin typeface="+mj-lt"/>
              </a:rPr>
              <a:t>Space Exploration</a:t>
            </a:r>
          </a:p>
        </p:txBody>
      </p:sp>
    </p:spTree>
    <p:extLst>
      <p:ext uri="{BB962C8B-B14F-4D97-AF65-F5344CB8AC3E}">
        <p14:creationId xmlns:p14="http://schemas.microsoft.com/office/powerpoint/2010/main" val="220559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IoT-enabled</a:t>
            </a:r>
            <a:r>
              <a:rPr lang="en-US" sz="2400" dirty="0"/>
              <a:t> omnidirectional pathfinding system to improve real-time obstacle detection and navigation for autonomous robotic vehicles. By integrating a </a:t>
            </a:r>
            <a:r>
              <a:rPr lang="en-US" sz="2400" b="1" dirty="0"/>
              <a:t>single ultrasonic sensor</a:t>
            </a:r>
            <a:r>
              <a:rPr lang="en-US" sz="2400" dirty="0"/>
              <a:t>, a servo motor, L293D motor driver, and IoT-based monitoring,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156728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7611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969</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15</cp:revision>
  <dcterms:created xsi:type="dcterms:W3CDTF">2025-02-19T13:44:53Z</dcterms:created>
  <dcterms:modified xsi:type="dcterms:W3CDTF">2025-03-10T03:11:11Z</dcterms:modified>
</cp:coreProperties>
</file>