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8" r:id="rId11"/>
    <p:sldId id="270" r:id="rId12"/>
    <p:sldId id="269" r:id="rId13"/>
    <p:sldId id="257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7" autoAdjust="0"/>
    <p:restoredTop sz="92063" autoAdjust="0"/>
  </p:normalViewPr>
  <p:slideViewPr>
    <p:cSldViewPr snapToGrid="0" snapToObjects="1">
      <p:cViewPr varScale="1">
        <p:scale>
          <a:sx n="92" d="100"/>
          <a:sy n="9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CECA7-9F9A-D94B-A864-18107181476D}" type="doc">
      <dgm:prSet loTypeId="urn:microsoft.com/office/officeart/2008/layout/RadialCluster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9F4E3C-F338-814C-BC33-0607DFF2BFEA}">
      <dgm:prSet phldrT="[Text]"/>
      <dgm:spPr/>
      <dgm:t>
        <a:bodyPr/>
        <a:lstStyle/>
        <a:p>
          <a:r>
            <a:rPr lang="en-US" dirty="0" smtClean="0"/>
            <a:t>CST</a:t>
          </a:r>
          <a:endParaRPr lang="en-US" dirty="0"/>
        </a:p>
      </dgm:t>
    </dgm:pt>
    <dgm:pt modelId="{F64509ED-62B2-6046-AA73-5BA5042A39F2}" type="parTrans" cxnId="{128EE48D-BE44-CA43-9414-4F4D39AB92B0}">
      <dgm:prSet/>
      <dgm:spPr/>
      <dgm:t>
        <a:bodyPr/>
        <a:lstStyle/>
        <a:p>
          <a:endParaRPr lang="en-US"/>
        </a:p>
      </dgm:t>
    </dgm:pt>
    <dgm:pt modelId="{2AC01D8B-E685-524C-98EE-34C4AB9C0E04}" type="sibTrans" cxnId="{128EE48D-BE44-CA43-9414-4F4D39AB92B0}">
      <dgm:prSet/>
      <dgm:spPr/>
      <dgm:t>
        <a:bodyPr/>
        <a:lstStyle/>
        <a:p>
          <a:endParaRPr lang="en-US"/>
        </a:p>
      </dgm:t>
    </dgm:pt>
    <dgm:pt modelId="{3513C681-CAA7-A449-AEB5-EAFEA6CE1BBF}">
      <dgm:prSet phldrT="[Text]"/>
      <dgm:spPr/>
      <dgm:t>
        <a:bodyPr/>
        <a:lstStyle/>
        <a:p>
          <a:r>
            <a:rPr lang="en-US" dirty="0" smtClean="0"/>
            <a:t>Input: CSF binary File</a:t>
          </a:r>
        </a:p>
        <a:p>
          <a:r>
            <a:rPr lang="en-US" dirty="0" smtClean="0"/>
            <a:t>Output: CSF binary signature</a:t>
          </a:r>
          <a:endParaRPr lang="en-US" dirty="0"/>
        </a:p>
      </dgm:t>
    </dgm:pt>
    <dgm:pt modelId="{3F994B4E-D817-084F-AF60-27F317CCBF44}" type="parTrans" cxnId="{F252CD47-773A-8A4F-8EE2-92814C80F6FE}">
      <dgm:prSet/>
      <dgm:spPr/>
      <dgm:t>
        <a:bodyPr/>
        <a:lstStyle/>
        <a:p>
          <a:endParaRPr lang="en-US"/>
        </a:p>
      </dgm:t>
    </dgm:pt>
    <dgm:pt modelId="{8381A13F-16D0-2642-9398-9BB7F8256B7E}" type="sibTrans" cxnId="{F252CD47-773A-8A4F-8EE2-92814C80F6FE}">
      <dgm:prSet/>
      <dgm:spPr/>
      <dgm:t>
        <a:bodyPr/>
        <a:lstStyle/>
        <a:p>
          <a:endParaRPr lang="en-US"/>
        </a:p>
      </dgm:t>
    </dgm:pt>
    <dgm:pt modelId="{E64783E8-DC75-AC49-80D1-5732BABF9058}">
      <dgm:prSet phldrT="[Text]"/>
      <dgm:spPr/>
      <dgm:t>
        <a:bodyPr/>
        <a:lstStyle/>
        <a:p>
          <a:r>
            <a:rPr lang="en-US" dirty="0" smtClean="0"/>
            <a:t>Input: Public key certs</a:t>
          </a:r>
        </a:p>
        <a:p>
          <a:r>
            <a:rPr lang="en-US" dirty="0" smtClean="0"/>
            <a:t>Output: Table of Hash Values of SRK</a:t>
          </a:r>
        </a:p>
      </dgm:t>
    </dgm:pt>
    <dgm:pt modelId="{C08826BD-B9F8-0548-A784-4BF34C1CEBCD}" type="parTrans" cxnId="{33FD165E-FB36-9E4B-8ECC-03B898B22900}">
      <dgm:prSet/>
      <dgm:spPr/>
      <dgm:t>
        <a:bodyPr/>
        <a:lstStyle/>
        <a:p>
          <a:endParaRPr lang="en-US"/>
        </a:p>
      </dgm:t>
    </dgm:pt>
    <dgm:pt modelId="{4BFF80E7-DDB8-BF4A-841C-C23A4A77E84C}" type="sibTrans" cxnId="{33FD165E-FB36-9E4B-8ECC-03B898B22900}">
      <dgm:prSet/>
      <dgm:spPr/>
      <dgm:t>
        <a:bodyPr/>
        <a:lstStyle/>
        <a:p>
          <a:endParaRPr lang="en-US"/>
        </a:p>
      </dgm:t>
    </dgm:pt>
    <dgm:pt modelId="{D7D8303D-0B9E-A54B-B121-7561F7AA1F61}">
      <dgm:prSet phldrT="[Text]"/>
      <dgm:spPr/>
      <dgm:t>
        <a:bodyPr/>
        <a:lstStyle/>
        <a:p>
          <a:r>
            <a:rPr lang="en-US" dirty="0" smtClean="0"/>
            <a:t>Input: Public key certs</a:t>
          </a:r>
        </a:p>
        <a:p>
          <a:r>
            <a:rPr lang="en-US" dirty="0" smtClean="0"/>
            <a:t>Output: SRK Table (public keys)</a:t>
          </a:r>
        </a:p>
      </dgm:t>
    </dgm:pt>
    <dgm:pt modelId="{2D4F8F07-71B4-4645-B088-1598018E3B43}" type="parTrans" cxnId="{13A788D5-0253-2C4A-9511-92EA22EE93B9}">
      <dgm:prSet/>
      <dgm:spPr/>
      <dgm:t>
        <a:bodyPr/>
        <a:lstStyle/>
        <a:p>
          <a:endParaRPr lang="en-US"/>
        </a:p>
      </dgm:t>
    </dgm:pt>
    <dgm:pt modelId="{C459DDC4-62FA-2F4C-8D55-36DDF67CFBCE}" type="sibTrans" cxnId="{13A788D5-0253-2C4A-9511-92EA22EE93B9}">
      <dgm:prSet/>
      <dgm:spPr/>
      <dgm:t>
        <a:bodyPr/>
        <a:lstStyle/>
        <a:p>
          <a:endParaRPr lang="en-US"/>
        </a:p>
      </dgm:t>
    </dgm:pt>
    <dgm:pt modelId="{F733A123-D66E-454A-9021-B10EECB90AB5}" type="pres">
      <dgm:prSet presAssocID="{222CECA7-9F9A-D94B-A864-18107181476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A713D8-A314-C94E-9A55-3E0040470796}" type="pres">
      <dgm:prSet presAssocID="{7F9F4E3C-F338-814C-BC33-0607DFF2BFEA}" presName="singleCycle" presStyleCnt="0"/>
      <dgm:spPr/>
    </dgm:pt>
    <dgm:pt modelId="{BBDF9334-DC6D-CE40-B9C5-8F521898E156}" type="pres">
      <dgm:prSet presAssocID="{7F9F4E3C-F338-814C-BC33-0607DFF2BFEA}" presName="singleCenter" presStyleLbl="node1" presStyleIdx="0" presStyleCnt="4" custLinFactNeighborY="-1265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56D67E8-47BD-0C47-AEB8-03FC36DE4B69}" type="pres">
      <dgm:prSet presAssocID="{3F994B4E-D817-084F-AF60-27F317CCBF44}" presName="Name56" presStyleLbl="parChTrans1D2" presStyleIdx="0" presStyleCnt="3"/>
      <dgm:spPr/>
      <dgm:t>
        <a:bodyPr/>
        <a:lstStyle/>
        <a:p>
          <a:endParaRPr lang="en-US"/>
        </a:p>
      </dgm:t>
    </dgm:pt>
    <dgm:pt modelId="{13216490-FCA2-D14E-B5AD-96822B0D5000}" type="pres">
      <dgm:prSet presAssocID="{3513C681-CAA7-A449-AEB5-EAFEA6CE1BBF}" presName="text0" presStyleLbl="node1" presStyleIdx="1" presStyleCnt="4" custScaleX="387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FE04F-CCCE-1648-B777-9F37EEABAC36}" type="pres">
      <dgm:prSet presAssocID="{C08826BD-B9F8-0548-A784-4BF34C1CEBCD}" presName="Name56" presStyleLbl="parChTrans1D2" presStyleIdx="1" presStyleCnt="3"/>
      <dgm:spPr/>
      <dgm:t>
        <a:bodyPr/>
        <a:lstStyle/>
        <a:p>
          <a:endParaRPr lang="en-US"/>
        </a:p>
      </dgm:t>
    </dgm:pt>
    <dgm:pt modelId="{512301B1-0BA6-AE4C-8C99-302A88030CA0}" type="pres">
      <dgm:prSet presAssocID="{E64783E8-DC75-AC49-80D1-5732BABF9058}" presName="text0" presStyleLbl="node1" presStyleIdx="2" presStyleCnt="4" custScaleX="363423" custScaleY="172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7CAD7-B27B-194C-BA70-E14D480E6807}" type="pres">
      <dgm:prSet presAssocID="{2D4F8F07-71B4-4645-B088-1598018E3B43}" presName="Name56" presStyleLbl="parChTrans1D2" presStyleIdx="2" presStyleCnt="3"/>
      <dgm:spPr/>
      <dgm:t>
        <a:bodyPr/>
        <a:lstStyle/>
        <a:p>
          <a:endParaRPr lang="en-US"/>
        </a:p>
      </dgm:t>
    </dgm:pt>
    <dgm:pt modelId="{052DCF51-EF46-AA49-8649-7298D935D907}" type="pres">
      <dgm:prSet presAssocID="{D7D8303D-0B9E-A54B-B121-7561F7AA1F61}" presName="text0" presStyleLbl="node1" presStyleIdx="3" presStyleCnt="4" custScaleX="347254" custScaleY="183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D431F-C47D-CC41-8806-1C03178A6DE0}" type="presOf" srcId="{2D4F8F07-71B4-4645-B088-1598018E3B43}" destId="{B3B7CAD7-B27B-194C-BA70-E14D480E6807}" srcOrd="0" destOrd="0" presId="urn:microsoft.com/office/officeart/2008/layout/RadialCluster"/>
    <dgm:cxn modelId="{127626BA-F850-5B46-8E46-42D65E8AC335}" type="presOf" srcId="{D7D8303D-0B9E-A54B-B121-7561F7AA1F61}" destId="{052DCF51-EF46-AA49-8649-7298D935D907}" srcOrd="0" destOrd="0" presId="urn:microsoft.com/office/officeart/2008/layout/RadialCluster"/>
    <dgm:cxn modelId="{7955DF07-5D7F-3C40-AD30-D51E3DD72514}" type="presOf" srcId="{7F9F4E3C-F338-814C-BC33-0607DFF2BFEA}" destId="{BBDF9334-DC6D-CE40-B9C5-8F521898E156}" srcOrd="0" destOrd="0" presId="urn:microsoft.com/office/officeart/2008/layout/RadialCluster"/>
    <dgm:cxn modelId="{33FD165E-FB36-9E4B-8ECC-03B898B22900}" srcId="{7F9F4E3C-F338-814C-BC33-0607DFF2BFEA}" destId="{E64783E8-DC75-AC49-80D1-5732BABF9058}" srcOrd="1" destOrd="0" parTransId="{C08826BD-B9F8-0548-A784-4BF34C1CEBCD}" sibTransId="{4BFF80E7-DDB8-BF4A-841C-C23A4A77E84C}"/>
    <dgm:cxn modelId="{E281711E-1283-D14D-A2E0-01C85D6CB974}" type="presOf" srcId="{3F994B4E-D817-084F-AF60-27F317CCBF44}" destId="{D56D67E8-47BD-0C47-AEB8-03FC36DE4B69}" srcOrd="0" destOrd="0" presId="urn:microsoft.com/office/officeart/2008/layout/RadialCluster"/>
    <dgm:cxn modelId="{32914A1F-16D7-2B4C-9ECF-92A5FEC3FEDC}" type="presOf" srcId="{E64783E8-DC75-AC49-80D1-5732BABF9058}" destId="{512301B1-0BA6-AE4C-8C99-302A88030CA0}" srcOrd="0" destOrd="0" presId="urn:microsoft.com/office/officeart/2008/layout/RadialCluster"/>
    <dgm:cxn modelId="{04213E2E-F476-2C4B-B1C6-E75BD505D3CF}" type="presOf" srcId="{C08826BD-B9F8-0548-A784-4BF34C1CEBCD}" destId="{FE3FE04F-CCCE-1648-B777-9F37EEABAC36}" srcOrd="0" destOrd="0" presId="urn:microsoft.com/office/officeart/2008/layout/RadialCluster"/>
    <dgm:cxn modelId="{128EE48D-BE44-CA43-9414-4F4D39AB92B0}" srcId="{222CECA7-9F9A-D94B-A864-18107181476D}" destId="{7F9F4E3C-F338-814C-BC33-0607DFF2BFEA}" srcOrd="0" destOrd="0" parTransId="{F64509ED-62B2-6046-AA73-5BA5042A39F2}" sibTransId="{2AC01D8B-E685-524C-98EE-34C4AB9C0E04}"/>
    <dgm:cxn modelId="{13A788D5-0253-2C4A-9511-92EA22EE93B9}" srcId="{7F9F4E3C-F338-814C-BC33-0607DFF2BFEA}" destId="{D7D8303D-0B9E-A54B-B121-7561F7AA1F61}" srcOrd="2" destOrd="0" parTransId="{2D4F8F07-71B4-4645-B088-1598018E3B43}" sibTransId="{C459DDC4-62FA-2F4C-8D55-36DDF67CFBCE}"/>
    <dgm:cxn modelId="{98091A3A-988C-7B41-8E9A-9C967401C099}" type="presOf" srcId="{222CECA7-9F9A-D94B-A864-18107181476D}" destId="{F733A123-D66E-454A-9021-B10EECB90AB5}" srcOrd="0" destOrd="0" presId="urn:microsoft.com/office/officeart/2008/layout/RadialCluster"/>
    <dgm:cxn modelId="{1578BC5E-E5AA-8C4D-9B5C-366CFDE86589}" type="presOf" srcId="{3513C681-CAA7-A449-AEB5-EAFEA6CE1BBF}" destId="{13216490-FCA2-D14E-B5AD-96822B0D5000}" srcOrd="0" destOrd="0" presId="urn:microsoft.com/office/officeart/2008/layout/RadialCluster"/>
    <dgm:cxn modelId="{F252CD47-773A-8A4F-8EE2-92814C80F6FE}" srcId="{7F9F4E3C-F338-814C-BC33-0607DFF2BFEA}" destId="{3513C681-CAA7-A449-AEB5-EAFEA6CE1BBF}" srcOrd="0" destOrd="0" parTransId="{3F994B4E-D817-084F-AF60-27F317CCBF44}" sibTransId="{8381A13F-16D0-2642-9398-9BB7F8256B7E}"/>
    <dgm:cxn modelId="{8465A047-AADE-8549-B819-8A2CD4A953DB}" type="presParOf" srcId="{F733A123-D66E-454A-9021-B10EECB90AB5}" destId="{DFA713D8-A314-C94E-9A55-3E0040470796}" srcOrd="0" destOrd="0" presId="urn:microsoft.com/office/officeart/2008/layout/RadialCluster"/>
    <dgm:cxn modelId="{94E7EB73-CD6D-CB4E-9357-31BC35BA0DCC}" type="presParOf" srcId="{DFA713D8-A314-C94E-9A55-3E0040470796}" destId="{BBDF9334-DC6D-CE40-B9C5-8F521898E156}" srcOrd="0" destOrd="0" presId="urn:microsoft.com/office/officeart/2008/layout/RadialCluster"/>
    <dgm:cxn modelId="{3673072A-110F-384D-A43D-8AB977FCFED9}" type="presParOf" srcId="{DFA713D8-A314-C94E-9A55-3E0040470796}" destId="{D56D67E8-47BD-0C47-AEB8-03FC36DE4B69}" srcOrd="1" destOrd="0" presId="urn:microsoft.com/office/officeart/2008/layout/RadialCluster"/>
    <dgm:cxn modelId="{59048A07-C520-F444-AB62-D72AE851E133}" type="presParOf" srcId="{DFA713D8-A314-C94E-9A55-3E0040470796}" destId="{13216490-FCA2-D14E-B5AD-96822B0D5000}" srcOrd="2" destOrd="0" presId="urn:microsoft.com/office/officeart/2008/layout/RadialCluster"/>
    <dgm:cxn modelId="{1E583B69-F25F-4F4C-86D3-348121A1E48A}" type="presParOf" srcId="{DFA713D8-A314-C94E-9A55-3E0040470796}" destId="{FE3FE04F-CCCE-1648-B777-9F37EEABAC36}" srcOrd="3" destOrd="0" presId="urn:microsoft.com/office/officeart/2008/layout/RadialCluster"/>
    <dgm:cxn modelId="{F52C8D73-9FA0-C24C-8B0E-3B753E4217B5}" type="presParOf" srcId="{DFA713D8-A314-C94E-9A55-3E0040470796}" destId="{512301B1-0BA6-AE4C-8C99-302A88030CA0}" srcOrd="4" destOrd="0" presId="urn:microsoft.com/office/officeart/2008/layout/RadialCluster"/>
    <dgm:cxn modelId="{2A6CDE4A-F172-9044-A1ED-BCCDF159C78C}" type="presParOf" srcId="{DFA713D8-A314-C94E-9A55-3E0040470796}" destId="{B3B7CAD7-B27B-194C-BA70-E14D480E6807}" srcOrd="5" destOrd="0" presId="urn:microsoft.com/office/officeart/2008/layout/RadialCluster"/>
    <dgm:cxn modelId="{D51192D3-DB7F-3C4D-B31F-18C416DB2C5D}" type="presParOf" srcId="{DFA713D8-A314-C94E-9A55-3E0040470796}" destId="{052DCF51-EF46-AA49-8649-7298D935D90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F9334-DC6D-CE40-B9C5-8F521898E156}">
      <dsp:nvSpPr>
        <dsp:cNvPr id="0" name=""/>
        <dsp:cNvSpPr/>
      </dsp:nvSpPr>
      <dsp:spPr>
        <a:xfrm>
          <a:off x="3399132" y="1386796"/>
          <a:ext cx="1357788" cy="13577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CST</a:t>
          </a:r>
          <a:endParaRPr lang="en-US" sz="3600" kern="1200" dirty="0"/>
        </a:p>
      </dsp:txBody>
      <dsp:txXfrm>
        <a:off x="3465414" y="1453078"/>
        <a:ext cx="1225224" cy="1225224"/>
      </dsp:txXfrm>
    </dsp:sp>
    <dsp:sp modelId="{D56D67E8-47BD-0C47-AEB8-03FC36DE4B69}">
      <dsp:nvSpPr>
        <dsp:cNvPr id="0" name=""/>
        <dsp:cNvSpPr/>
      </dsp:nvSpPr>
      <dsp:spPr>
        <a:xfrm rot="16200000">
          <a:off x="3865775" y="1174545"/>
          <a:ext cx="424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45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16490-FCA2-D14E-B5AD-96822B0D5000}">
      <dsp:nvSpPr>
        <dsp:cNvPr id="0" name=""/>
        <dsp:cNvSpPr/>
      </dsp:nvSpPr>
      <dsp:spPr>
        <a:xfrm>
          <a:off x="2313800" y="52575"/>
          <a:ext cx="3528452" cy="9097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Input: CSF binary File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Output: CSF binary signature</a:t>
          </a:r>
          <a:endParaRPr lang="en-US" sz="2100" kern="1200" dirty="0"/>
        </a:p>
      </dsp:txBody>
      <dsp:txXfrm>
        <a:off x="2358209" y="96984"/>
        <a:ext cx="3439634" cy="820900"/>
      </dsp:txXfrm>
    </dsp:sp>
    <dsp:sp modelId="{FE3FE04F-CCCE-1648-B777-9F37EEABAC36}">
      <dsp:nvSpPr>
        <dsp:cNvPr id="0" name=""/>
        <dsp:cNvSpPr/>
      </dsp:nvSpPr>
      <dsp:spPr>
        <a:xfrm rot="2460533">
          <a:off x="4720251" y="2754085"/>
          <a:ext cx="2988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870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301B1-0BA6-AE4C-8C99-302A88030CA0}">
      <dsp:nvSpPr>
        <dsp:cNvPr id="0" name=""/>
        <dsp:cNvSpPr/>
      </dsp:nvSpPr>
      <dsp:spPr>
        <a:xfrm>
          <a:off x="4231653" y="2852141"/>
          <a:ext cx="3306126" cy="15691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Input: Public key certs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Output: Table of Hash Values of SRK</a:t>
          </a:r>
        </a:p>
      </dsp:txBody>
      <dsp:txXfrm>
        <a:off x="4308252" y="2928740"/>
        <a:ext cx="3152928" cy="1415948"/>
      </dsp:txXfrm>
    </dsp:sp>
    <dsp:sp modelId="{B3B7CAD7-B27B-194C-BA70-E14D480E6807}">
      <dsp:nvSpPr>
        <dsp:cNvPr id="0" name=""/>
        <dsp:cNvSpPr/>
      </dsp:nvSpPr>
      <dsp:spPr>
        <a:xfrm rot="8339467">
          <a:off x="3206589" y="2728035"/>
          <a:ext cx="2194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47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DCF51-EF46-AA49-8649-7298D935D907}">
      <dsp:nvSpPr>
        <dsp:cNvPr id="0" name=""/>
        <dsp:cNvSpPr/>
      </dsp:nvSpPr>
      <dsp:spPr>
        <a:xfrm>
          <a:off x="691819" y="2800041"/>
          <a:ext cx="3159034" cy="16733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Input: Public key certs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Output: SRK Table (public keys)</a:t>
          </a:r>
        </a:p>
      </dsp:txBody>
      <dsp:txXfrm>
        <a:off x="773505" y="2881727"/>
        <a:ext cx="2995662" cy="1509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2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6869-3427-8A42-8597-23EAD5C1414B}" type="datetimeFigureOut">
              <a:rPr lang="en-US" smtClean="0"/>
              <a:t>17/1/18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786F-AE50-1A46-9B6E-11F9D4CF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secure boot through FUSE and through PUF technologies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52" y="0"/>
            <a:ext cx="4174247" cy="1662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199" y="5977884"/>
            <a:ext cx="3086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Prepared By: R Dheeraj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4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BroadKey</a:t>
            </a:r>
            <a:r>
              <a:rPr lang="en-US" dirty="0"/>
              <a:t> software based secure boot (PUF </a:t>
            </a:r>
            <a:r>
              <a:rPr lang="en-US" dirty="0" smtClean="0"/>
              <a:t>technology)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812983"/>
            <a:ext cx="4923417" cy="4279846"/>
            <a:chOff x="-110892" y="1812983"/>
            <a:chExt cx="6117554" cy="4080081"/>
          </a:xfrm>
        </p:grpSpPr>
        <p:sp>
          <p:nvSpPr>
            <p:cNvPr id="4" name="Rectangle 3"/>
            <p:cNvSpPr/>
            <p:nvPr/>
          </p:nvSpPr>
          <p:spPr>
            <a:xfrm>
              <a:off x="457200" y="2183146"/>
              <a:ext cx="1355724" cy="627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SRAM PUF</a:t>
              </a:r>
              <a:endParaRPr lang="en-US" dirty="0"/>
            </a:p>
          </p:txBody>
        </p:sp>
        <p:cxnSp>
          <p:nvCxnSpPr>
            <p:cNvPr id="6" name="Curved Connector 5"/>
            <p:cNvCxnSpPr>
              <a:stCxn id="4" idx="3"/>
              <a:endCxn id="12" idx="1"/>
            </p:cNvCxnSpPr>
            <p:nvPr/>
          </p:nvCxnSpPr>
          <p:spPr>
            <a:xfrm flipV="1">
              <a:off x="1812924" y="2168877"/>
              <a:ext cx="1483626" cy="3281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96551" y="1840691"/>
              <a:ext cx="2710111" cy="656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Latest cryptographic instance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0221" y="181298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k_start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2" idx="2"/>
              <a:endCxn id="20" idx="0"/>
            </p:cNvCxnSpPr>
            <p:nvPr/>
          </p:nvCxnSpPr>
          <p:spPr>
            <a:xfrm flipH="1">
              <a:off x="2056574" y="2497063"/>
              <a:ext cx="2595032" cy="15267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16598" y="4023835"/>
              <a:ext cx="2479952" cy="5707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Reconstruct private key (P</a:t>
              </a:r>
              <a:r>
                <a:rPr lang="en-US" baseline="-25000" dirty="0" smtClean="0"/>
                <a:t>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199" y="2840896"/>
              <a:ext cx="24117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bk_create_private_key</a:t>
              </a:r>
              <a:endParaRPr lang="en-US" dirty="0" smtClean="0"/>
            </a:p>
            <a:p>
              <a:r>
                <a:rPr lang="en-US" dirty="0" smtClean="0"/>
                <a:t>Source 1: get from device PUF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0" idx="2"/>
            </p:cNvCxnSpPr>
            <p:nvPr/>
          </p:nvCxnSpPr>
          <p:spPr>
            <a:xfrm>
              <a:off x="2056574" y="4594592"/>
              <a:ext cx="0" cy="72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110892" y="4683582"/>
              <a:ext cx="2312184" cy="616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bk_get_public_from_private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6598" y="5322307"/>
              <a:ext cx="2479952" cy="5707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public key (P</a:t>
              </a:r>
              <a:r>
                <a:rPr lang="en-US" baseline="-25000" dirty="0" smtClean="0"/>
                <a:t>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560528" y="2537510"/>
            <a:ext cx="1126272" cy="8548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74058" y="3754131"/>
            <a:ext cx="149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with P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75504" y="2300320"/>
            <a:ext cx="1598327" cy="13292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loader U-Boot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88741" y="5637414"/>
            <a:ext cx="15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with P</a:t>
            </a:r>
            <a:r>
              <a:rPr lang="en-US" baseline="-25000" dirty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75504" y="4214955"/>
            <a:ext cx="1598327" cy="13292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CSF attached with signature</a:t>
            </a:r>
            <a:endParaRPr lang="en-US" dirty="0"/>
          </a:p>
        </p:txBody>
      </p:sp>
      <p:cxnSp>
        <p:nvCxnSpPr>
          <p:cNvPr id="45" name="Elbow Connector 44"/>
          <p:cNvCxnSpPr>
            <a:stCxn id="31" idx="2"/>
            <a:endCxn id="42" idx="2"/>
          </p:cNvCxnSpPr>
          <p:nvPr/>
        </p:nvCxnSpPr>
        <p:spPr>
          <a:xfrm rot="5400000" flipH="1" flipV="1">
            <a:off x="3951693" y="3799432"/>
            <a:ext cx="86083" cy="4500711"/>
          </a:xfrm>
          <a:prstGeom prst="bentConnector3">
            <a:avLst>
              <a:gd name="adj1" fmla="val -2655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 flipH="1" flipV="1">
            <a:off x="5185739" y="1289538"/>
            <a:ext cx="414036" cy="6468454"/>
          </a:xfrm>
          <a:prstGeom prst="bentConnector3">
            <a:avLst>
              <a:gd name="adj1" fmla="val -4720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375504" y="3629525"/>
            <a:ext cx="1598327" cy="585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 Certificate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029052" y="4201149"/>
            <a:ext cx="123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 verification </a:t>
            </a:r>
            <a:endParaRPr lang="en-US" dirty="0"/>
          </a:p>
        </p:txBody>
      </p:sp>
      <p:cxnSp>
        <p:nvCxnSpPr>
          <p:cNvPr id="122" name="Curved Connector 121"/>
          <p:cNvCxnSpPr>
            <a:stCxn id="114" idx="1"/>
            <a:endCxn id="41" idx="1"/>
          </p:cNvCxnSpPr>
          <p:nvPr/>
        </p:nvCxnSpPr>
        <p:spPr>
          <a:xfrm rot="10800000">
            <a:off x="5375504" y="2964924"/>
            <a:ext cx="12700" cy="957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32866" y="3192750"/>
            <a:ext cx="134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Public key to verify</a:t>
            </a:r>
            <a:endParaRPr lang="en-US" dirty="0"/>
          </a:p>
        </p:txBody>
      </p:sp>
      <p:cxnSp>
        <p:nvCxnSpPr>
          <p:cNvPr id="125" name="Curved Connector 124"/>
          <p:cNvCxnSpPr>
            <a:stCxn id="40" idx="2"/>
            <a:endCxn id="42" idx="3"/>
          </p:cNvCxnSpPr>
          <p:nvPr/>
        </p:nvCxnSpPr>
        <p:spPr>
          <a:xfrm rot="5400000">
            <a:off x="6813050" y="4311855"/>
            <a:ext cx="1698617" cy="13218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344190" y="2300320"/>
            <a:ext cx="1617859" cy="141358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813714" y="1875545"/>
            <a:ext cx="66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1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sources to generate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entropy of device to generate private key or through user defined ECC to generate private keys. </a:t>
            </a:r>
          </a:p>
          <a:p>
            <a:r>
              <a:rPr lang="en-US" dirty="0" smtClean="0"/>
              <a:t>Problem: Keys cannot be reconstructed automatically (as seen in previous slide)</a:t>
            </a:r>
          </a:p>
          <a:p>
            <a:r>
              <a:rPr lang="en-US" dirty="0" smtClean="0"/>
              <a:t>Solution: Encrypt it by using </a:t>
            </a:r>
            <a:r>
              <a:rPr lang="en-US" dirty="0" err="1" smtClean="0"/>
              <a:t>bk_generate_cryptogram</a:t>
            </a:r>
            <a:r>
              <a:rPr lang="en-US" dirty="0" smtClean="0"/>
              <a:t> and store it in non-volatile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6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Authenticity and integrity preserved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need to verify the root of trust chain through FUSE as the root of trust chain is now the SRAM. </a:t>
            </a:r>
            <a:r>
              <a:rPr lang="en-US" dirty="0"/>
              <a:t>A</a:t>
            </a:r>
            <a:r>
              <a:rPr lang="en-US" dirty="0" smtClean="0"/>
              <a:t>dditional hardware (FUSE) not required and cost reduced.</a:t>
            </a:r>
          </a:p>
          <a:p>
            <a:r>
              <a:rPr lang="en-US" dirty="0" smtClean="0"/>
              <a:t>Different set of private and public key pairs can be generated by creating another cryptographic instance based on PUF (</a:t>
            </a:r>
            <a:r>
              <a:rPr lang="en-US" dirty="0" err="1" smtClean="0"/>
              <a:t>bk_stop</a:t>
            </a:r>
            <a:r>
              <a:rPr lang="en-US" dirty="0" smtClean="0"/>
              <a:t> followed by </a:t>
            </a:r>
            <a:r>
              <a:rPr lang="en-US" dirty="0" err="1" smtClean="0"/>
              <a:t>bk_enroll</a:t>
            </a:r>
            <a:r>
              <a:rPr lang="en-US" dirty="0" smtClean="0"/>
              <a:t>) or can be randomly generated (stored in non-volatile memory). Flexibility in PUF technology that is not available in FUSE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3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of ECC (Elliptic Curve Cryptography) in </a:t>
            </a:r>
            <a:r>
              <a:rPr lang="en-US" dirty="0" err="1" smtClean="0"/>
              <a:t>Boradkey</a:t>
            </a:r>
            <a:r>
              <a:rPr lang="en-US" dirty="0" smtClean="0"/>
              <a:t> as opposed to RSA in HAB. ECC uses lower number of bits (improves performance) </a:t>
            </a:r>
          </a:p>
          <a:p>
            <a:r>
              <a:rPr lang="en-US" dirty="0" smtClean="0"/>
              <a:t>Public key generated will be processed by the OEM and the certificate issued is stored on the non-volatile memory </a:t>
            </a:r>
            <a:r>
              <a:rPr lang="en-US" dirty="0" smtClean="0">
                <a:sym typeface="Wingdings"/>
              </a:rPr>
              <a:t> Better than the traditional way of OEM giving silicon manufacturer keys to embed in FUSE (reduced cost and liability)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7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key programming can be done at any stage in </a:t>
            </a:r>
            <a:r>
              <a:rPr lang="en-US" dirty="0" smtClean="0"/>
              <a:t>production chain (flexibility)</a:t>
            </a:r>
            <a:endParaRPr lang="en-US" dirty="0"/>
          </a:p>
          <a:p>
            <a:r>
              <a:rPr lang="en-US" dirty="0" smtClean="0"/>
              <a:t>No need for sensitive </a:t>
            </a:r>
            <a:r>
              <a:rPr lang="en-US" dirty="0"/>
              <a:t>data in </a:t>
            </a:r>
            <a:r>
              <a:rPr lang="en-US" dirty="0" smtClean="0"/>
              <a:t>non-volatile memory </a:t>
            </a:r>
            <a:r>
              <a:rPr lang="en-US" dirty="0"/>
              <a:t>(secure</a:t>
            </a:r>
            <a:r>
              <a:rPr lang="en-US" dirty="0" smtClean="0"/>
              <a:t>) or on any Flash memory (more secure)</a:t>
            </a:r>
          </a:p>
          <a:p>
            <a:r>
              <a:rPr lang="en-US" dirty="0" smtClean="0"/>
              <a:t>Easily and widely deployable (scalability) which is not available through FUSE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1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Key Intrinsic ID technology is flexible, reduces cost, easily deployable and scalable as opposed to FUSE technology. </a:t>
            </a:r>
          </a:p>
          <a:p>
            <a:r>
              <a:rPr lang="en-US" dirty="0" smtClean="0"/>
              <a:t>In the long run, total cost of ownership likely come down as opposed to FUSE. </a:t>
            </a:r>
          </a:p>
          <a:p>
            <a:r>
              <a:rPr lang="en-US" dirty="0" smtClean="0"/>
              <a:t>Recommended product to use: </a:t>
            </a:r>
            <a:r>
              <a:rPr lang="en-US" dirty="0" err="1" smtClean="0"/>
              <a:t>BroadKey</a:t>
            </a:r>
            <a:r>
              <a:rPr lang="en-US" dirty="0" smtClean="0"/>
              <a:t> Flex-E 256 bit entropy to generate a 256 bit key.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6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IMX6 – Secure boot (Process Outline)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CST (Code Signing tool generates a PKI tree)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CSF (Command Sequence File) and image key pairs are generated from the SRK (Super Root Key). Private key stays with CA and the public keys are stored as SRK Table.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54" y="2288841"/>
            <a:ext cx="6283170" cy="19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Generate SRK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2078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21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correct FUSE locations are programmed. *Note this is a one time programmable event</a:t>
            </a:r>
          </a:p>
          <a:p>
            <a:r>
              <a:rPr lang="en-US" dirty="0" smtClean="0"/>
              <a:t>Configure U-Boot to ensure secure boot. Pad </a:t>
            </a:r>
            <a:r>
              <a:rPr lang="en-US" dirty="0" err="1" smtClean="0"/>
              <a:t>Uboot</a:t>
            </a:r>
            <a:r>
              <a:rPr lang="en-US" dirty="0" smtClean="0"/>
              <a:t> image so that CSF signature data (generated using private key) can be concatenated to boot image. </a:t>
            </a:r>
          </a:p>
        </p:txBody>
      </p:sp>
    </p:spTree>
    <p:extLst>
      <p:ext uri="{BB962C8B-B14F-4D97-AF65-F5344CB8AC3E}">
        <p14:creationId xmlns:p14="http://schemas.microsoft.com/office/powerpoint/2010/main" val="6117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Hash the public keys from the SRK table and check if the keys match with that in the fuse. If verification successful, root of trust is established. </a:t>
            </a:r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1872" y="3881146"/>
            <a:ext cx="4252692" cy="799060"/>
            <a:chOff x="941871" y="3881146"/>
            <a:chExt cx="5194563" cy="1013094"/>
          </a:xfrm>
        </p:grpSpPr>
        <p:sp>
          <p:nvSpPr>
            <p:cNvPr id="4" name="Rectangle 3"/>
            <p:cNvSpPr/>
            <p:nvPr/>
          </p:nvSpPr>
          <p:spPr>
            <a:xfrm>
              <a:off x="941871" y="3881146"/>
              <a:ext cx="5194563" cy="10130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Fuse			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69053" y="4052373"/>
              <a:ext cx="3482070" cy="62783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SHA-256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endCxn id="10" idx="0"/>
          </p:cNvCxnSpPr>
          <p:nvPr/>
        </p:nvCxnSpPr>
        <p:spPr>
          <a:xfrm flipH="1">
            <a:off x="3068219" y="4680206"/>
            <a:ext cx="14269" cy="799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0320" y="4808626"/>
            <a:ext cx="73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1873" y="5479266"/>
            <a:ext cx="4252692" cy="646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SHA-256(SRK public keys)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CSF binary file signature to the image. </a:t>
            </a:r>
          </a:p>
          <a:p>
            <a:r>
              <a:rPr lang="en-US" dirty="0" smtClean="0"/>
              <a:t>Check if the CSF binary file is successfully verified using the public key. The CSF contains SRK table, certificates and signatures necessary to validate </a:t>
            </a:r>
            <a:r>
              <a:rPr lang="en-US" dirty="0" err="1" smtClean="0"/>
              <a:t>uboot</a:t>
            </a:r>
            <a:r>
              <a:rPr lang="en-US" dirty="0" smtClean="0"/>
              <a:t> image (Step 6).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3225" y="4494710"/>
            <a:ext cx="2226241" cy="18977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Uboot</a:t>
            </a:r>
            <a:r>
              <a:rPr lang="en-US" dirty="0" smtClean="0"/>
              <a:t> Image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9466" y="4494710"/>
            <a:ext cx="3068217" cy="1897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CSF Binary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9461" y="5878795"/>
            <a:ext cx="1698222" cy="5136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CSF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Uboot</a:t>
            </a:r>
            <a:r>
              <a:rPr lang="en-US" dirty="0" smtClean="0"/>
              <a:t> </a:t>
            </a:r>
            <a:r>
              <a:rPr lang="en-US" dirty="0" err="1" smtClean="0"/>
              <a:t>bootloader</a:t>
            </a:r>
            <a:r>
              <a:rPr lang="en-US" dirty="0" smtClean="0"/>
              <a:t> is signed offline by the image provider using private keys. </a:t>
            </a:r>
          </a:p>
          <a:p>
            <a:r>
              <a:rPr lang="en-US" dirty="0"/>
              <a:t>i</a:t>
            </a:r>
            <a:r>
              <a:rPr lang="en-US" dirty="0" smtClean="0"/>
              <a:t>mx6 processor verifies </a:t>
            </a:r>
            <a:r>
              <a:rPr lang="en-US" dirty="0" err="1"/>
              <a:t>U</a:t>
            </a:r>
            <a:r>
              <a:rPr lang="en-US" dirty="0" err="1" smtClean="0"/>
              <a:t>boot</a:t>
            </a:r>
            <a:r>
              <a:rPr lang="en-US" dirty="0" smtClean="0"/>
              <a:t> image using corresponding public keys obtained from the CSF binary files.</a:t>
            </a:r>
          </a:p>
          <a:p>
            <a:r>
              <a:rPr lang="en-US" dirty="0" smtClean="0"/>
              <a:t>If successfully verified, </a:t>
            </a:r>
            <a:r>
              <a:rPr lang="en-US" dirty="0" err="1" smtClean="0"/>
              <a:t>uboot</a:t>
            </a:r>
            <a:r>
              <a:rPr lang="en-US" dirty="0" smtClean="0"/>
              <a:t> loads the Operating System from the NVM to the kernel.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9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HAB (High Assurance Boot)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Secure boot involves the chained execution of multiple binary files that are loaded, authentic and are not modified, eventually performing as intended by the user.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Root of trust chain anchored in SRK (RSA Key pair). This is to prevent arbitrary public keys used by attackers to run image signed by themselves.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54" y="2953667"/>
            <a:ext cx="7015419" cy="1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assures integrity and authenticity. </a:t>
            </a:r>
          </a:p>
          <a:p>
            <a:r>
              <a:rPr lang="en-US" dirty="0" smtClean="0"/>
              <a:t>Ultimately, ensures that the target embedded device runs only authorized firmware and uses only authorized configuration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780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Analysis of secure boot through FUSE and through PUF technologies</vt:lpstr>
      <vt:lpstr>IMX6 – Secure boot (Process Outline)</vt:lpstr>
      <vt:lpstr>Step 2 – Generate SRK Table</vt:lpstr>
      <vt:lpstr>Step 3</vt:lpstr>
      <vt:lpstr>Step 4</vt:lpstr>
      <vt:lpstr>Step 5</vt:lpstr>
      <vt:lpstr>Step 6</vt:lpstr>
      <vt:lpstr>HAB (High Assurance Boot)</vt:lpstr>
      <vt:lpstr>HAB contd</vt:lpstr>
      <vt:lpstr>BroadKey software based secure boot (PUF technology)</vt:lpstr>
      <vt:lpstr>Random sources to generate Private keys</vt:lpstr>
      <vt:lpstr>Takeaway</vt:lpstr>
      <vt:lpstr>Takeaway</vt:lpstr>
      <vt:lpstr>Takeaway</vt:lpstr>
      <vt:lpstr>Conclusion</vt:lpstr>
    </vt:vector>
  </TitlesOfParts>
  <Company>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r</dc:creator>
  <cp:lastModifiedBy>Dheeraj r</cp:lastModifiedBy>
  <cp:revision>91</cp:revision>
  <dcterms:created xsi:type="dcterms:W3CDTF">2018-01-16T03:58:39Z</dcterms:created>
  <dcterms:modified xsi:type="dcterms:W3CDTF">2018-01-17T03:44:58Z</dcterms:modified>
</cp:coreProperties>
</file>