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Proxima Nova"/>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63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63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La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639b5144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639b5144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cee9afd5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cee9afd5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65bbbf0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65bbbf0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c65bbbf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c65bbbf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0244b05a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0244b05a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0244b05a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0244b05a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c65bbb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65bbb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ee9afd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ee9af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0244b05a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0244b05a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c65bbbf0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c65bbbf0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34343"/>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effectLst>
            <a:outerShdw blurRad="57150" rotWithShape="0" algn="bl" dir="3780000" dist="104775">
              <a:srgbClr val="000000">
                <a:alpha val="70000"/>
              </a:srgbClr>
            </a:outerShdw>
          </a:effectLst>
        </p:spPr>
        <p:txBody>
          <a:bodyPr anchorCtr="0" anchor="b" bIns="91425" lIns="91425" spcFirstLastPara="1" rIns="91425" wrap="square" tIns="91425">
            <a:noAutofit/>
          </a:bodyPr>
          <a:lstStyle>
            <a:lvl1pPr lvl="0" algn="ctr">
              <a:spcBef>
                <a:spcPts val="0"/>
              </a:spcBef>
              <a:spcAft>
                <a:spcPts val="0"/>
              </a:spcAft>
              <a:buSzPts val="5200"/>
              <a:buFont typeface="Economica"/>
              <a:buNone/>
              <a:defRPr sz="5200">
                <a:latin typeface="Economica"/>
                <a:ea typeface="Economica"/>
                <a:cs typeface="Economica"/>
                <a:sym typeface="Economic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effectLst>
            <a:outerShdw blurRad="57150" rotWithShape="0" algn="bl" dir="3420000" dist="104775">
              <a:srgbClr val="000000">
                <a:alpha val="76000"/>
              </a:srgbClr>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000"/>
              <a:buFont typeface="Lato"/>
              <a:buNone/>
              <a:defRPr sz="3000">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4" name="Google Shape;14;p2"/>
          <p:cNvCxnSpPr/>
          <p:nvPr/>
        </p:nvCxnSpPr>
        <p:spPr>
          <a:xfrm>
            <a:off x="1157175" y="2843950"/>
            <a:ext cx="6876900" cy="0"/>
          </a:xfrm>
          <a:prstGeom prst="straightConnector1">
            <a:avLst/>
          </a:prstGeom>
          <a:noFill/>
          <a:ln cap="flat" cmpd="sng" w="28575">
            <a:solidFill>
              <a:srgbClr val="EFEFEF"/>
            </a:solidFill>
            <a:prstDash val="solid"/>
            <a:round/>
            <a:headEnd len="med" w="med" type="none"/>
            <a:tailEnd len="med" w="med" type="none"/>
          </a:ln>
          <a:effectLst>
            <a:outerShdw blurRad="57150" rotWithShape="0" algn="bl" dir="3960000" dist="66675">
              <a:srgbClr val="000000">
                <a:alpha val="80000"/>
              </a:srgbClr>
            </a:outerShdw>
          </a:effectLst>
        </p:spPr>
      </p:cxnSp>
      <p:pic>
        <p:nvPicPr>
          <p:cNvPr id="15" name="Google Shape;15;p2"/>
          <p:cNvPicPr preferRelativeResize="0"/>
          <p:nvPr/>
        </p:nvPicPr>
        <p:blipFill>
          <a:blip r:embed="rId2">
            <a:alphaModFix amt="82000"/>
          </a:blip>
          <a:stretch>
            <a:fillRect/>
          </a:stretch>
        </p:blipFill>
        <p:spPr>
          <a:xfrm>
            <a:off x="99175" y="4568875"/>
            <a:ext cx="2187150" cy="470600"/>
          </a:xfrm>
          <a:prstGeom prst="rect">
            <a:avLst/>
          </a:prstGeom>
          <a:noFill/>
          <a:ln>
            <a:noFill/>
          </a:ln>
          <a:effectLst>
            <a:outerShdw blurRad="57150" rotWithShape="0" algn="bl" dir="2940000" dist="66675">
              <a:srgbClr val="000000">
                <a:alpha val="70000"/>
              </a:srgb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3" name="Google Shape;23;p4"/>
          <p:cNvCxnSpPr/>
          <p:nvPr/>
        </p:nvCxnSpPr>
        <p:spPr>
          <a:xfrm>
            <a:off x="311700" y="1017725"/>
            <a:ext cx="3861300" cy="0"/>
          </a:xfrm>
          <a:prstGeom prst="straightConnector1">
            <a:avLst/>
          </a:prstGeom>
          <a:noFill/>
          <a:ln cap="flat" cmpd="sng" w="19050">
            <a:solidFill>
              <a:srgbClr val="EFEFEF"/>
            </a:solidFill>
            <a:prstDash val="solid"/>
            <a:round/>
            <a:headEnd len="med" w="med" type="none"/>
            <a:tailEnd len="med" w="med" type="none"/>
          </a:ln>
          <a:effectLst>
            <a:outerShdw blurRad="57150" rotWithShape="0" algn="bl" dir="3960000" dist="66675">
              <a:srgbClr val="000000">
                <a:alpha val="80000"/>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311700" y="1017725"/>
            <a:ext cx="3861300" cy="0"/>
          </a:xfrm>
          <a:prstGeom prst="straightConnector1">
            <a:avLst/>
          </a:prstGeom>
          <a:noFill/>
          <a:ln cap="flat" cmpd="sng" w="19050">
            <a:solidFill>
              <a:srgbClr val="EFEFEF"/>
            </a:solidFill>
            <a:prstDash val="solid"/>
            <a:round/>
            <a:headEnd len="med" w="med" type="none"/>
            <a:tailEnd len="med" w="med" type="none"/>
          </a:ln>
          <a:effectLst>
            <a:outerShdw blurRad="57150" rotWithShape="0" algn="bl" dir="3960000" dist="66675">
              <a:srgbClr val="000000">
                <a:alpha val="80000"/>
              </a:srgbClr>
            </a:outerShdw>
          </a:effectLst>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a:off x="311700" y="1017725"/>
            <a:ext cx="3861300" cy="0"/>
          </a:xfrm>
          <a:prstGeom prst="straightConnector1">
            <a:avLst/>
          </a:prstGeom>
          <a:noFill/>
          <a:ln cap="flat" cmpd="sng" w="19050">
            <a:solidFill>
              <a:srgbClr val="EFEFEF"/>
            </a:solidFill>
            <a:prstDash val="solid"/>
            <a:round/>
            <a:headEnd len="med" w="med" type="none"/>
            <a:tailEnd len="med" w="med" type="none"/>
          </a:ln>
          <a:effectLst>
            <a:outerShdw blurRad="57150" rotWithShape="0" algn="bl" dir="3960000" dist="66675">
              <a:srgbClr val="000000">
                <a:alpha val="80000"/>
              </a:srgbClr>
            </a:outerShdw>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311700" y="1322525"/>
            <a:ext cx="3861300" cy="0"/>
          </a:xfrm>
          <a:prstGeom prst="straightConnector1">
            <a:avLst/>
          </a:prstGeom>
          <a:noFill/>
          <a:ln cap="flat" cmpd="sng" w="19050">
            <a:solidFill>
              <a:srgbClr val="EFEFEF"/>
            </a:solidFill>
            <a:prstDash val="solid"/>
            <a:round/>
            <a:headEnd len="med" w="med" type="none"/>
            <a:tailEnd len="med" w="med" type="none"/>
          </a:ln>
          <a:effectLst>
            <a:outerShdw blurRad="57150" rotWithShape="0" algn="bl" dir="3960000" dist="66675">
              <a:srgbClr val="000000">
                <a:alpha val="80000"/>
              </a:srgbClr>
            </a:outerShdw>
          </a:effectLst>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cos 2020">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1572600" y="2401600"/>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a:effectLst>
            <a:outerShdw blurRad="57150" rotWithShape="0" algn="bl" dir="3600000" dist="95250">
              <a:srgbClr val="000000">
                <a:alpha val="78000"/>
              </a:srgbClr>
            </a:outerShdw>
          </a:effectLst>
        </p:spPr>
        <p:txBody>
          <a:bodyPr anchorCtr="0" anchor="t" bIns="91425" lIns="91425" spcFirstLastPara="1" rIns="91425" wrap="square" tIns="91425">
            <a:noAutofit/>
          </a:bodyPr>
          <a:lstStyle>
            <a:lvl1pPr lv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a:effectLst>
            <a:outerShdw blurRad="57150" rotWithShape="0" algn="bl" dir="3600000" dist="76200">
              <a:srgbClr val="000000">
                <a:alpha val="72000"/>
              </a:srgbClr>
            </a:outerShdw>
          </a:effectLst>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Lato"/>
              <a:buChar char="●"/>
              <a:defRPr sz="1800">
                <a:solidFill>
                  <a:srgbClr val="FFFFFF"/>
                </a:solidFill>
                <a:latin typeface="Lato"/>
                <a:ea typeface="Lato"/>
                <a:cs typeface="Lato"/>
                <a:sym typeface="Lato"/>
              </a:defRPr>
            </a:lvl1pPr>
            <a:lvl2pPr indent="-317500" lvl="1" marL="914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mt="82000"/>
          </a:blip>
          <a:stretch>
            <a:fillRect/>
          </a:stretch>
        </p:blipFill>
        <p:spPr>
          <a:xfrm>
            <a:off x="99175" y="4568875"/>
            <a:ext cx="2187150" cy="470600"/>
          </a:xfrm>
          <a:prstGeom prst="rect">
            <a:avLst/>
          </a:prstGeom>
          <a:noFill/>
          <a:ln>
            <a:noFill/>
          </a:ln>
          <a:effectLst>
            <a:outerShdw blurRad="57150" rotWithShape="0" algn="bl" dir="2940000" dist="66675">
              <a:srgbClr val="000000">
                <a:alpha val="70000"/>
              </a:srgbClr>
            </a:outerShdw>
          </a:effectLst>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siegeanalytics.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hyperlink" Target="https://en.wikipedia.org/wiki/Fortress" TargetMode="External"/><Relationship Id="rId6" Type="http://schemas.openxmlformats.org/officeDocument/2006/relationships/hyperlink" Target="https://en.wikipedia.org/wiki/Attrition_warf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newvirginiamajority.org/" TargetMode="External"/><Relationship Id="rId4" Type="http://schemas.openxmlformats.org/officeDocument/2006/relationships/hyperlink" Target="https://github.com/dheerajchand/clustering_voters"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siegeanalytic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siegeanalytic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www.txkungfu.com" TargetMode="External"/><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60" name="Shape 60"/>
        <p:cNvGrpSpPr/>
        <p:nvPr/>
      </p:nvGrpSpPr>
      <p:grpSpPr>
        <a:xfrm>
          <a:off x="0" y="0"/>
          <a:ext cx="0" cy="0"/>
          <a:chOff x="0" y="0"/>
          <a:chExt cx="0" cy="0"/>
        </a:xfrm>
      </p:grpSpPr>
      <p:sp>
        <p:nvSpPr>
          <p:cNvPr id="61" name="Google Shape;61;p13"/>
          <p:cNvSpPr txBox="1"/>
          <p:nvPr>
            <p:ph type="ctrTitle"/>
          </p:nvPr>
        </p:nvSpPr>
        <p:spPr>
          <a:xfrm>
            <a:off x="23625" y="791350"/>
            <a:ext cx="9144000" cy="2052600"/>
          </a:xfrm>
          <a:prstGeom prst="rect">
            <a:avLst/>
          </a:prstGeom>
          <a:effectLst>
            <a:outerShdw blurRad="57150" rotWithShape="0" algn="bl" dir="2520000" dist="66675">
              <a:srgbClr val="000000">
                <a:alpha val="79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Finding People At Risk</a:t>
            </a:r>
            <a:endParaRPr sz="3600">
              <a:solidFill>
                <a:srgbClr val="FFFFFF"/>
              </a:solidFill>
              <a:latin typeface="Economica"/>
              <a:ea typeface="Economica"/>
              <a:cs typeface="Economica"/>
              <a:sym typeface="Economica"/>
            </a:endParaRPr>
          </a:p>
        </p:txBody>
      </p:sp>
      <p:sp>
        <p:nvSpPr>
          <p:cNvPr id="62" name="Google Shape;62;p13"/>
          <p:cNvSpPr txBox="1"/>
          <p:nvPr>
            <p:ph idx="1" type="subTitle"/>
          </p:nvPr>
        </p:nvSpPr>
        <p:spPr>
          <a:xfrm>
            <a:off x="311700" y="2834125"/>
            <a:ext cx="8520600" cy="792600"/>
          </a:xfrm>
          <a:prstGeom prst="rect">
            <a:avLst/>
          </a:prstGeom>
          <a:effectLst>
            <a:outerShdw blurRad="57150" rotWithShape="0" algn="bl" dir="2520000" dist="66675">
              <a:srgbClr val="000000">
                <a:alpha val="79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Clustering Can Help People!</a:t>
            </a:r>
            <a:endParaRPr sz="3000">
              <a:solidFill>
                <a:srgbClr val="86C734"/>
              </a:solidFill>
              <a:latin typeface="Lato"/>
              <a:ea typeface="Lato"/>
              <a:cs typeface="Lato"/>
              <a:sym typeface="Lato"/>
            </a:endParaRPr>
          </a:p>
        </p:txBody>
      </p:sp>
      <p:cxnSp>
        <p:nvCxnSpPr>
          <p:cNvPr id="63" name="Google Shape;63;p13"/>
          <p:cNvCxnSpPr/>
          <p:nvPr/>
        </p:nvCxnSpPr>
        <p:spPr>
          <a:xfrm>
            <a:off x="1157175" y="2843950"/>
            <a:ext cx="6876900" cy="0"/>
          </a:xfrm>
          <a:prstGeom prst="straightConnector1">
            <a:avLst/>
          </a:prstGeom>
          <a:noFill/>
          <a:ln cap="flat" cmpd="sng" w="28575">
            <a:solidFill>
              <a:srgbClr val="86C734"/>
            </a:solidFill>
            <a:prstDash val="solid"/>
            <a:round/>
            <a:headEnd len="med" w="med" type="none"/>
            <a:tailEnd len="med" w="med" type="none"/>
          </a:ln>
          <a:effectLst>
            <a:outerShdw blurRad="57150" rotWithShape="0" algn="bl" dir="3960000" dist="66675">
              <a:srgbClr val="000000">
                <a:alpha val="80000"/>
              </a:srgbClr>
            </a:outerShdw>
          </a:effectLst>
        </p:spPr>
      </p:cxnSp>
      <p:pic>
        <p:nvPicPr>
          <p:cNvPr id="64" name="Google Shape;64;p13"/>
          <p:cNvPicPr preferRelativeResize="0"/>
          <p:nvPr/>
        </p:nvPicPr>
        <p:blipFill>
          <a:blip r:embed="rId3">
            <a:alphaModFix/>
          </a:blip>
          <a:stretch>
            <a:fillRect/>
          </a:stretch>
        </p:blipFill>
        <p:spPr>
          <a:xfrm>
            <a:off x="2730175" y="1008050"/>
            <a:ext cx="3683639" cy="792600"/>
          </a:xfrm>
          <a:prstGeom prst="rect">
            <a:avLst/>
          </a:prstGeom>
          <a:noFill/>
          <a:ln>
            <a:noFill/>
          </a:ln>
          <a:effectLst>
            <a:outerShdw blurRad="57150" rotWithShape="0" algn="bl" dir="2940000" dist="66675">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6" name="Shape 136"/>
        <p:cNvGrpSpPr/>
        <p:nvPr/>
      </p:nvGrpSpPr>
      <p:grpSpPr>
        <a:xfrm>
          <a:off x="0" y="0"/>
          <a:ext cx="0" cy="0"/>
          <a:chOff x="0" y="0"/>
          <a:chExt cx="0" cy="0"/>
        </a:xfrm>
      </p:grpSpPr>
      <p:sp>
        <p:nvSpPr>
          <p:cNvPr id="137" name="Google Shape;137;p22"/>
          <p:cNvSpPr txBox="1"/>
          <p:nvPr>
            <p:ph type="ctrTitle"/>
          </p:nvPr>
        </p:nvSpPr>
        <p:spPr>
          <a:xfrm>
            <a:off x="23625" y="791350"/>
            <a:ext cx="9144000" cy="2052600"/>
          </a:xfrm>
          <a:prstGeom prst="rect">
            <a:avLst/>
          </a:prstGeom>
          <a:effectLst>
            <a:outerShdw blurRad="57150" rotWithShape="0" algn="bl" dir="2520000" dist="66675">
              <a:srgbClr val="000000">
                <a:alpha val="79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Thanks for your time!</a:t>
            </a:r>
            <a:endParaRPr sz="3600">
              <a:solidFill>
                <a:srgbClr val="FFFFFF"/>
              </a:solidFill>
              <a:latin typeface="Economica"/>
              <a:ea typeface="Economica"/>
              <a:cs typeface="Economica"/>
              <a:sym typeface="Economica"/>
            </a:endParaRPr>
          </a:p>
        </p:txBody>
      </p:sp>
      <p:sp>
        <p:nvSpPr>
          <p:cNvPr id="138" name="Google Shape;138;p22"/>
          <p:cNvSpPr txBox="1"/>
          <p:nvPr>
            <p:ph idx="1" type="subTitle"/>
          </p:nvPr>
        </p:nvSpPr>
        <p:spPr>
          <a:xfrm>
            <a:off x="311700" y="2834125"/>
            <a:ext cx="8520600" cy="792600"/>
          </a:xfrm>
          <a:prstGeom prst="rect">
            <a:avLst/>
          </a:prstGeom>
          <a:effectLst>
            <a:outerShdw blurRad="57150" rotWithShape="0" algn="bl" dir="2520000" dist="66675">
              <a:srgbClr val="000000">
                <a:alpha val="79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u="sng">
                <a:solidFill>
                  <a:schemeClr val="hlink"/>
                </a:solidFill>
                <a:hlinkClick r:id="rId3"/>
              </a:rPr>
              <a:t>30.2672° N, 97.7431° W</a:t>
            </a:r>
            <a:endParaRPr>
              <a:solidFill>
                <a:srgbClr val="86C734"/>
              </a:solidFill>
            </a:endParaRPr>
          </a:p>
          <a:p>
            <a:pPr indent="0" lvl="0" marL="0" marR="0" rtl="0" algn="ctr">
              <a:lnSpc>
                <a:spcPct val="100000"/>
              </a:lnSpc>
              <a:spcBef>
                <a:spcPts val="0"/>
              </a:spcBef>
              <a:spcAft>
                <a:spcPts val="0"/>
              </a:spcAft>
              <a:buNone/>
            </a:pPr>
            <a:r>
              <a:rPr lang="en">
                <a:solidFill>
                  <a:srgbClr val="86C734"/>
                </a:solidFill>
              </a:rPr>
              <a:t>dheeraj@siegeanalytics.com</a:t>
            </a:r>
            <a:endParaRPr>
              <a:solidFill>
                <a:srgbClr val="86C734"/>
              </a:solidFill>
            </a:endParaRPr>
          </a:p>
        </p:txBody>
      </p:sp>
      <p:cxnSp>
        <p:nvCxnSpPr>
          <p:cNvPr id="139" name="Google Shape;139;p22"/>
          <p:cNvCxnSpPr/>
          <p:nvPr/>
        </p:nvCxnSpPr>
        <p:spPr>
          <a:xfrm>
            <a:off x="1157175" y="2843950"/>
            <a:ext cx="6876900" cy="0"/>
          </a:xfrm>
          <a:prstGeom prst="straightConnector1">
            <a:avLst/>
          </a:prstGeom>
          <a:noFill/>
          <a:ln cap="flat" cmpd="sng" w="28575">
            <a:solidFill>
              <a:srgbClr val="86C734"/>
            </a:solidFill>
            <a:prstDash val="solid"/>
            <a:round/>
            <a:headEnd len="med" w="med" type="none"/>
            <a:tailEnd len="med" w="med" type="none"/>
          </a:ln>
          <a:effectLst>
            <a:outerShdw blurRad="57150" rotWithShape="0" algn="bl" dir="3960000" dist="66675">
              <a:srgbClr val="000000">
                <a:alpha val="80000"/>
              </a:srgbClr>
            </a:outerShdw>
          </a:effectLst>
        </p:spPr>
      </p:cxnSp>
      <p:pic>
        <p:nvPicPr>
          <p:cNvPr id="140" name="Google Shape;140;p22"/>
          <p:cNvPicPr preferRelativeResize="0"/>
          <p:nvPr/>
        </p:nvPicPr>
        <p:blipFill>
          <a:blip r:embed="rId4">
            <a:alphaModFix/>
          </a:blip>
          <a:stretch>
            <a:fillRect/>
          </a:stretch>
        </p:blipFill>
        <p:spPr>
          <a:xfrm>
            <a:off x="2730175" y="1008050"/>
            <a:ext cx="3683639" cy="792600"/>
          </a:xfrm>
          <a:prstGeom prst="rect">
            <a:avLst/>
          </a:prstGeom>
          <a:noFill/>
          <a:ln>
            <a:noFill/>
          </a:ln>
          <a:effectLst>
            <a:outerShdw blurRad="57150" rotWithShape="0" algn="bl" dir="2940000" dist="66675">
              <a:srgbClr val="000000">
                <a:alpha val="7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68" name="Shape 68"/>
        <p:cNvGrpSpPr/>
        <p:nvPr/>
      </p:nvGrpSpPr>
      <p:grpSpPr>
        <a:xfrm>
          <a:off x="0" y="0"/>
          <a:ext cx="0" cy="0"/>
          <a:chOff x="0" y="0"/>
          <a:chExt cx="0" cy="0"/>
        </a:xfrm>
      </p:grpSpPr>
      <p:sp>
        <p:nvSpPr>
          <p:cNvPr id="69" name="Google Shape;69;p14"/>
          <p:cNvSpPr/>
          <p:nvPr/>
        </p:nvSpPr>
        <p:spPr>
          <a:xfrm>
            <a:off x="99175" y="1258575"/>
            <a:ext cx="8978700" cy="3310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4"/>
          <p:cNvPicPr preferRelativeResize="0"/>
          <p:nvPr/>
        </p:nvPicPr>
        <p:blipFill>
          <a:blip r:embed="rId3">
            <a:alphaModFix amt="82000"/>
          </a:blip>
          <a:stretch>
            <a:fillRect/>
          </a:stretch>
        </p:blipFill>
        <p:spPr>
          <a:xfrm>
            <a:off x="99175" y="4568875"/>
            <a:ext cx="2187150" cy="470600"/>
          </a:xfrm>
          <a:prstGeom prst="rect">
            <a:avLst/>
          </a:prstGeom>
          <a:noFill/>
          <a:ln>
            <a:noFill/>
          </a:ln>
          <a:effectLst>
            <a:outerShdw blurRad="57150" rotWithShape="0" algn="bl" dir="2940000" dist="66675">
              <a:srgbClr val="000000">
                <a:alpha val="70000"/>
              </a:srgbClr>
            </a:outerShdw>
          </a:effectLst>
        </p:spPr>
      </p:pic>
      <p:sp>
        <p:nvSpPr>
          <p:cNvPr id="71" name="Google Shape;71;p14"/>
          <p:cNvSpPr txBox="1"/>
          <p:nvPr>
            <p:ph type="title"/>
          </p:nvPr>
        </p:nvSpPr>
        <p:spPr>
          <a:xfrm>
            <a:off x="311700" y="292625"/>
            <a:ext cx="8520600" cy="572700"/>
          </a:xfrm>
          <a:prstGeom prst="rect">
            <a:avLst/>
          </a:prstGeom>
          <a:effectLst>
            <a:outerShdw blurRad="57150" rotWithShape="0" algn="bl" dir="2520000" dist="66675">
              <a:srgbClr val="000000">
                <a:alpha val="79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600">
                <a:solidFill>
                  <a:srgbClr val="FFFFFF"/>
                </a:solidFill>
              </a:rPr>
              <a:t>Siege Analytics</a:t>
            </a:r>
            <a:endParaRPr sz="3600">
              <a:solidFill>
                <a:srgbClr val="FFFFFF"/>
              </a:solidFill>
            </a:endParaRPr>
          </a:p>
          <a:p>
            <a:pPr indent="0" lvl="0" marL="0" marR="0" rtl="0" algn="l">
              <a:lnSpc>
                <a:spcPct val="115000"/>
              </a:lnSpc>
              <a:spcBef>
                <a:spcPts val="0"/>
              </a:spcBef>
              <a:spcAft>
                <a:spcPts val="0"/>
              </a:spcAft>
              <a:buNone/>
            </a:pPr>
            <a:r>
              <a:t/>
            </a:r>
            <a:endParaRPr>
              <a:solidFill>
                <a:srgbClr val="FFFFFF"/>
              </a:solidFill>
              <a:latin typeface="Economica"/>
              <a:ea typeface="Economica"/>
              <a:cs typeface="Economica"/>
              <a:sym typeface="Economica"/>
            </a:endParaRPr>
          </a:p>
        </p:txBody>
      </p:sp>
      <p:pic>
        <p:nvPicPr>
          <p:cNvPr id="72" name="Google Shape;72;p14"/>
          <p:cNvPicPr preferRelativeResize="0"/>
          <p:nvPr/>
        </p:nvPicPr>
        <p:blipFill>
          <a:blip r:embed="rId4">
            <a:alphaModFix amt="74000"/>
          </a:blip>
          <a:stretch>
            <a:fillRect/>
          </a:stretch>
        </p:blipFill>
        <p:spPr>
          <a:xfrm flipH="1">
            <a:off x="311699" y="1561874"/>
            <a:ext cx="5107926" cy="2543324"/>
          </a:xfrm>
          <a:prstGeom prst="rect">
            <a:avLst/>
          </a:prstGeom>
          <a:noFill/>
          <a:ln>
            <a:noFill/>
          </a:ln>
          <a:effectLst>
            <a:outerShdw blurRad="57150" rotWithShape="0" algn="bl" dir="5400000" dist="457200">
              <a:srgbClr val="000000">
                <a:alpha val="40000"/>
              </a:srgbClr>
            </a:outerShdw>
            <a:reflection blurRad="0" dir="0" dist="0" endA="0" endPos="30000" fadeDir="5400012" kx="0" rotWithShape="0" algn="bl" stA="54000" stPos="0" sy="-100000" ky="0"/>
          </a:effectLst>
        </p:spPr>
      </p:pic>
      <p:sp>
        <p:nvSpPr>
          <p:cNvPr id="73" name="Google Shape;73;p14"/>
          <p:cNvSpPr txBox="1"/>
          <p:nvPr/>
        </p:nvSpPr>
        <p:spPr>
          <a:xfrm>
            <a:off x="5419625" y="2089225"/>
            <a:ext cx="3617400" cy="17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86C734"/>
                </a:solidFill>
              </a:rPr>
              <a:t>Siege </a:t>
            </a:r>
            <a:r>
              <a:rPr lang="en" sz="2400">
                <a:solidFill>
                  <a:srgbClr val="86C734"/>
                </a:solidFill>
              </a:rPr>
              <a:t>/siːdʒ/ </a:t>
            </a:r>
            <a:r>
              <a:rPr b="1" lang="en" sz="2400">
                <a:solidFill>
                  <a:srgbClr val="86C734"/>
                </a:solidFill>
              </a:rPr>
              <a:t>v. </a:t>
            </a:r>
            <a:endParaRPr b="1" sz="2400">
              <a:solidFill>
                <a:srgbClr val="86C734"/>
              </a:solidFill>
            </a:endParaRPr>
          </a:p>
          <a:p>
            <a:pPr indent="0" lvl="0" marL="0" rtl="0" algn="l">
              <a:spcBef>
                <a:spcPts val="0"/>
              </a:spcBef>
              <a:spcAft>
                <a:spcPts val="0"/>
              </a:spcAft>
              <a:buNone/>
            </a:pPr>
            <a:r>
              <a:rPr lang="en" sz="1800">
                <a:solidFill>
                  <a:srgbClr val="FFFFFF"/>
                </a:solidFill>
              </a:rPr>
              <a:t>To </a:t>
            </a:r>
            <a:r>
              <a:rPr i="1" lang="en" sz="1800">
                <a:solidFill>
                  <a:srgbClr val="FFFFFF"/>
                </a:solidFill>
              </a:rPr>
              <a:t>blockade </a:t>
            </a:r>
            <a:r>
              <a:rPr lang="en" sz="1800">
                <a:solidFill>
                  <a:srgbClr val="FFFFFF"/>
                </a:solidFill>
              </a:rPr>
              <a:t>a city or </a:t>
            </a:r>
            <a:r>
              <a:rPr lang="en" sz="1800">
                <a:solidFill>
                  <a:srgbClr val="FFFFFF"/>
                </a:solidFill>
                <a:uFill>
                  <a:noFill/>
                </a:uFill>
                <a:hlinkClick r:id="rId5"/>
              </a:rPr>
              <a:t>fortress</a:t>
            </a:r>
            <a:endParaRPr sz="1800">
              <a:solidFill>
                <a:srgbClr val="FFFFFF"/>
              </a:solidFill>
            </a:endParaRPr>
          </a:p>
          <a:p>
            <a:pPr indent="0" lvl="0" marL="0" rtl="0" algn="l">
              <a:spcBef>
                <a:spcPts val="0"/>
              </a:spcBef>
              <a:spcAft>
                <a:spcPts val="0"/>
              </a:spcAft>
              <a:buNone/>
            </a:pPr>
            <a:r>
              <a:rPr lang="en" sz="1800">
                <a:solidFill>
                  <a:srgbClr val="FFFFFF"/>
                </a:solidFill>
              </a:rPr>
              <a:t>with intent to conquer by </a:t>
            </a:r>
            <a:r>
              <a:rPr lang="en" sz="1800">
                <a:solidFill>
                  <a:srgbClr val="FFFFFF"/>
                </a:solidFill>
                <a:uFill>
                  <a:noFill/>
                </a:uFill>
                <a:hlinkClick r:id="rId6"/>
              </a:rPr>
              <a:t>attrition</a:t>
            </a:r>
            <a:r>
              <a:rPr lang="en" sz="1800">
                <a:solidFill>
                  <a:srgbClr val="FFFFFF"/>
                </a:solidFill>
              </a:rPr>
              <a:t> </a:t>
            </a:r>
            <a:endParaRPr sz="1800">
              <a:solidFill>
                <a:srgbClr val="FFFFFF"/>
              </a:solidFill>
            </a:endParaRPr>
          </a:p>
          <a:p>
            <a:pPr indent="0" lvl="0" marL="0" rtl="0" algn="l">
              <a:spcBef>
                <a:spcPts val="0"/>
              </a:spcBef>
              <a:spcAft>
                <a:spcPts val="0"/>
              </a:spcAft>
              <a:buNone/>
            </a:pPr>
            <a:r>
              <a:rPr lang="en" sz="1800">
                <a:solidFill>
                  <a:srgbClr val="FFFFFF"/>
                </a:solidFill>
              </a:rPr>
              <a:t>or a well-prepared assault.</a:t>
            </a:r>
            <a:r>
              <a:rPr lang="en">
                <a:solidFill>
                  <a:srgbClr val="FFFFFF"/>
                </a:solidFill>
              </a:rPr>
              <a:t> </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77" name="Shape 77"/>
        <p:cNvGrpSpPr/>
        <p:nvPr/>
      </p:nvGrpSpPr>
      <p:grpSpPr>
        <a:xfrm>
          <a:off x="0" y="0"/>
          <a:ext cx="0" cy="0"/>
          <a:chOff x="0" y="0"/>
          <a:chExt cx="0" cy="0"/>
        </a:xfrm>
      </p:grpSpPr>
      <p:sp>
        <p:nvSpPr>
          <p:cNvPr id="78" name="Google Shape;78;p15"/>
          <p:cNvSpPr/>
          <p:nvPr/>
        </p:nvSpPr>
        <p:spPr>
          <a:xfrm>
            <a:off x="99175" y="1258575"/>
            <a:ext cx="8978700" cy="3310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99175" y="1258575"/>
            <a:ext cx="8978700" cy="3310200"/>
          </a:xfrm>
          <a:prstGeom prst="rect">
            <a:avLst/>
          </a:prstGeom>
          <a:solidFill>
            <a:srgbClr val="303030">
              <a:alpha val="50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idx="1" type="body"/>
          </p:nvPr>
        </p:nvSpPr>
        <p:spPr>
          <a:xfrm>
            <a:off x="4392200" y="1258575"/>
            <a:ext cx="4578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2400">
                <a:solidFill>
                  <a:schemeClr val="dk1"/>
                </a:solidFill>
                <a:latin typeface="Proxima Nova"/>
                <a:ea typeface="Proxima Nova"/>
                <a:cs typeface="Proxima Nova"/>
                <a:sym typeface="Proxima Nova"/>
              </a:rPr>
              <a:t>Maps are not “neat”, they are necessary tools. People live in places. Maps show us those places and let us understand them </a:t>
            </a:r>
            <a:r>
              <a:rPr i="1" lang="en" sz="2400">
                <a:solidFill>
                  <a:schemeClr val="dk1"/>
                </a:solidFill>
                <a:latin typeface="Proxima Nova"/>
                <a:ea typeface="Proxima Nova"/>
                <a:cs typeface="Proxima Nova"/>
                <a:sym typeface="Proxima Nova"/>
              </a:rPr>
              <a:t>as</a:t>
            </a:r>
            <a:r>
              <a:rPr lang="en" sz="2400">
                <a:solidFill>
                  <a:schemeClr val="dk1"/>
                </a:solidFill>
                <a:latin typeface="Proxima Nova"/>
                <a:ea typeface="Proxima Nova"/>
                <a:cs typeface="Proxima Nova"/>
                <a:sym typeface="Proxima Nova"/>
              </a:rPr>
              <a:t> </a:t>
            </a:r>
            <a:r>
              <a:rPr i="1" lang="en" sz="2400">
                <a:solidFill>
                  <a:schemeClr val="dk1"/>
                </a:solidFill>
                <a:latin typeface="Proxima Nova"/>
                <a:ea typeface="Proxima Nova"/>
                <a:cs typeface="Proxima Nova"/>
                <a:sym typeface="Proxima Nova"/>
              </a:rPr>
              <a:t>places.</a:t>
            </a:r>
            <a:endParaRPr i="1" sz="2400">
              <a:solidFill>
                <a:srgbClr val="86C734"/>
              </a:solidFill>
              <a:latin typeface="Proxima Nova"/>
              <a:ea typeface="Proxima Nova"/>
              <a:cs typeface="Proxima Nova"/>
              <a:sym typeface="Proxima Nova"/>
            </a:endParaRPr>
          </a:p>
          <a:p>
            <a:pPr indent="0" lvl="0" marL="457200" rtl="0" algn="l">
              <a:lnSpc>
                <a:spcPct val="150000"/>
              </a:lnSpc>
              <a:spcBef>
                <a:spcPts val="1600"/>
              </a:spcBef>
              <a:spcAft>
                <a:spcPts val="1600"/>
              </a:spcAft>
              <a:buNone/>
            </a:pPr>
            <a:r>
              <a:t/>
            </a:r>
            <a:endParaRPr sz="2400">
              <a:solidFill>
                <a:srgbClr val="86C734"/>
              </a:solidFill>
              <a:latin typeface="Proxima Nova"/>
              <a:ea typeface="Proxima Nova"/>
              <a:cs typeface="Proxima Nova"/>
              <a:sym typeface="Proxima Nova"/>
            </a:endParaRPr>
          </a:p>
        </p:txBody>
      </p:sp>
      <p:pic>
        <p:nvPicPr>
          <p:cNvPr id="81" name="Google Shape;81;p15"/>
          <p:cNvPicPr preferRelativeResize="0"/>
          <p:nvPr/>
        </p:nvPicPr>
        <p:blipFill>
          <a:blip r:embed="rId3">
            <a:alphaModFix amt="82000"/>
          </a:blip>
          <a:stretch>
            <a:fillRect/>
          </a:stretch>
        </p:blipFill>
        <p:spPr>
          <a:xfrm>
            <a:off x="99175" y="4568875"/>
            <a:ext cx="2187150" cy="470600"/>
          </a:xfrm>
          <a:prstGeom prst="rect">
            <a:avLst/>
          </a:prstGeom>
          <a:noFill/>
          <a:ln>
            <a:noFill/>
          </a:ln>
          <a:effectLst>
            <a:outerShdw blurRad="57150" rotWithShape="0" algn="bl" dir="2940000" dist="66675">
              <a:srgbClr val="000000">
                <a:alpha val="70000"/>
              </a:srgbClr>
            </a:outerShdw>
          </a:effectLst>
        </p:spPr>
      </p:pic>
      <p:sp>
        <p:nvSpPr>
          <p:cNvPr id="82" name="Google Shape;82;p15"/>
          <p:cNvSpPr txBox="1"/>
          <p:nvPr>
            <p:ph type="title"/>
          </p:nvPr>
        </p:nvSpPr>
        <p:spPr>
          <a:xfrm>
            <a:off x="311700" y="292625"/>
            <a:ext cx="8520600" cy="572700"/>
          </a:xfrm>
          <a:prstGeom prst="rect">
            <a:avLst/>
          </a:prstGeom>
          <a:effectLst>
            <a:outerShdw blurRad="57150" rotWithShape="0" algn="bl" dir="2520000" dist="66675">
              <a:srgbClr val="000000">
                <a:alpha val="79000"/>
              </a:srgbClr>
            </a:outerShdw>
          </a:effectLst>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3600">
                <a:solidFill>
                  <a:srgbClr val="FFFFFF"/>
                </a:solidFill>
              </a:rPr>
              <a:t>Map It Out: People Live In Places</a:t>
            </a:r>
            <a:endParaRPr>
              <a:solidFill>
                <a:srgbClr val="FFFFFF"/>
              </a:solidFill>
              <a:latin typeface="Economica"/>
              <a:ea typeface="Economica"/>
              <a:cs typeface="Economica"/>
              <a:sym typeface="Economica"/>
            </a:endParaRPr>
          </a:p>
        </p:txBody>
      </p:sp>
      <p:pic>
        <p:nvPicPr>
          <p:cNvPr id="83" name="Google Shape;83;p15"/>
          <p:cNvPicPr preferRelativeResize="0"/>
          <p:nvPr/>
        </p:nvPicPr>
        <p:blipFill>
          <a:blip r:embed="rId4">
            <a:alphaModFix/>
          </a:blip>
          <a:stretch>
            <a:fillRect/>
          </a:stretch>
        </p:blipFill>
        <p:spPr>
          <a:xfrm>
            <a:off x="459725" y="1419575"/>
            <a:ext cx="3697123" cy="2910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So what is a cluster?</a:t>
            </a:r>
            <a:endParaRPr sz="3600"/>
          </a:p>
        </p:txBody>
      </p:sp>
      <p:sp>
        <p:nvSpPr>
          <p:cNvPr id="89" name="Google Shape;89;p16"/>
          <p:cNvSpPr txBox="1"/>
          <p:nvPr>
            <p:ph idx="1" type="body"/>
          </p:nvPr>
        </p:nvSpPr>
        <p:spPr>
          <a:xfrm>
            <a:off x="311700" y="1265475"/>
            <a:ext cx="6274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t>A cluster is a subset of a set of observations that have something in common.</a:t>
            </a:r>
            <a:endParaRPr sz="1800"/>
          </a:p>
          <a:p>
            <a:pPr indent="0" lvl="0" marL="0" rtl="0" algn="l">
              <a:spcBef>
                <a:spcPts val="1200"/>
              </a:spcBef>
              <a:spcAft>
                <a:spcPts val="0"/>
              </a:spcAft>
              <a:buNone/>
            </a:pPr>
            <a:r>
              <a:rPr lang="en" sz="1800"/>
              <a:t>Put another way, a cluster is the groups in your data that are more similar to each other than all others with respect to some things.</a:t>
            </a:r>
            <a:endParaRPr sz="1800"/>
          </a:p>
          <a:p>
            <a:pPr indent="0" lvl="0" marL="0" rtl="0" algn="l">
              <a:spcBef>
                <a:spcPts val="1200"/>
              </a:spcBef>
              <a:spcAft>
                <a:spcPts val="0"/>
              </a:spcAft>
              <a:buNone/>
            </a:pPr>
            <a:r>
              <a:rPr lang="en" sz="1800"/>
              <a:t>Made even more simple, clusters are things that are more alike than not, natural organisations of things.</a:t>
            </a:r>
            <a:endParaRPr sz="1800"/>
          </a:p>
          <a:p>
            <a:pPr indent="0" lvl="0" marL="457200" rtl="0" algn="l">
              <a:spcBef>
                <a:spcPts val="12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Thanks to New Virginia Majority for Participating</a:t>
            </a:r>
            <a:endParaRPr sz="3600"/>
          </a:p>
        </p:txBody>
      </p:sp>
      <p:sp>
        <p:nvSpPr>
          <p:cNvPr id="95" name="Google Shape;95;p17"/>
          <p:cNvSpPr txBox="1"/>
          <p:nvPr>
            <p:ph idx="1" type="body"/>
          </p:nvPr>
        </p:nvSpPr>
        <p:spPr>
          <a:xfrm>
            <a:off x="311700" y="1265475"/>
            <a:ext cx="6274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t>All data are courtesy of </a:t>
            </a:r>
            <a:r>
              <a:rPr lang="en" sz="1800" u="sng">
                <a:solidFill>
                  <a:schemeClr val="hlink"/>
                </a:solidFill>
                <a:hlinkClick r:id="rId3"/>
              </a:rPr>
              <a:t>New Virgina Majority</a:t>
            </a:r>
            <a:r>
              <a:rPr lang="en" sz="1800"/>
              <a:t>.</a:t>
            </a:r>
            <a:endParaRPr sz="1800"/>
          </a:p>
          <a:p>
            <a:pPr indent="0" lvl="0" marL="0" rtl="0" algn="l">
              <a:spcBef>
                <a:spcPts val="1200"/>
              </a:spcBef>
              <a:spcAft>
                <a:spcPts val="0"/>
              </a:spcAft>
              <a:buNone/>
            </a:pPr>
            <a:r>
              <a:rPr lang="en" sz="1800"/>
              <a:t>Most code and data available on </a:t>
            </a:r>
            <a:r>
              <a:rPr lang="en" sz="1800" u="sng">
                <a:solidFill>
                  <a:schemeClr val="hlink"/>
                </a:solidFill>
                <a:hlinkClick r:id="rId4"/>
              </a:rPr>
              <a:t>GitHub</a:t>
            </a:r>
            <a:r>
              <a:rPr lang="en" sz="1800"/>
              <a:t> (Need Final Permission).</a:t>
            </a:r>
            <a:endParaRPr sz="1800"/>
          </a:p>
          <a:p>
            <a:pPr indent="0" lvl="0" marL="0" rtl="0" algn="l">
              <a:spcBef>
                <a:spcPts val="12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a:p>
        </p:txBody>
      </p:sp>
      <p:pic>
        <p:nvPicPr>
          <p:cNvPr id="96" name="Google Shape;96;p17"/>
          <p:cNvPicPr preferRelativeResize="0"/>
          <p:nvPr/>
        </p:nvPicPr>
        <p:blipFill>
          <a:blip r:embed="rId5">
            <a:alphaModFix/>
          </a:blip>
          <a:stretch>
            <a:fillRect/>
          </a:stretch>
        </p:blipFill>
        <p:spPr>
          <a:xfrm>
            <a:off x="391425" y="2760038"/>
            <a:ext cx="6115050"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p:nvPr/>
        </p:nvSpPr>
        <p:spPr>
          <a:xfrm>
            <a:off x="99175" y="1258575"/>
            <a:ext cx="8978700" cy="3310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99175" y="1258575"/>
            <a:ext cx="8978700" cy="3310200"/>
          </a:xfrm>
          <a:prstGeom prst="rect">
            <a:avLst/>
          </a:prstGeom>
          <a:solidFill>
            <a:srgbClr val="303030">
              <a:alpha val="50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Cluster Up At Risk People</a:t>
            </a:r>
            <a:endParaRPr>
              <a:solidFill>
                <a:srgbClr val="86C734"/>
              </a:solidFill>
            </a:endParaRPr>
          </a:p>
        </p:txBody>
      </p:sp>
      <p:sp>
        <p:nvSpPr>
          <p:cNvPr id="104" name="Google Shape;104;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6C734"/>
                </a:solidFill>
              </a:rPr>
              <a:t>Data &amp; Tools</a:t>
            </a:r>
            <a:endParaRPr sz="2000">
              <a:solidFill>
                <a:srgbClr val="86C734"/>
              </a:solidFill>
            </a:endParaRPr>
          </a:p>
          <a:p>
            <a:pPr indent="-317500" lvl="0" marL="457200" rtl="0" algn="l">
              <a:spcBef>
                <a:spcPts val="1600"/>
              </a:spcBef>
              <a:spcAft>
                <a:spcPts val="0"/>
              </a:spcAft>
              <a:buSzPts val="1400"/>
              <a:buChar char="-"/>
            </a:pPr>
            <a:r>
              <a:rPr lang="en"/>
              <a:t>Standard NGPVAN export</a:t>
            </a:r>
            <a:endParaRPr/>
          </a:p>
          <a:p>
            <a:pPr indent="-304800" lvl="1" marL="914400" rtl="0" algn="l">
              <a:spcBef>
                <a:spcPts val="0"/>
              </a:spcBef>
              <a:spcAft>
                <a:spcPts val="0"/>
              </a:spcAft>
              <a:buSzPts val="1200"/>
              <a:buChar char="-"/>
            </a:pPr>
            <a:r>
              <a:rPr lang="en"/>
              <a:t>Geographical information</a:t>
            </a:r>
            <a:endParaRPr/>
          </a:p>
          <a:p>
            <a:pPr indent="-304800" lvl="1" marL="914400" rtl="0" algn="l">
              <a:spcBef>
                <a:spcPts val="0"/>
              </a:spcBef>
              <a:spcAft>
                <a:spcPts val="0"/>
              </a:spcAft>
              <a:buSzPts val="1200"/>
              <a:buChar char="-"/>
            </a:pPr>
            <a:r>
              <a:rPr lang="en"/>
              <a:t>Demographic information</a:t>
            </a:r>
            <a:endParaRPr/>
          </a:p>
          <a:p>
            <a:pPr indent="-317500" lvl="0" marL="457200" rtl="0" algn="l">
              <a:spcBef>
                <a:spcPts val="0"/>
              </a:spcBef>
              <a:spcAft>
                <a:spcPts val="0"/>
              </a:spcAft>
              <a:buSzPts val="1400"/>
              <a:buChar char="-"/>
            </a:pPr>
            <a:r>
              <a:rPr lang="en"/>
              <a:t>PostGIS for computation</a:t>
            </a:r>
            <a:endParaRPr/>
          </a:p>
          <a:p>
            <a:pPr indent="-317500" lvl="0" marL="457200" rtl="0" algn="l">
              <a:spcBef>
                <a:spcPts val="0"/>
              </a:spcBef>
              <a:spcAft>
                <a:spcPts val="0"/>
              </a:spcAft>
              <a:buSzPts val="1400"/>
              <a:buChar char="-"/>
            </a:pPr>
            <a:r>
              <a:rPr lang="en"/>
              <a:t>QuantumGIS (QGIS) for maps</a:t>
            </a:r>
            <a:endParaRPr/>
          </a:p>
          <a:p>
            <a:pPr indent="0" lvl="0" marL="457200" rtl="0" algn="l">
              <a:spcBef>
                <a:spcPts val="1600"/>
              </a:spcBef>
              <a:spcAft>
                <a:spcPts val="1600"/>
              </a:spcAft>
              <a:buNone/>
            </a:pPr>
            <a:r>
              <a:rPr lang="en" u="sng">
                <a:solidFill>
                  <a:schemeClr val="hlink"/>
                </a:solidFill>
                <a:hlinkClick r:id="rId3"/>
              </a:rPr>
              <a:t>	</a:t>
            </a:r>
            <a:endParaRPr/>
          </a:p>
        </p:txBody>
      </p:sp>
      <p:sp>
        <p:nvSpPr>
          <p:cNvPr id="105" name="Google Shape;105;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6C734"/>
                </a:solidFill>
              </a:rPr>
              <a:t>Targets</a:t>
            </a:r>
            <a:r>
              <a:rPr lang="en" sz="2000"/>
              <a:t> </a:t>
            </a:r>
            <a:endParaRPr sz="2000"/>
          </a:p>
          <a:p>
            <a:pPr indent="-317500" lvl="0" marL="457200" rtl="0" algn="l">
              <a:spcBef>
                <a:spcPts val="1600"/>
              </a:spcBef>
              <a:spcAft>
                <a:spcPts val="0"/>
              </a:spcAft>
              <a:buSzPts val="1400"/>
              <a:buChar char="-"/>
            </a:pPr>
            <a:r>
              <a:rPr lang="en"/>
              <a:t>For demonstration purposes, this is generic</a:t>
            </a:r>
            <a:endParaRPr/>
          </a:p>
          <a:p>
            <a:pPr indent="-317500" lvl="0" marL="457200" rtl="0" algn="l">
              <a:spcBef>
                <a:spcPts val="0"/>
              </a:spcBef>
              <a:spcAft>
                <a:spcPts val="0"/>
              </a:spcAft>
              <a:buSzPts val="1400"/>
              <a:buChar char="-"/>
            </a:pPr>
            <a:r>
              <a:rPr lang="en"/>
              <a:t>Targets</a:t>
            </a:r>
            <a:endParaRPr/>
          </a:p>
          <a:p>
            <a:pPr indent="-304800" lvl="1" marL="914400" rtl="0" algn="l">
              <a:spcBef>
                <a:spcPts val="0"/>
              </a:spcBef>
              <a:spcAft>
                <a:spcPts val="0"/>
              </a:spcAft>
              <a:buSzPts val="1200"/>
              <a:buChar char="-"/>
            </a:pPr>
            <a:r>
              <a:rPr lang="en"/>
              <a:t>Black people</a:t>
            </a:r>
            <a:endParaRPr/>
          </a:p>
          <a:p>
            <a:pPr indent="-304800" lvl="1" marL="914400" rtl="0" algn="l">
              <a:spcBef>
                <a:spcPts val="0"/>
              </a:spcBef>
              <a:spcAft>
                <a:spcPts val="0"/>
              </a:spcAft>
              <a:buSzPts val="1200"/>
              <a:buChar char="-"/>
            </a:pPr>
            <a:r>
              <a:rPr lang="en"/>
              <a:t>Over fifty</a:t>
            </a:r>
            <a:endParaRPr/>
          </a:p>
          <a:p>
            <a:pPr indent="-304800" lvl="1" marL="914400" rtl="0" algn="l">
              <a:spcBef>
                <a:spcPts val="0"/>
              </a:spcBef>
              <a:spcAft>
                <a:spcPts val="0"/>
              </a:spcAft>
              <a:buSzPts val="1200"/>
              <a:buChar char="-"/>
            </a:pPr>
            <a:r>
              <a:rPr lang="en"/>
              <a:t>Addresses within 20m of each other</a:t>
            </a:r>
            <a:endParaRPr/>
          </a:p>
          <a:p>
            <a:pPr indent="-317500" lvl="0" marL="457200" rtl="0" algn="l">
              <a:spcBef>
                <a:spcPts val="0"/>
              </a:spcBef>
              <a:spcAft>
                <a:spcPts val="0"/>
              </a:spcAft>
              <a:buSzPts val="1400"/>
              <a:buChar char="-"/>
            </a:pPr>
            <a:r>
              <a:rPr lang="en"/>
              <a:t>Obviously, you can add whatever information you want to to make this specific to your needs</a:t>
            </a:r>
            <a:endParaRPr/>
          </a:p>
          <a:p>
            <a:pPr indent="0" lvl="0" marL="457200" rtl="0" algn="l">
              <a:spcBef>
                <a:spcPts val="1600"/>
              </a:spcBef>
              <a:spcAft>
                <a:spcPts val="1600"/>
              </a:spcAft>
              <a:buNone/>
            </a:pPr>
            <a:r>
              <a:t/>
            </a:r>
            <a:endParaRPr/>
          </a:p>
        </p:txBody>
      </p:sp>
      <p:sp>
        <p:nvSpPr>
          <p:cNvPr id="106" name="Google Shape;106;p18"/>
          <p:cNvSpPr txBox="1"/>
          <p:nvPr/>
        </p:nvSpPr>
        <p:spPr>
          <a:xfrm>
            <a:off x="3781225" y="-1945150"/>
            <a:ext cx="52356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p:nvPr/>
        </p:nvSpPr>
        <p:spPr>
          <a:xfrm>
            <a:off x="99175" y="1258575"/>
            <a:ext cx="8978700" cy="3310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99175" y="1258575"/>
            <a:ext cx="8978700" cy="3310200"/>
          </a:xfrm>
          <a:prstGeom prst="rect">
            <a:avLst/>
          </a:prstGeom>
          <a:solidFill>
            <a:srgbClr val="303030">
              <a:alpha val="50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Parameters: </a:t>
            </a:r>
            <a:r>
              <a:rPr lang="en">
                <a:solidFill>
                  <a:srgbClr val="86C734"/>
                </a:solidFill>
              </a:rPr>
              <a:t>What do we need to know?</a:t>
            </a:r>
            <a:endParaRPr>
              <a:solidFill>
                <a:srgbClr val="86C734"/>
              </a:solidFill>
            </a:endParaRPr>
          </a:p>
        </p:txBody>
      </p:sp>
      <p:sp>
        <p:nvSpPr>
          <p:cNvPr id="114" name="Google Shape;114;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6C734"/>
                </a:solidFill>
              </a:rPr>
              <a:t>How close to each other?</a:t>
            </a:r>
            <a:endParaRPr sz="2000">
              <a:solidFill>
                <a:srgbClr val="86C734"/>
              </a:solidFill>
            </a:endParaRPr>
          </a:p>
          <a:p>
            <a:pPr indent="-317500" lvl="0" marL="457200" rtl="0" algn="l">
              <a:spcBef>
                <a:spcPts val="1600"/>
              </a:spcBef>
              <a:spcAft>
                <a:spcPts val="0"/>
              </a:spcAft>
              <a:buSzPts val="1400"/>
              <a:buChar char="-"/>
            </a:pPr>
            <a:r>
              <a:rPr lang="en"/>
              <a:t>This is the spatial parameter</a:t>
            </a:r>
            <a:endParaRPr/>
          </a:p>
          <a:p>
            <a:pPr indent="-317500" lvl="0" marL="457200" rtl="0" algn="l">
              <a:spcBef>
                <a:spcPts val="0"/>
              </a:spcBef>
              <a:spcAft>
                <a:spcPts val="0"/>
              </a:spcAft>
              <a:buSzPts val="1400"/>
              <a:buChar char="-"/>
            </a:pPr>
            <a:r>
              <a:rPr lang="en"/>
              <a:t>How close do things have to be to each other to be counted?</a:t>
            </a:r>
            <a:endParaRPr/>
          </a:p>
          <a:p>
            <a:pPr indent="-317500" lvl="0" marL="457200" rtl="0" algn="l">
              <a:spcBef>
                <a:spcPts val="0"/>
              </a:spcBef>
              <a:spcAft>
                <a:spcPts val="0"/>
              </a:spcAft>
              <a:buSzPts val="1400"/>
              <a:buChar char="-"/>
            </a:pPr>
            <a:r>
              <a:rPr lang="en"/>
              <a:t>If something is too close, we may not want it.</a:t>
            </a:r>
            <a:endParaRPr/>
          </a:p>
          <a:p>
            <a:pPr indent="-317500" lvl="0" marL="457200" rtl="0" algn="l">
              <a:spcBef>
                <a:spcPts val="0"/>
              </a:spcBef>
              <a:spcAft>
                <a:spcPts val="0"/>
              </a:spcAft>
              <a:buSzPts val="1400"/>
              <a:buChar char="-"/>
            </a:pPr>
            <a:r>
              <a:rPr lang="en"/>
              <a:t>If something is too far, we may not want it.</a:t>
            </a:r>
            <a:endParaRPr/>
          </a:p>
          <a:p>
            <a:pPr indent="-317500" lvl="0" marL="457200" rtl="0" algn="l">
              <a:spcBef>
                <a:spcPts val="0"/>
              </a:spcBef>
              <a:spcAft>
                <a:spcPts val="0"/>
              </a:spcAft>
              <a:buSzPts val="1400"/>
              <a:buChar char="-"/>
            </a:pPr>
            <a:r>
              <a:rPr lang="en"/>
              <a:t>We use 20m.</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u="sng">
                <a:solidFill>
                  <a:schemeClr val="hlink"/>
                </a:solidFill>
                <a:hlinkClick r:id="rId3"/>
              </a:rPr>
              <a:t>	</a:t>
            </a:r>
            <a:endParaRPr/>
          </a:p>
        </p:txBody>
      </p:sp>
      <p:sp>
        <p:nvSpPr>
          <p:cNvPr id="115" name="Google Shape;115;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6C734"/>
                </a:solidFill>
              </a:rPr>
              <a:t>How many cases?</a:t>
            </a:r>
            <a:r>
              <a:rPr lang="en" sz="2000"/>
              <a:t> </a:t>
            </a:r>
            <a:endParaRPr sz="2000"/>
          </a:p>
          <a:p>
            <a:pPr indent="-317500" lvl="0" marL="457200" rtl="0" algn="l">
              <a:spcBef>
                <a:spcPts val="1600"/>
              </a:spcBef>
              <a:spcAft>
                <a:spcPts val="0"/>
              </a:spcAft>
              <a:buSzPts val="1400"/>
              <a:buChar char="-"/>
            </a:pPr>
            <a:r>
              <a:rPr lang="en"/>
              <a:t>What is the number of cases that we need to constitute a subset?</a:t>
            </a:r>
            <a:endParaRPr/>
          </a:p>
          <a:p>
            <a:pPr indent="-317500" lvl="0" marL="457200" rtl="0" algn="l">
              <a:spcBef>
                <a:spcPts val="0"/>
              </a:spcBef>
              <a:spcAft>
                <a:spcPts val="0"/>
              </a:spcAft>
              <a:buSzPts val="1400"/>
              <a:buChar char="-"/>
            </a:pPr>
            <a:r>
              <a:rPr lang="en"/>
              <a:t>Too few could just be noise.</a:t>
            </a:r>
            <a:endParaRPr/>
          </a:p>
          <a:p>
            <a:pPr indent="-317500" lvl="0" marL="457200" rtl="0" algn="l">
              <a:spcBef>
                <a:spcPts val="0"/>
              </a:spcBef>
              <a:spcAft>
                <a:spcPts val="0"/>
              </a:spcAft>
              <a:buSzPts val="1400"/>
              <a:buChar char="-"/>
            </a:pPr>
            <a:r>
              <a:rPr lang="en"/>
              <a:t>Picking this is tough.</a:t>
            </a:r>
            <a:endParaRPr/>
          </a:p>
          <a:p>
            <a:pPr indent="-317500" lvl="0" marL="457200" rtl="0" algn="l">
              <a:spcBef>
                <a:spcPts val="0"/>
              </a:spcBef>
              <a:spcAft>
                <a:spcPts val="0"/>
              </a:spcAft>
              <a:buSzPts val="1400"/>
              <a:buChar char="-"/>
            </a:pPr>
            <a:r>
              <a:rPr lang="en"/>
              <a:t>For this demo, we say 5.</a:t>
            </a:r>
            <a:endParaRPr/>
          </a:p>
          <a:p>
            <a:pPr indent="0" lvl="0" marL="457200" rtl="0" algn="l">
              <a:spcBef>
                <a:spcPts val="1600"/>
              </a:spcBef>
              <a:spcAft>
                <a:spcPts val="1600"/>
              </a:spcAft>
              <a:buNone/>
            </a:pPr>
            <a:r>
              <a:t/>
            </a:r>
            <a:endParaRPr/>
          </a:p>
        </p:txBody>
      </p:sp>
      <p:sp>
        <p:nvSpPr>
          <p:cNvPr id="116" name="Google Shape;116;p19"/>
          <p:cNvSpPr txBox="1"/>
          <p:nvPr/>
        </p:nvSpPr>
        <p:spPr>
          <a:xfrm>
            <a:off x="3781225" y="-1945150"/>
            <a:ext cx="52356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Let’s look at the maps!</a:t>
            </a:r>
            <a:endParaRPr sz="3600"/>
          </a:p>
        </p:txBody>
      </p:sp>
      <p:sp>
        <p:nvSpPr>
          <p:cNvPr id="122" name="Google Shape;122;p20"/>
          <p:cNvSpPr txBox="1"/>
          <p:nvPr>
            <p:ph idx="1" type="body"/>
          </p:nvPr>
        </p:nvSpPr>
        <p:spPr>
          <a:xfrm>
            <a:off x="311700" y="1265475"/>
            <a:ext cx="6274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t>Words are not helpful here. </a:t>
            </a:r>
            <a:endParaRPr sz="1800"/>
          </a:p>
          <a:p>
            <a:pPr indent="0" lvl="0" marL="0" rtl="0" algn="l">
              <a:spcBef>
                <a:spcPts val="1200"/>
              </a:spcBef>
              <a:spcAft>
                <a:spcPts val="0"/>
              </a:spcAft>
              <a:buNone/>
            </a:pPr>
            <a:r>
              <a:rPr lang="en" sz="5000"/>
              <a:t>But.Maps. Are.</a:t>
            </a:r>
            <a:endParaRPr sz="5000"/>
          </a:p>
          <a:p>
            <a:pPr indent="0" lvl="0" marL="457200" rtl="0" algn="l">
              <a:spcBef>
                <a:spcPts val="12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6" name="Shape 126"/>
        <p:cNvGrpSpPr/>
        <p:nvPr/>
      </p:nvGrpSpPr>
      <p:grpSpPr>
        <a:xfrm>
          <a:off x="0" y="0"/>
          <a:ext cx="0" cy="0"/>
          <a:chOff x="0" y="0"/>
          <a:chExt cx="0" cy="0"/>
        </a:xfrm>
      </p:grpSpPr>
      <p:sp>
        <p:nvSpPr>
          <p:cNvPr id="127" name="Google Shape;127;p21"/>
          <p:cNvSpPr/>
          <p:nvPr/>
        </p:nvSpPr>
        <p:spPr>
          <a:xfrm>
            <a:off x="99175" y="1258575"/>
            <a:ext cx="8978700" cy="3310200"/>
          </a:xfrm>
          <a:prstGeom prst="rect">
            <a:avLst/>
          </a:prstGeom>
          <a:solidFill>
            <a:srgbClr val="303030">
              <a:alpha val="50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1"/>
          <p:cNvPicPr preferRelativeResize="0"/>
          <p:nvPr/>
        </p:nvPicPr>
        <p:blipFill>
          <a:blip r:embed="rId3">
            <a:alphaModFix amt="82000"/>
          </a:blip>
          <a:stretch>
            <a:fillRect/>
          </a:stretch>
        </p:blipFill>
        <p:spPr>
          <a:xfrm>
            <a:off x="99175" y="4568875"/>
            <a:ext cx="2187150" cy="470600"/>
          </a:xfrm>
          <a:prstGeom prst="rect">
            <a:avLst/>
          </a:prstGeom>
          <a:noFill/>
          <a:ln>
            <a:noFill/>
          </a:ln>
          <a:effectLst>
            <a:outerShdw blurRad="57150" rotWithShape="0" algn="bl" dir="2940000" dist="66675">
              <a:srgbClr val="000000">
                <a:alpha val="70000"/>
              </a:srgbClr>
            </a:outerShdw>
          </a:effectLst>
        </p:spPr>
      </p:pic>
      <p:sp>
        <p:nvSpPr>
          <p:cNvPr id="129" name="Google Shape;129;p21"/>
          <p:cNvSpPr txBox="1"/>
          <p:nvPr>
            <p:ph type="title"/>
          </p:nvPr>
        </p:nvSpPr>
        <p:spPr>
          <a:xfrm>
            <a:off x="311700" y="292625"/>
            <a:ext cx="8520600" cy="572700"/>
          </a:xfrm>
          <a:prstGeom prst="rect">
            <a:avLst/>
          </a:prstGeom>
          <a:effectLst>
            <a:outerShdw blurRad="57150" rotWithShape="0" algn="bl" dir="2520000" dist="66675">
              <a:srgbClr val="000000">
                <a:alpha val="79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600">
                <a:solidFill>
                  <a:srgbClr val="FFFFFF"/>
                </a:solidFill>
              </a:rPr>
              <a:t>The Team</a:t>
            </a:r>
            <a:endParaRPr sz="3600">
              <a:solidFill>
                <a:srgbClr val="FFFFFF"/>
              </a:solidFill>
            </a:endParaRPr>
          </a:p>
          <a:p>
            <a:pPr indent="0" lvl="0" marL="0" marR="0" rtl="0" algn="l">
              <a:lnSpc>
                <a:spcPct val="115000"/>
              </a:lnSpc>
              <a:spcBef>
                <a:spcPts val="0"/>
              </a:spcBef>
              <a:spcAft>
                <a:spcPts val="0"/>
              </a:spcAft>
              <a:buNone/>
            </a:pPr>
            <a:r>
              <a:t/>
            </a:r>
            <a:endParaRPr>
              <a:solidFill>
                <a:srgbClr val="FFFFFF"/>
              </a:solidFill>
              <a:latin typeface="Economica"/>
              <a:ea typeface="Economica"/>
              <a:cs typeface="Economica"/>
              <a:sym typeface="Economica"/>
            </a:endParaRPr>
          </a:p>
        </p:txBody>
      </p:sp>
      <p:sp>
        <p:nvSpPr>
          <p:cNvPr id="130" name="Google Shape;130;p21"/>
          <p:cNvSpPr txBox="1"/>
          <p:nvPr/>
        </p:nvSpPr>
        <p:spPr>
          <a:xfrm>
            <a:off x="2498850" y="1258575"/>
            <a:ext cx="6333300" cy="3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Dheeraj was born in Queens, New York, and grew up traveling all over Asia. Traveling made him question the relationships between boundaries, physical geography, culture, and ethnic identity, all relevant to his work in political analytics and spatial analysis. Prior to Siege, he worked for polling firms, labor unions, and CRM software manufacturers, and also spent two years in humanitarian technology.</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In his spare time, Dheeraj avidly studies </a:t>
            </a:r>
            <a:r>
              <a:rPr lang="en" u="sng">
                <a:solidFill>
                  <a:schemeClr val="hlink"/>
                </a:solidFill>
                <a:latin typeface="Proxima Nova"/>
                <a:ea typeface="Proxima Nova"/>
                <a:cs typeface="Proxima Nova"/>
                <a:sym typeface="Proxima Nova"/>
                <a:hlinkClick r:id="rId4"/>
              </a:rPr>
              <a:t>Ving Tsun Kung Fu</a:t>
            </a:r>
            <a:r>
              <a:rPr lang="en">
                <a:solidFill>
                  <a:srgbClr val="FFFFFF"/>
                </a:solidFill>
                <a:latin typeface="Proxima Nova"/>
                <a:ea typeface="Proxima Nova"/>
                <a:cs typeface="Proxima Nova"/>
                <a:sym typeface="Proxima Nova"/>
              </a:rPr>
              <a:t>, plays his guitar, and spends time with his family.</a:t>
            </a:r>
            <a:endParaRPr>
              <a:solidFill>
                <a:srgbClr val="FFFFFF"/>
              </a:solidFill>
              <a:latin typeface="Proxima Nova"/>
              <a:ea typeface="Proxima Nova"/>
              <a:cs typeface="Proxima Nova"/>
              <a:sym typeface="Proxima Nova"/>
            </a:endParaRPr>
          </a:p>
        </p:txBody>
      </p:sp>
      <p:pic>
        <p:nvPicPr>
          <p:cNvPr id="131" name="Google Shape;131;p21"/>
          <p:cNvPicPr preferRelativeResize="0"/>
          <p:nvPr/>
        </p:nvPicPr>
        <p:blipFill rotWithShape="1">
          <a:blip r:embed="rId5">
            <a:alphaModFix/>
          </a:blip>
          <a:srcRect b="9905" l="11205" r="9605" t="5649"/>
          <a:stretch/>
        </p:blipFill>
        <p:spPr>
          <a:xfrm>
            <a:off x="311700" y="1146025"/>
            <a:ext cx="1974625" cy="2468225"/>
          </a:xfrm>
          <a:prstGeom prst="rect">
            <a:avLst/>
          </a:prstGeom>
          <a:noFill/>
          <a:ln>
            <a:noFill/>
          </a:ln>
        </p:spPr>
      </p:pic>
      <p:sp>
        <p:nvSpPr>
          <p:cNvPr id="132" name="Google Shape;132;p21"/>
          <p:cNvSpPr/>
          <p:nvPr/>
        </p:nvSpPr>
        <p:spPr>
          <a:xfrm>
            <a:off x="311713" y="3614250"/>
            <a:ext cx="1974600" cy="822000"/>
          </a:xfrm>
          <a:prstGeom prst="rect">
            <a:avLst/>
          </a:prstGeom>
          <a:solidFill>
            <a:srgbClr val="434343">
              <a:alpha val="413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86C734"/>
                </a:solidFill>
                <a:latin typeface="Economica"/>
                <a:ea typeface="Economica"/>
                <a:cs typeface="Economica"/>
                <a:sym typeface="Economica"/>
              </a:rPr>
              <a:t>DHEERAJ </a:t>
            </a:r>
            <a:endParaRPr b="1" sz="2000">
              <a:solidFill>
                <a:srgbClr val="86C734"/>
              </a:solidFill>
              <a:latin typeface="Economica"/>
              <a:ea typeface="Economica"/>
              <a:cs typeface="Economica"/>
              <a:sym typeface="Economica"/>
            </a:endParaRPr>
          </a:p>
          <a:p>
            <a:pPr indent="0" lvl="0" marL="0" rtl="0" algn="l">
              <a:spcBef>
                <a:spcPts val="0"/>
              </a:spcBef>
              <a:spcAft>
                <a:spcPts val="0"/>
              </a:spcAft>
              <a:buNone/>
            </a:pPr>
            <a:r>
              <a:rPr b="1" lang="en" sz="2000">
                <a:solidFill>
                  <a:srgbClr val="86C734"/>
                </a:solidFill>
                <a:latin typeface="Economica"/>
                <a:ea typeface="Economica"/>
                <a:cs typeface="Economica"/>
                <a:sym typeface="Economica"/>
              </a:rPr>
              <a:t>CHAND</a:t>
            </a:r>
            <a:endParaRPr b="1" sz="2000">
              <a:solidFill>
                <a:srgbClr val="86C734"/>
              </a:solidFill>
              <a:latin typeface="Economica"/>
              <a:ea typeface="Economica"/>
              <a:cs typeface="Economica"/>
              <a:sym typeface="Economica"/>
            </a:endParaRPr>
          </a:p>
          <a:p>
            <a:pPr indent="0" lvl="0" marL="0" rtl="0" algn="l">
              <a:spcBef>
                <a:spcPts val="0"/>
              </a:spcBef>
              <a:spcAft>
                <a:spcPts val="0"/>
              </a:spcAft>
              <a:buNone/>
            </a:pPr>
            <a:r>
              <a:rPr lang="en">
                <a:solidFill>
                  <a:schemeClr val="accent2"/>
                </a:solidFill>
                <a:latin typeface="Lato"/>
                <a:ea typeface="Lato"/>
                <a:cs typeface="Lato"/>
                <a:sym typeface="Lato"/>
              </a:rPr>
              <a:t>Partner</a:t>
            </a:r>
            <a:endParaRPr>
              <a:solidFill>
                <a:schemeClr val="accent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