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83" r:id="rId9"/>
    <p:sldId id="286" r:id="rId10"/>
    <p:sldId id="287" r:id="rId11"/>
    <p:sldId id="284" r:id="rId12"/>
    <p:sldId id="277" r:id="rId13"/>
    <p:sldId id="278" r:id="rId14"/>
    <p:sldId id="285" r:id="rId15"/>
    <p:sldId id="279" r:id="rId16"/>
    <p:sldId id="280" r:id="rId17"/>
    <p:sldId id="281" r:id="rId18"/>
    <p:sldId id="282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0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93FC-0612-1A81-4056-72A1CD10B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686CD-5821-13D3-8529-47D193FFD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DB452-016E-35BD-B498-57BCC52C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65DE-E2AC-45E9-A0F1-BB13D0DF584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F8BE2-B490-E461-BA9C-87E32061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DBA6F-65B1-AF72-959E-02965EC5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505-3D15-4591-AC6B-7360C710D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6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2BD6-8D4B-FEDC-0BDB-E56E8C05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F8019-CA3F-D5B2-62F5-1A35AFB23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75449-1758-DE25-E929-021C1C8F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65DE-E2AC-45E9-A0F1-BB13D0DF584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C03CE-F1FF-DF38-C7CA-547ACDFA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97AB5-B6C2-7FC1-8018-F165422A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505-3D15-4591-AC6B-7360C710D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8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FD613-F968-047D-411C-03C2E5DC8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4397E-B70C-9BF5-6FB7-FAC04CD9A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EA074-0CF7-1D1E-7F27-F2C4E5C5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65DE-E2AC-45E9-A0F1-BB13D0DF584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8BB09-F2FD-B68A-7C3C-8B84FE2D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9221-5241-4983-6C1C-955BE551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505-3D15-4591-AC6B-7360C710D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955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rgbClr val="154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 bwMode="auto">
          <a:xfrm>
            <a:off x="361951" y="2610699"/>
            <a:ext cx="8398227" cy="1468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18" tIns="45710" rIns="91418" bIns="45710" anchor="b">
            <a:normAutofit/>
          </a:bodyPr>
          <a:lstStyle>
            <a:lvl1pPr>
              <a:defRPr sz="3733">
                <a:latin typeface="Calibri"/>
                <a:cs typeface="Calibri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6" name="Faculty Name"/>
          <p:cNvSpPr>
            <a:spLocks noGrp="1" noChangeArrowheads="1"/>
          </p:cNvSpPr>
          <p:nvPr>
            <p:ph type="subTitle" idx="1" hasCustomPrompt="1"/>
            <p:custDataLst>
              <p:tags r:id="rId2"/>
            </p:custDataLst>
          </p:nvPr>
        </p:nvSpPr>
        <p:spPr bwMode="auto">
          <a:xfrm>
            <a:off x="548641" y="4383617"/>
            <a:ext cx="9365827" cy="1427904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1429" tIns="45715" rIns="91429" bIns="45715"/>
          <a:lstStyle>
            <a:lvl1pPr marL="0" indent="0" algn="r">
              <a:spcBef>
                <a:spcPct val="0"/>
              </a:spcBef>
              <a:buFont typeface="Wingdings" pitchFamily="-84" charset="2"/>
              <a:buNone/>
              <a:defRPr sz="2667" baseline="0">
                <a:solidFill>
                  <a:srgbClr val="FFE0B3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add faculty name</a:t>
            </a:r>
          </a:p>
        </p:txBody>
      </p:sp>
      <p:sp>
        <p:nvSpPr>
          <p:cNvPr id="7" name="Faculty Photo"/>
          <p:cNvSpPr>
            <a:spLocks noGrp="1"/>
          </p:cNvSpPr>
          <p:nvPr>
            <p:ph type="pic" sz="quarter" idx="11" hasCustomPrompt="1"/>
          </p:nvPr>
        </p:nvSpPr>
        <p:spPr>
          <a:xfrm>
            <a:off x="9991051" y="4383617"/>
            <a:ext cx="1828800" cy="1828800"/>
          </a:xfrm>
          <a:prstGeom prst="rect">
            <a:avLst/>
          </a:prstGeom>
          <a:ln w="127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>
              <a:buNone/>
              <a:defRPr sz="1867">
                <a:solidFill>
                  <a:srgbClr val="FFFFFF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Drag image to placeholder or click icon to add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361951" y="6212417"/>
            <a:ext cx="8424333" cy="528320"/>
          </a:xfrm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1867" i="1" baseline="0">
                <a:solidFill>
                  <a:schemeClr val="bg1"/>
                </a:solidFill>
              </a:defRPr>
            </a:lvl1pPr>
            <a:lvl2pPr>
              <a:defRPr sz="1867">
                <a:solidFill>
                  <a:schemeClr val="bg1"/>
                </a:solidFill>
              </a:defRPr>
            </a:lvl2pPr>
            <a:lvl3pPr>
              <a:defRPr sz="1867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credits for others who contributed to this presentation</a:t>
            </a:r>
          </a:p>
        </p:txBody>
      </p:sp>
      <p:cxnSp>
        <p:nvCxnSpPr>
          <p:cNvPr id="9" name="Straight Connector 1"/>
          <p:cNvCxnSpPr>
            <a:cxnSpLocks noChangeShapeType="1"/>
          </p:cNvCxnSpPr>
          <p:nvPr userDrawn="1"/>
        </p:nvCxnSpPr>
        <p:spPr bwMode="auto">
          <a:xfrm>
            <a:off x="336551" y="4220633"/>
            <a:ext cx="875326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 type="none" w="sm" len="sm"/>
            <a:tailEnd type="none" w="sm" len="sm"/>
          </a:ln>
        </p:spPr>
      </p:cxnSp>
      <p:pic>
        <p:nvPicPr>
          <p:cNvPr id="11" name="Picture 10" descr="JHU logo with text: Johns Hopkins University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11"/>
            <a:ext cx="3569276" cy="2165856"/>
          </a:xfrm>
          <a:prstGeom prst="rect">
            <a:avLst/>
          </a:prstGeom>
        </p:spPr>
      </p:pic>
      <p:pic>
        <p:nvPicPr>
          <p:cNvPr id="12" name="Picture 11" descr="Watermark of Johns Hopkins University shield logo.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513449" y="195839"/>
            <a:ext cx="7192131" cy="776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6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B195-2AC6-4502-D21E-789EF1FE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AB89-27FE-A5FA-5EF7-9D33D559B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BF044-1B3F-6710-3A84-DBFBBC78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65DE-E2AC-45E9-A0F1-BB13D0DF584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8B44E-8B4F-57AF-314D-6ADE9876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86E58-C3C1-CDC2-ACCE-7552EA6B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505-3D15-4591-AC6B-7360C710D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4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46AC-6A32-6D33-1C5C-3743C34C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B8713-ED9A-09D6-C2C3-6475F87E6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60569-F8D2-CF57-E72F-9EF7017B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65DE-E2AC-45E9-A0F1-BB13D0DF584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67A4D-ABBA-1EAD-9121-2AA30625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AB8E9-B020-125D-8E71-13F554F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505-3D15-4591-AC6B-7360C710D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27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52D8-FE56-FAE1-572A-36A09DD5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31D6-2E8C-CA51-1F98-77B2C586B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C75DC-9A70-6838-D6C3-B370410AE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D52D0-F300-0DFC-0F59-377A64C3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65DE-E2AC-45E9-A0F1-BB13D0DF584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EECD4-7C1F-2972-C194-16FCFB7F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3507C-6353-DBFB-54A2-50391A28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505-3D15-4591-AC6B-7360C710D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4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B566-77FE-B604-6985-4E5738E3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B89E-2A76-41E9-B4D3-01ED01AE2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DD637-C738-5F6F-4BC0-201423754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AD5FD-875F-678A-6542-DC6977C19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788C6-161E-6325-2FED-E58CDB2AD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C8E41-24E6-455B-E68C-B4E38AC0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65DE-E2AC-45E9-A0F1-BB13D0DF584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908F6-9C16-4DE0-BE00-39CEC753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21232-4F01-8C39-4676-CC466D99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505-3D15-4591-AC6B-7360C710D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80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1CDB-ED60-3D9A-2ED7-FB4B741C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5181C-C996-3463-E46D-BBBEB204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65DE-E2AC-45E9-A0F1-BB13D0DF584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4DDEC-1D39-9014-A426-0254F5CC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4EB63-0DEE-7F46-C268-67F4034A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505-3D15-4591-AC6B-7360C710D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28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05BBB-04D3-E97A-99AA-B00E4FD1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65DE-E2AC-45E9-A0F1-BB13D0DF584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088D3-9A9B-F4AF-6305-CCFFC1EE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D740A-6864-218D-168E-E6B26565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505-3D15-4591-AC6B-7360C710D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27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C892-08FF-18EC-458B-C6389D2E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4A3B-4CE9-3720-9B33-D10905A0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19AC2-0CFD-E0D1-71FA-4AC7F394C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7E21A-AECE-F12A-0854-F203DC24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65DE-E2AC-45E9-A0F1-BB13D0DF584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EF0B3-FC78-53C5-9922-B60DE6A0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C498B-EF2B-2837-1A2D-BE536400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505-3D15-4591-AC6B-7360C710D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24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6C5A-EBB1-4D38-8EE3-9264AF00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42D1E-820B-9FC7-1DD8-09DBE30A9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0F971-FB7E-48EF-53FA-73399118C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C2753-445B-D8A9-CECA-A5EEABE3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65DE-E2AC-45E9-A0F1-BB13D0DF584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C0545-E5B7-1D43-731E-4D2C305F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31E5C-D651-1819-5FE5-66928495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505-3D15-4591-AC6B-7360C710D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09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C115B-FC8D-F853-16FC-9E46EB36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859E8-9FED-012F-35D7-70D5F5C47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63120-060B-9502-DB1D-1E5E3278B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D65DE-E2AC-45E9-A0F1-BB13D0DF584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C2758-85D8-EE8F-F3B2-6A6988D23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A4B38-0D5E-8292-D2D2-B212F1CF8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B7505-3D15-4591-AC6B-7360C710D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9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8DB5-E4BE-A086-305C-B0FE793E5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1" y="2610699"/>
            <a:ext cx="10069311" cy="146843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Predictive Maintenance for NASA Turbofan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Jet Engines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5AA73-FFE6-6F85-7138-023777817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963" y="4293100"/>
            <a:ext cx="5231809" cy="1427904"/>
          </a:xfrm>
        </p:spPr>
        <p:txBody>
          <a:bodyPr>
            <a:normAutofit/>
          </a:bodyPr>
          <a:lstStyle/>
          <a:p>
            <a:r>
              <a:rPr lang="en-US" sz="2400" dirty="0"/>
              <a:t>Introduction to Data Science EN.553.636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36B45-A660-ED36-370A-53DED85585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1951" y="4727275"/>
            <a:ext cx="11830049" cy="2013463"/>
          </a:xfrm>
        </p:spPr>
        <p:txBody>
          <a:bodyPr/>
          <a:lstStyle/>
          <a:p>
            <a:r>
              <a:rPr lang="en-US" b="1" dirty="0"/>
              <a:t>Team Members:</a:t>
            </a:r>
          </a:p>
          <a:p>
            <a:r>
              <a:rPr lang="en-US" dirty="0"/>
              <a:t>Aswath Sivakumar</a:t>
            </a:r>
          </a:p>
          <a:p>
            <a:r>
              <a:rPr lang="en-US" dirty="0"/>
              <a:t>Dheeraj Dhanvee Kairamkonda</a:t>
            </a:r>
          </a:p>
          <a:p>
            <a:r>
              <a:rPr lang="en-US" dirty="0"/>
              <a:t>Priyanka Kotha</a:t>
            </a:r>
          </a:p>
          <a:p>
            <a:r>
              <a:rPr lang="en-US" dirty="0"/>
              <a:t>Krishnan Venkataraman</a:t>
            </a:r>
          </a:p>
        </p:txBody>
      </p:sp>
    </p:spTree>
    <p:extLst>
      <p:ext uri="{BB962C8B-B14F-4D97-AF65-F5344CB8AC3E}">
        <p14:creationId xmlns:p14="http://schemas.microsoft.com/office/powerpoint/2010/main" val="385147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0DD3B6-6A03-6B7B-05AA-B94F7F91522D}"/>
              </a:ext>
            </a:extLst>
          </p:cNvPr>
          <p:cNvSpPr/>
          <p:nvPr/>
        </p:nvSpPr>
        <p:spPr>
          <a:xfrm>
            <a:off x="0" y="6373368"/>
            <a:ext cx="12192000" cy="4846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4D9E8-BF14-D8B4-1979-8EF2C595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53" y="6272784"/>
            <a:ext cx="1781461" cy="9052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1541EF1-66FB-8CB3-EBAE-244E2B436198}"/>
              </a:ext>
            </a:extLst>
          </p:cNvPr>
          <p:cNvSpPr txBox="1">
            <a:spLocks/>
          </p:cNvSpPr>
          <p:nvPr/>
        </p:nvSpPr>
        <p:spPr>
          <a:xfrm>
            <a:off x="1143000" y="314833"/>
            <a:ext cx="9906000" cy="68244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3B5D"/>
              </a:solidFill>
              <a:effectLst/>
              <a:uLnTx/>
              <a:uFillTx/>
              <a:latin typeface="Arial Black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F1FDA0-314B-DB6B-1F72-4E5AE842AFC3}"/>
              </a:ext>
            </a:extLst>
          </p:cNvPr>
          <p:cNvSpPr txBox="1">
            <a:spLocks/>
          </p:cNvSpPr>
          <p:nvPr/>
        </p:nvSpPr>
        <p:spPr>
          <a:xfrm>
            <a:off x="1143000" y="-50927"/>
            <a:ext cx="9906000" cy="427436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B5D"/>
                </a:solidFill>
                <a:effectLst/>
                <a:uLnTx/>
                <a:uFillTx/>
                <a:latin typeface="Arial Black" charset="0"/>
              </a:rPr>
              <a:t>Visual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EA79CD-C52B-F9C5-2558-832014CCB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204" y="757220"/>
            <a:ext cx="3755070" cy="26296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D96293-F480-7249-5360-C6F4B238F3D2}"/>
              </a:ext>
            </a:extLst>
          </p:cNvPr>
          <p:cNvSpPr txBox="1"/>
          <p:nvPr/>
        </p:nvSpPr>
        <p:spPr>
          <a:xfrm>
            <a:off x="630936" y="466961"/>
            <a:ext cx="43513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0" u="none" strike="noStrike" baseline="0" dirty="0">
                <a:latin typeface="Calibri" panose="020F0502020204030204" pitchFamily="34" charset="0"/>
              </a:rPr>
              <a:t>Engine in test set for which model performed </a:t>
            </a:r>
            <a:r>
              <a:rPr lang="en-US" sz="1500" b="1" i="0" u="none" strike="noStrike" baseline="0" dirty="0">
                <a:latin typeface="Calibri" panose="020F0502020204030204" pitchFamily="34" charset="0"/>
              </a:rPr>
              <a:t>worst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80397F-0EA8-46BE-60F8-373DFE35C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204" y="3402427"/>
            <a:ext cx="3840098" cy="2655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9D6BA0-8CEB-7276-C082-E43B14C9823D}"/>
              </a:ext>
            </a:extLst>
          </p:cNvPr>
          <p:cNvSpPr txBox="1"/>
          <p:nvPr/>
        </p:nvSpPr>
        <p:spPr>
          <a:xfrm>
            <a:off x="721204" y="6004637"/>
            <a:ext cx="43513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Calibri" panose="020F0502020204030204" pitchFamily="34" charset="0"/>
              </a:rPr>
              <a:t>Random</a:t>
            </a:r>
            <a:r>
              <a:rPr lang="en-US" sz="1500" dirty="0">
                <a:latin typeface="Calibri" panose="020F0502020204030204" pitchFamily="34" charset="0"/>
              </a:rPr>
              <a:t> Engine from test set</a:t>
            </a:r>
            <a:endParaRPr lang="en-US" sz="1500" i="0" u="none" strike="noStrike" baseline="0" dirty="0">
              <a:latin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8184CD-C356-F207-6BB5-65807EDCA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4624" y="742269"/>
            <a:ext cx="3726133" cy="26145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37C116-F875-9DAC-A49A-DC8DBCB5562B}"/>
              </a:ext>
            </a:extLst>
          </p:cNvPr>
          <p:cNvSpPr txBox="1"/>
          <p:nvPr/>
        </p:nvSpPr>
        <p:spPr>
          <a:xfrm>
            <a:off x="7449312" y="436964"/>
            <a:ext cx="43513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0" u="none" strike="noStrike" baseline="0" dirty="0">
                <a:latin typeface="Calibri" panose="020F0502020204030204" pitchFamily="34" charset="0"/>
              </a:rPr>
              <a:t>Engine in test set for which model performed </a:t>
            </a:r>
            <a:r>
              <a:rPr lang="en-US" sz="1500" b="1" dirty="0">
                <a:latin typeface="Calibri" panose="020F0502020204030204" pitchFamily="34" charset="0"/>
              </a:rPr>
              <a:t>best</a:t>
            </a:r>
            <a:endParaRPr lang="en-US" sz="1500" b="1" i="0" u="none" strike="noStrike" baseline="0" dirty="0">
              <a:latin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46C067-AD76-857B-800B-C294961D6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4624" y="3382439"/>
            <a:ext cx="3693146" cy="26118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46A6E4-504B-AECC-6131-ED18486B1A3E}"/>
              </a:ext>
            </a:extLst>
          </p:cNvPr>
          <p:cNvSpPr txBox="1"/>
          <p:nvPr/>
        </p:nvSpPr>
        <p:spPr>
          <a:xfrm>
            <a:off x="7507724" y="5974013"/>
            <a:ext cx="43513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Calibri" panose="020F0502020204030204" pitchFamily="34" charset="0"/>
              </a:rPr>
              <a:t>Random</a:t>
            </a:r>
            <a:r>
              <a:rPr lang="en-US" sz="1500" dirty="0">
                <a:latin typeface="Calibri" panose="020F0502020204030204" pitchFamily="34" charset="0"/>
              </a:rPr>
              <a:t> Engine from test set</a:t>
            </a:r>
            <a:endParaRPr lang="en-US" sz="1500" i="0" u="none" strike="noStrike" baseline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91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0DD3B6-6A03-6B7B-05AA-B94F7F91522D}"/>
              </a:ext>
            </a:extLst>
          </p:cNvPr>
          <p:cNvSpPr/>
          <p:nvPr/>
        </p:nvSpPr>
        <p:spPr>
          <a:xfrm>
            <a:off x="0" y="6373368"/>
            <a:ext cx="12192000" cy="4846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4D9E8-BF14-D8B4-1979-8EF2C595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53" y="6272784"/>
            <a:ext cx="1781461" cy="9052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C25724-C6E0-8744-C389-EA8789F2EC3A}"/>
              </a:ext>
            </a:extLst>
          </p:cNvPr>
          <p:cNvSpPr txBox="1">
            <a:spLocks/>
          </p:cNvSpPr>
          <p:nvPr/>
        </p:nvSpPr>
        <p:spPr>
          <a:xfrm>
            <a:off x="1143000" y="314833"/>
            <a:ext cx="9906000" cy="68244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B5D"/>
                </a:solidFill>
                <a:effectLst/>
                <a:uLnTx/>
                <a:uFillTx/>
                <a:latin typeface="Arial Black" charset="0"/>
              </a:rPr>
              <a:t>Problem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BCD4B-CE65-B0DD-7D4C-41E92A757651}"/>
              </a:ext>
            </a:extLst>
          </p:cNvPr>
          <p:cNvSpPr txBox="1"/>
          <p:nvPr/>
        </p:nvSpPr>
        <p:spPr>
          <a:xfrm>
            <a:off x="703385" y="1047566"/>
            <a:ext cx="11238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r>
              <a:rPr lang="en-US" sz="3000" dirty="0">
                <a:solidFill>
                  <a:srgbClr val="FF0000"/>
                </a:solidFill>
                <a:latin typeface="Calibri" panose="020F0502020204030204" pitchFamily="34" charset="0"/>
              </a:rPr>
              <a:t>Can we predict the Status of Engine at any point?</a:t>
            </a:r>
          </a:p>
          <a:p>
            <a:r>
              <a:rPr lang="en-US" sz="300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en-US" sz="3000" i="0" u="none" strike="noStrike" baseline="0" dirty="0">
                <a:solidFill>
                  <a:schemeClr val="tx2"/>
                </a:solidFill>
                <a:latin typeface="Calibri" panose="020F0502020204030204" pitchFamily="34" charset="0"/>
              </a:rPr>
              <a:t>Provide an Alarm based system </a:t>
            </a:r>
            <a:r>
              <a:rPr lang="en-US" sz="300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–</a:t>
            </a:r>
            <a:r>
              <a:rPr lang="en-US" sz="300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3000" dirty="0">
                <a:solidFill>
                  <a:srgbClr val="00B050"/>
                </a:solidFill>
                <a:latin typeface="Calibri" panose="020F0502020204030204" pitchFamily="34" charset="0"/>
              </a:rPr>
              <a:t>Normal</a:t>
            </a:r>
            <a:r>
              <a:rPr lang="en-US" sz="3000" i="0" u="none" strike="noStrike" baseline="0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US" sz="300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, </a:t>
            </a:r>
            <a:r>
              <a:rPr lang="en-US" sz="3000" b="1" i="0" u="none" strike="noStrike" baseline="0" dirty="0">
                <a:solidFill>
                  <a:srgbClr val="FFC000"/>
                </a:solidFill>
                <a:latin typeface="Calibri" panose="020F0502020204030204" pitchFamily="34" charset="0"/>
              </a:rPr>
              <a:t>Warning</a:t>
            </a:r>
            <a:r>
              <a:rPr lang="en-US" sz="300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 , Critical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B8E95F-6D4D-50ED-D326-E1E14A62B3C6}"/>
              </a:ext>
            </a:extLst>
          </p:cNvPr>
          <p:cNvSpPr txBox="1">
            <a:spLocks/>
          </p:cNvSpPr>
          <p:nvPr/>
        </p:nvSpPr>
        <p:spPr>
          <a:xfrm>
            <a:off x="1143000" y="2577187"/>
            <a:ext cx="9906000" cy="68244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003B5D"/>
                </a:solidFill>
              </a:rPr>
              <a:t>Proposed Solution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3B5D"/>
              </a:solidFill>
              <a:effectLst/>
              <a:uLnTx/>
              <a:uFillTx/>
              <a:latin typeface="Arial Black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3135E-1415-7AF6-6F7B-912C73A4A9CE}"/>
              </a:ext>
            </a:extLst>
          </p:cNvPr>
          <p:cNvSpPr txBox="1"/>
          <p:nvPr/>
        </p:nvSpPr>
        <p:spPr>
          <a:xfrm>
            <a:off x="476660" y="3244210"/>
            <a:ext cx="11238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0" u="none" strike="noStrike" baseline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Classification Problem – Overall Approach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F0A3C-3917-D700-62F7-A1AA06F23F6D}"/>
              </a:ext>
            </a:extLst>
          </p:cNvPr>
          <p:cNvSpPr txBox="1"/>
          <p:nvPr/>
        </p:nvSpPr>
        <p:spPr>
          <a:xfrm>
            <a:off x="2834824" y="3825027"/>
            <a:ext cx="6975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Creating working, warning and critical labels using health%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Cleaning and structuring the features – doing train-test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none" strike="noStrike" baseline="0" dirty="0">
                <a:solidFill>
                  <a:srgbClr val="212529"/>
                </a:solidFill>
                <a:latin typeface="Suisse"/>
              </a:rPr>
              <a:t>Building and optimising classification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KNN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u="none" strike="noStrike" baseline="0" dirty="0">
                <a:solidFill>
                  <a:srgbClr val="212529"/>
                </a:solidFill>
                <a:latin typeface="Suisse"/>
              </a:rPr>
              <a:t>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Evaluating and comparing models </a:t>
            </a:r>
            <a:endParaRPr lang="en-IN" u="none" strike="noStrike" baseline="0" dirty="0">
              <a:solidFill>
                <a:srgbClr val="212529"/>
              </a:solidFill>
              <a:latin typeface="Suisse"/>
            </a:endParaRPr>
          </a:p>
        </p:txBody>
      </p:sp>
    </p:spTree>
    <p:extLst>
      <p:ext uri="{BB962C8B-B14F-4D97-AF65-F5344CB8AC3E}">
        <p14:creationId xmlns:p14="http://schemas.microsoft.com/office/powerpoint/2010/main" val="297409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0DD3B6-6A03-6B7B-05AA-B94F7F91522D}"/>
              </a:ext>
            </a:extLst>
          </p:cNvPr>
          <p:cNvSpPr/>
          <p:nvPr/>
        </p:nvSpPr>
        <p:spPr>
          <a:xfrm>
            <a:off x="0" y="6373368"/>
            <a:ext cx="12192000" cy="4846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4D9E8-BF14-D8B4-1979-8EF2C595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53" y="6272784"/>
            <a:ext cx="1781461" cy="9052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C8098DD-E7EB-EACB-F28E-BD3D0672377C}"/>
              </a:ext>
            </a:extLst>
          </p:cNvPr>
          <p:cNvSpPr txBox="1">
            <a:spLocks/>
          </p:cNvSpPr>
          <p:nvPr/>
        </p:nvSpPr>
        <p:spPr>
          <a:xfrm>
            <a:off x="1143000" y="148152"/>
            <a:ext cx="9906000" cy="68244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B5D"/>
                </a:solidFill>
                <a:effectLst/>
                <a:uLnTx/>
                <a:uFillTx/>
                <a:latin typeface="Arial Black" charset="0"/>
              </a:rPr>
              <a:t>Evaluation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3B26F345-6A85-B1B5-831B-7751FCC9C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2753"/>
            <a:ext cx="4540618" cy="3365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18BABC-C2B8-D656-5474-DD058A8EEFC3}"/>
              </a:ext>
            </a:extLst>
          </p:cNvPr>
          <p:cNvSpPr txBox="1"/>
          <p:nvPr/>
        </p:nvSpPr>
        <p:spPr>
          <a:xfrm>
            <a:off x="70301" y="4093264"/>
            <a:ext cx="41227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0" u="none" strike="noStrike" baseline="0" dirty="0">
                <a:latin typeface="Calibri" panose="020F0502020204030204" pitchFamily="34" charset="0"/>
              </a:rPr>
              <a:t>Random Forest Model - CF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734E52-D383-008D-D4AC-A379E16AE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9125" y="1014559"/>
            <a:ext cx="4540618" cy="32094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2B2BEA-F02D-F157-FA1B-4E0484CD3472}"/>
              </a:ext>
            </a:extLst>
          </p:cNvPr>
          <p:cNvSpPr txBox="1"/>
          <p:nvPr/>
        </p:nvSpPr>
        <p:spPr>
          <a:xfrm>
            <a:off x="4263375" y="4093264"/>
            <a:ext cx="41227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0" u="none" strike="noStrike" baseline="0" dirty="0">
                <a:latin typeface="Calibri" panose="020F0502020204030204" pitchFamily="34" charset="0"/>
              </a:rPr>
              <a:t>KNN Model - CF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12A40F-180D-2039-A212-36C68F01AE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4695" y="1150633"/>
            <a:ext cx="4317304" cy="30516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2A53DA-49C1-839A-4C55-B997FA1D7586}"/>
              </a:ext>
            </a:extLst>
          </p:cNvPr>
          <p:cNvSpPr txBox="1"/>
          <p:nvPr/>
        </p:nvSpPr>
        <p:spPr>
          <a:xfrm>
            <a:off x="8386147" y="4166416"/>
            <a:ext cx="39314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0" u="none" strike="noStrike" baseline="0" dirty="0">
                <a:latin typeface="Calibri" panose="020F0502020204030204" pitchFamily="34" charset="0"/>
              </a:rPr>
              <a:t>SVM Model - CF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9D4464-F78E-82F7-C9DC-73E05F19F1FB}"/>
              </a:ext>
            </a:extLst>
          </p:cNvPr>
          <p:cNvSpPr txBox="1"/>
          <p:nvPr/>
        </p:nvSpPr>
        <p:spPr>
          <a:xfrm>
            <a:off x="2131687" y="4740317"/>
            <a:ext cx="905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From the CFs we see that accuracy:  RF =92.44% | KNN = 87.02% | SVM =66.11%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0 - Critical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1 -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2 - Warning</a:t>
            </a:r>
          </a:p>
        </p:txBody>
      </p:sp>
    </p:spTree>
    <p:extLst>
      <p:ext uri="{BB962C8B-B14F-4D97-AF65-F5344CB8AC3E}">
        <p14:creationId xmlns:p14="http://schemas.microsoft.com/office/powerpoint/2010/main" val="110296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0DD3B6-6A03-6B7B-05AA-B94F7F91522D}"/>
              </a:ext>
            </a:extLst>
          </p:cNvPr>
          <p:cNvSpPr/>
          <p:nvPr/>
        </p:nvSpPr>
        <p:spPr>
          <a:xfrm>
            <a:off x="0" y="6373368"/>
            <a:ext cx="12192000" cy="4846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4D9E8-BF14-D8B4-1979-8EF2C595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53" y="6272784"/>
            <a:ext cx="1781461" cy="9052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2544ECB-A769-2B33-B11A-96D77553FA8A}"/>
              </a:ext>
            </a:extLst>
          </p:cNvPr>
          <p:cNvSpPr txBox="1">
            <a:spLocks/>
          </p:cNvSpPr>
          <p:nvPr/>
        </p:nvSpPr>
        <p:spPr>
          <a:xfrm>
            <a:off x="1143000" y="166440"/>
            <a:ext cx="9906000" cy="68244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003B5D"/>
                </a:solidFill>
              </a:rPr>
              <a:t>Results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3B5D"/>
              </a:solidFill>
              <a:effectLst/>
              <a:uLnTx/>
              <a:uFillTx/>
              <a:latin typeface="Arial Black" charset="0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ECABCBD-59C3-F57F-5FA2-4168803A4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656"/>
            <a:ext cx="6834433" cy="5038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9DC07D-2FAD-111E-236E-7937F79EFA85}"/>
              </a:ext>
            </a:extLst>
          </p:cNvPr>
          <p:cNvSpPr txBox="1"/>
          <p:nvPr/>
        </p:nvSpPr>
        <p:spPr>
          <a:xfrm>
            <a:off x="1355830" y="5454937"/>
            <a:ext cx="4122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Calibri" panose="020F0502020204030204" pitchFamily="34" charset="0"/>
              </a:rPr>
              <a:t>Feature Importance Analysis for the proposed RF model</a:t>
            </a:r>
            <a:endParaRPr lang="en-US" sz="1500" i="0" u="none" strike="noStrike" baseline="0" dirty="0">
              <a:latin typeface="Calibri" panose="020F0502020204030204" pitchFamily="34" charset="0"/>
            </a:endParaRP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2BA2E17-E123-77A4-FA1F-E813D767D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034" y="949465"/>
            <a:ext cx="5631781" cy="42644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D756B2-02DC-7225-FD59-22CFB8AE8251}"/>
              </a:ext>
            </a:extLst>
          </p:cNvPr>
          <p:cNvSpPr txBox="1"/>
          <p:nvPr/>
        </p:nvSpPr>
        <p:spPr>
          <a:xfrm>
            <a:off x="7232349" y="5398746"/>
            <a:ext cx="41227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0" u="none" strike="noStrike" baseline="0" dirty="0">
                <a:latin typeface="Calibri" panose="020F0502020204030204" pitchFamily="34" charset="0"/>
              </a:rPr>
              <a:t>Model </a:t>
            </a:r>
            <a:r>
              <a:rPr lang="en-US" sz="1500" dirty="0">
                <a:latin typeface="Calibri" panose="020F0502020204030204" pitchFamily="34" charset="0"/>
              </a:rPr>
              <a:t>A</a:t>
            </a:r>
            <a:r>
              <a:rPr lang="en-US" sz="1500" i="0" u="none" strike="noStrike" baseline="0" dirty="0">
                <a:latin typeface="Calibri" panose="020F0502020204030204" pitchFamily="34" charset="0"/>
              </a:rPr>
              <a:t>ccuracies</a:t>
            </a:r>
          </a:p>
        </p:txBody>
      </p:sp>
    </p:spTree>
    <p:extLst>
      <p:ext uri="{BB962C8B-B14F-4D97-AF65-F5344CB8AC3E}">
        <p14:creationId xmlns:p14="http://schemas.microsoft.com/office/powerpoint/2010/main" val="283187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0DD3B6-6A03-6B7B-05AA-B94F7F91522D}"/>
              </a:ext>
            </a:extLst>
          </p:cNvPr>
          <p:cNvSpPr/>
          <p:nvPr/>
        </p:nvSpPr>
        <p:spPr>
          <a:xfrm>
            <a:off x="0" y="6373368"/>
            <a:ext cx="12192000" cy="4846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4D9E8-BF14-D8B4-1979-8EF2C595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53" y="6272784"/>
            <a:ext cx="1781461" cy="9052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C25724-C6E0-8744-C389-EA8789F2EC3A}"/>
              </a:ext>
            </a:extLst>
          </p:cNvPr>
          <p:cNvSpPr txBox="1">
            <a:spLocks/>
          </p:cNvSpPr>
          <p:nvPr/>
        </p:nvSpPr>
        <p:spPr>
          <a:xfrm>
            <a:off x="1143000" y="314833"/>
            <a:ext cx="9906000" cy="68244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B5D"/>
                </a:solidFill>
                <a:effectLst/>
                <a:uLnTx/>
                <a:uFillTx/>
                <a:latin typeface="Arial Black" charset="0"/>
              </a:rPr>
              <a:t>Problem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BCD4B-CE65-B0DD-7D4C-41E92A757651}"/>
              </a:ext>
            </a:extLst>
          </p:cNvPr>
          <p:cNvSpPr txBox="1"/>
          <p:nvPr/>
        </p:nvSpPr>
        <p:spPr>
          <a:xfrm>
            <a:off x="390143" y="1047574"/>
            <a:ext cx="117043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</a:rPr>
              <a:t>		We have so many sensor values ,operation modes etc. in our data,</a:t>
            </a:r>
          </a:p>
          <a:p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</a:rPr>
              <a:t> 		               </a:t>
            </a:r>
            <a:r>
              <a:rPr lang="en-US" sz="3000" dirty="0">
                <a:solidFill>
                  <a:srgbClr val="FF0000"/>
                </a:solidFill>
                <a:latin typeface="Calibri" panose="020F0502020204030204" pitchFamily="34" charset="0"/>
              </a:rPr>
              <a:t>Can we reduce the dimensions?</a:t>
            </a:r>
          </a:p>
          <a:p>
            <a:r>
              <a:rPr lang="en-US" sz="300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Can we visualize </a:t>
            </a:r>
            <a:r>
              <a:rPr lang="en-US" sz="3000" dirty="0">
                <a:solidFill>
                  <a:srgbClr val="FF0000"/>
                </a:solidFill>
                <a:latin typeface="Calibri" panose="020F0502020204030204" pitchFamily="34" charset="0"/>
              </a:rPr>
              <a:t>how the engines are distributed</a:t>
            </a:r>
            <a:r>
              <a:rPr lang="en-US" sz="300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 over the entire space?</a:t>
            </a:r>
          </a:p>
          <a:p>
            <a:r>
              <a:rPr lang="en-US" sz="3000" dirty="0">
                <a:solidFill>
                  <a:srgbClr val="FF0000"/>
                </a:solidFill>
                <a:latin typeface="Calibri" panose="020F0502020204030204" pitchFamily="34" charset="0"/>
              </a:rPr>
              <a:t>Can we find anything more interesting ? That could help previous models?</a:t>
            </a:r>
            <a:r>
              <a:rPr lang="en-US" sz="300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B8E95F-6D4D-50ED-D326-E1E14A62B3C6}"/>
              </a:ext>
            </a:extLst>
          </p:cNvPr>
          <p:cNvSpPr txBox="1">
            <a:spLocks/>
          </p:cNvSpPr>
          <p:nvPr/>
        </p:nvSpPr>
        <p:spPr>
          <a:xfrm>
            <a:off x="1289303" y="3229662"/>
            <a:ext cx="9906000" cy="68244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003B5D"/>
                </a:solidFill>
              </a:rPr>
              <a:t>Proposed Solution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3B5D"/>
              </a:solidFill>
              <a:effectLst/>
              <a:uLnTx/>
              <a:uFillTx/>
              <a:latin typeface="Arial Black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3135E-1415-7AF6-6F7B-912C73A4A9CE}"/>
              </a:ext>
            </a:extLst>
          </p:cNvPr>
          <p:cNvSpPr txBox="1"/>
          <p:nvPr/>
        </p:nvSpPr>
        <p:spPr>
          <a:xfrm>
            <a:off x="562005" y="3795124"/>
            <a:ext cx="11238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PCA </a:t>
            </a:r>
            <a:r>
              <a:rPr lang="en-US" sz="3000" i="0" u="none" strike="noStrike" baseline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– Overall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34FE78-DFE9-29CF-A8A8-0A797BFA07F5}"/>
              </a:ext>
            </a:extLst>
          </p:cNvPr>
          <p:cNvSpPr txBox="1"/>
          <p:nvPr/>
        </p:nvSpPr>
        <p:spPr>
          <a:xfrm>
            <a:off x="3053393" y="4388326"/>
            <a:ext cx="6975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none" strike="noStrike" baseline="0" dirty="0">
                <a:solidFill>
                  <a:srgbClr val="212529"/>
                </a:solidFill>
                <a:latin typeface="Suisse"/>
              </a:rPr>
              <a:t>Applied PCA to the overall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Analysed how many components explain the variance at each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none" strike="noStrike" baseline="0" dirty="0">
                <a:solidFill>
                  <a:srgbClr val="212529"/>
                </a:solidFill>
                <a:latin typeface="Suisse"/>
              </a:rPr>
              <a:t>Visualised the results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Generated useful information that could help our confidence in prediction</a:t>
            </a:r>
            <a:endParaRPr lang="en-IN" u="none" strike="noStrike" baseline="0" dirty="0">
              <a:solidFill>
                <a:srgbClr val="212529"/>
              </a:solidFill>
              <a:latin typeface="Suisse"/>
            </a:endParaRPr>
          </a:p>
        </p:txBody>
      </p:sp>
    </p:spTree>
    <p:extLst>
      <p:ext uri="{BB962C8B-B14F-4D97-AF65-F5344CB8AC3E}">
        <p14:creationId xmlns:p14="http://schemas.microsoft.com/office/powerpoint/2010/main" val="176254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0DD3B6-6A03-6B7B-05AA-B94F7F91522D}"/>
              </a:ext>
            </a:extLst>
          </p:cNvPr>
          <p:cNvSpPr/>
          <p:nvPr/>
        </p:nvSpPr>
        <p:spPr>
          <a:xfrm>
            <a:off x="0" y="6373368"/>
            <a:ext cx="12192000" cy="4846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4D9E8-BF14-D8B4-1979-8EF2C595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53" y="6272784"/>
            <a:ext cx="1781461" cy="9052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13C8C11-6E8D-EF5C-A96A-1AC63F5E2042}"/>
              </a:ext>
            </a:extLst>
          </p:cNvPr>
          <p:cNvSpPr txBox="1">
            <a:spLocks/>
          </p:cNvSpPr>
          <p:nvPr/>
        </p:nvSpPr>
        <p:spPr>
          <a:xfrm>
            <a:off x="1143000" y="314833"/>
            <a:ext cx="9906000" cy="68244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B5D"/>
                </a:solidFill>
                <a:effectLst/>
                <a:uLnTx/>
                <a:uFillTx/>
                <a:latin typeface="Arial Black" charset="0"/>
              </a:rPr>
              <a:t>PCA Applied on the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BA605-BD4F-1299-7C6B-C62ECDB4049A}"/>
              </a:ext>
            </a:extLst>
          </p:cNvPr>
          <p:cNvSpPr txBox="1"/>
          <p:nvPr/>
        </p:nvSpPr>
        <p:spPr>
          <a:xfrm>
            <a:off x="1756678" y="745712"/>
            <a:ext cx="867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212529"/>
                </a:solidFill>
                <a:effectLst/>
                <a:latin typeface="Suisse"/>
              </a:rPr>
              <a:t>We see that 3 principal components explain almost 99% of the variance in the data </a:t>
            </a:r>
          </a:p>
          <a:p>
            <a:r>
              <a:rPr lang="en-IN" dirty="0">
                <a:solidFill>
                  <a:srgbClr val="212529"/>
                </a:solidFill>
                <a:latin typeface="Suisse"/>
              </a:rPr>
              <a:t>                               </a:t>
            </a:r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>
                <a:solidFill>
                  <a:srgbClr val="212529"/>
                </a:solidFill>
                <a:latin typeface="Suisse"/>
              </a:rPr>
              <a:t> </a:t>
            </a:r>
            <a:r>
              <a:rPr lang="en-IN" dirty="0"/>
              <a:t>PC</a:t>
            </a:r>
            <a:r>
              <a:rPr lang="en-IN" dirty="0">
                <a:solidFill>
                  <a:srgbClr val="212529"/>
                </a:solidFill>
                <a:latin typeface="Suisse"/>
              </a:rPr>
              <a:t> – 90.487% |  2</a:t>
            </a:r>
            <a:r>
              <a:rPr lang="en-IN" baseline="30000" dirty="0">
                <a:solidFill>
                  <a:srgbClr val="212529"/>
                </a:solidFill>
                <a:latin typeface="Suisse"/>
              </a:rPr>
              <a:t>nd</a:t>
            </a:r>
            <a:r>
              <a:rPr lang="en-IN" dirty="0">
                <a:solidFill>
                  <a:srgbClr val="212529"/>
                </a:solidFill>
                <a:latin typeface="Suisse"/>
              </a:rPr>
              <a:t>  </a:t>
            </a:r>
            <a:r>
              <a:rPr lang="en-IN" b="0" i="0" dirty="0">
                <a:solidFill>
                  <a:srgbClr val="212529"/>
                </a:solidFill>
                <a:effectLst/>
                <a:latin typeface="Suisse"/>
              </a:rPr>
              <a:t>PC  – 6.83 %   | 3</a:t>
            </a:r>
            <a:r>
              <a:rPr lang="en-IN" b="0" i="0" baseline="30000" dirty="0">
                <a:solidFill>
                  <a:srgbClr val="212529"/>
                </a:solidFill>
                <a:effectLst/>
                <a:latin typeface="Suisse"/>
              </a:rPr>
              <a:t>rd</a:t>
            </a:r>
            <a:r>
              <a:rPr lang="en-IN" b="0" i="0" dirty="0">
                <a:solidFill>
                  <a:srgbClr val="212529"/>
                </a:solidFill>
                <a:effectLst/>
                <a:latin typeface="Suisse"/>
              </a:rPr>
              <a:t> PC</a:t>
            </a:r>
            <a:r>
              <a:rPr lang="en-IN" dirty="0">
                <a:solidFill>
                  <a:srgbClr val="212529"/>
                </a:solidFill>
                <a:latin typeface="Suisse"/>
              </a:rPr>
              <a:t> – 2.342 %</a:t>
            </a:r>
            <a:endParaRPr lang="en-IN" b="0" i="0" dirty="0">
              <a:solidFill>
                <a:srgbClr val="212529"/>
              </a:solidFill>
              <a:effectLst/>
              <a:latin typeface="Suiss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8191F2-9919-1D7B-A197-264CB6116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4944" y="1359432"/>
            <a:ext cx="5093208" cy="5013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6A7103-CCBD-1FDE-184B-B7BFF35B2F9B}"/>
              </a:ext>
            </a:extLst>
          </p:cNvPr>
          <p:cNvSpPr txBox="1"/>
          <p:nvPr/>
        </p:nvSpPr>
        <p:spPr>
          <a:xfrm>
            <a:off x="6403850" y="2315721"/>
            <a:ext cx="5407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212529"/>
                </a:solidFill>
                <a:latin typeface="Suisse"/>
              </a:rPr>
              <a:t>Observations:</a:t>
            </a:r>
            <a:endParaRPr lang="en-IN" b="1" u="none" strike="noStrike" baseline="0" dirty="0">
              <a:solidFill>
                <a:srgbClr val="212529"/>
              </a:solidFill>
              <a:latin typeface="Suiss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The Data can be reduced from </a:t>
            </a:r>
            <a:r>
              <a:rPr lang="en-IN" b="1" dirty="0">
                <a:solidFill>
                  <a:srgbClr val="212529"/>
                </a:solidFill>
                <a:latin typeface="Suisse"/>
              </a:rPr>
              <a:t>25 features to 3 features </a:t>
            </a:r>
            <a:r>
              <a:rPr lang="en-IN" dirty="0">
                <a:solidFill>
                  <a:srgbClr val="212529"/>
                </a:solidFill>
                <a:latin typeface="Suisse"/>
              </a:rPr>
              <a:t>– to explain about 99% variance</a:t>
            </a:r>
            <a:endParaRPr lang="en-IN" u="none" strike="noStrike" baseline="0" dirty="0">
              <a:solidFill>
                <a:srgbClr val="212529"/>
              </a:solidFill>
              <a:latin typeface="Suiss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none" strike="noStrike" baseline="0" dirty="0">
                <a:solidFill>
                  <a:srgbClr val="212529"/>
                </a:solidFill>
                <a:latin typeface="Suisse"/>
              </a:rPr>
              <a:t>From the plots even though we see multiple clusters, </a:t>
            </a:r>
            <a:r>
              <a:rPr lang="en-IN" dirty="0">
                <a:solidFill>
                  <a:srgbClr val="212529"/>
                </a:solidFill>
                <a:latin typeface="Suisse"/>
              </a:rPr>
              <a:t>in each cluster we see boundaries between normal ,    warning and critical </a:t>
            </a:r>
            <a:endParaRPr lang="en-IN" u="none" strike="noStrike" baseline="0" dirty="0">
              <a:solidFill>
                <a:srgbClr val="212529"/>
              </a:solidFill>
              <a:latin typeface="Suiss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212529"/>
                </a:solidFill>
                <a:latin typeface="Suisse"/>
              </a:rPr>
              <a:t>We see 6 clusters . What are they ?</a:t>
            </a:r>
            <a:endParaRPr lang="en-IN" b="1" u="none" strike="noStrike" baseline="0" dirty="0">
              <a:solidFill>
                <a:srgbClr val="212529"/>
              </a:solidFill>
              <a:latin typeface="Suisse"/>
            </a:endParaRPr>
          </a:p>
        </p:txBody>
      </p:sp>
    </p:spTree>
    <p:extLst>
      <p:ext uri="{BB962C8B-B14F-4D97-AF65-F5344CB8AC3E}">
        <p14:creationId xmlns:p14="http://schemas.microsoft.com/office/powerpoint/2010/main" val="558770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0DD3B6-6A03-6B7B-05AA-B94F7F91522D}"/>
              </a:ext>
            </a:extLst>
          </p:cNvPr>
          <p:cNvSpPr/>
          <p:nvPr/>
        </p:nvSpPr>
        <p:spPr>
          <a:xfrm>
            <a:off x="0" y="6373368"/>
            <a:ext cx="12192000" cy="4846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4D9E8-BF14-D8B4-1979-8EF2C595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53" y="6272784"/>
            <a:ext cx="1781461" cy="9052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39B53D3-BF61-1C44-923B-883409B2003A}"/>
              </a:ext>
            </a:extLst>
          </p:cNvPr>
          <p:cNvSpPr txBox="1">
            <a:spLocks/>
          </p:cNvSpPr>
          <p:nvPr/>
        </p:nvSpPr>
        <p:spPr>
          <a:xfrm>
            <a:off x="1143000" y="314833"/>
            <a:ext cx="9906000" cy="68244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B5D"/>
                </a:solidFill>
                <a:effectLst/>
                <a:uLnTx/>
                <a:uFillTx/>
                <a:latin typeface="Arial Black" charset="0"/>
              </a:rPr>
              <a:t>Understanding the PCA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99579-239C-CD4E-F87E-F017FCF2E31A}"/>
              </a:ext>
            </a:extLst>
          </p:cNvPr>
          <p:cNvSpPr txBox="1"/>
          <p:nvPr/>
        </p:nvSpPr>
        <p:spPr>
          <a:xfrm>
            <a:off x="6116728" y="1181865"/>
            <a:ext cx="54078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none" strike="noStrike" baseline="0" dirty="0">
                <a:solidFill>
                  <a:srgbClr val="212529"/>
                </a:solidFill>
                <a:latin typeface="Suisse"/>
              </a:rPr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none" strike="noStrike" baseline="0" dirty="0">
                <a:solidFill>
                  <a:srgbClr val="212529"/>
                </a:solidFill>
                <a:latin typeface="Suisse"/>
              </a:rPr>
              <a:t>From the cluster</a:t>
            </a:r>
            <a:r>
              <a:rPr lang="en-IN" dirty="0">
                <a:solidFill>
                  <a:srgbClr val="212529"/>
                </a:solidFill>
                <a:latin typeface="Suisse"/>
              </a:rPr>
              <a:t>s we filtered out each cluster based on their PC 1 and PC2 ranges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none" strike="noStrike" baseline="0" dirty="0">
                <a:solidFill>
                  <a:srgbClr val="212529"/>
                </a:solidFill>
                <a:latin typeface="Suisse"/>
              </a:rPr>
              <a:t>For each cluster</a:t>
            </a:r>
            <a:r>
              <a:rPr lang="en-IN" dirty="0">
                <a:solidFill>
                  <a:srgbClr val="212529"/>
                </a:solidFill>
                <a:latin typeface="Suisse"/>
              </a:rPr>
              <a:t> we identified which engine they belong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none" strike="noStrike" baseline="0" dirty="0">
                <a:solidFill>
                  <a:srgbClr val="212529"/>
                </a:solidFill>
                <a:latin typeface="Suisse"/>
              </a:rPr>
              <a:t>Surprisingly we see that there are clusters made up of engi</a:t>
            </a:r>
            <a:r>
              <a:rPr lang="en-IN" dirty="0">
                <a:solidFill>
                  <a:srgbClr val="212529"/>
                </a:solidFill>
                <a:latin typeface="Suisse"/>
              </a:rPr>
              <a:t>nes which have been run in different modes – like different environment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u="none" strike="noStrike" baseline="0" dirty="0">
              <a:solidFill>
                <a:srgbClr val="212529"/>
              </a:solidFill>
              <a:latin typeface="Suiss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212529"/>
              </a:solidFill>
              <a:latin typeface="Suiss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none" strike="noStrike" baseline="0" dirty="0">
                <a:solidFill>
                  <a:srgbClr val="212529"/>
                </a:solidFill>
                <a:latin typeface="Suisse"/>
              </a:rPr>
              <a:t>This </a:t>
            </a:r>
            <a:r>
              <a:rPr lang="en-IN" dirty="0">
                <a:solidFill>
                  <a:srgbClr val="212529"/>
                </a:solidFill>
                <a:latin typeface="Suisse"/>
              </a:rPr>
              <a:t>analysis helps us in a way that , if we could first find the location our test engine (its cluster). Then we can use that information for </a:t>
            </a:r>
            <a:r>
              <a:rPr lang="en-IN" b="1" dirty="0">
                <a:solidFill>
                  <a:srgbClr val="212529"/>
                </a:solidFill>
                <a:latin typeface="Suisse"/>
              </a:rPr>
              <a:t>our regression and classification models </a:t>
            </a:r>
            <a:r>
              <a:rPr lang="en-IN" dirty="0">
                <a:solidFill>
                  <a:srgbClr val="212529"/>
                </a:solidFill>
                <a:latin typeface="Suisse"/>
              </a:rPr>
              <a:t>for calibration or confidence of prediction estimation. </a:t>
            </a:r>
            <a:endParaRPr lang="en-IN" u="none" strike="noStrike" baseline="0" dirty="0">
              <a:solidFill>
                <a:srgbClr val="212529"/>
              </a:solidFill>
              <a:latin typeface="Suiss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D57A03-761E-F4E1-6F85-791712C4C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597" y="727810"/>
            <a:ext cx="5734816" cy="564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80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0DD3B6-6A03-6B7B-05AA-B94F7F91522D}"/>
              </a:ext>
            </a:extLst>
          </p:cNvPr>
          <p:cNvSpPr/>
          <p:nvPr/>
        </p:nvSpPr>
        <p:spPr>
          <a:xfrm>
            <a:off x="0" y="6373368"/>
            <a:ext cx="12192000" cy="4846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4D9E8-BF14-D8B4-1979-8EF2C595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53" y="6272784"/>
            <a:ext cx="1781461" cy="90525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60150DB-1FE9-A756-9237-39B390A3B8B0}"/>
              </a:ext>
            </a:extLst>
          </p:cNvPr>
          <p:cNvSpPr txBox="1">
            <a:spLocks/>
          </p:cNvSpPr>
          <p:nvPr/>
        </p:nvSpPr>
        <p:spPr>
          <a:xfrm>
            <a:off x="1143000" y="314833"/>
            <a:ext cx="9906000" cy="68244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B5D"/>
                </a:solidFill>
                <a:effectLst/>
                <a:uLnTx/>
                <a:uFillTx/>
                <a:latin typeface="Arial Black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B6910-AB50-09D8-944A-C817C1FC8ADE}"/>
              </a:ext>
            </a:extLst>
          </p:cNvPr>
          <p:cNvSpPr txBox="1"/>
          <p:nvPr/>
        </p:nvSpPr>
        <p:spPr>
          <a:xfrm>
            <a:off x="960120" y="997274"/>
            <a:ext cx="10985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212529"/>
                </a:solidFill>
                <a:latin typeface="Suisse"/>
              </a:rPr>
              <a:t>Business Perspective</a:t>
            </a:r>
            <a:r>
              <a:rPr lang="en-IN" b="1" u="none" strike="noStrike" baseline="0" dirty="0">
                <a:solidFill>
                  <a:srgbClr val="212529"/>
                </a:solidFill>
                <a:latin typeface="Suiss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none" strike="noStrike" baseline="0" dirty="0">
                <a:solidFill>
                  <a:srgbClr val="212529"/>
                </a:solidFill>
                <a:latin typeface="Suisse"/>
              </a:rPr>
              <a:t>From business perspective, </a:t>
            </a:r>
            <a:r>
              <a:rPr lang="en-US" b="0" i="0" dirty="0">
                <a:effectLst/>
                <a:latin typeface="Roboto" panose="02000000000000000000" pitchFamily="2" charset="0"/>
              </a:rPr>
              <a:t>expected cost (or expected benefit) is a popular metric of evaluating these types of models – </a:t>
            </a:r>
            <a:r>
              <a:rPr lang="en-US" i="0" dirty="0">
                <a:effectLst/>
                <a:latin typeface="Roboto" panose="02000000000000000000" pitchFamily="2" charset="0"/>
              </a:rPr>
              <a:t>reference [5]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In this study, </a:t>
            </a:r>
            <a:r>
              <a:rPr lang="en-US" dirty="0">
                <a:latin typeface="Roboto" panose="02000000000000000000" pitchFamily="2" charset="0"/>
              </a:rPr>
              <a:t>we </a:t>
            </a:r>
            <a:r>
              <a:rPr lang="en-US" b="0" i="0" dirty="0">
                <a:effectLst/>
                <a:latin typeface="Roboto" panose="02000000000000000000" pitchFamily="2" charset="0"/>
              </a:rPr>
              <a:t>assign 0.5 benefit of true negatives, 0.99 benefit of true positives, 0.4 cost of false positives, and 0.99 cost of false negatives – These weights can be adjusted based on the business needs</a:t>
            </a:r>
            <a:endParaRPr lang="en-IN" dirty="0">
              <a:solidFill>
                <a:srgbClr val="212529"/>
              </a:solidFill>
              <a:latin typeface="Suiss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CDDAE9-6D39-FE5E-FC83-4CA7BFD93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709" y="2751600"/>
            <a:ext cx="8667750" cy="1171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0778C8-80FC-0E32-4FF4-4FED6EC155A5}"/>
              </a:ext>
            </a:extLst>
          </p:cNvPr>
          <p:cNvSpPr txBox="1"/>
          <p:nvPr/>
        </p:nvSpPr>
        <p:spPr>
          <a:xfrm>
            <a:off x="847345" y="3829401"/>
            <a:ext cx="4849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none" strike="noStrike" baseline="0" dirty="0">
                <a:solidFill>
                  <a:srgbClr val="212529"/>
                </a:solidFill>
                <a:latin typeface="Suisse"/>
              </a:rPr>
              <a:t>From all the models built, we see that the </a:t>
            </a:r>
            <a:r>
              <a:rPr lang="en-IN" b="1" u="none" strike="noStrike" baseline="0" dirty="0">
                <a:solidFill>
                  <a:srgbClr val="212529"/>
                </a:solidFill>
                <a:latin typeface="Suisse"/>
              </a:rPr>
              <a:t>Random forest classifier gives the lowes</a:t>
            </a:r>
            <a:r>
              <a:rPr lang="en-IN" b="1" dirty="0">
                <a:solidFill>
                  <a:srgbClr val="212529"/>
                </a:solidFill>
                <a:latin typeface="Suisse"/>
              </a:rPr>
              <a:t>t cost as well as the highest accuracy</a:t>
            </a:r>
            <a:r>
              <a:rPr lang="en-IN" dirty="0">
                <a:solidFill>
                  <a:srgbClr val="212529"/>
                </a:solidFill>
                <a:latin typeface="Suisse"/>
              </a:rPr>
              <a:t>. </a:t>
            </a:r>
          </a:p>
          <a:p>
            <a:endParaRPr lang="en-IN" dirty="0">
              <a:solidFill>
                <a:srgbClr val="212529"/>
              </a:solidFill>
              <a:latin typeface="Suisse"/>
            </a:endParaRPr>
          </a:p>
          <a:p>
            <a:r>
              <a:rPr lang="en-IN" dirty="0">
                <a:solidFill>
                  <a:srgbClr val="212529"/>
                </a:solidFill>
                <a:latin typeface="Suisse"/>
              </a:rPr>
              <a:t>Overall both the regression as well the classification solutions proposed, </a:t>
            </a:r>
            <a:r>
              <a:rPr lang="en-IN" b="1" dirty="0">
                <a:solidFill>
                  <a:srgbClr val="212529"/>
                </a:solidFill>
                <a:latin typeface="Suisse"/>
              </a:rPr>
              <a:t>should help in performing better with respect to maintenance tasks.</a:t>
            </a:r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25AEB47E-D309-A5E9-5AAC-9E2E6BB8B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513" y="3691237"/>
            <a:ext cx="3807487" cy="26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47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0DD3B6-6A03-6B7B-05AA-B94F7F91522D}"/>
              </a:ext>
            </a:extLst>
          </p:cNvPr>
          <p:cNvSpPr/>
          <p:nvPr/>
        </p:nvSpPr>
        <p:spPr>
          <a:xfrm>
            <a:off x="0" y="6373368"/>
            <a:ext cx="12192000" cy="4846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4D9E8-BF14-D8B4-1979-8EF2C595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53" y="6272784"/>
            <a:ext cx="1781461" cy="9052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56A0ACE-88A2-A85F-158A-13EADD573443}"/>
              </a:ext>
            </a:extLst>
          </p:cNvPr>
          <p:cNvSpPr txBox="1">
            <a:spLocks/>
          </p:cNvSpPr>
          <p:nvPr/>
        </p:nvSpPr>
        <p:spPr>
          <a:xfrm>
            <a:off x="601394" y="344893"/>
            <a:ext cx="9906000" cy="68244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B5D"/>
                </a:solidFill>
                <a:effectLst/>
                <a:uLnTx/>
                <a:uFillTx/>
                <a:latin typeface="Arial Black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5EFB2-6ECA-112D-2C6B-D582267ADA5A}"/>
              </a:ext>
            </a:extLst>
          </p:cNvPr>
          <p:cNvSpPr txBox="1"/>
          <p:nvPr/>
        </p:nvSpPr>
        <p:spPr>
          <a:xfrm>
            <a:off x="703385" y="1047566"/>
            <a:ext cx="111746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rgbClr val="212529"/>
                </a:solidFill>
                <a:latin typeface="Suisse"/>
              </a:rPr>
              <a:t>NASA, "Prognostics Center of Excellence Data Repository",http://ti.arc.nasa.gov/projects/data_prognostics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rgbClr val="212529"/>
                </a:solidFill>
                <a:latin typeface="Suisse"/>
              </a:rPr>
              <a:t>https://www.kaggle.com/datasets/behrad3d/nasa-cmaps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rgbClr val="212529"/>
                </a:solidFill>
                <a:latin typeface="Suisse"/>
              </a:rPr>
              <a:t>Damage Propagation Modeling for Aircraft Engine Run-to-Failure Simulation. https://ti.arc.nasa.gov/m/pub-archive/154/154_Saxena.pdf.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https://www.wipotec-ocs.com/us/dynamic-weighing-systems-cep/predictive-maintenance - Fig source in slide 2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rgbClr val="212529"/>
                </a:solidFill>
                <a:latin typeface="Suisse"/>
              </a:rPr>
              <a:t>F. Provost and T. Fawcett (2013). Data Science for Business (Chapter 7). O’Reilly Media, Inc.</a:t>
            </a:r>
            <a:r>
              <a:rPr lang="en-IN" dirty="0">
                <a:solidFill>
                  <a:srgbClr val="212529"/>
                </a:solidFill>
                <a:latin typeface="Suisse"/>
              </a:rPr>
              <a:t> </a:t>
            </a:r>
            <a:r>
              <a:rPr lang="en-IN" b="0" i="0" dirty="0">
                <a:solidFill>
                  <a:srgbClr val="212529"/>
                </a:solidFill>
                <a:effectLst/>
                <a:latin typeface="Suisse"/>
              </a:rPr>
              <a:t> </a:t>
            </a:r>
          </a:p>
          <a:p>
            <a:endParaRPr lang="en-IN" b="0" i="0" dirty="0">
              <a:solidFill>
                <a:srgbClr val="212529"/>
              </a:solidFill>
              <a:effectLst/>
              <a:latin typeface="Suiss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335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8BA6-EE52-4266-79A3-53DE61CFBD8F}"/>
              </a:ext>
            </a:extLst>
          </p:cNvPr>
          <p:cNvSpPr txBox="1">
            <a:spLocks/>
          </p:cNvSpPr>
          <p:nvPr/>
        </p:nvSpPr>
        <p:spPr>
          <a:xfrm>
            <a:off x="1014984" y="2746559"/>
            <a:ext cx="9906000" cy="68244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B5D"/>
                </a:solidFill>
                <a:effectLst/>
                <a:uLnTx/>
                <a:uFillTx/>
                <a:latin typeface="Arial Black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24834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0DD3B6-6A03-6B7B-05AA-B94F7F91522D}"/>
              </a:ext>
            </a:extLst>
          </p:cNvPr>
          <p:cNvSpPr/>
          <p:nvPr/>
        </p:nvSpPr>
        <p:spPr>
          <a:xfrm>
            <a:off x="0" y="6373368"/>
            <a:ext cx="12192000" cy="4846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4D9E8-BF14-D8B4-1979-8EF2C595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53" y="6272784"/>
            <a:ext cx="1781461" cy="9052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DDF8EDC-B8C3-02A3-9D7B-94BD12861C5A}"/>
              </a:ext>
            </a:extLst>
          </p:cNvPr>
          <p:cNvSpPr txBox="1">
            <a:spLocks/>
          </p:cNvSpPr>
          <p:nvPr/>
        </p:nvSpPr>
        <p:spPr>
          <a:xfrm>
            <a:off x="601394" y="344893"/>
            <a:ext cx="9906000" cy="68244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B5D"/>
                </a:solidFill>
                <a:effectLst/>
                <a:uLnTx/>
                <a:uFillTx/>
                <a:latin typeface="Arial Black" charset="0"/>
              </a:rPr>
              <a:t>What is Predictive Maintenance?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56B7EC-EA28-7B8F-C32B-FFA71EFEEA3C}"/>
              </a:ext>
            </a:extLst>
          </p:cNvPr>
          <p:cNvSpPr txBox="1">
            <a:spLocks/>
          </p:cNvSpPr>
          <p:nvPr/>
        </p:nvSpPr>
        <p:spPr>
          <a:xfrm>
            <a:off x="727853" y="3413093"/>
            <a:ext cx="9906000" cy="68244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003B5D"/>
                </a:solidFill>
              </a:rPr>
              <a:t>Goal of our Project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3B5D"/>
              </a:solidFill>
              <a:effectLst/>
              <a:uLnTx/>
              <a:uFillTx/>
              <a:latin typeface="Arial Black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E527F-230B-FC52-3DF5-9C3CA1DCE363}"/>
              </a:ext>
            </a:extLst>
          </p:cNvPr>
          <p:cNvSpPr txBox="1"/>
          <p:nvPr/>
        </p:nvSpPr>
        <p:spPr>
          <a:xfrm>
            <a:off x="703385" y="1047566"/>
            <a:ext cx="6975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D</a:t>
            </a:r>
            <a:r>
              <a:rPr lang="en-IN" b="0" i="0" dirty="0">
                <a:solidFill>
                  <a:srgbClr val="212529"/>
                </a:solidFill>
                <a:effectLst/>
                <a:latin typeface="Suisse"/>
              </a:rPr>
              <a:t>ata-driven, proactive methods – Designed to analyse condition of Machines/Equipments </a:t>
            </a:r>
          </a:p>
          <a:p>
            <a:endParaRPr lang="en-IN" b="0" i="0" dirty="0">
              <a:solidFill>
                <a:srgbClr val="212529"/>
              </a:solidFill>
              <a:effectLst/>
              <a:latin typeface="Suiss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529"/>
                </a:solidFill>
                <a:effectLst/>
                <a:latin typeface="Suisse"/>
              </a:rPr>
              <a:t>Predict – ‘when maintenance should be performed’ – so that it is</a:t>
            </a:r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Suisse"/>
              </a:rPr>
              <a:t>      optimum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u="none" strike="noStrike" baseline="0" dirty="0">
              <a:solidFill>
                <a:srgbClr val="212529"/>
              </a:solidFill>
              <a:latin typeface="Suiss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none" strike="noStrike" baseline="0" dirty="0">
                <a:solidFill>
                  <a:srgbClr val="212529"/>
                </a:solidFill>
                <a:latin typeface="Suisse"/>
              </a:rPr>
              <a:t>Predict possible failure bef</a:t>
            </a:r>
            <a:r>
              <a:rPr lang="en-IN" dirty="0">
                <a:solidFill>
                  <a:srgbClr val="212529"/>
                </a:solidFill>
                <a:latin typeface="Suisse"/>
              </a:rPr>
              <a:t>ore they occur</a:t>
            </a:r>
            <a:endParaRPr lang="en-US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F0D493A-3108-2423-29BE-76C65243E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420" y="1716614"/>
            <a:ext cx="4799076" cy="27423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B4F19D-ACCC-05AC-465E-7D533E321EE4}"/>
              </a:ext>
            </a:extLst>
          </p:cNvPr>
          <p:cNvSpPr txBox="1"/>
          <p:nvPr/>
        </p:nvSpPr>
        <p:spPr>
          <a:xfrm>
            <a:off x="8732520" y="4487046"/>
            <a:ext cx="246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Figure referenced from [4]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C5E618-9EA0-E229-3A68-EF6F4969D36E}"/>
              </a:ext>
            </a:extLst>
          </p:cNvPr>
          <p:cNvSpPr txBox="1"/>
          <p:nvPr/>
        </p:nvSpPr>
        <p:spPr>
          <a:xfrm>
            <a:off x="703384" y="4036941"/>
            <a:ext cx="6975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Provide predictive maintenance-based solutions for NASA turbofan jet engines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212529"/>
              </a:solidFill>
              <a:effectLst/>
              <a:latin typeface="Suiss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We have taken 4 problem statements – Analysed them and tried to provide solutions for the same</a:t>
            </a:r>
            <a:endParaRPr lang="en-IN" b="0" i="0" dirty="0">
              <a:solidFill>
                <a:srgbClr val="212529"/>
              </a:solidFill>
              <a:effectLst/>
              <a:latin typeface="Suisse"/>
            </a:endParaRPr>
          </a:p>
        </p:txBody>
      </p:sp>
    </p:spTree>
    <p:extLst>
      <p:ext uri="{BB962C8B-B14F-4D97-AF65-F5344CB8AC3E}">
        <p14:creationId xmlns:p14="http://schemas.microsoft.com/office/powerpoint/2010/main" val="52120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0DD3B6-6A03-6B7B-05AA-B94F7F91522D}"/>
              </a:ext>
            </a:extLst>
          </p:cNvPr>
          <p:cNvSpPr/>
          <p:nvPr/>
        </p:nvSpPr>
        <p:spPr>
          <a:xfrm>
            <a:off x="0" y="6373368"/>
            <a:ext cx="12192000" cy="4846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4D9E8-BF14-D8B4-1979-8EF2C595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53" y="6272784"/>
            <a:ext cx="1781461" cy="9052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4B499EB-851D-2E2C-21C6-AD2C8B3AD702}"/>
              </a:ext>
            </a:extLst>
          </p:cNvPr>
          <p:cNvSpPr txBox="1">
            <a:spLocks/>
          </p:cNvSpPr>
          <p:nvPr/>
        </p:nvSpPr>
        <p:spPr>
          <a:xfrm>
            <a:off x="601394" y="344893"/>
            <a:ext cx="9906000" cy="68244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B5D"/>
                </a:solidFill>
                <a:effectLst/>
                <a:uLnTx/>
                <a:uFillTx/>
                <a:latin typeface="Arial Black" charset="0"/>
              </a:rPr>
              <a:t>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0F1F-AA1B-3FA9-EC7E-287BA3C88ED9}"/>
              </a:ext>
            </a:extLst>
          </p:cNvPr>
          <p:cNvSpPr txBox="1"/>
          <p:nvPr/>
        </p:nvSpPr>
        <p:spPr>
          <a:xfrm>
            <a:off x="703385" y="1047566"/>
            <a:ext cx="6975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529"/>
                </a:solidFill>
                <a:effectLst/>
                <a:latin typeface="Suisse"/>
              </a:rPr>
              <a:t>NASA Turbo fan Jet engine degradation </a:t>
            </a:r>
            <a:r>
              <a:rPr lang="en-IN" dirty="0">
                <a:solidFill>
                  <a:srgbClr val="212529"/>
                </a:solidFill>
                <a:latin typeface="Suisse"/>
              </a:rPr>
              <a:t>dataset</a:t>
            </a:r>
          </a:p>
          <a:p>
            <a:endParaRPr lang="en-IN" dirty="0">
              <a:solidFill>
                <a:srgbClr val="212529"/>
              </a:solidFill>
              <a:latin typeface="Suiss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529"/>
                </a:solidFill>
                <a:effectLst/>
                <a:latin typeface="Suisse"/>
              </a:rPr>
              <a:t>4 different sets generated over 100 different jet engines under different combinations of operational conditions and fault modes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212529"/>
              </a:solidFill>
              <a:effectLst/>
              <a:latin typeface="Suiss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none" strike="noStrike" baseline="0" dirty="0">
                <a:solidFill>
                  <a:srgbClr val="212529"/>
                </a:solidFill>
                <a:latin typeface="Suisse"/>
              </a:rPr>
              <a:t>In all the four datasets – Jet engines are run till end of life. </a:t>
            </a:r>
            <a:r>
              <a:rPr lang="en-IN" dirty="0">
                <a:solidFill>
                  <a:srgbClr val="212529"/>
                </a:solidFill>
                <a:latin typeface="Suisse"/>
              </a:rPr>
              <a:t>‘N’ number of cycles unique for each jet engine depending on its wear and tear from starting</a:t>
            </a:r>
            <a:endParaRPr lang="en-IN" u="none" strike="noStrike" baseline="0" dirty="0">
              <a:solidFill>
                <a:srgbClr val="212529"/>
              </a:solidFill>
              <a:latin typeface="Suiss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3C728-562B-901D-0CD4-B33FC25CA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184" y="780468"/>
            <a:ext cx="4094431" cy="22589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4C47D8-C974-B55B-71DD-CF5B679D5DC9}"/>
              </a:ext>
            </a:extLst>
          </p:cNvPr>
          <p:cNvSpPr txBox="1"/>
          <p:nvPr/>
        </p:nvSpPr>
        <p:spPr>
          <a:xfrm>
            <a:off x="8595360" y="3007853"/>
            <a:ext cx="2788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Figure showing simplified NASA turbofan jet engine - referenced from [3]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6E6015-8FCB-5858-73B4-086040DD4633}"/>
              </a:ext>
            </a:extLst>
          </p:cNvPr>
          <p:cNvSpPr txBox="1"/>
          <p:nvPr/>
        </p:nvSpPr>
        <p:spPr>
          <a:xfrm>
            <a:off x="703384" y="3634990"/>
            <a:ext cx="63100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212529"/>
                </a:solidFill>
                <a:latin typeface="Suisse"/>
              </a:rPr>
              <a:t>Concatenated Main dataset contains:</a:t>
            </a:r>
          </a:p>
          <a:p>
            <a:endParaRPr lang="en-IN" dirty="0">
              <a:solidFill>
                <a:srgbClr val="212529"/>
              </a:solidFill>
              <a:latin typeface="Suiss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strike="noStrike" baseline="0" dirty="0">
                <a:solidFill>
                  <a:srgbClr val="212529"/>
                </a:solidFill>
                <a:latin typeface="Suisse"/>
              </a:rPr>
              <a:t>27 Columns </a:t>
            </a:r>
            <a:r>
              <a:rPr lang="en-IN" u="none" strike="noStrike" baseline="0" dirty="0">
                <a:solidFill>
                  <a:srgbClr val="212529"/>
                </a:solidFill>
                <a:latin typeface="Suisse"/>
              </a:rPr>
              <a:t>– Engine ID, Cycle number, Operation settings 1-3,</a:t>
            </a:r>
          </a:p>
          <a:p>
            <a:r>
              <a:rPr lang="en-IN" dirty="0">
                <a:solidFill>
                  <a:srgbClr val="212529"/>
                </a:solidFill>
                <a:latin typeface="Suisse"/>
              </a:rPr>
              <a:t>    </a:t>
            </a:r>
            <a:r>
              <a:rPr lang="en-IN" u="none" strike="noStrike" baseline="0" dirty="0">
                <a:solidFill>
                  <a:srgbClr val="212529"/>
                </a:solidFill>
                <a:latin typeface="Suisse"/>
              </a:rPr>
              <a:t> </a:t>
            </a:r>
            <a:r>
              <a:rPr lang="en-IN" b="1" u="none" strike="noStrike" baseline="0" dirty="0">
                <a:solidFill>
                  <a:srgbClr val="212529"/>
                </a:solidFill>
                <a:latin typeface="Suisse"/>
              </a:rPr>
              <a:t>sensor measurements 1-21 </a:t>
            </a:r>
            <a:r>
              <a:rPr lang="en-IN" u="none" strike="noStrike" baseline="0" dirty="0">
                <a:solidFill>
                  <a:srgbClr val="212529"/>
                </a:solidFill>
                <a:latin typeface="Suisse"/>
              </a:rPr>
              <a:t>, RUL(Remaining Useful Life) –</a:t>
            </a:r>
          </a:p>
          <a:p>
            <a:r>
              <a:rPr lang="en-IN" dirty="0">
                <a:solidFill>
                  <a:srgbClr val="212529"/>
                </a:solidFill>
                <a:latin typeface="Suisse"/>
              </a:rPr>
              <a:t>      </a:t>
            </a:r>
            <a:r>
              <a:rPr lang="en-IN" u="none" strike="noStrike" baseline="0" dirty="0">
                <a:solidFill>
                  <a:srgbClr val="212529"/>
                </a:solidFill>
                <a:latin typeface="Suisse"/>
              </a:rPr>
              <a:t>Number of cycles remaining till failure from this current cycle</a:t>
            </a:r>
          </a:p>
          <a:p>
            <a:endParaRPr lang="en-IN" u="none" strike="noStrike" baseline="0" dirty="0">
              <a:solidFill>
                <a:srgbClr val="212529"/>
              </a:solidFill>
              <a:latin typeface="Suiss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strike="noStrike" baseline="0" dirty="0">
                <a:solidFill>
                  <a:srgbClr val="212529"/>
                </a:solidFill>
                <a:latin typeface="Suisse"/>
              </a:rPr>
              <a:t>160,359 Rows </a:t>
            </a:r>
            <a:r>
              <a:rPr lang="en-IN" b="1" u="none" strike="noStrike" baseline="0" dirty="0">
                <a:solidFill>
                  <a:srgbClr val="212529"/>
                </a:solidFill>
                <a:latin typeface="Suisse"/>
              </a:rPr>
              <a:t>- </a:t>
            </a:r>
            <a:r>
              <a:rPr lang="en-IN" u="none" strike="noStrike" baseline="0" dirty="0">
                <a:solidFill>
                  <a:srgbClr val="212529"/>
                </a:solidFill>
                <a:latin typeface="Suisse"/>
              </a:rPr>
              <a:t>Number of records</a:t>
            </a:r>
            <a:endParaRPr lang="en-IN" b="1" u="none" strike="noStrike" baseline="0" dirty="0">
              <a:solidFill>
                <a:srgbClr val="212529"/>
              </a:solidFill>
              <a:latin typeface="Suisse"/>
            </a:endParaRPr>
          </a:p>
          <a:p>
            <a:endParaRPr lang="en-IN" u="none" strike="noStrike" baseline="0" dirty="0">
              <a:solidFill>
                <a:srgbClr val="212529"/>
              </a:solidFill>
              <a:latin typeface="Suisse"/>
            </a:endParaRPr>
          </a:p>
          <a:p>
            <a:r>
              <a:rPr lang="en-IN" u="none" strike="noStrike" baseline="0" dirty="0">
                <a:solidFill>
                  <a:srgbClr val="212529"/>
                </a:solidFill>
                <a:latin typeface="Suisse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0229E8-4B0D-D9F0-E773-86F24EFE3E9B}"/>
              </a:ext>
            </a:extLst>
          </p:cNvPr>
          <p:cNvSpPr txBox="1"/>
          <p:nvPr/>
        </p:nvSpPr>
        <p:spPr>
          <a:xfrm>
            <a:off x="8699696" y="6142153"/>
            <a:ext cx="27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Snippet of Main Data frame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D3B00F2-B062-73AC-972E-965CEBB8F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865" y="3570102"/>
            <a:ext cx="5199935" cy="258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8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0DD3B6-6A03-6B7B-05AA-B94F7F91522D}"/>
              </a:ext>
            </a:extLst>
          </p:cNvPr>
          <p:cNvSpPr/>
          <p:nvPr/>
        </p:nvSpPr>
        <p:spPr>
          <a:xfrm>
            <a:off x="0" y="6373368"/>
            <a:ext cx="12192000" cy="4846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4D9E8-BF14-D8B4-1979-8EF2C595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53" y="6272784"/>
            <a:ext cx="1781461" cy="9052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00DE22-0EEB-E59C-543D-0FEFD812F1B1}"/>
              </a:ext>
            </a:extLst>
          </p:cNvPr>
          <p:cNvSpPr txBox="1">
            <a:spLocks/>
          </p:cNvSpPr>
          <p:nvPr/>
        </p:nvSpPr>
        <p:spPr>
          <a:xfrm>
            <a:off x="601394" y="344893"/>
            <a:ext cx="9906000" cy="68244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B5D"/>
                </a:solidFill>
                <a:effectLst/>
                <a:uLnTx/>
                <a:uFillTx/>
                <a:latin typeface="Arial Black" charset="0"/>
              </a:rPr>
              <a:t>Dataset – Preliminary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D3E63-9A64-79DC-1578-D5774C0297B5}"/>
              </a:ext>
            </a:extLst>
          </p:cNvPr>
          <p:cNvSpPr txBox="1"/>
          <p:nvPr/>
        </p:nvSpPr>
        <p:spPr>
          <a:xfrm>
            <a:off x="642521" y="1021396"/>
            <a:ext cx="724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Analysed the mean,sd,min,max values for each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Analysed the correlation between each columns with one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Analysed how the starting RUL is varying between each engines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3B439AD-F7A3-3FD9-DED5-31260944A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1918737"/>
            <a:ext cx="5542810" cy="3917867"/>
          </a:xfrm>
          <a:prstGeom prst="rect">
            <a:avLst/>
          </a:prstGeom>
        </p:spPr>
      </p:pic>
      <p:pic>
        <p:nvPicPr>
          <p:cNvPr id="9" name="Picture 8" descr="Chart, timeline&#10;&#10;Description automatically generated">
            <a:extLst>
              <a:ext uri="{FF2B5EF4-FFF2-40B4-BE49-F238E27FC236}">
                <a16:creationId xmlns:a16="http://schemas.microsoft.com/office/drawing/2014/main" id="{C007CE49-CBB1-8E87-EF5F-30F120618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808" y="1853966"/>
            <a:ext cx="6088590" cy="430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0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0DD3B6-6A03-6B7B-05AA-B94F7F91522D}"/>
              </a:ext>
            </a:extLst>
          </p:cNvPr>
          <p:cNvSpPr/>
          <p:nvPr/>
        </p:nvSpPr>
        <p:spPr>
          <a:xfrm>
            <a:off x="0" y="6373368"/>
            <a:ext cx="12192000" cy="4846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4D9E8-BF14-D8B4-1979-8EF2C595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53" y="6272784"/>
            <a:ext cx="1781461" cy="9052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C25724-C6E0-8744-C389-EA8789F2EC3A}"/>
              </a:ext>
            </a:extLst>
          </p:cNvPr>
          <p:cNvSpPr txBox="1">
            <a:spLocks/>
          </p:cNvSpPr>
          <p:nvPr/>
        </p:nvSpPr>
        <p:spPr>
          <a:xfrm>
            <a:off x="1143000" y="314833"/>
            <a:ext cx="9906000" cy="68244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B5D"/>
                </a:solidFill>
                <a:effectLst/>
                <a:uLnTx/>
                <a:uFillTx/>
                <a:latin typeface="Arial Black" charset="0"/>
              </a:rPr>
              <a:t>Problem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BCD4B-CE65-B0DD-7D4C-41E92A757651}"/>
              </a:ext>
            </a:extLst>
          </p:cNvPr>
          <p:cNvSpPr txBox="1"/>
          <p:nvPr/>
        </p:nvSpPr>
        <p:spPr>
          <a:xfrm>
            <a:off x="703385" y="1047566"/>
            <a:ext cx="1123867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</a:rPr>
              <a:t>Given the sensor values and the operation parameters of an engine at a point in time,</a:t>
            </a:r>
          </a:p>
          <a:p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</a:rPr>
              <a:t> 		</a:t>
            </a:r>
            <a:r>
              <a:rPr lang="en-US" sz="3000" dirty="0">
                <a:solidFill>
                  <a:srgbClr val="FF0000"/>
                </a:solidFill>
                <a:latin typeface="Calibri" panose="020F0502020204030204" pitchFamily="34" charset="0"/>
              </a:rPr>
              <a:t>Can we predict the Remaining useful life (RUL) ?</a:t>
            </a:r>
            <a:endParaRPr lang="en-US" sz="3000" i="0" u="none" strike="noStrike" baseline="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B8E95F-6D4D-50ED-D326-E1E14A62B3C6}"/>
              </a:ext>
            </a:extLst>
          </p:cNvPr>
          <p:cNvSpPr txBox="1">
            <a:spLocks/>
          </p:cNvSpPr>
          <p:nvPr/>
        </p:nvSpPr>
        <p:spPr>
          <a:xfrm>
            <a:off x="1143000" y="2577187"/>
            <a:ext cx="9906000" cy="68244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003B5D"/>
                </a:solidFill>
              </a:rPr>
              <a:t>Proposed Solution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3B5D"/>
              </a:solidFill>
              <a:effectLst/>
              <a:uLnTx/>
              <a:uFillTx/>
              <a:latin typeface="Arial Black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3135E-1415-7AF6-6F7B-912C73A4A9CE}"/>
              </a:ext>
            </a:extLst>
          </p:cNvPr>
          <p:cNvSpPr txBox="1"/>
          <p:nvPr/>
        </p:nvSpPr>
        <p:spPr>
          <a:xfrm>
            <a:off x="476660" y="3244210"/>
            <a:ext cx="11238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0" u="none" strike="noStrike" baseline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Regression Problem 1 – Overall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34FE78-DFE9-29CF-A8A8-0A797BFA07F5}"/>
              </a:ext>
            </a:extLst>
          </p:cNvPr>
          <p:cNvSpPr txBox="1"/>
          <p:nvPr/>
        </p:nvSpPr>
        <p:spPr>
          <a:xfrm>
            <a:off x="2934521" y="3850530"/>
            <a:ext cx="6975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Cleaning and structuring the features and doing train-test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none" strike="noStrike" baseline="0" dirty="0">
                <a:solidFill>
                  <a:srgbClr val="212529"/>
                </a:solidFill>
                <a:latin typeface="Suisse"/>
              </a:rPr>
              <a:t>Building regression models and optimising them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Random Forest based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Bayesian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Comparing the models and evaluating the test results – RMSE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Visualising the results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u="none" strike="noStrike" baseline="0" dirty="0">
              <a:solidFill>
                <a:srgbClr val="212529"/>
              </a:solidFill>
              <a:latin typeface="Suisse"/>
            </a:endParaRPr>
          </a:p>
        </p:txBody>
      </p:sp>
    </p:spTree>
    <p:extLst>
      <p:ext uri="{BB962C8B-B14F-4D97-AF65-F5344CB8AC3E}">
        <p14:creationId xmlns:p14="http://schemas.microsoft.com/office/powerpoint/2010/main" val="398232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0DD3B6-6A03-6B7B-05AA-B94F7F91522D}"/>
              </a:ext>
            </a:extLst>
          </p:cNvPr>
          <p:cNvSpPr/>
          <p:nvPr/>
        </p:nvSpPr>
        <p:spPr>
          <a:xfrm>
            <a:off x="0" y="6373368"/>
            <a:ext cx="12192000" cy="4846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4D9E8-BF14-D8B4-1979-8EF2C595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53" y="6272784"/>
            <a:ext cx="1781461" cy="90525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2D79233-FC24-F9F1-8F8C-F87AED4EB50A}"/>
              </a:ext>
            </a:extLst>
          </p:cNvPr>
          <p:cNvSpPr txBox="1">
            <a:spLocks/>
          </p:cNvSpPr>
          <p:nvPr/>
        </p:nvSpPr>
        <p:spPr>
          <a:xfrm>
            <a:off x="1143000" y="314833"/>
            <a:ext cx="9906000" cy="68244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B5D"/>
                </a:solidFill>
                <a:effectLst/>
                <a:uLnTx/>
                <a:uFillTx/>
                <a:latin typeface="Arial Black" charset="0"/>
              </a:rPr>
              <a:t>Evaluation And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1ED7DC-02DE-B117-9602-1B4AD0F06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997274"/>
            <a:ext cx="7724775" cy="112395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7F30846-327D-DBDA-9FBC-A672005A1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83" y="2460018"/>
            <a:ext cx="6239648" cy="34007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BD175-FE24-F000-1033-1BEEA0C8D4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4400" y="2253104"/>
            <a:ext cx="5082832" cy="36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8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0DD3B6-6A03-6B7B-05AA-B94F7F91522D}"/>
              </a:ext>
            </a:extLst>
          </p:cNvPr>
          <p:cNvSpPr/>
          <p:nvPr/>
        </p:nvSpPr>
        <p:spPr>
          <a:xfrm>
            <a:off x="0" y="6373368"/>
            <a:ext cx="12192000" cy="4846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4D9E8-BF14-D8B4-1979-8EF2C595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53" y="6272784"/>
            <a:ext cx="1781461" cy="9052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1541EF1-66FB-8CB3-EBAE-244E2B436198}"/>
              </a:ext>
            </a:extLst>
          </p:cNvPr>
          <p:cNvSpPr txBox="1">
            <a:spLocks/>
          </p:cNvSpPr>
          <p:nvPr/>
        </p:nvSpPr>
        <p:spPr>
          <a:xfrm>
            <a:off x="1143000" y="314833"/>
            <a:ext cx="9906000" cy="68244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3B5D"/>
              </a:solidFill>
              <a:effectLst/>
              <a:uLnTx/>
              <a:uFillTx/>
              <a:latin typeface="Arial Black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F1FDA0-314B-DB6B-1F72-4E5AE842AFC3}"/>
              </a:ext>
            </a:extLst>
          </p:cNvPr>
          <p:cNvSpPr txBox="1">
            <a:spLocks/>
          </p:cNvSpPr>
          <p:nvPr/>
        </p:nvSpPr>
        <p:spPr>
          <a:xfrm>
            <a:off x="1143000" y="-50927"/>
            <a:ext cx="9906000" cy="427436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B5D"/>
                </a:solidFill>
                <a:effectLst/>
                <a:uLnTx/>
                <a:uFillTx/>
                <a:latin typeface="Arial Black" charset="0"/>
              </a:rPr>
              <a:t>Visual Results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CEA79CD-C52B-F9C5-2558-832014CCB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67" y="656053"/>
            <a:ext cx="4566477" cy="27307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D96293-F480-7249-5360-C6F4B238F3D2}"/>
              </a:ext>
            </a:extLst>
          </p:cNvPr>
          <p:cNvSpPr txBox="1"/>
          <p:nvPr/>
        </p:nvSpPr>
        <p:spPr>
          <a:xfrm>
            <a:off x="630936" y="466961"/>
            <a:ext cx="43513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0" u="none" strike="noStrike" baseline="0" dirty="0">
                <a:latin typeface="Calibri" panose="020F0502020204030204" pitchFamily="34" charset="0"/>
              </a:rPr>
              <a:t>Engine in test set for which model performed </a:t>
            </a:r>
            <a:r>
              <a:rPr lang="en-US" sz="1500" b="1" i="0" u="none" strike="noStrike" baseline="0" dirty="0">
                <a:latin typeface="Calibri" panose="020F0502020204030204" pitchFamily="34" charset="0"/>
              </a:rPr>
              <a:t>worst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80397F-0EA8-46BE-60F8-373DFE35C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675" y="3363055"/>
            <a:ext cx="3982225" cy="26950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9D6BA0-8CEB-7276-C082-E43B14C9823D}"/>
              </a:ext>
            </a:extLst>
          </p:cNvPr>
          <p:cNvSpPr txBox="1"/>
          <p:nvPr/>
        </p:nvSpPr>
        <p:spPr>
          <a:xfrm>
            <a:off x="721204" y="6004637"/>
            <a:ext cx="43513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Calibri" panose="020F0502020204030204" pitchFamily="34" charset="0"/>
              </a:rPr>
              <a:t>Random</a:t>
            </a:r>
            <a:r>
              <a:rPr lang="en-US" sz="1500" dirty="0">
                <a:latin typeface="Calibri" panose="020F0502020204030204" pitchFamily="34" charset="0"/>
              </a:rPr>
              <a:t> Engine from test set</a:t>
            </a:r>
            <a:endParaRPr lang="en-US" sz="1500" i="0" u="none" strike="noStrike" baseline="0" dirty="0">
              <a:latin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8184CD-C356-F207-6BB5-65807EDCA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9342" y="626056"/>
            <a:ext cx="4091078" cy="27307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37C116-F875-9DAC-A49A-DC8DBCB5562B}"/>
              </a:ext>
            </a:extLst>
          </p:cNvPr>
          <p:cNvSpPr txBox="1"/>
          <p:nvPr/>
        </p:nvSpPr>
        <p:spPr>
          <a:xfrm>
            <a:off x="7449312" y="436964"/>
            <a:ext cx="43513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0" u="none" strike="noStrike" baseline="0" dirty="0">
                <a:latin typeface="Calibri" panose="020F0502020204030204" pitchFamily="34" charset="0"/>
              </a:rPr>
              <a:t>Engine in test set for which model performed </a:t>
            </a:r>
            <a:r>
              <a:rPr lang="en-US" sz="1500" b="1" dirty="0">
                <a:latin typeface="Calibri" panose="020F0502020204030204" pitchFamily="34" charset="0"/>
              </a:rPr>
              <a:t>best</a:t>
            </a:r>
            <a:endParaRPr lang="en-US" sz="1500" b="1" i="0" u="none" strike="noStrike" baseline="0" dirty="0">
              <a:latin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46C067-AD76-857B-800B-C294961D6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8195" y="3365621"/>
            <a:ext cx="3982225" cy="26286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46A6E4-504B-AECC-6131-ED18486B1A3E}"/>
              </a:ext>
            </a:extLst>
          </p:cNvPr>
          <p:cNvSpPr txBox="1"/>
          <p:nvPr/>
        </p:nvSpPr>
        <p:spPr>
          <a:xfrm>
            <a:off x="7507724" y="5974013"/>
            <a:ext cx="43513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Calibri" panose="020F0502020204030204" pitchFamily="34" charset="0"/>
              </a:rPr>
              <a:t>Random</a:t>
            </a:r>
            <a:r>
              <a:rPr lang="en-US" sz="1500" dirty="0">
                <a:latin typeface="Calibri" panose="020F0502020204030204" pitchFamily="34" charset="0"/>
              </a:rPr>
              <a:t> Engine from test set</a:t>
            </a:r>
            <a:endParaRPr lang="en-US" sz="1500" i="0" u="none" strike="noStrike" baseline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4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0DD3B6-6A03-6B7B-05AA-B94F7F91522D}"/>
              </a:ext>
            </a:extLst>
          </p:cNvPr>
          <p:cNvSpPr/>
          <p:nvPr/>
        </p:nvSpPr>
        <p:spPr>
          <a:xfrm>
            <a:off x="0" y="6373368"/>
            <a:ext cx="12192000" cy="4846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4D9E8-BF14-D8B4-1979-8EF2C595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53" y="6272784"/>
            <a:ext cx="1781461" cy="9052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C25724-C6E0-8744-C389-EA8789F2EC3A}"/>
              </a:ext>
            </a:extLst>
          </p:cNvPr>
          <p:cNvSpPr txBox="1">
            <a:spLocks/>
          </p:cNvSpPr>
          <p:nvPr/>
        </p:nvSpPr>
        <p:spPr>
          <a:xfrm>
            <a:off x="1143000" y="314833"/>
            <a:ext cx="9906000" cy="68244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B5D"/>
                </a:solidFill>
                <a:effectLst/>
                <a:uLnTx/>
                <a:uFillTx/>
                <a:latin typeface="Arial Black" charset="0"/>
              </a:rPr>
              <a:t>Problem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BCD4B-CE65-B0DD-7D4C-41E92A757651}"/>
              </a:ext>
            </a:extLst>
          </p:cNvPr>
          <p:cNvSpPr txBox="1"/>
          <p:nvPr/>
        </p:nvSpPr>
        <p:spPr>
          <a:xfrm>
            <a:off x="895046" y="988708"/>
            <a:ext cx="115202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</a:rPr>
              <a:t>Instead of predicting the RUL, </a:t>
            </a:r>
            <a:r>
              <a:rPr lang="en-US" sz="3000" dirty="0">
                <a:solidFill>
                  <a:srgbClr val="FF0000"/>
                </a:solidFill>
                <a:latin typeface="Calibri" panose="020F0502020204030204" pitchFamily="34" charset="0"/>
              </a:rPr>
              <a:t>Can we predict the percentage Health left?</a:t>
            </a:r>
            <a:endParaRPr lang="en-US" sz="3000" i="0" u="none" strike="noStrike" baseline="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B8E95F-6D4D-50ED-D326-E1E14A62B3C6}"/>
              </a:ext>
            </a:extLst>
          </p:cNvPr>
          <p:cNvSpPr txBox="1">
            <a:spLocks/>
          </p:cNvSpPr>
          <p:nvPr/>
        </p:nvSpPr>
        <p:spPr>
          <a:xfrm>
            <a:off x="1143000" y="3225303"/>
            <a:ext cx="9906000" cy="68244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003B5D"/>
                </a:solidFill>
              </a:rPr>
              <a:t>Proposed Solution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3B5D"/>
              </a:solidFill>
              <a:effectLst/>
              <a:uLnTx/>
              <a:uFillTx/>
              <a:latin typeface="Arial Black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3135E-1415-7AF6-6F7B-912C73A4A9CE}"/>
              </a:ext>
            </a:extLst>
          </p:cNvPr>
          <p:cNvSpPr txBox="1"/>
          <p:nvPr/>
        </p:nvSpPr>
        <p:spPr>
          <a:xfrm>
            <a:off x="476660" y="3681784"/>
            <a:ext cx="11238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0" u="none" strike="noStrike" baseline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Regression Problem 2 – Overall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34FE78-DFE9-29CF-A8A8-0A797BFA07F5}"/>
              </a:ext>
            </a:extLst>
          </p:cNvPr>
          <p:cNvSpPr txBox="1"/>
          <p:nvPr/>
        </p:nvSpPr>
        <p:spPr>
          <a:xfrm>
            <a:off x="2824793" y="4207105"/>
            <a:ext cx="6975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Creating a health% label based on RUL and total life of engine at each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Cleaning and structuring the features – doing train-test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none" strike="noStrike" baseline="0" dirty="0">
                <a:solidFill>
                  <a:srgbClr val="212529"/>
                </a:solidFill>
                <a:latin typeface="Suisse"/>
              </a:rPr>
              <a:t>Building regression models – optimising and evaluate them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Random Forest based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Suisse"/>
              </a:rPr>
              <a:t>Bayesian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u="none" strike="noStrike" baseline="0" dirty="0">
              <a:solidFill>
                <a:srgbClr val="212529"/>
              </a:solidFill>
              <a:latin typeface="Suiss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F5F01-89DC-ABF8-6B62-6DC7262647FD}"/>
              </a:ext>
            </a:extLst>
          </p:cNvPr>
          <p:cNvSpPr txBox="1"/>
          <p:nvPr/>
        </p:nvSpPr>
        <p:spPr>
          <a:xfrm>
            <a:off x="410414" y="1496733"/>
            <a:ext cx="11037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b="1" u="none" strike="noStrike" baseline="0" dirty="0">
                <a:solidFill>
                  <a:srgbClr val="212529"/>
                </a:solidFill>
                <a:latin typeface="Suisse"/>
              </a:rPr>
              <a:t>Intuition behind the Idea:</a:t>
            </a:r>
            <a:endParaRPr lang="en-IN" b="1" dirty="0">
              <a:solidFill>
                <a:srgbClr val="212529"/>
              </a:solidFill>
              <a:latin typeface="Suisse"/>
            </a:endParaRPr>
          </a:p>
          <a:p>
            <a:pPr lvl="1"/>
            <a:r>
              <a:rPr lang="en-IN" u="none" strike="noStrike" baseline="0" dirty="0">
                <a:solidFill>
                  <a:srgbClr val="212529"/>
                </a:solidFill>
                <a:latin typeface="Suisse"/>
              </a:rPr>
              <a:t>Since each engine is </a:t>
            </a:r>
            <a:r>
              <a:rPr lang="en-IN" dirty="0">
                <a:solidFill>
                  <a:srgbClr val="212529"/>
                </a:solidFill>
                <a:latin typeface="Suisse"/>
              </a:rPr>
              <a:t>different (could be different versions, different manufacturers for the parts) , if we could predict health – then that health would be more personalised to that engine </a:t>
            </a:r>
          </a:p>
          <a:p>
            <a:pPr lvl="1"/>
            <a:r>
              <a:rPr lang="en-IN" b="1" u="none" strike="noStrike" baseline="0" dirty="0">
                <a:solidFill>
                  <a:srgbClr val="212529"/>
                </a:solidFill>
                <a:latin typeface="Suisse"/>
              </a:rPr>
              <a:t>“Engine 1” – 10% health </a:t>
            </a:r>
            <a:r>
              <a:rPr lang="en-IN" b="1" dirty="0">
                <a:solidFill>
                  <a:srgbClr val="212529"/>
                </a:solidFill>
                <a:latin typeface="Suisse"/>
              </a:rPr>
              <a:t>could</a:t>
            </a:r>
            <a:r>
              <a:rPr lang="en-IN" b="1" u="none" strike="noStrike" baseline="0" dirty="0">
                <a:solidFill>
                  <a:srgbClr val="212529"/>
                </a:solidFill>
                <a:latin typeface="Suisse"/>
              </a:rPr>
              <a:t> 100 cycles |  “Engine 2” </a:t>
            </a:r>
            <a:r>
              <a:rPr lang="en-IN" b="1" dirty="0">
                <a:solidFill>
                  <a:srgbClr val="212529"/>
                </a:solidFill>
                <a:latin typeface="Suisse"/>
              </a:rPr>
              <a:t>– 10 % health could be 50 cycles </a:t>
            </a:r>
          </a:p>
          <a:p>
            <a:pPr lvl="1"/>
            <a:r>
              <a:rPr lang="en-IN" u="none" strike="noStrike" baseline="0" dirty="0">
                <a:solidFill>
                  <a:srgbClr val="212529"/>
                </a:solidFill>
                <a:latin typeface="Suisse"/>
              </a:rPr>
              <a:t>This would gives us </a:t>
            </a:r>
            <a:r>
              <a:rPr lang="en-IN" b="1" u="none" strike="noStrike" baseline="0" dirty="0">
                <a:solidFill>
                  <a:srgbClr val="212529"/>
                </a:solidFill>
                <a:latin typeface="Suisse"/>
              </a:rPr>
              <a:t>more control outside the model </a:t>
            </a:r>
            <a:r>
              <a:rPr lang="en-IN" u="none" strike="noStrike" baseline="0" dirty="0">
                <a:solidFill>
                  <a:srgbClr val="212529"/>
                </a:solidFill>
                <a:latin typeface="Suisse"/>
              </a:rPr>
              <a:t>. Something like introducing a calibration factor based on engine make or versions.</a:t>
            </a:r>
          </a:p>
        </p:txBody>
      </p:sp>
    </p:spTree>
    <p:extLst>
      <p:ext uri="{BB962C8B-B14F-4D97-AF65-F5344CB8AC3E}">
        <p14:creationId xmlns:p14="http://schemas.microsoft.com/office/powerpoint/2010/main" val="365982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0DD3B6-6A03-6B7B-05AA-B94F7F91522D}"/>
              </a:ext>
            </a:extLst>
          </p:cNvPr>
          <p:cNvSpPr/>
          <p:nvPr/>
        </p:nvSpPr>
        <p:spPr>
          <a:xfrm>
            <a:off x="0" y="6373368"/>
            <a:ext cx="12192000" cy="4846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4D9E8-BF14-D8B4-1979-8EF2C595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53" y="6272784"/>
            <a:ext cx="1781461" cy="90525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2D79233-FC24-F9F1-8F8C-F87AED4EB50A}"/>
              </a:ext>
            </a:extLst>
          </p:cNvPr>
          <p:cNvSpPr txBox="1">
            <a:spLocks/>
          </p:cNvSpPr>
          <p:nvPr/>
        </p:nvSpPr>
        <p:spPr>
          <a:xfrm>
            <a:off x="1143000" y="314833"/>
            <a:ext cx="9906000" cy="68244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B5D"/>
                </a:solidFill>
                <a:effectLst/>
                <a:uLnTx/>
                <a:uFillTx/>
                <a:latin typeface="Arial Black" charset="0"/>
              </a:rPr>
              <a:t>Evaluation And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F30846-327D-DBDA-9FBC-A672005A1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183" y="2460018"/>
            <a:ext cx="6239647" cy="34007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BD175-FE24-F000-1033-1BEEA0C8D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4400" y="2253104"/>
            <a:ext cx="5082832" cy="3607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0A1E7C-629D-844C-57E8-A46BFF136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917" y="1006503"/>
            <a:ext cx="77533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394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1191</Words>
  <Application>Microsoft Office PowerPoint</Application>
  <PresentationFormat>Widescreen</PresentationFormat>
  <Paragraphs>141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Roboto</vt:lpstr>
      <vt:lpstr>Suisse</vt:lpstr>
      <vt:lpstr>Wingdings</vt:lpstr>
      <vt:lpstr>Office Theme</vt:lpstr>
      <vt:lpstr>Predictive Maintenance for NASA Turbofan  Jet Engines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 for NASA Turbofan  Jet Engines </dc:title>
  <dc:creator>Krishnan Venkataraman</dc:creator>
  <cp:lastModifiedBy>Krishnan Venkataraman</cp:lastModifiedBy>
  <cp:revision>206</cp:revision>
  <dcterms:created xsi:type="dcterms:W3CDTF">2022-05-11T20:30:36Z</dcterms:created>
  <dcterms:modified xsi:type="dcterms:W3CDTF">2022-05-12T06:39:16Z</dcterms:modified>
</cp:coreProperties>
</file>