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notesMasterIdLst>
    <p:notesMasterId r:id="rId35"/>
  </p:notesMasterIdLst>
  <p:sldIdLst>
    <p:sldId id="256" r:id="rId2"/>
    <p:sldId id="329" r:id="rId3"/>
    <p:sldId id="330" r:id="rId4"/>
    <p:sldId id="309" r:id="rId5"/>
    <p:sldId id="332" r:id="rId6"/>
    <p:sldId id="331" r:id="rId7"/>
    <p:sldId id="333" r:id="rId8"/>
    <p:sldId id="335" r:id="rId9"/>
    <p:sldId id="336" r:id="rId10"/>
    <p:sldId id="337" r:id="rId11"/>
    <p:sldId id="338" r:id="rId12"/>
    <p:sldId id="339" r:id="rId13"/>
    <p:sldId id="340" r:id="rId14"/>
    <p:sldId id="312" r:id="rId15"/>
    <p:sldId id="341" r:id="rId16"/>
    <p:sldId id="342" r:id="rId17"/>
    <p:sldId id="343" r:id="rId18"/>
    <p:sldId id="345" r:id="rId19"/>
    <p:sldId id="314" r:id="rId20"/>
    <p:sldId id="320" r:id="rId21"/>
    <p:sldId id="349" r:id="rId22"/>
    <p:sldId id="346" r:id="rId23"/>
    <p:sldId id="350" r:id="rId24"/>
    <p:sldId id="358" r:id="rId25"/>
    <p:sldId id="357" r:id="rId26"/>
    <p:sldId id="351" r:id="rId27"/>
    <p:sldId id="352" r:id="rId28"/>
    <p:sldId id="353" r:id="rId29"/>
    <p:sldId id="354" r:id="rId30"/>
    <p:sldId id="294" r:id="rId31"/>
    <p:sldId id="355" r:id="rId32"/>
    <p:sldId id="356" r:id="rId33"/>
    <p:sldId id="30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718" autoAdjust="0"/>
  </p:normalViewPr>
  <p:slideViewPr>
    <p:cSldViewPr snapToGrid="0">
      <p:cViewPr varScale="1">
        <p:scale>
          <a:sx n="104" d="100"/>
          <a:sy n="104" d="100"/>
        </p:scale>
        <p:origin x="138" y="198"/>
      </p:cViewPr>
      <p:guideLst>
        <p:guide orient="horz" pos="2160"/>
        <p:guide pos="3840"/>
        <p:guide pos="3940"/>
      </p:guideLst>
    </p:cSldViewPr>
  </p:slideViewPr>
  <p:outlineViewPr>
    <p:cViewPr>
      <p:scale>
        <a:sx n="33" d="100"/>
        <a:sy n="33" d="100"/>
      </p:scale>
      <p:origin x="0" y="60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A7E5-65BD-4F5B-B08B-B6DD1F3B805C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2FE4-8E7D-455B-A9C0-F54D6EB155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5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7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9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6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A2FE4-8E7D-455B-A9C0-F54D6EB1559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7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6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99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9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49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10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3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9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1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6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2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1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eb.stanford.edu/~tibs/lasso/lasso.pdf" TargetMode="External"/><Relationship Id="rId7" Type="http://schemas.openxmlformats.org/officeDocument/2006/relationships/hyperlink" Target="http://www.statsoft.com/Textbook/Support-Vector-Machines" TargetMode="External"/><Relationship Id="rId2" Type="http://schemas.openxmlformats.org/officeDocument/2006/relationships/hyperlink" Target="https://ncss-wpengine.netdna-ssl.com/wp-content/themes/ncss/pdf/Procedures/NCSS/Stepwise_Regres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MachineLearning/comments/15zrpp/please_explain_support_vector_machines_svm_like_i/" TargetMode="External"/><Relationship Id="rId5" Type="http://schemas.openxmlformats.org/officeDocument/2006/relationships/hyperlink" Target="http://web.pdx.edu/~newsomj/da2/ho_logistic.pdf" TargetMode="External"/><Relationship Id="rId4" Type="http://schemas.openxmlformats.org/officeDocument/2006/relationships/hyperlink" Target="https://cran.r-project.org/web/packages/leaps/leap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Master’s Defense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Dheeraj Gadhiraju</a:t>
            </a:r>
          </a:p>
        </p:txBody>
      </p:sp>
    </p:spTree>
    <p:extLst>
      <p:ext uri="{BB962C8B-B14F-4D97-AF65-F5344CB8AC3E}">
        <p14:creationId xmlns:p14="http://schemas.microsoft.com/office/powerpoint/2010/main" val="184956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9625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2" y="1091953"/>
            <a:ext cx="9601196" cy="50957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Playoffs</a:t>
            </a:r>
            <a:endParaRPr lang="en-US" dirty="0"/>
          </a:p>
        </p:txBody>
      </p:sp>
      <p:pic>
        <p:nvPicPr>
          <p:cNvPr id="5" name="Picture 4" descr="C:\Users\Asus\Documents\MEGA\Data Science\Defense\shot success vs playoff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09" y="1988300"/>
            <a:ext cx="3743325" cy="275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sus\Documents\MEGA\Data Science\Defense\exploratory\seas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41" y="1988300"/>
            <a:ext cx="5934075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6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9625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2" y="1091953"/>
            <a:ext cx="9601196" cy="50957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Season</a:t>
            </a:r>
            <a:endParaRPr lang="en-US" dirty="0"/>
          </a:p>
        </p:txBody>
      </p:sp>
      <p:pic>
        <p:nvPicPr>
          <p:cNvPr id="6" name="Picture 5" descr="C:\Users\Asus\Documents\MEGA\Data Science\Defense\exploratory\shots_by Seas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8" y="2068219"/>
            <a:ext cx="8063344" cy="314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8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9625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2" y="1091953"/>
            <a:ext cx="9601196" cy="50957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Shot zone area, shot zone basic and, shot zone range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C:\Users\Asus\Documents\MEGA\Data Science\Defense\exploratory\shot_zone_ar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35" y="1463484"/>
            <a:ext cx="4306311" cy="22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sus\Documents\MEGA\Data Science\Defense\exploratory\Shot_zone_ran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616" y="1543338"/>
            <a:ext cx="4527982" cy="22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sus\Documents\MEGA\Data Science\Defense\exploratory\Shot_zone_basi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42" y="3733060"/>
            <a:ext cx="4463329" cy="2451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37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name, team id,  shot id, game event id contain data related to id’s and are removed</a:t>
            </a:r>
          </a:p>
          <a:p>
            <a:r>
              <a:rPr lang="en-US" dirty="0"/>
              <a:t>Action types are grouped into combined shot types. So, action type has been removed too</a:t>
            </a:r>
          </a:p>
          <a:p>
            <a:r>
              <a:rPr lang="en-US" dirty="0"/>
              <a:t>Opponent and matchup contain the opposite team details. However, removed opponent because matchup also indicates, if the game was played at home or away.</a:t>
            </a:r>
          </a:p>
          <a:p>
            <a:r>
              <a:rPr lang="en-US" dirty="0"/>
              <a:t>Removed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since, </a:t>
            </a:r>
            <a:r>
              <a:rPr lang="en-US" dirty="0" err="1"/>
              <a:t>loc</a:t>
            </a:r>
            <a:r>
              <a:rPr lang="en-US" dirty="0"/>
              <a:t> x and </a:t>
            </a:r>
            <a:r>
              <a:rPr lang="en-US" dirty="0" err="1"/>
              <a:t>loc</a:t>
            </a:r>
            <a:r>
              <a:rPr lang="en-US" dirty="0"/>
              <a:t> y indicate similar data</a:t>
            </a:r>
          </a:p>
        </p:txBody>
      </p:sp>
    </p:spTree>
    <p:extLst>
      <p:ext uri="{BB962C8B-B14F-4D97-AF65-F5344CB8AC3E}">
        <p14:creationId xmlns:p14="http://schemas.microsoft.com/office/powerpoint/2010/main" val="176769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Minutes remaining and seconds remaining were captured in a new variable, total seconds remaining.</a:t>
            </a:r>
          </a:p>
          <a:p>
            <a:r>
              <a:rPr lang="en-US" dirty="0"/>
              <a:t>The selected variables are: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95" y="3532044"/>
            <a:ext cx="576262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Interaction terms introduced:</a:t>
            </a:r>
          </a:p>
          <a:p>
            <a:r>
              <a:rPr lang="en-US" dirty="0"/>
              <a:t>Period and total seconds remaining</a:t>
            </a:r>
          </a:p>
          <a:p>
            <a:r>
              <a:rPr lang="en-US" dirty="0"/>
              <a:t>Shot distance and shot zone range</a:t>
            </a:r>
          </a:p>
          <a:p>
            <a:r>
              <a:rPr lang="en-US" dirty="0" err="1"/>
              <a:t>Loc</a:t>
            </a:r>
            <a:r>
              <a:rPr lang="en-US" dirty="0"/>
              <a:t> y and period</a:t>
            </a:r>
          </a:p>
          <a:p>
            <a:r>
              <a:rPr lang="en-US" dirty="0"/>
              <a:t>Combined shot type and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3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way variable selection:</a:t>
            </a:r>
          </a:p>
          <a:p>
            <a:pPr marL="457200" indent="-457200">
              <a:buAutoNum type="arabicPeriod"/>
            </a:pPr>
            <a:r>
              <a:rPr lang="en-US" dirty="0"/>
              <a:t>Stepwise selection</a:t>
            </a:r>
          </a:p>
          <a:p>
            <a:pPr marL="457200" indent="-457200">
              <a:buAutoNum type="arabicPeriod"/>
            </a:pPr>
            <a:r>
              <a:rPr lang="en-US" dirty="0"/>
              <a:t>LASSO</a:t>
            </a:r>
          </a:p>
          <a:p>
            <a:pPr marL="457200" indent="-457200">
              <a:buAutoNum type="arabicPeriod"/>
            </a:pPr>
            <a:r>
              <a:rPr lang="en-US" dirty="0"/>
              <a:t>Best Subset selection</a:t>
            </a:r>
          </a:p>
          <a:p>
            <a:pPr marL="0" indent="0">
              <a:buNone/>
            </a:pPr>
            <a:r>
              <a:rPr lang="en-US" dirty="0"/>
              <a:t>The interaction terms were added to the variable selection models to capture their effects.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01336"/>
            <a:ext cx="9601196" cy="612559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02672"/>
            <a:ext cx="9601196" cy="4473195"/>
          </a:xfrm>
        </p:spPr>
        <p:txBody>
          <a:bodyPr/>
          <a:lstStyle/>
          <a:p>
            <a:r>
              <a:rPr lang="en-US" dirty="0"/>
              <a:t>Stepwise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LASSO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Subset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23" y="2022618"/>
            <a:ext cx="499110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12" y="3486869"/>
            <a:ext cx="566737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07" y="4987780"/>
            <a:ext cx="6000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6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by cross validation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Stepwise selection model has the least error rate with 0.2298.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7327"/>
              </p:ext>
            </p:extLst>
          </p:nvPr>
        </p:nvGraphicFramePr>
        <p:xfrm>
          <a:off x="2600396" y="2959168"/>
          <a:ext cx="6991206" cy="11078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3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n-US" sz="1600" baseline="0" dirty="0">
                          <a:latin typeface="+mn-lt"/>
                          <a:ea typeface="+mn-ea"/>
                          <a:cs typeface="+mn-cs"/>
                        </a:rPr>
                        <a:t> selection models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Error rate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Stepwise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0.2298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LASSO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0.2318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Regular Subset Selection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0.2317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5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24 independent features are finally reduced to 6 features by using a Stepwise selection method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61157"/>
              </p:ext>
            </p:extLst>
          </p:nvPr>
        </p:nvGraphicFramePr>
        <p:xfrm>
          <a:off x="2600396" y="3482652"/>
          <a:ext cx="6991206" cy="1879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3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n-US" sz="1600" baseline="0" dirty="0">
                          <a:latin typeface="+mn-lt"/>
                          <a:ea typeface="+mn-ea"/>
                          <a:cs typeface="+mn-cs"/>
                        </a:rPr>
                        <a:t> selection models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Error rate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Combined Shot type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Type of shot made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+mn-ea"/>
                          <a:cs typeface="+mn-cs"/>
                        </a:rPr>
                        <a:t>Season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Shot belongs to a</a:t>
                      </a:r>
                      <a:r>
                        <a:rPr lang="en-US" sz="1600" baseline="0" dirty="0"/>
                        <a:t> game of a season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atin typeface="Calibri"/>
                          <a:ea typeface="Calibri"/>
                          <a:cs typeface="Times New Roman"/>
                        </a:rPr>
                        <a:t>Loc</a:t>
                      </a:r>
                      <a:r>
                        <a:rPr lang="en-US" sz="1600" b="0" baseline="0" dirty="0">
                          <a:latin typeface="Calibri"/>
                          <a:ea typeface="Calibri"/>
                          <a:cs typeface="Times New Roman"/>
                        </a:rPr>
                        <a:t> y</a:t>
                      </a:r>
                      <a:endParaRPr lang="en-US" sz="16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y-coordinate of the shot location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Total seconds remaining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Total seconds remaining for the period to end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period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r>
                        <a:rPr lang="en-US" sz="1600" baseline="0" dirty="0">
                          <a:latin typeface="+mn-lt"/>
                          <a:ea typeface="+mn-ea"/>
                          <a:cs typeface="+mn-cs"/>
                        </a:rPr>
                        <a:t> of the shot along with over times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Shot distance:</a:t>
                      </a:r>
                      <a:r>
                        <a:rPr lang="en-US" sz="1600" baseline="0" dirty="0"/>
                        <a:t> shot zone range(*)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Interaction term *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84385" y="5497972"/>
            <a:ext cx="6979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The 6 predictors used in the model building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Variable selection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5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0272"/>
            <a:ext cx="9601196" cy="4116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41925"/>
            <a:ext cx="9601196" cy="463394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 </a:t>
            </a:r>
            <a:r>
              <a:rPr lang="en-US" dirty="0"/>
              <a:t>is a widely used classification technique. The response variable is categorical in nature and the predicted probabilities lie between 0 and 1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:\Users\Asus\Documents\MEGA\Data Science\Defense\logistic regression summar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60" y="2929632"/>
            <a:ext cx="5414963" cy="322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60680"/>
            <a:ext cx="9601196" cy="65270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0944"/>
            <a:ext cx="9601196" cy="3984924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 Performance</a:t>
            </a:r>
            <a:endParaRPr lang="en-US" dirty="0"/>
          </a:p>
          <a:p>
            <a:r>
              <a:rPr lang="en-US" dirty="0"/>
              <a:t>The Logistic regression model obtained a 10-fold CV misclassification rate (MCR) of 38.28%.</a:t>
            </a:r>
          </a:p>
          <a:p>
            <a:r>
              <a:rPr lang="en-US" dirty="0"/>
              <a:t>The confusion matrix below shows that a validation set approach (VSA) yielded an MCR of 39.34%, a true positive rate (TPR) of 31.43%, and a true negative rate (TNR) of 84.74%.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87582"/>
              </p:ext>
            </p:extLst>
          </p:nvPr>
        </p:nvGraphicFramePr>
        <p:xfrm>
          <a:off x="6019060" y="4763348"/>
          <a:ext cx="529503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5012">
                  <a:extLst>
                    <a:ext uri="{9D8B030D-6E8A-4147-A177-3AD203B41FA5}">
                      <a16:colId xmlns:a16="http://schemas.microsoft.com/office/drawing/2014/main" val="2304048239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2149195295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388098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Yes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7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Predicted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2984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0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Predicted Yes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537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913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5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37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0272"/>
            <a:ext cx="9601196" cy="4116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41925"/>
            <a:ext cx="9601196" cy="4633943"/>
          </a:xfrm>
        </p:spPr>
        <p:txBody>
          <a:bodyPr>
            <a:normAutofit/>
          </a:bodyPr>
          <a:lstStyle/>
          <a:p>
            <a:r>
              <a:rPr lang="en-US" b="1" dirty="0"/>
              <a:t>Linear Discriminant Analysis (LDA) </a:t>
            </a:r>
            <a:r>
              <a:rPr lang="en-US" dirty="0"/>
              <a:t>assumes that the distribution of the data is Gaussian. LDA is chosen when response variable has more than 2 classes.</a:t>
            </a:r>
          </a:p>
          <a:p>
            <a:r>
              <a:rPr lang="en-US" dirty="0"/>
              <a:t>Summary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C:\Users\Asus\Documents\MEGA\Data Science\Defense\LDA.summar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2493817"/>
            <a:ext cx="5715000" cy="3721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11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60680"/>
            <a:ext cx="9601196" cy="65270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0944"/>
            <a:ext cx="9601196" cy="3984924"/>
          </a:xfrm>
        </p:spPr>
        <p:txBody>
          <a:bodyPr>
            <a:normAutofit/>
          </a:bodyPr>
          <a:lstStyle/>
          <a:p>
            <a:r>
              <a:rPr lang="en-US" b="1" dirty="0"/>
              <a:t>LDA Performance</a:t>
            </a:r>
            <a:endParaRPr lang="en-US" dirty="0"/>
          </a:p>
          <a:p>
            <a:r>
              <a:rPr lang="en-US" dirty="0"/>
              <a:t>The LDA model obtained a 10-fold CV misclassification rate (MCR) of 38.52%.</a:t>
            </a:r>
          </a:p>
          <a:p>
            <a:r>
              <a:rPr lang="en-US" dirty="0"/>
              <a:t>The confusion matrix below shows that a validation set approach (VSA) yielded an MCR of 39.61%, a true positive rate (TPR) of 62.65%, and a true negative rate (TNR) of 59.83%.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19760"/>
              </p:ext>
            </p:extLst>
          </p:nvPr>
        </p:nvGraphicFramePr>
        <p:xfrm>
          <a:off x="6019060" y="4763348"/>
          <a:ext cx="529503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5012">
                  <a:extLst>
                    <a:ext uri="{9D8B030D-6E8A-4147-A177-3AD203B41FA5}">
                      <a16:colId xmlns:a16="http://schemas.microsoft.com/office/drawing/2014/main" val="2304048239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2149195295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388098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Yes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7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Predicted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2968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0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Predicted Yes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1992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912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5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697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0272"/>
            <a:ext cx="9601196" cy="4116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41925"/>
            <a:ext cx="9601196" cy="4633943"/>
          </a:xfrm>
        </p:spPr>
        <p:txBody>
          <a:bodyPr>
            <a:normAutofit/>
          </a:bodyPr>
          <a:lstStyle/>
          <a:p>
            <a:r>
              <a:rPr lang="en-US" b="1" dirty="0"/>
              <a:t>Support Vector Machines(SVM) </a:t>
            </a:r>
            <a:r>
              <a:rPr lang="en-US" dirty="0"/>
              <a:t> are based on the concept of decision planes that define decision boundaries. SVM works good when the classes are separated we..</a:t>
            </a:r>
          </a:p>
          <a:p>
            <a:r>
              <a:rPr lang="en-US" dirty="0"/>
              <a:t>Summary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C:\Users\Asus\Documents\MEGA\Data Science\Defense\svm model summar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1" y="2862119"/>
            <a:ext cx="4410075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02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60680"/>
            <a:ext cx="9601196" cy="65270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0944"/>
            <a:ext cx="9601196" cy="3984924"/>
          </a:xfrm>
        </p:spPr>
        <p:txBody>
          <a:bodyPr>
            <a:normAutofit/>
          </a:bodyPr>
          <a:lstStyle/>
          <a:p>
            <a:r>
              <a:rPr lang="en-US" b="1" dirty="0"/>
              <a:t>SVM Performance</a:t>
            </a:r>
            <a:endParaRPr lang="en-US" dirty="0"/>
          </a:p>
          <a:p>
            <a:r>
              <a:rPr lang="en-US" dirty="0"/>
              <a:t>The SVM model obtained a 10-fold CV misclassification rate (MCR) of 38.93%.</a:t>
            </a:r>
          </a:p>
          <a:p>
            <a:r>
              <a:rPr lang="en-US" dirty="0"/>
              <a:t>The confusion matrix below shows that a validation set approach (VSA) yielded an MCR of 39.37%, a true positive rate (TPR) of 31.47%, and a true negative rate (TNR) of 84.66%.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87961"/>
              </p:ext>
            </p:extLst>
          </p:nvPr>
        </p:nvGraphicFramePr>
        <p:xfrm>
          <a:off x="6019060" y="4763348"/>
          <a:ext cx="529503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5012">
                  <a:extLst>
                    <a:ext uri="{9D8B030D-6E8A-4147-A177-3AD203B41FA5}">
                      <a16:colId xmlns:a16="http://schemas.microsoft.com/office/drawing/2014/main" val="2304048239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2149195295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388098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Yes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7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Predicted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2981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1990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0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Predicted Yes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540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914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5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0272"/>
            <a:ext cx="9601196" cy="4116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41925"/>
            <a:ext cx="9601196" cy="4633943"/>
          </a:xfrm>
        </p:spPr>
        <p:txBody>
          <a:bodyPr>
            <a:normAutofit/>
          </a:bodyPr>
          <a:lstStyle/>
          <a:p>
            <a:r>
              <a:rPr lang="en-US" b="1" dirty="0"/>
              <a:t>Bagging </a:t>
            </a:r>
            <a:r>
              <a:rPr lang="en-US" dirty="0"/>
              <a:t>is an ensemble technique in which multiple classifiers are trained using random sampling. Bagging tries to reduce variance and helps avoid overfitting. </a:t>
            </a:r>
          </a:p>
          <a:p>
            <a:r>
              <a:rPr lang="en-US" dirty="0"/>
              <a:t>Summary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C:\Users\Asus\Documents\MEGA\Data Science\Defense\bagging summar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82" y="3293919"/>
            <a:ext cx="59436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349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60680"/>
            <a:ext cx="9601196" cy="65270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0944"/>
            <a:ext cx="9601196" cy="3984924"/>
          </a:xfrm>
        </p:spPr>
        <p:txBody>
          <a:bodyPr>
            <a:normAutofit/>
          </a:bodyPr>
          <a:lstStyle/>
          <a:p>
            <a:r>
              <a:rPr lang="en-US" b="1" dirty="0"/>
              <a:t>Bagging Performance</a:t>
            </a:r>
            <a:endParaRPr lang="en-US" dirty="0"/>
          </a:p>
          <a:p>
            <a:r>
              <a:rPr lang="en-US" dirty="0"/>
              <a:t>The Bagging model obtained a 10-fold CV misclassification rate (MCR) of 40.86% and an Out of bag error of 42.61%</a:t>
            </a:r>
          </a:p>
          <a:p>
            <a:r>
              <a:rPr lang="en-US" dirty="0"/>
              <a:t>The confusion matrix below shows that a validation set approach (VSA) yielded an MCR of 42.75%, a true positive rate (TPR) of 32.97%, and a true negative rate (TNR) of 71.40%.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60419"/>
              </p:ext>
            </p:extLst>
          </p:nvPr>
        </p:nvGraphicFramePr>
        <p:xfrm>
          <a:off x="6019060" y="4763348"/>
          <a:ext cx="529503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5012">
                  <a:extLst>
                    <a:ext uri="{9D8B030D-6E8A-4147-A177-3AD203B41FA5}">
                      <a16:colId xmlns:a16="http://schemas.microsoft.com/office/drawing/2014/main" val="2304048239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2149195295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388098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Yes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7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Predicted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2546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1740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0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Predicted Yes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975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1164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5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4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0272"/>
            <a:ext cx="9601196" cy="4116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41925"/>
            <a:ext cx="9601196" cy="4633943"/>
          </a:xfrm>
        </p:spPr>
        <p:txBody>
          <a:bodyPr>
            <a:normAutofit/>
          </a:bodyPr>
          <a:lstStyle/>
          <a:p>
            <a:r>
              <a:rPr lang="en-US" b="1" dirty="0"/>
              <a:t>Random Forest </a:t>
            </a:r>
            <a:r>
              <a:rPr lang="en-US" dirty="0"/>
              <a:t>is an ensemble technique in which multiple classifiers are trained by sampling observations as well as predictors. Predictions </a:t>
            </a:r>
            <a:r>
              <a:rPr lang="en-US" dirty="0" err="1"/>
              <a:t>aore</a:t>
            </a:r>
            <a:r>
              <a:rPr lang="en-US" dirty="0"/>
              <a:t> better if the sub-models are un-correlated.</a:t>
            </a:r>
          </a:p>
          <a:p>
            <a:r>
              <a:rPr lang="en-US" dirty="0"/>
              <a:t>Summary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C:\Users\Asus\Documents\MEGA\Data Science\Defense\bagging summar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82" y="3293919"/>
            <a:ext cx="59436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310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60680"/>
            <a:ext cx="9601196" cy="65270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0944"/>
            <a:ext cx="9601196" cy="3984924"/>
          </a:xfrm>
        </p:spPr>
        <p:txBody>
          <a:bodyPr>
            <a:normAutofit/>
          </a:bodyPr>
          <a:lstStyle/>
          <a:p>
            <a:r>
              <a:rPr lang="en-US" b="1" dirty="0"/>
              <a:t>Random Forest Performance</a:t>
            </a:r>
            <a:endParaRPr lang="en-US" dirty="0"/>
          </a:p>
          <a:p>
            <a:r>
              <a:rPr lang="en-US" dirty="0"/>
              <a:t>The Random forest model obtained a 10-fold CV misclassification rate (MCR) of 38.36% and an Out of bag error of 38.36%</a:t>
            </a:r>
          </a:p>
          <a:p>
            <a:r>
              <a:rPr lang="en-US" dirty="0"/>
              <a:t>The confusion matrix below shows that a validation set approach (VSA) yielded an MCR of 39.40%, a true positive rate (TPR) of 31.85%, and a true negative rate (TNR) of 84.29%.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19060" y="4763348"/>
          <a:ext cx="529503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5012">
                  <a:extLst>
                    <a:ext uri="{9D8B030D-6E8A-4147-A177-3AD203B41FA5}">
                      <a16:colId xmlns:a16="http://schemas.microsoft.com/office/drawing/2014/main" val="2304048239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2149195295"/>
                    </a:ext>
                  </a:extLst>
                </a:gridCol>
                <a:gridCol w="1765012">
                  <a:extLst>
                    <a:ext uri="{9D8B030D-6E8A-4147-A177-3AD203B41FA5}">
                      <a16:colId xmlns:a16="http://schemas.microsoft.com/office/drawing/2014/main" val="388098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True Yes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7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Predicted No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2968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1979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0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Predicted Yes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+mn-ea"/>
                          <a:cs typeface="+mn-cs"/>
                        </a:rPr>
                        <a:t>925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5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10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represents 20 years of basketball shots made by Kobe Bryant</a:t>
            </a:r>
          </a:p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Choose significant features to build better models</a:t>
            </a:r>
          </a:p>
          <a:p>
            <a:r>
              <a:rPr lang="en-US" dirty="0"/>
              <a:t>Build prediction models</a:t>
            </a:r>
          </a:p>
          <a:p>
            <a:r>
              <a:rPr lang="en-US" dirty="0"/>
              <a:t>Make predictions on the unlabeled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7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Model Comparison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0149" y="2041864"/>
            <a:ext cx="9601196" cy="129489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95582"/>
              </p:ext>
            </p:extLst>
          </p:nvPr>
        </p:nvGraphicFramePr>
        <p:xfrm>
          <a:off x="1610472" y="2554220"/>
          <a:ext cx="9664858" cy="2763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80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0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0694">
                  <a:extLst>
                    <a:ext uri="{9D8B030D-6E8A-4147-A177-3AD203B41FA5}">
                      <a16:colId xmlns:a16="http://schemas.microsoft.com/office/drawing/2014/main" val="363998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10-fold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OOB*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 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39.34%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84.74%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38.28%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0.65320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39.61%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62.65%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59.83%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38.52%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0.65483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42.75%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39.97%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71.40%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42.61%*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40.86%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0.69067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39.40%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31.85%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84.29%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38.64%*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38.36%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0.65567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39.37%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84.66%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38.93%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1.116707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78510" y="5585961"/>
            <a:ext cx="7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Comparison values for the different models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Model Comparison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0149" y="1926453"/>
            <a:ext cx="9601196" cy="3639845"/>
          </a:xfrm>
        </p:spPr>
        <p:txBody>
          <a:bodyPr>
            <a:normAutofit/>
          </a:bodyPr>
          <a:lstStyle/>
          <a:p>
            <a:r>
              <a:rPr lang="en-US" dirty="0"/>
              <a:t>Logistic regression has the best performance compared to the other models.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0963" y="5884609"/>
            <a:ext cx="7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pic>
        <p:nvPicPr>
          <p:cNvPr id="8" name="Picture 7" descr="C:\Users\Asus\Documents\MEGA\Data Science\Defense\logistic regression summar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340" y="2515528"/>
            <a:ext cx="4733925" cy="320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70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0272"/>
            <a:ext cx="9601196" cy="4116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97981"/>
            <a:ext cx="9601196" cy="4277887"/>
          </a:xfrm>
        </p:spPr>
        <p:txBody>
          <a:bodyPr>
            <a:normAutofit/>
          </a:bodyPr>
          <a:lstStyle/>
          <a:p>
            <a:r>
              <a:rPr lang="en-US" dirty="0"/>
              <a:t>Logistic Regression was chosen as a prediction model and the predictions were made on the 5000 test observations.</a:t>
            </a:r>
          </a:p>
          <a:p>
            <a:r>
              <a:rPr lang="en-US" dirty="0"/>
              <a:t>The log loss obtained from </a:t>
            </a:r>
            <a:r>
              <a:rPr lang="en-US" dirty="0" err="1"/>
              <a:t>Kaggle</a:t>
            </a:r>
            <a:r>
              <a:rPr lang="en-US" dirty="0"/>
              <a:t> upon submission was 0.64862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302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5" y="3038764"/>
            <a:ext cx="8476529" cy="16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91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https://ncss-wpengine.netdna-ssl.com/wp-content/themes/ncss/pdf/Procedures/NCSS/Stepwise_Regression.pdf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http://statweb.stanford.edu/~tibs/lasso/lasso.pdf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https://cran.r-project.org/web/packages/leaps/leaps.pdf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5"/>
              </a:rPr>
              <a:t>http://web.pdx.edu/~newsomj/da2/ho_logistic.pdf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6"/>
              </a:rPr>
              <a:t>https://www.reddit.com/r/MachineLearning/comments/15zrpp/please_explain_support_vector_machines_svm_like_i/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7"/>
              </a:rPr>
              <a:t>http://www.statsoft.com/Textbook/Support-Vector-Machines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has a total of  30,697 observation</a:t>
            </a:r>
          </a:p>
          <a:p>
            <a:r>
              <a:rPr lang="en-US" dirty="0"/>
              <a:t>Response Variable : shot made flag</a:t>
            </a:r>
          </a:p>
          <a:p>
            <a:r>
              <a:rPr lang="en-US" dirty="0"/>
              <a:t>Independent Variables: game event id, game id, shot id, team id, team name, game date, 							action type, combined shot type,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, </a:t>
            </a:r>
            <a:r>
              <a:rPr lang="en-US" dirty="0" err="1"/>
              <a:t>loc</a:t>
            </a:r>
            <a:r>
              <a:rPr lang="en-US" dirty="0"/>
              <a:t> x, </a:t>
            </a:r>
            <a:r>
              <a:rPr lang="en-US" dirty="0" err="1"/>
              <a:t>loc</a:t>
            </a:r>
            <a:r>
              <a:rPr lang="en-US" dirty="0"/>
              <a:t> y, minutes 							remaining, seconds remaining, period, playoffs, season, shot zone 						area, shot zone basic, shot zone range, shot distance, shot type, 							opponent, matchup (24)</a:t>
            </a:r>
          </a:p>
          <a:p>
            <a:r>
              <a:rPr lang="en-US" dirty="0"/>
              <a:t>5000 observations of shot made flag are unlabeled and these observations belong to test set</a:t>
            </a:r>
            <a:endParaRPr lang="en-US" dirty="0"/>
          </a:p>
          <a:p>
            <a:r>
              <a:rPr lang="en-US" dirty="0"/>
              <a:t>The rest of 25,697observations belong to the training 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89650"/>
          </a:xfrm>
        </p:spPr>
        <p:txBody>
          <a:bodyPr>
            <a:normAutofit fontScale="90000"/>
          </a:bodyPr>
          <a:lstStyle/>
          <a:p>
            <a:r>
              <a:rPr lang="en-US" dirty="0"/>
              <a:t>Pairs plot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577" y="1671783"/>
            <a:ext cx="6061441" cy="4627417"/>
          </a:xfrm>
        </p:spPr>
      </p:pic>
    </p:spTree>
    <p:extLst>
      <p:ext uri="{BB962C8B-B14F-4D97-AF65-F5344CB8AC3E}">
        <p14:creationId xmlns:p14="http://schemas.microsoft.com/office/powerpoint/2010/main" val="323863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features descriptive statistics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10" y="2978727"/>
            <a:ext cx="6233536" cy="289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2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9625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2" y="1091953"/>
            <a:ext cx="9601196" cy="50957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Combined shot type</a:t>
            </a:r>
          </a:p>
        </p:txBody>
      </p:sp>
      <p:pic>
        <p:nvPicPr>
          <p:cNvPr id="9" name="Picture 8" descr="C:\Users\Asus\Documents\MEGA\Data Science\Defense\exploratory\combined_shot_type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70" y="1640100"/>
            <a:ext cx="3951605" cy="209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Asus\Documents\MEGA\Data Science\Defense\exploratory\combined_shot_type-2 (loc_x and loc_y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7" y="1640100"/>
            <a:ext cx="4695825" cy="215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57" y="3982180"/>
            <a:ext cx="4417060" cy="20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118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9625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2" y="1091953"/>
            <a:ext cx="9601196" cy="50957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vs </a:t>
            </a:r>
            <a:r>
              <a:rPr lang="en-US" dirty="0" err="1"/>
              <a:t>loc</a:t>
            </a:r>
            <a:r>
              <a:rPr lang="en-US" dirty="0"/>
              <a:t> x and </a:t>
            </a:r>
            <a:r>
              <a:rPr lang="en-US" dirty="0" err="1"/>
              <a:t>loc</a:t>
            </a:r>
            <a:r>
              <a:rPr lang="en-US" dirty="0"/>
              <a:t> y </a:t>
            </a:r>
            <a:endParaRPr lang="en-US" dirty="0"/>
          </a:p>
        </p:txBody>
      </p:sp>
      <p:pic>
        <p:nvPicPr>
          <p:cNvPr id="7" name="Picture 6" descr="C:\Users\Asus\Documents\MEGA\Data Science\Defense\exploratory\lat and l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7" y="1866611"/>
            <a:ext cx="5096161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Asus\Documents\MEGA\Data Science\Defense\exploratory\loc_x and loc_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18" y="1866611"/>
            <a:ext cx="5303837" cy="314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95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9625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2" y="1091953"/>
            <a:ext cx="9601196" cy="50957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Period </a:t>
            </a:r>
            <a:endParaRPr lang="en-US" dirty="0"/>
          </a:p>
        </p:txBody>
      </p:sp>
      <p:pic>
        <p:nvPicPr>
          <p:cNvPr id="6" name="Picture 5" descr="C:\Users\Asus\Documents\MEGA\Data Science\Defense\exploratory\shots_by_peri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55" y="1838902"/>
            <a:ext cx="6945745" cy="3435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10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5190</TotalTime>
  <Words>1106</Words>
  <Application>Microsoft Office PowerPoint</Application>
  <PresentationFormat>Widescreen</PresentationFormat>
  <Paragraphs>260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Garamond</vt:lpstr>
      <vt:lpstr>Times New Roman</vt:lpstr>
      <vt:lpstr>Wingdings</vt:lpstr>
      <vt:lpstr>Organic</vt:lpstr>
      <vt:lpstr>Data Science Master’s Defense</vt:lpstr>
      <vt:lpstr>Project Overview</vt:lpstr>
      <vt:lpstr>Introduction and Purpose</vt:lpstr>
      <vt:lpstr>Data Description</vt:lpstr>
      <vt:lpstr>Pairs plot</vt:lpstr>
      <vt:lpstr>Data Summary</vt:lpstr>
      <vt:lpstr>Data Visualization  </vt:lpstr>
      <vt:lpstr>Data Visualization  </vt:lpstr>
      <vt:lpstr>Data Visualization  </vt:lpstr>
      <vt:lpstr>Data Visualization  </vt:lpstr>
      <vt:lpstr>Data Visualization  </vt:lpstr>
      <vt:lpstr>Data Visualization  </vt:lpstr>
      <vt:lpstr>Data Cleaning</vt:lpstr>
      <vt:lpstr>Data Cleansing</vt:lpstr>
      <vt:lpstr>Variable Selection</vt:lpstr>
      <vt:lpstr>Variable Selection</vt:lpstr>
      <vt:lpstr>Variable Selection</vt:lpstr>
      <vt:lpstr>Data Cleansing</vt:lpstr>
      <vt:lpstr>Data Cleansing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Comparison </vt:lpstr>
      <vt:lpstr>Model Comparison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Master’s Defense</dc:title>
  <dc:creator>Nirmala Bavirisetty</dc:creator>
  <cp:lastModifiedBy>Asus</cp:lastModifiedBy>
  <cp:revision>233</cp:revision>
  <dcterms:created xsi:type="dcterms:W3CDTF">2015-12-07T15:04:02Z</dcterms:created>
  <dcterms:modified xsi:type="dcterms:W3CDTF">2016-11-14T16:00:44Z</dcterms:modified>
</cp:coreProperties>
</file>