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e45a7aeec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e45a7aeec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e45a7aee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ce45a7aee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e45a7aee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ce45a7aee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ea34df8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ea34df8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e45a7aee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e45a7aee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e45a7aee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e45a7aee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e45a7aee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e45a7aee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e45a7aee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e45a7aee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e45a7aee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e45a7aee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e45a7aee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e45a7aee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e45a7aee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e45a7aee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e45a7aee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e45a7aee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mayoclinic.org/symptom-checker/select-symptom/itt-20009075"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48800" y="320425"/>
            <a:ext cx="47256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000">
                <a:solidFill>
                  <a:srgbClr val="EBEBEB"/>
                </a:solidFill>
                <a:latin typeface="Arial"/>
                <a:ea typeface="Arial"/>
                <a:cs typeface="Arial"/>
                <a:sym typeface="Arial"/>
              </a:rPr>
              <a:t>Medical information retrieval system </a:t>
            </a:r>
            <a:endParaRPr/>
          </a:p>
        </p:txBody>
      </p:sp>
      <p:sp>
        <p:nvSpPr>
          <p:cNvPr id="278" name="Google Shape;278;p13"/>
          <p:cNvSpPr txBox="1"/>
          <p:nvPr>
            <p:ph idx="1" type="subTitle"/>
          </p:nvPr>
        </p:nvSpPr>
        <p:spPr>
          <a:xfrm>
            <a:off x="748800" y="2193325"/>
            <a:ext cx="4545000" cy="2499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Presenters:-</a:t>
            </a:r>
            <a:endParaRPr sz="1200">
              <a:solidFill>
                <a:srgbClr val="EBEBEB"/>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Mohit Singh(MT23127)</a:t>
            </a:r>
            <a:endParaRPr sz="1200">
              <a:solidFill>
                <a:srgbClr val="EBEBEB"/>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Dheeraj Pandey(MT23034)</a:t>
            </a:r>
            <a:endParaRPr sz="1200">
              <a:solidFill>
                <a:srgbClr val="EBEBEB"/>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Tanmay Parashar(MT23100)</a:t>
            </a:r>
            <a:endParaRPr sz="1200">
              <a:solidFill>
                <a:srgbClr val="EBEBEB"/>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Shubham Kumar Choudhary(MT23093)</a:t>
            </a:r>
            <a:endParaRPr sz="1200">
              <a:solidFill>
                <a:srgbClr val="EBEBEB"/>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Shreeram Kumar Singh (MT23091)</a:t>
            </a:r>
            <a:endParaRPr sz="1200">
              <a:solidFill>
                <a:srgbClr val="EBEBEB"/>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EBEBEB"/>
                </a:solidFill>
                <a:latin typeface="Times New Roman"/>
                <a:ea typeface="Times New Roman"/>
                <a:cs typeface="Times New Roman"/>
                <a:sym typeface="Times New Roman"/>
              </a:rPr>
              <a:t>Nitesh Kumar Chaurasia  (MT23053)</a:t>
            </a:r>
            <a:br>
              <a:rPr lang="en" sz="1200">
                <a:solidFill>
                  <a:srgbClr val="EBEBEB"/>
                </a:solidFill>
                <a:latin typeface="Times New Roman"/>
                <a:ea typeface="Times New Roman"/>
                <a:cs typeface="Times New Roman"/>
                <a:sym typeface="Times New Roman"/>
              </a:rPr>
            </a:br>
            <a:endParaRPr sz="1200">
              <a:solidFill>
                <a:srgbClr val="EBEBEB"/>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EBEBE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22"/>
          <p:cNvPicPr preferRelativeResize="0"/>
          <p:nvPr/>
        </p:nvPicPr>
        <p:blipFill>
          <a:blip r:embed="rId3">
            <a:alphaModFix/>
          </a:blip>
          <a:stretch>
            <a:fillRect/>
          </a:stretch>
        </p:blipFill>
        <p:spPr>
          <a:xfrm>
            <a:off x="1096025" y="1378875"/>
            <a:ext cx="7238274" cy="327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23"/>
          <p:cNvPicPr preferRelativeResize="0"/>
          <p:nvPr/>
        </p:nvPicPr>
        <p:blipFill>
          <a:blip r:embed="rId3">
            <a:alphaModFix/>
          </a:blip>
          <a:stretch>
            <a:fillRect/>
          </a:stretch>
        </p:blipFill>
        <p:spPr>
          <a:xfrm>
            <a:off x="1226500" y="195450"/>
            <a:ext cx="7107800" cy="446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2674200" cy="49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270">
                <a:latin typeface="Nunito"/>
                <a:ea typeface="Nunito"/>
                <a:cs typeface="Nunito"/>
                <a:sym typeface="Nunito"/>
              </a:rPr>
              <a:t>Progress of our system in future:</a:t>
            </a:r>
            <a:endParaRPr sz="2620"/>
          </a:p>
        </p:txBody>
      </p:sp>
      <p:sp>
        <p:nvSpPr>
          <p:cNvPr id="350" name="Google Shape;350;p24"/>
          <p:cNvSpPr txBox="1"/>
          <p:nvPr>
            <p:ph idx="1" type="body"/>
          </p:nvPr>
        </p:nvSpPr>
        <p:spPr>
          <a:xfrm>
            <a:off x="1342650" y="1096525"/>
            <a:ext cx="7747800" cy="240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825"/>
              <a:t>Short term goal (1-2 years) :</a:t>
            </a:r>
            <a:endParaRPr b="1" sz="825"/>
          </a:p>
          <a:p>
            <a:pPr indent="0" lvl="0" marL="0" rtl="0" algn="l">
              <a:lnSpc>
                <a:spcPct val="95000"/>
              </a:lnSpc>
              <a:spcBef>
                <a:spcPts val="1200"/>
              </a:spcBef>
              <a:spcAft>
                <a:spcPts val="0"/>
              </a:spcAft>
              <a:buSzPts val="275"/>
              <a:buNone/>
            </a:pPr>
            <a:r>
              <a:rPr lang="en" sz="825"/>
              <a:t>In 1-2 years, the system will focus on refining its disease prediction accuracy and efficiency. This includes algorithm enhancements based on user input and </a:t>
            </a:r>
            <a:endParaRPr sz="825"/>
          </a:p>
          <a:p>
            <a:pPr indent="0" lvl="0" marL="0" rtl="0" algn="l">
              <a:lnSpc>
                <a:spcPct val="95000"/>
              </a:lnSpc>
              <a:spcBef>
                <a:spcPts val="1200"/>
              </a:spcBef>
              <a:spcAft>
                <a:spcPts val="0"/>
              </a:spcAft>
              <a:buSzPts val="275"/>
              <a:buNone/>
            </a:pPr>
            <a:r>
              <a:rPr lang="en" sz="825"/>
              <a:t>synonym matching along with several integration of medical databases. Collaborations with healthcare providers will aim to pilot the system in clinical settings </a:t>
            </a:r>
            <a:endParaRPr sz="825"/>
          </a:p>
          <a:p>
            <a:pPr indent="0" lvl="0" marL="0" rtl="0" algn="l">
              <a:lnSpc>
                <a:spcPct val="95000"/>
              </a:lnSpc>
              <a:spcBef>
                <a:spcPts val="1200"/>
              </a:spcBef>
              <a:spcAft>
                <a:spcPts val="0"/>
              </a:spcAft>
              <a:buSzPts val="275"/>
              <a:buNone/>
            </a:pPr>
            <a:r>
              <a:rPr lang="en" sz="825"/>
              <a:t>for real-world effectiveness assessment.</a:t>
            </a:r>
            <a:endParaRPr sz="825"/>
          </a:p>
          <a:p>
            <a:pPr indent="0" lvl="0" marL="0" rtl="0" algn="l">
              <a:lnSpc>
                <a:spcPct val="95000"/>
              </a:lnSpc>
              <a:spcBef>
                <a:spcPts val="1200"/>
              </a:spcBef>
              <a:spcAft>
                <a:spcPts val="0"/>
              </a:spcAft>
              <a:buSzPts val="275"/>
              <a:buNone/>
            </a:pPr>
            <a:r>
              <a:rPr b="1" lang="en" sz="825"/>
              <a:t>Medium-term goal (3-5 years) :</a:t>
            </a:r>
            <a:endParaRPr b="1" sz="825"/>
          </a:p>
          <a:p>
            <a:pPr indent="0" lvl="0" marL="0" rtl="0" algn="l">
              <a:lnSpc>
                <a:spcPct val="95000"/>
              </a:lnSpc>
              <a:spcBef>
                <a:spcPts val="1200"/>
              </a:spcBef>
              <a:spcAft>
                <a:spcPts val="0"/>
              </a:spcAft>
              <a:buSzPts val="275"/>
              <a:buNone/>
            </a:pPr>
            <a:r>
              <a:rPr lang="en" sz="825"/>
              <a:t>In the medium term, The system plans to implement predictive analytics using machine learning and artificial intelligence using several databases along with the  </a:t>
            </a:r>
            <a:endParaRPr sz="825"/>
          </a:p>
          <a:p>
            <a:pPr indent="0" lvl="0" marL="0" rtl="0" algn="l">
              <a:lnSpc>
                <a:spcPct val="95000"/>
              </a:lnSpc>
              <a:spcBef>
                <a:spcPts val="1200"/>
              </a:spcBef>
              <a:spcAft>
                <a:spcPts val="0"/>
              </a:spcAft>
              <a:buSzPts val="275"/>
              <a:buNone/>
            </a:pPr>
            <a:r>
              <a:rPr lang="en" sz="825"/>
              <a:t>user’s personalized dashboard where the past activity and his personal health data is stored. It will develop personalized disease risk assessment models based </a:t>
            </a:r>
            <a:endParaRPr sz="825"/>
          </a:p>
          <a:p>
            <a:pPr indent="0" lvl="0" marL="0" rtl="0" algn="l">
              <a:lnSpc>
                <a:spcPct val="95000"/>
              </a:lnSpc>
              <a:spcBef>
                <a:spcPts val="1200"/>
              </a:spcBef>
              <a:spcAft>
                <a:spcPts val="0"/>
              </a:spcAft>
              <a:buSzPts val="275"/>
              <a:buNone/>
            </a:pPr>
            <a:r>
              <a:rPr lang="en" sz="825"/>
              <a:t>on individual health data and genetic information.</a:t>
            </a:r>
            <a:endParaRPr sz="825"/>
          </a:p>
          <a:p>
            <a:pPr indent="0" lvl="0" marL="0" rtl="0" algn="l">
              <a:lnSpc>
                <a:spcPct val="95000"/>
              </a:lnSpc>
              <a:spcBef>
                <a:spcPts val="1200"/>
              </a:spcBef>
              <a:spcAft>
                <a:spcPts val="0"/>
              </a:spcAft>
              <a:buSzPts val="275"/>
              <a:buNone/>
            </a:pPr>
            <a:r>
              <a:rPr b="1" lang="en" sz="825"/>
              <a:t>Long term goal (6-10 years ) :</a:t>
            </a:r>
            <a:endParaRPr b="1" sz="825"/>
          </a:p>
          <a:p>
            <a:pPr indent="0" lvl="0" marL="0" rtl="0" algn="l">
              <a:lnSpc>
                <a:spcPct val="95000"/>
              </a:lnSpc>
              <a:spcBef>
                <a:spcPts val="1200"/>
              </a:spcBef>
              <a:spcAft>
                <a:spcPts val="0"/>
              </a:spcAft>
              <a:buSzPts val="275"/>
              <a:buNone/>
            </a:pPr>
            <a:r>
              <a:rPr lang="en" sz="825"/>
              <a:t>Efforts will focus on integrating the system into telemedicine platforms for enhanced health care accessibility as well as in the long term, the system aims to </a:t>
            </a:r>
            <a:endParaRPr sz="825"/>
          </a:p>
          <a:p>
            <a:pPr indent="0" lvl="0" marL="0" rtl="0" algn="l">
              <a:lnSpc>
                <a:spcPct val="95000"/>
              </a:lnSpc>
              <a:spcBef>
                <a:spcPts val="1200"/>
              </a:spcBef>
              <a:spcAft>
                <a:spcPts val="0"/>
              </a:spcAft>
              <a:buSzPts val="275"/>
              <a:buNone/>
            </a:pPr>
            <a:r>
              <a:rPr lang="en" sz="825"/>
              <a:t>integrate predictive modeling inwearable sensors for personalized health management. It will enable proactive disease management through early interventions </a:t>
            </a:r>
            <a:endParaRPr sz="825"/>
          </a:p>
          <a:p>
            <a:pPr indent="0" lvl="0" marL="0" rtl="0" algn="l">
              <a:lnSpc>
                <a:spcPct val="95000"/>
              </a:lnSpc>
              <a:spcBef>
                <a:spcPts val="1200"/>
              </a:spcBef>
              <a:spcAft>
                <a:spcPts val="0"/>
              </a:spcAft>
              <a:buSzPts val="275"/>
              <a:buNone/>
            </a:pPr>
            <a:r>
              <a:rPr lang="en" sz="825"/>
              <a:t>and tailored treatments. Collaboration with healthcare providers will drive advancements in precision medicine and population health management.</a:t>
            </a:r>
            <a:endParaRPr sz="825"/>
          </a:p>
          <a:p>
            <a:pPr indent="0" lvl="0" marL="0" rtl="0" algn="l">
              <a:lnSpc>
                <a:spcPct val="95000"/>
              </a:lnSpc>
              <a:spcBef>
                <a:spcPts val="1200"/>
              </a:spcBef>
              <a:spcAft>
                <a:spcPts val="1200"/>
              </a:spcAft>
              <a:buSzPts val="275"/>
              <a:buNone/>
            </a:pPr>
            <a:r>
              <a:t/>
            </a:r>
            <a:endParaRPr sz="8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2912125" y="1920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4200">
                <a:solidFill>
                  <a:srgbClr val="434343"/>
                </a:solidFill>
                <a:latin typeface="Times New Roman"/>
                <a:ea typeface="Times New Roman"/>
                <a:cs typeface="Times New Roman"/>
                <a:sym typeface="Times New Roman"/>
              </a:rPr>
              <a:t>Problem Statement </a:t>
            </a:r>
            <a:endParaRPr b="0">
              <a:solidFill>
                <a:srgbClr val="434343"/>
              </a:solidFill>
              <a:latin typeface="Times New Roman"/>
              <a:ea typeface="Times New Roman"/>
              <a:cs typeface="Times New Roman"/>
              <a:sym typeface="Times New Roman"/>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Font typeface="Arial"/>
              <a:buChar char="●"/>
            </a:pPr>
            <a:r>
              <a:rPr lang="en" sz="1700">
                <a:latin typeface="Arial"/>
                <a:ea typeface="Arial"/>
                <a:cs typeface="Arial"/>
                <a:sym typeface="Arial"/>
              </a:rPr>
              <a:t>Develop a user friendly system for disease diagnosis and symptom analysis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Provide the users a list of potential diseases based on their symptoms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Comprehensive disease details along with treatment or diagnosis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Despite the availability of vast health-related information on the internet, accessing relevant and accurate insights remains challenging.</a:t>
            </a:r>
            <a:endParaRPr sz="1600">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Early detection of disease plays an important role in the treatment</a:t>
            </a:r>
            <a:endParaRPr sz="1600">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Reluctance of some users to seek medical help for minor symptoms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current state of art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lnSpc>
                <a:spcPct val="87000"/>
              </a:lnSpc>
              <a:spcBef>
                <a:spcPts val="1000"/>
              </a:spcBef>
              <a:spcAft>
                <a:spcPts val="0"/>
              </a:spcAft>
              <a:buSzPts val="1600"/>
              <a:buFont typeface="Times New Roman"/>
              <a:buChar char="●"/>
            </a:pPr>
            <a:r>
              <a:rPr b="1" lang="en" sz="1600">
                <a:highlight>
                  <a:schemeClr val="lt1"/>
                </a:highlight>
                <a:latin typeface="Times New Roman"/>
                <a:ea typeface="Times New Roman"/>
                <a:cs typeface="Times New Roman"/>
                <a:sym typeface="Times New Roman"/>
              </a:rPr>
              <a:t>Challenges</a:t>
            </a:r>
            <a:endParaRPr b="1" sz="1600">
              <a:highlight>
                <a:schemeClr val="lt1"/>
              </a:highlight>
              <a:latin typeface="Times New Roman"/>
              <a:ea typeface="Times New Roman"/>
              <a:cs typeface="Times New Roman"/>
              <a:sym typeface="Times New Roman"/>
            </a:endParaRPr>
          </a:p>
          <a:p>
            <a:pPr indent="-330200" lvl="1" marL="914400" rtl="0" algn="l">
              <a:lnSpc>
                <a:spcPct val="87000"/>
              </a:lnSpc>
              <a:spcBef>
                <a:spcPts val="0"/>
              </a:spcBef>
              <a:spcAft>
                <a:spcPts val="0"/>
              </a:spcAft>
              <a:buSzPts val="1600"/>
              <a:buFont typeface="Times New Roman"/>
              <a:buChar char="○"/>
            </a:pPr>
            <a:r>
              <a:rPr lang="en" sz="1600">
                <a:highlight>
                  <a:schemeClr val="lt1"/>
                </a:highlight>
                <a:latin typeface="Times New Roman"/>
                <a:ea typeface="Times New Roman"/>
                <a:cs typeface="Times New Roman"/>
                <a:sym typeface="Times New Roman"/>
              </a:rPr>
              <a:t>Difficulty in interpreting unstructured symptoms.</a:t>
            </a:r>
            <a:endParaRPr sz="1600">
              <a:highlight>
                <a:schemeClr val="lt1"/>
              </a:highlight>
              <a:latin typeface="Times New Roman"/>
              <a:ea typeface="Times New Roman"/>
              <a:cs typeface="Times New Roman"/>
              <a:sym typeface="Times New Roman"/>
            </a:endParaRPr>
          </a:p>
          <a:p>
            <a:pPr indent="-330200" lvl="1" marL="914400" rtl="0" algn="l">
              <a:lnSpc>
                <a:spcPct val="87000"/>
              </a:lnSpc>
              <a:spcBef>
                <a:spcPts val="0"/>
              </a:spcBef>
              <a:spcAft>
                <a:spcPts val="0"/>
              </a:spcAft>
              <a:buSzPts val="1600"/>
              <a:buFont typeface="Times New Roman"/>
              <a:buChar char="○"/>
            </a:pPr>
            <a:r>
              <a:rPr lang="en" sz="1600">
                <a:highlight>
                  <a:schemeClr val="lt1"/>
                </a:highlight>
                <a:latin typeface="Times New Roman"/>
                <a:ea typeface="Times New Roman"/>
                <a:cs typeface="Times New Roman"/>
                <a:sym typeface="Times New Roman"/>
              </a:rPr>
              <a:t> Lack of comprehensive prediction systems for universal disease detection.</a:t>
            </a:r>
            <a:endParaRPr sz="1600">
              <a:highlight>
                <a:schemeClr val="lt1"/>
              </a:highlight>
              <a:latin typeface="Times New Roman"/>
              <a:ea typeface="Times New Roman"/>
              <a:cs typeface="Times New Roman"/>
              <a:sym typeface="Times New Roman"/>
            </a:endParaRPr>
          </a:p>
          <a:p>
            <a:pPr indent="0" lvl="0" marL="914400" rtl="0" algn="l">
              <a:lnSpc>
                <a:spcPct val="87000"/>
              </a:lnSpc>
              <a:spcBef>
                <a:spcPts val="1000"/>
              </a:spcBef>
              <a:spcAft>
                <a:spcPts val="0"/>
              </a:spcAft>
              <a:buNone/>
            </a:pPr>
            <a:r>
              <a:t/>
            </a:r>
            <a:endParaRPr sz="1600">
              <a:highlight>
                <a:schemeClr val="lt1"/>
              </a:highlight>
              <a:latin typeface="Times New Roman"/>
              <a:ea typeface="Times New Roman"/>
              <a:cs typeface="Times New Roman"/>
              <a:sym typeface="Times New Roman"/>
            </a:endParaRPr>
          </a:p>
          <a:p>
            <a:pPr indent="-330200" lvl="0" marL="457200" rtl="0" algn="l">
              <a:lnSpc>
                <a:spcPct val="87000"/>
              </a:lnSpc>
              <a:spcBef>
                <a:spcPts val="1000"/>
              </a:spcBef>
              <a:spcAft>
                <a:spcPts val="0"/>
              </a:spcAft>
              <a:buSzPts val="1600"/>
              <a:buFont typeface="Times New Roman"/>
              <a:buChar char="●"/>
            </a:pPr>
            <a:r>
              <a:rPr b="1" lang="en" sz="1600">
                <a:highlight>
                  <a:schemeClr val="lt1"/>
                </a:highlight>
                <a:latin typeface="Times New Roman"/>
                <a:ea typeface="Times New Roman"/>
                <a:cs typeface="Times New Roman"/>
                <a:sym typeface="Times New Roman"/>
              </a:rPr>
              <a:t>Current State of Art</a:t>
            </a:r>
            <a:endParaRPr b="1" sz="1600">
              <a:highlight>
                <a:schemeClr val="lt1"/>
              </a:highlight>
              <a:latin typeface="Times New Roman"/>
              <a:ea typeface="Times New Roman"/>
              <a:cs typeface="Times New Roman"/>
              <a:sym typeface="Times New Roman"/>
            </a:endParaRPr>
          </a:p>
          <a:p>
            <a:pPr indent="-330200" lvl="0" marL="914400" rtl="0" algn="l">
              <a:lnSpc>
                <a:spcPct val="87000"/>
              </a:lnSpc>
              <a:spcBef>
                <a:spcPts val="0"/>
              </a:spcBef>
              <a:spcAft>
                <a:spcPts val="0"/>
              </a:spcAft>
              <a:buSzPts val="1600"/>
              <a:buFont typeface="Times New Roman"/>
              <a:buAutoNum type="arabicPeriod"/>
            </a:pPr>
            <a:r>
              <a:rPr lang="en" sz="1600">
                <a:highlight>
                  <a:schemeClr val="lt1"/>
                </a:highlight>
                <a:latin typeface="Times New Roman"/>
                <a:ea typeface="Times New Roman"/>
                <a:cs typeface="Times New Roman"/>
                <a:sym typeface="Times New Roman"/>
              </a:rPr>
              <a:t>WebMD’s Symptoms Checker</a:t>
            </a:r>
            <a:endParaRPr sz="1600">
              <a:highlight>
                <a:schemeClr val="lt1"/>
              </a:highlight>
              <a:latin typeface="Times New Roman"/>
              <a:ea typeface="Times New Roman"/>
              <a:cs typeface="Times New Roman"/>
              <a:sym typeface="Times New Roman"/>
            </a:endParaRPr>
          </a:p>
          <a:p>
            <a:pPr indent="-330200" lvl="0" marL="914400" rtl="0" algn="l">
              <a:lnSpc>
                <a:spcPct val="87000"/>
              </a:lnSpc>
              <a:spcBef>
                <a:spcPts val="0"/>
              </a:spcBef>
              <a:spcAft>
                <a:spcPts val="0"/>
              </a:spcAft>
              <a:buSzPts val="1600"/>
              <a:buFont typeface="Times New Roman"/>
              <a:buAutoNum type="arabicPeriod"/>
            </a:pPr>
            <a:r>
              <a:rPr lang="en" sz="1600">
                <a:highlight>
                  <a:schemeClr val="lt1"/>
                </a:highlight>
                <a:latin typeface="Times New Roman"/>
                <a:ea typeface="Times New Roman"/>
                <a:cs typeface="Times New Roman"/>
                <a:sym typeface="Times New Roman"/>
              </a:rPr>
              <a:t>Mayoclinic Symptoms Checker</a:t>
            </a:r>
            <a:endParaRPr sz="1600">
              <a:highlight>
                <a:schemeClr val="lt1"/>
              </a:highlight>
              <a:latin typeface="Times New Roman"/>
              <a:ea typeface="Times New Roman"/>
              <a:cs typeface="Times New Roman"/>
              <a:sym typeface="Times New Roman"/>
            </a:endParaRPr>
          </a:p>
          <a:p>
            <a:pPr indent="0" lvl="0" marL="457200" rtl="0" algn="l">
              <a:lnSpc>
                <a:spcPct val="87000"/>
              </a:lnSpc>
              <a:spcBef>
                <a:spcPts val="1000"/>
              </a:spcBef>
              <a:spcAft>
                <a:spcPts val="0"/>
              </a:spcAft>
              <a:buNone/>
            </a:pPr>
            <a:r>
              <a:t/>
            </a:r>
            <a:endParaRPr sz="1600">
              <a:highlight>
                <a:schemeClr val="lt1"/>
              </a:highlight>
              <a:latin typeface="Times New Roman"/>
              <a:ea typeface="Times New Roman"/>
              <a:cs typeface="Times New Roman"/>
              <a:sym typeface="Times New Roman"/>
            </a:endParaRPr>
          </a:p>
          <a:p>
            <a:pPr indent="0" lvl="0" marL="0" rtl="0" algn="l">
              <a:lnSpc>
                <a:spcPct val="95000"/>
              </a:lnSpc>
              <a:spcBef>
                <a:spcPts val="800"/>
              </a:spcBef>
              <a:spcAft>
                <a:spcPts val="1200"/>
              </a:spcAft>
              <a:buNone/>
            </a:pPr>
            <a:r>
              <a:t/>
            </a:r>
            <a:endParaRPr sz="1600">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Current State of Art</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28453" lvl="0" marL="457200" rtl="0" algn="l">
              <a:lnSpc>
                <a:spcPct val="95000"/>
              </a:lnSpc>
              <a:spcBef>
                <a:spcPts val="1000"/>
              </a:spcBef>
              <a:spcAft>
                <a:spcPts val="0"/>
              </a:spcAft>
              <a:buSzPts val="1573"/>
              <a:buFont typeface="Times New Roman"/>
              <a:buAutoNum type="arabicPeriod"/>
            </a:pPr>
            <a:r>
              <a:rPr lang="en" sz="1572">
                <a:latin typeface="Times New Roman"/>
                <a:ea typeface="Times New Roman"/>
                <a:cs typeface="Times New Roman"/>
                <a:sym typeface="Times New Roman"/>
              </a:rPr>
              <a:t> WebMD’s Symptom Checker is an interactive application where the users have to select   from a list of predefined symptoms. These symptoms are already fed to the data and thus   require proper terminology when inputting the symptom and some users aren’t that much   perfect in terminology which may result to wrong or no results.</a:t>
            </a:r>
            <a:endParaRPr sz="1572">
              <a:latin typeface="Times New Roman"/>
              <a:ea typeface="Times New Roman"/>
              <a:cs typeface="Times New Roman"/>
              <a:sym typeface="Times New Roman"/>
            </a:endParaRPr>
          </a:p>
          <a:p>
            <a:pPr indent="-328453" lvl="0" marL="457200" rtl="0" algn="l">
              <a:lnSpc>
                <a:spcPct val="95000"/>
              </a:lnSpc>
              <a:spcBef>
                <a:spcPts val="0"/>
              </a:spcBef>
              <a:spcAft>
                <a:spcPts val="0"/>
              </a:spcAft>
              <a:buSzPts val="1573"/>
              <a:buFont typeface="Times New Roman"/>
              <a:buAutoNum type="arabicPeriod"/>
            </a:pPr>
            <a:r>
              <a:rPr lang="en" sz="1572">
                <a:latin typeface="Times New Roman"/>
                <a:ea typeface="Times New Roman"/>
                <a:cs typeface="Times New Roman"/>
                <a:sym typeface="Times New Roman"/>
              </a:rPr>
              <a:t> Mayo clinic symptoms checker utilizes the information from Mayo clinic and takes input   from a possible set of predefined symptoms, and related factors to predict possible causes.</a:t>
            </a:r>
            <a:br>
              <a:rPr lang="en" sz="1572">
                <a:latin typeface="Times New Roman"/>
                <a:ea typeface="Times New Roman"/>
                <a:cs typeface="Times New Roman"/>
                <a:sym typeface="Times New Roman"/>
              </a:rPr>
            </a:br>
            <a:r>
              <a:rPr lang="en" sz="1572">
                <a:latin typeface="Times New Roman"/>
                <a:ea typeface="Times New Roman"/>
                <a:cs typeface="Times New Roman"/>
                <a:sym typeface="Times New Roman"/>
              </a:rPr>
              <a:t>      </a:t>
            </a:r>
            <a:endParaRPr sz="1572">
              <a:latin typeface="Times New Roman"/>
              <a:ea typeface="Times New Roman"/>
              <a:cs typeface="Times New Roman"/>
              <a:sym typeface="Times New Roman"/>
            </a:endParaRPr>
          </a:p>
          <a:p>
            <a:pPr indent="0" lvl="0" marL="0" rtl="0" algn="l">
              <a:lnSpc>
                <a:spcPct val="95000"/>
              </a:lnSpc>
              <a:spcBef>
                <a:spcPts val="0"/>
              </a:spcBef>
              <a:spcAft>
                <a:spcPts val="1200"/>
              </a:spcAft>
              <a:buSzPts val="1018"/>
              <a:buNone/>
            </a:pPr>
            <a:r>
              <a:t/>
            </a:r>
            <a:endParaRPr sz="1202">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8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08" name="Google Shape;308;p18"/>
          <p:cNvSpPr txBox="1"/>
          <p:nvPr>
            <p:ph idx="1" type="body"/>
          </p:nvPr>
        </p:nvSpPr>
        <p:spPr>
          <a:xfrm>
            <a:off x="1303800" y="1594175"/>
            <a:ext cx="7030500" cy="29376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Font typeface="Times New Roman"/>
              <a:buChar char="●"/>
            </a:pPr>
            <a:r>
              <a:rPr lang="en" sz="1400">
                <a:latin typeface="Times New Roman"/>
                <a:ea typeface="Times New Roman"/>
                <a:cs typeface="Times New Roman"/>
                <a:sym typeface="Times New Roman"/>
              </a:rPr>
              <a:t>WebIRS: Enhancing Medical Information RetrievaL:</a:t>
            </a:r>
            <a:endParaRPr sz="1400">
              <a:latin typeface="Times New Roman"/>
              <a:ea typeface="Times New Roman"/>
              <a:cs typeface="Times New Roman"/>
              <a:sym typeface="Times New Roman"/>
            </a:endParaRPr>
          </a:p>
          <a:p>
            <a:pPr indent="0" lvl="0" marL="469900" rtl="0" algn="l">
              <a:spcBef>
                <a:spcPts val="1000"/>
              </a:spcBef>
              <a:spcAft>
                <a:spcPts val="0"/>
              </a:spcAft>
              <a:buSzPts val="523"/>
              <a:buNone/>
            </a:pPr>
            <a:r>
              <a:rPr lang="en" sz="1400">
                <a:latin typeface="Times New Roman"/>
                <a:ea typeface="Times New Roman"/>
                <a:cs typeface="Times New Roman"/>
                <a:sym typeface="Times New Roman"/>
              </a:rPr>
              <a:t>•Proposed System used document classification and text summarization techniques to deliver highly relevant medical information to physicians</a:t>
            </a:r>
            <a:endParaRPr sz="1400">
              <a:latin typeface="Times New Roman"/>
              <a:ea typeface="Times New Roman"/>
              <a:cs typeface="Times New Roman"/>
              <a:sym typeface="Times New Roman"/>
            </a:endParaRPr>
          </a:p>
          <a:p>
            <a:pPr indent="0" lvl="0" marL="469900" rtl="0" algn="l">
              <a:spcBef>
                <a:spcPts val="1000"/>
              </a:spcBef>
              <a:spcAft>
                <a:spcPts val="0"/>
              </a:spcAft>
              <a:buSzPts val="523"/>
              <a:buNone/>
            </a:pPr>
            <a:r>
              <a:rPr lang="en" sz="1400">
                <a:latin typeface="Times New Roman"/>
                <a:ea typeface="Times New Roman"/>
                <a:cs typeface="Times New Roman"/>
                <a:sym typeface="Times New Roman"/>
              </a:rPr>
              <a:t>•Naïve Bayes Classifier was used to categorize articles in to different categories</a:t>
            </a:r>
            <a:endParaRPr sz="1400">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sz="1400">
                <a:latin typeface="Times New Roman"/>
                <a:ea typeface="Times New Roman"/>
                <a:cs typeface="Times New Roman"/>
                <a:sym typeface="Times New Roman"/>
              </a:rPr>
              <a:t>Electronic Medical Record System (EMR System):</a:t>
            </a:r>
            <a:endParaRPr sz="1400">
              <a:latin typeface="Times New Roman"/>
              <a:ea typeface="Times New Roman"/>
              <a:cs typeface="Times New Roman"/>
              <a:sym typeface="Times New Roman"/>
            </a:endParaRPr>
          </a:p>
          <a:p>
            <a:pPr indent="0" lvl="0" marL="469900" rtl="0" algn="l">
              <a:spcBef>
                <a:spcPts val="1000"/>
              </a:spcBef>
              <a:spcAft>
                <a:spcPts val="0"/>
              </a:spcAft>
              <a:buSzPts val="523"/>
              <a:buNone/>
            </a:pPr>
            <a:r>
              <a:rPr lang="en" sz="1400">
                <a:latin typeface="Times New Roman"/>
                <a:ea typeface="Times New Roman"/>
                <a:cs typeface="Times New Roman"/>
                <a:sym typeface="Times New Roman"/>
              </a:rPr>
              <a:t>•Medical record retrieval system which used semantic query expansion techniques to retrieve patient records relevant to patients current symptoms</a:t>
            </a:r>
            <a:endParaRPr sz="1400">
              <a:latin typeface="Times New Roman"/>
              <a:ea typeface="Times New Roman"/>
              <a:cs typeface="Times New Roman"/>
              <a:sym typeface="Times New Roman"/>
            </a:endParaRPr>
          </a:p>
          <a:p>
            <a:pPr indent="0" lvl="0" marL="469900" rtl="0" algn="l">
              <a:spcBef>
                <a:spcPts val="1000"/>
              </a:spcBef>
              <a:spcAft>
                <a:spcPts val="0"/>
              </a:spcAft>
              <a:buSzPts val="523"/>
              <a:buNone/>
            </a:pPr>
            <a:r>
              <a:rPr lang="en" sz="1400">
                <a:latin typeface="Times New Roman"/>
                <a:ea typeface="Times New Roman"/>
                <a:cs typeface="Times New Roman"/>
                <a:sym typeface="Times New Roman"/>
              </a:rPr>
              <a:t>•Term co-occurrence analysis was used for learning of semantic relationship heuristics from the EMR database</a:t>
            </a:r>
            <a:endParaRPr sz="1400">
              <a:latin typeface="Times New Roman"/>
              <a:ea typeface="Times New Roman"/>
              <a:cs typeface="Times New Roman"/>
              <a:sym typeface="Times New Roman"/>
            </a:endParaRPr>
          </a:p>
          <a:p>
            <a:pPr indent="0" lvl="0" marL="863600" rtl="0" algn="l">
              <a:spcBef>
                <a:spcPts val="1000"/>
              </a:spcBef>
              <a:spcAft>
                <a:spcPts val="0"/>
              </a:spcAft>
              <a:buSzPts val="523"/>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1000"/>
              </a:spcBef>
              <a:spcAft>
                <a:spcPts val="0"/>
              </a:spcAft>
              <a:buSzPts val="523"/>
              <a:buNone/>
            </a:pPr>
            <a:r>
              <a:t/>
            </a:r>
            <a:endParaRPr sz="1400">
              <a:latin typeface="Times New Roman"/>
              <a:ea typeface="Times New Roman"/>
              <a:cs typeface="Times New Roman"/>
              <a:sym typeface="Times New Roman"/>
            </a:endParaRPr>
          </a:p>
          <a:p>
            <a:pPr indent="0" lvl="0" marL="0" rtl="0" algn="l">
              <a:spcBef>
                <a:spcPts val="0"/>
              </a:spcBef>
              <a:spcAft>
                <a:spcPts val="1200"/>
              </a:spcAft>
              <a:buSzPts val="523"/>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314" name="Google Shape;314;p19"/>
          <p:cNvSpPr txBox="1"/>
          <p:nvPr>
            <p:ph idx="1" type="body"/>
          </p:nvPr>
        </p:nvSpPr>
        <p:spPr>
          <a:xfrm>
            <a:off x="1081225" y="1990050"/>
            <a:ext cx="3243600" cy="2733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Take symptoms as input compared to predefined symptoms in current SOTA</a:t>
            </a:r>
            <a:br>
              <a:rPr lang="en" sz="1500">
                <a:latin typeface="Times New Roman"/>
                <a:ea typeface="Times New Roman"/>
                <a:cs typeface="Times New Roman"/>
                <a:sym typeface="Times New Roman"/>
              </a:rPr>
            </a:br>
            <a:r>
              <a:rPr lang="en" sz="1500">
                <a:latin typeface="Times New Roman"/>
                <a:ea typeface="Times New Roman"/>
                <a:cs typeface="Times New Roman"/>
                <a:sym typeface="Times New Roman"/>
              </a:rPr>
              <a:t>(Mayoclinic Symptoms Checker)</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 sz="1500">
                <a:latin typeface="Times New Roman"/>
                <a:ea typeface="Times New Roman"/>
                <a:cs typeface="Times New Roman"/>
                <a:sym typeface="Times New Roman"/>
              </a:rPr>
              <a:t>Reference: </a:t>
            </a:r>
            <a:r>
              <a:rPr lang="en" sz="1500" u="sng">
                <a:solidFill>
                  <a:schemeClr val="hlink"/>
                </a:solidFill>
                <a:latin typeface="Times New Roman"/>
                <a:ea typeface="Times New Roman"/>
                <a:cs typeface="Times New Roman"/>
                <a:sym typeface="Times New Roman"/>
                <a:hlinkClick r:id="rId3"/>
              </a:rPr>
              <a:t>https://www.mayoclinic.org/symptom-checker/select-symptom/itt-20009075</a:t>
            </a:r>
            <a:endParaRPr sz="1500">
              <a:latin typeface="Times New Roman"/>
              <a:ea typeface="Times New Roman"/>
              <a:cs typeface="Times New Roman"/>
              <a:sym typeface="Times New Roman"/>
            </a:endParaRPr>
          </a:p>
        </p:txBody>
      </p:sp>
      <p:sp>
        <p:nvSpPr>
          <p:cNvPr id="315" name="Google Shape;315;p1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19"/>
          <p:cNvPicPr preferRelativeResize="0"/>
          <p:nvPr/>
        </p:nvPicPr>
        <p:blipFill rotWithShape="1">
          <a:blip r:embed="rId4">
            <a:alphaModFix/>
          </a:blip>
          <a:srcRect b="0" l="0" r="0" t="0"/>
          <a:stretch/>
        </p:blipFill>
        <p:spPr>
          <a:xfrm>
            <a:off x="4692325" y="714375"/>
            <a:ext cx="4372700" cy="390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322" name="Google Shape;322;p20"/>
          <p:cNvSpPr txBox="1"/>
          <p:nvPr>
            <p:ph idx="1" type="body"/>
          </p:nvPr>
        </p:nvSpPr>
        <p:spPr>
          <a:xfrm>
            <a:off x="978600" y="2309675"/>
            <a:ext cx="8076600" cy="1200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Instead of predefined symptoms, we are asking user input for symptoms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Further, co-occuring symptoms are being suggested and taken as input to improve the accuracy of the prediction</a:t>
            </a:r>
            <a:endParaRPr>
              <a:latin typeface="Times New Roman"/>
              <a:ea typeface="Times New Roman"/>
              <a:cs typeface="Times New Roman"/>
              <a:sym typeface="Times New Roman"/>
            </a:endParaRPr>
          </a:p>
        </p:txBody>
      </p:sp>
      <p:pic>
        <p:nvPicPr>
          <p:cNvPr id="323" name="Google Shape;323;p20"/>
          <p:cNvPicPr preferRelativeResize="0"/>
          <p:nvPr/>
        </p:nvPicPr>
        <p:blipFill>
          <a:blip r:embed="rId3">
            <a:alphaModFix/>
          </a:blip>
          <a:stretch>
            <a:fillRect/>
          </a:stretch>
        </p:blipFill>
        <p:spPr>
          <a:xfrm>
            <a:off x="4884025" y="598575"/>
            <a:ext cx="3804325" cy="1136800"/>
          </a:xfrm>
          <a:prstGeom prst="rect">
            <a:avLst/>
          </a:prstGeom>
          <a:noFill/>
          <a:ln>
            <a:noFill/>
          </a:ln>
        </p:spPr>
      </p:pic>
      <p:pic>
        <p:nvPicPr>
          <p:cNvPr id="324" name="Google Shape;324;p20"/>
          <p:cNvPicPr preferRelativeResize="0"/>
          <p:nvPr/>
        </p:nvPicPr>
        <p:blipFill rotWithShape="1">
          <a:blip r:embed="rId4">
            <a:alphaModFix/>
          </a:blip>
          <a:srcRect b="0" l="0" r="0" t="0"/>
          <a:stretch/>
        </p:blipFill>
        <p:spPr>
          <a:xfrm>
            <a:off x="1319025" y="3162350"/>
            <a:ext cx="7395749" cy="188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1000"/>
              </a:spcBef>
              <a:spcAft>
                <a:spcPts val="0"/>
              </a:spcAft>
              <a:buSzPts val="1700"/>
              <a:buFont typeface="Times New Roman"/>
              <a:buChar char="●"/>
            </a:pPr>
            <a:r>
              <a:rPr lang="en" sz="1700">
                <a:latin typeface="Times New Roman"/>
                <a:ea typeface="Times New Roman"/>
                <a:cs typeface="Times New Roman"/>
                <a:sym typeface="Times New Roman"/>
              </a:rPr>
              <a:t>Create a dataset of diseases and symptoms using wikipedia.</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Suggest co-occurring symptoms based on the symptoms entered by the user for better understanding of potential health conditions and associated symptoms.</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Integrate symptom suggestion</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Implement Logistic </a:t>
            </a:r>
            <a:r>
              <a:rPr lang="en" sz="1700">
                <a:latin typeface="Times New Roman"/>
                <a:ea typeface="Times New Roman"/>
                <a:cs typeface="Times New Roman"/>
                <a:sym typeface="Times New Roman"/>
              </a:rPr>
              <a:t>Regression</a:t>
            </a:r>
            <a:r>
              <a:rPr lang="en" sz="1700">
                <a:latin typeface="Times New Roman"/>
                <a:ea typeface="Times New Roman"/>
                <a:cs typeface="Times New Roman"/>
                <a:sym typeface="Times New Roman"/>
              </a:rPr>
              <a:t>, Decision Trees, SVM, etc to predict the disease based on the input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