
<file path=[Content_Types].xml><?xml version="1.0" encoding="utf-8"?>
<Types xmlns="http://schemas.openxmlformats.org/package/2006/content-types">
  <Default Extension="rels" ContentType="application/vnd.openxmlformats-package.relationships+xml"/>
  <Default Extension="xml" ContentType="application/xml"/>
  <Default Extension="jpg" ContentType="image/jp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90" r:id="rId1"/>
  </p:sldMasterIdLst>
  <p:notesMasterIdLst>
    <p:notesMasterId r:id="rId32"/>
  </p:notesMasterIdLst>
  <p:sldIdLst>
    <p:sldId id="285" r:id="rId2"/>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1392"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630C83A0-EE6C-4097-AFB8-3517C7330FDF}" type="datetimeFigureOut">
              <a:rPr lang="en-US" smtClean="0"/>
              <a:t>1/28/2025</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8A86F975-1229-4E40-AF84-F550869BF1BD}" type="slidenum">
              <a:rPr lang="en-US" smtClean="0"/>
              <a:t>‹#›</a:t>
            </a:fld>
            <a:endParaRPr lang="en-US"/>
          </a:p>
        </p:txBody>
      </p:sp>
    </p:spTree>
    <p:extLst>
      <p:ext uri="{BB962C8B-B14F-4D97-AF65-F5344CB8AC3E}">
        <p14:creationId xmlns:p14="http://schemas.microsoft.com/office/powerpoint/2010/main" val="27369645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86F975-1229-4E40-AF84-F550869BF1BD}" type="slidenum">
              <a:rPr lang="en-US" smtClean="0"/>
              <a:t>2</a:t>
            </a:fld>
            <a:endParaRPr lang="en-US"/>
          </a:p>
        </p:txBody>
      </p:sp>
    </p:spTree>
    <p:extLst>
      <p:ext uri="{BB962C8B-B14F-4D97-AF65-F5344CB8AC3E}">
        <p14:creationId xmlns:p14="http://schemas.microsoft.com/office/powerpoint/2010/main" val="7751922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A86F975-1229-4E40-AF84-F550869BF1BD}" type="slidenum">
              <a:rPr lang="en-US" smtClean="0"/>
              <a:t>30</a:t>
            </a:fld>
            <a:endParaRPr lang="en-US"/>
          </a:p>
        </p:txBody>
      </p:sp>
    </p:spTree>
    <p:extLst>
      <p:ext uri="{BB962C8B-B14F-4D97-AF65-F5344CB8AC3E}">
        <p14:creationId xmlns:p14="http://schemas.microsoft.com/office/powerpoint/2010/main" val="40914807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968326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96105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5363488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22F3ED7-0731-461B-A4F8-2973F287C5DA}"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8340118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1052017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576568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t>1/28/2025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7404825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t>1/28/2025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427230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2174560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89813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t>‹#›</a:t>
            </a:fld>
            <a:endParaRPr lang="en-US"/>
          </a:p>
        </p:txBody>
      </p:sp>
    </p:spTree>
    <p:extLst>
      <p:ext uri="{BB962C8B-B14F-4D97-AF65-F5344CB8AC3E}">
        <p14:creationId xmlns:p14="http://schemas.microsoft.com/office/powerpoint/2010/main" val="202800734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1D8BD707-D9CF-40AE-B4C6-C98DA3205C09}" type="datetimeFigureOut">
              <a:rPr lang="en-US" smtClean="0"/>
              <a:t>1/28/2025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F15528-21DE-4FAA-801E-634DDDAF4B2B}" type="slidenum">
              <a:rPr lang="en-US" smtClean="0"/>
              <a:t>‹#›</a:t>
            </a:fld>
            <a:endParaRPr lang="en-US"/>
          </a:p>
        </p:txBody>
      </p:sp>
    </p:spTree>
    <p:extLst>
      <p:ext uri="{BB962C8B-B14F-4D97-AF65-F5344CB8AC3E}">
        <p14:creationId xmlns:p14="http://schemas.microsoft.com/office/powerpoint/2010/main" val="4032762481"/>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81000"/>
            <a:ext cx="8134350" cy="1325563"/>
          </a:xfrm>
        </p:spPr>
        <p:txBody>
          <a:bodyPr>
            <a:normAutofit fontScale="90000"/>
          </a:bodyPr>
          <a:lstStyle/>
          <a:p>
            <a:r>
              <a:rPr lang="en-US" sz="3600" dirty="0">
                <a:solidFill>
                  <a:srgbClr val="FF0000"/>
                </a:solidFill>
              </a:rPr>
              <a:t>Crucial Feature Extraction for NLP Insights</a:t>
            </a:r>
            <a:br>
              <a:rPr lang="en-US" sz="3600" dirty="0">
                <a:solidFill>
                  <a:srgbClr val="FF0000"/>
                </a:solidFill>
              </a:rPr>
            </a:br>
            <a:br>
              <a:rPr lang="en-US" sz="3600" dirty="0">
                <a:solidFill>
                  <a:srgbClr val="FF0000"/>
                </a:solidFill>
              </a:rPr>
            </a:br>
            <a:r>
              <a:rPr lang="en-US" sz="3600" dirty="0">
                <a:solidFill>
                  <a:srgbClr val="FF0000"/>
                </a:solidFill>
              </a:rPr>
              <a:t>			</a:t>
            </a:r>
            <a:r>
              <a:rPr lang="en-IN" b="1" dirty="0" err="1"/>
              <a:t>M.Tech</a:t>
            </a:r>
            <a:r>
              <a:rPr lang="en-IN" b="1" dirty="0"/>
              <a:t> </a:t>
            </a:r>
            <a:r>
              <a:rPr lang="en-IN" b="1" dirty="0" err="1"/>
              <a:t>DSc&amp;AI</a:t>
            </a:r>
            <a:endParaRPr lang="en-US" sz="3600" b="1" dirty="0">
              <a:solidFill>
                <a:srgbClr val="FF0000"/>
              </a:solidFill>
            </a:endParaRPr>
          </a:p>
        </p:txBody>
      </p:sp>
      <p:sp>
        <p:nvSpPr>
          <p:cNvPr id="3" name="Content Placeholder 2"/>
          <p:cNvSpPr>
            <a:spLocks noGrp="1"/>
          </p:cNvSpPr>
          <p:nvPr>
            <p:ph idx="1"/>
          </p:nvPr>
        </p:nvSpPr>
        <p:spPr>
          <a:xfrm>
            <a:off x="914400" y="2133600"/>
            <a:ext cx="7600950" cy="4043362"/>
          </a:xfrm>
        </p:spPr>
        <p:txBody>
          <a:bodyPr>
            <a:normAutofit/>
          </a:bodyPr>
          <a:lstStyle/>
          <a:p>
            <a:pPr marL="0" indent="0">
              <a:buNone/>
            </a:pPr>
            <a:r>
              <a:rPr lang="en-US" sz="2800" b="1" dirty="0"/>
              <a:t>	</a:t>
            </a:r>
          </a:p>
          <a:p>
            <a:pPr marL="0" indent="0" algn="r">
              <a:buNone/>
            </a:pPr>
            <a:r>
              <a:rPr lang="en-US" sz="2800" b="1" dirty="0"/>
              <a:t>	   Dr. </a:t>
            </a:r>
            <a:r>
              <a:rPr lang="en-US" sz="2800" b="1" dirty="0" err="1"/>
              <a:t>Dheeraj</a:t>
            </a:r>
            <a:r>
              <a:rPr lang="en-US" sz="2800" b="1" dirty="0"/>
              <a:t> </a:t>
            </a:r>
            <a:r>
              <a:rPr lang="en-US" sz="2800" b="1" dirty="0" err="1"/>
              <a:t>Kodati</a:t>
            </a:r>
            <a:endParaRPr lang="en-US" sz="2800" b="1" dirty="0"/>
          </a:p>
          <a:p>
            <a:pPr marL="0" indent="0" algn="r">
              <a:buNone/>
            </a:pPr>
            <a:r>
              <a:rPr lang="en-US" sz="2800" b="1" dirty="0"/>
              <a:t>		Assistant Professor</a:t>
            </a:r>
          </a:p>
          <a:p>
            <a:pPr marL="0" indent="0" algn="r">
              <a:buNone/>
            </a:pPr>
            <a:r>
              <a:rPr lang="en-US" sz="2800" b="1" dirty="0"/>
              <a:t>		Mahindra University</a:t>
            </a:r>
          </a:p>
          <a:p>
            <a:pPr marL="0" indent="0" algn="r">
              <a:buNone/>
            </a:pPr>
            <a:r>
              <a:rPr lang="en-US" sz="2800" b="1" dirty="0"/>
              <a:t>		Hyderabad</a:t>
            </a:r>
          </a:p>
        </p:txBody>
      </p:sp>
    </p:spTree>
    <p:extLst>
      <p:ext uri="{BB962C8B-B14F-4D97-AF65-F5344CB8AC3E}">
        <p14:creationId xmlns:p14="http://schemas.microsoft.com/office/powerpoint/2010/main" val="20354243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767580"/>
            <a:ext cx="7886700" cy="520655"/>
          </a:xfrm>
          <a:prstGeom prst="rect">
            <a:avLst/>
          </a:prstGeom>
        </p:spPr>
        <p:txBody>
          <a:bodyPr vert="horz" wrap="square" lIns="0" tIns="12700" rIns="0" bIns="0" rtlCol="0">
            <a:spAutoFit/>
          </a:bodyPr>
          <a:lstStyle/>
          <a:p>
            <a:pPr marL="12700">
              <a:lnSpc>
                <a:spcPct val="100000"/>
              </a:lnSpc>
              <a:spcBef>
                <a:spcPts val="100"/>
              </a:spcBef>
            </a:pPr>
            <a:r>
              <a:rPr spc="-10" dirty="0">
                <a:solidFill>
                  <a:srgbClr val="FF0000"/>
                </a:solidFill>
              </a:rPr>
              <a:t>Discourse</a:t>
            </a:r>
            <a:r>
              <a:rPr spc="-165" dirty="0">
                <a:solidFill>
                  <a:srgbClr val="FF0000"/>
                </a:solidFill>
              </a:rPr>
              <a:t> </a:t>
            </a:r>
            <a:r>
              <a:rPr spc="105" dirty="0">
                <a:solidFill>
                  <a:srgbClr val="FF0000"/>
                </a:solidFill>
              </a:rPr>
              <a:t>Integration</a:t>
            </a:r>
          </a:p>
        </p:txBody>
      </p:sp>
      <p:sp>
        <p:nvSpPr>
          <p:cNvPr id="4" name="object 4"/>
          <p:cNvSpPr txBox="1">
            <a:spLocks noGrp="1"/>
          </p:cNvSpPr>
          <p:nvPr>
            <p:ph idx="1"/>
          </p:nvPr>
        </p:nvSpPr>
        <p:spPr>
          <a:xfrm>
            <a:off x="676910" y="1500022"/>
            <a:ext cx="7838440" cy="2582117"/>
          </a:xfrm>
          <a:prstGeom prst="rect">
            <a:avLst/>
          </a:prstGeom>
        </p:spPr>
        <p:txBody>
          <a:bodyPr vert="horz" wrap="square" lIns="0" tIns="12065" rIns="0" bIns="0" rtlCol="0">
            <a:spAutoFit/>
          </a:bodyPr>
          <a:lstStyle/>
          <a:p>
            <a:pPr marL="0" marR="102870" indent="0">
              <a:lnSpc>
                <a:spcPct val="100099"/>
              </a:lnSpc>
              <a:spcBef>
                <a:spcPts val="95"/>
              </a:spcBef>
              <a:buNone/>
            </a:pPr>
            <a:r>
              <a:rPr spc="-10" dirty="0"/>
              <a:t>The</a:t>
            </a:r>
            <a:r>
              <a:rPr spc="-105" dirty="0"/>
              <a:t> </a:t>
            </a:r>
            <a:r>
              <a:rPr spc="140" dirty="0"/>
              <a:t>fourth</a:t>
            </a:r>
            <a:r>
              <a:rPr spc="-110" dirty="0"/>
              <a:t> </a:t>
            </a:r>
            <a:r>
              <a:rPr spc="-25" dirty="0"/>
              <a:t>phase</a:t>
            </a:r>
            <a:r>
              <a:rPr spc="-120" dirty="0"/>
              <a:t> </a:t>
            </a:r>
            <a:r>
              <a:rPr dirty="0"/>
              <a:t>is</a:t>
            </a:r>
            <a:r>
              <a:rPr spc="-105" dirty="0"/>
              <a:t> </a:t>
            </a:r>
            <a:r>
              <a:rPr dirty="0"/>
              <a:t>discourse</a:t>
            </a:r>
            <a:r>
              <a:rPr spc="-114" dirty="0"/>
              <a:t> </a:t>
            </a:r>
            <a:r>
              <a:rPr spc="70" dirty="0"/>
              <a:t>integration.</a:t>
            </a:r>
            <a:r>
              <a:rPr spc="-114" dirty="0"/>
              <a:t> </a:t>
            </a:r>
            <a:r>
              <a:rPr dirty="0"/>
              <a:t>In</a:t>
            </a:r>
            <a:r>
              <a:rPr spc="-105" dirty="0"/>
              <a:t> </a:t>
            </a:r>
            <a:r>
              <a:rPr spc="45" dirty="0"/>
              <a:t>this </a:t>
            </a:r>
            <a:r>
              <a:rPr spc="-35" dirty="0"/>
              <a:t>phase,</a:t>
            </a:r>
            <a:r>
              <a:rPr spc="-100" dirty="0"/>
              <a:t> </a:t>
            </a:r>
            <a:r>
              <a:rPr spc="110" dirty="0"/>
              <a:t>the</a:t>
            </a:r>
            <a:r>
              <a:rPr spc="-105" dirty="0"/>
              <a:t> </a:t>
            </a:r>
            <a:r>
              <a:rPr spc="55" dirty="0"/>
              <a:t>impact</a:t>
            </a:r>
            <a:r>
              <a:rPr spc="-90" dirty="0"/>
              <a:t> </a:t>
            </a:r>
            <a:r>
              <a:rPr spc="165" dirty="0"/>
              <a:t>of</a:t>
            </a:r>
            <a:r>
              <a:rPr spc="-95" dirty="0"/>
              <a:t> </a:t>
            </a:r>
            <a:r>
              <a:rPr spc="110" dirty="0"/>
              <a:t>the</a:t>
            </a:r>
            <a:r>
              <a:rPr spc="-90" dirty="0"/>
              <a:t> </a:t>
            </a:r>
            <a:r>
              <a:rPr dirty="0"/>
              <a:t>sentences</a:t>
            </a:r>
            <a:r>
              <a:rPr spc="-85" dirty="0"/>
              <a:t> </a:t>
            </a:r>
            <a:r>
              <a:rPr spc="90" dirty="0"/>
              <a:t>before</a:t>
            </a:r>
            <a:r>
              <a:rPr spc="-100" dirty="0"/>
              <a:t> </a:t>
            </a:r>
            <a:r>
              <a:rPr spc="-60" dirty="0"/>
              <a:t>a </a:t>
            </a:r>
            <a:r>
              <a:rPr spc="55" dirty="0"/>
              <a:t>particular</a:t>
            </a:r>
            <a:r>
              <a:rPr spc="-65" dirty="0"/>
              <a:t> </a:t>
            </a:r>
            <a:r>
              <a:rPr dirty="0"/>
              <a:t>sentence</a:t>
            </a:r>
            <a:r>
              <a:rPr spc="-65" dirty="0"/>
              <a:t> </a:t>
            </a:r>
            <a:r>
              <a:rPr dirty="0"/>
              <a:t>and</a:t>
            </a:r>
            <a:r>
              <a:rPr spc="-70" dirty="0"/>
              <a:t> </a:t>
            </a:r>
            <a:r>
              <a:rPr spc="114" dirty="0"/>
              <a:t>the</a:t>
            </a:r>
            <a:r>
              <a:rPr spc="-65" dirty="0"/>
              <a:t> </a:t>
            </a:r>
            <a:r>
              <a:rPr spc="125" dirty="0"/>
              <a:t>effect</a:t>
            </a:r>
            <a:r>
              <a:rPr spc="-60" dirty="0"/>
              <a:t> </a:t>
            </a:r>
            <a:r>
              <a:rPr spc="165" dirty="0"/>
              <a:t>of</a:t>
            </a:r>
            <a:r>
              <a:rPr spc="-60" dirty="0"/>
              <a:t> </a:t>
            </a:r>
            <a:r>
              <a:rPr spc="110" dirty="0"/>
              <a:t>the</a:t>
            </a:r>
            <a:r>
              <a:rPr spc="-70" dirty="0"/>
              <a:t> </a:t>
            </a:r>
            <a:r>
              <a:rPr spc="70" dirty="0"/>
              <a:t>current </a:t>
            </a:r>
            <a:r>
              <a:rPr dirty="0"/>
              <a:t>sentence</a:t>
            </a:r>
            <a:r>
              <a:rPr spc="-20" dirty="0"/>
              <a:t> </a:t>
            </a:r>
            <a:r>
              <a:rPr spc="50" dirty="0"/>
              <a:t>on</a:t>
            </a:r>
            <a:r>
              <a:rPr dirty="0"/>
              <a:t> </a:t>
            </a:r>
            <a:r>
              <a:rPr spc="110" dirty="0"/>
              <a:t>the</a:t>
            </a:r>
            <a:r>
              <a:rPr spc="-10" dirty="0"/>
              <a:t> </a:t>
            </a:r>
            <a:r>
              <a:rPr dirty="0"/>
              <a:t>upcoming</a:t>
            </a:r>
            <a:r>
              <a:rPr spc="-10" dirty="0"/>
              <a:t> </a:t>
            </a:r>
            <a:r>
              <a:rPr dirty="0"/>
              <a:t>sentences</a:t>
            </a:r>
            <a:r>
              <a:rPr spc="-10" dirty="0"/>
              <a:t> </a:t>
            </a:r>
            <a:r>
              <a:rPr spc="-25" dirty="0"/>
              <a:t>is </a:t>
            </a:r>
            <a:r>
              <a:rPr spc="50" dirty="0"/>
              <a:t>determined.</a:t>
            </a:r>
          </a:p>
          <a:p>
            <a:pPr marL="0" marR="5080" indent="0">
              <a:lnSpc>
                <a:spcPct val="100000"/>
              </a:lnSpc>
              <a:spcBef>
                <a:spcPts val="810"/>
              </a:spcBef>
              <a:buNone/>
            </a:pPr>
            <a:endParaRPr lang="en-US" dirty="0"/>
          </a:p>
          <a:p>
            <a:pPr marL="0" marR="5080" indent="0">
              <a:lnSpc>
                <a:spcPct val="100000"/>
              </a:lnSpc>
              <a:spcBef>
                <a:spcPts val="810"/>
              </a:spcBef>
              <a:buNone/>
            </a:pPr>
            <a:endParaRPr lang="en-US" dirty="0"/>
          </a:p>
          <a:p>
            <a:pPr marL="0" marR="5080" indent="0">
              <a:lnSpc>
                <a:spcPct val="100000"/>
              </a:lnSpc>
              <a:spcBef>
                <a:spcPts val="810"/>
              </a:spcBef>
              <a:buNone/>
            </a:pPr>
            <a:r>
              <a:rPr dirty="0"/>
              <a:t>For</a:t>
            </a:r>
            <a:r>
              <a:rPr spc="-55" dirty="0"/>
              <a:t> </a:t>
            </a:r>
            <a:r>
              <a:rPr dirty="0"/>
              <a:t>example,</a:t>
            </a:r>
            <a:r>
              <a:rPr spc="-70" dirty="0"/>
              <a:t> </a:t>
            </a:r>
            <a:r>
              <a:rPr spc="114" dirty="0"/>
              <a:t>the</a:t>
            </a:r>
            <a:r>
              <a:rPr spc="-60" dirty="0"/>
              <a:t> </a:t>
            </a:r>
            <a:r>
              <a:rPr spc="100" dirty="0"/>
              <a:t>word</a:t>
            </a:r>
            <a:r>
              <a:rPr spc="-55" dirty="0"/>
              <a:t> </a:t>
            </a:r>
            <a:r>
              <a:rPr spc="160" dirty="0"/>
              <a:t>“that”</a:t>
            </a:r>
            <a:r>
              <a:rPr spc="-65" dirty="0"/>
              <a:t> </a:t>
            </a:r>
            <a:r>
              <a:rPr spc="50" dirty="0"/>
              <a:t>in</a:t>
            </a:r>
            <a:r>
              <a:rPr spc="-45" dirty="0"/>
              <a:t> </a:t>
            </a:r>
            <a:r>
              <a:rPr spc="110" dirty="0"/>
              <a:t>the</a:t>
            </a:r>
            <a:r>
              <a:rPr spc="-60" dirty="0"/>
              <a:t> </a:t>
            </a:r>
            <a:r>
              <a:rPr dirty="0"/>
              <a:t>sentence</a:t>
            </a:r>
            <a:r>
              <a:rPr spc="-60" dirty="0"/>
              <a:t> </a:t>
            </a:r>
            <a:r>
              <a:rPr spc="-25" dirty="0"/>
              <a:t>“He </a:t>
            </a:r>
            <a:r>
              <a:rPr spc="70" dirty="0"/>
              <a:t>wanted</a:t>
            </a:r>
            <a:r>
              <a:rPr spc="-70" dirty="0"/>
              <a:t> </a:t>
            </a:r>
            <a:r>
              <a:rPr spc="150" dirty="0"/>
              <a:t>that”</a:t>
            </a:r>
            <a:r>
              <a:rPr spc="-70" dirty="0"/>
              <a:t> </a:t>
            </a:r>
            <a:r>
              <a:rPr dirty="0"/>
              <a:t>depends</a:t>
            </a:r>
            <a:r>
              <a:rPr spc="-70" dirty="0"/>
              <a:t> </a:t>
            </a:r>
            <a:r>
              <a:rPr spc="50" dirty="0"/>
              <a:t>upon</a:t>
            </a:r>
            <a:r>
              <a:rPr spc="-55" dirty="0"/>
              <a:t> </a:t>
            </a:r>
            <a:r>
              <a:rPr spc="114" dirty="0"/>
              <a:t>the</a:t>
            </a:r>
            <a:r>
              <a:rPr spc="-70" dirty="0"/>
              <a:t> </a:t>
            </a:r>
            <a:r>
              <a:rPr spc="95" dirty="0"/>
              <a:t>prior</a:t>
            </a:r>
            <a:r>
              <a:rPr spc="-60" dirty="0"/>
              <a:t> </a:t>
            </a:r>
            <a:r>
              <a:rPr spc="-10" dirty="0"/>
              <a:t>discourse </a:t>
            </a:r>
            <a:r>
              <a:rPr spc="60" dirty="0"/>
              <a:t>context.</a:t>
            </a:r>
          </a:p>
        </p:txBody>
      </p:sp>
      <p:sp>
        <p:nvSpPr>
          <p:cNvPr id="3" name="object 3"/>
          <p:cNvSpPr txBox="1"/>
          <p:nvPr/>
        </p:nvSpPr>
        <p:spPr>
          <a:xfrm>
            <a:off x="535940" y="1500022"/>
            <a:ext cx="140970" cy="421640"/>
          </a:xfrm>
          <a:prstGeom prst="rect">
            <a:avLst/>
          </a:prstGeom>
        </p:spPr>
        <p:txBody>
          <a:bodyPr vert="horz" wrap="square" lIns="0" tIns="12700" rIns="0" bIns="0" rtlCol="0">
            <a:spAutoFit/>
          </a:bodyPr>
          <a:lstStyle/>
          <a:p>
            <a:pPr marL="12700">
              <a:lnSpc>
                <a:spcPct val="100000"/>
              </a:lnSpc>
              <a:spcBef>
                <a:spcPts val="100"/>
              </a:spcBef>
            </a:pPr>
            <a:r>
              <a:rPr sz="2600" spc="-50" dirty="0">
                <a:solidFill>
                  <a:srgbClr val="6697CC"/>
                </a:solidFill>
                <a:latin typeface="Arial"/>
                <a:cs typeface="Arial"/>
              </a:rPr>
              <a:t>•</a:t>
            </a:r>
            <a:endParaRPr sz="2600">
              <a:latin typeface="Arial"/>
              <a:cs typeface="Arial"/>
            </a:endParaRPr>
          </a:p>
        </p:txBody>
      </p:sp>
      <p:sp>
        <p:nvSpPr>
          <p:cNvPr id="5" name="object 5"/>
          <p:cNvSpPr txBox="1"/>
          <p:nvPr/>
        </p:nvSpPr>
        <p:spPr>
          <a:xfrm>
            <a:off x="535940" y="3585133"/>
            <a:ext cx="140970" cy="421640"/>
          </a:xfrm>
          <a:prstGeom prst="rect">
            <a:avLst/>
          </a:prstGeom>
        </p:spPr>
        <p:txBody>
          <a:bodyPr vert="horz" wrap="square" lIns="0" tIns="12700" rIns="0" bIns="0" rtlCol="0">
            <a:spAutoFit/>
          </a:bodyPr>
          <a:lstStyle/>
          <a:p>
            <a:pPr marL="12700">
              <a:lnSpc>
                <a:spcPct val="100000"/>
              </a:lnSpc>
              <a:spcBef>
                <a:spcPts val="100"/>
              </a:spcBef>
            </a:pPr>
            <a:r>
              <a:rPr sz="2600" spc="-50" dirty="0">
                <a:solidFill>
                  <a:srgbClr val="6697CC"/>
                </a:solidFill>
                <a:latin typeface="Arial"/>
                <a:cs typeface="Arial"/>
              </a:rPr>
              <a:t>•</a:t>
            </a:r>
            <a:endParaRPr sz="2600">
              <a:latin typeface="Arial"/>
              <a:cs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60676"/>
            <a:ext cx="3912870" cy="520655"/>
          </a:xfrm>
          <a:prstGeom prst="rect">
            <a:avLst/>
          </a:prstGeom>
        </p:spPr>
        <p:txBody>
          <a:bodyPr vert="horz" wrap="square" lIns="0" tIns="12700" rIns="0" bIns="0" rtlCol="0">
            <a:spAutoFit/>
          </a:bodyPr>
          <a:lstStyle/>
          <a:p>
            <a:pPr marL="12700">
              <a:lnSpc>
                <a:spcPct val="100000"/>
              </a:lnSpc>
              <a:spcBef>
                <a:spcPts val="100"/>
              </a:spcBef>
            </a:pPr>
            <a:r>
              <a:rPr dirty="0">
                <a:solidFill>
                  <a:srgbClr val="FF0000"/>
                </a:solidFill>
              </a:rPr>
              <a:t>Pragmatic</a:t>
            </a:r>
            <a:r>
              <a:rPr spc="75" dirty="0">
                <a:solidFill>
                  <a:srgbClr val="FF0000"/>
                </a:solidFill>
              </a:rPr>
              <a:t> </a:t>
            </a:r>
            <a:r>
              <a:rPr spc="-10" dirty="0">
                <a:solidFill>
                  <a:srgbClr val="FF0000"/>
                </a:solidFill>
              </a:rPr>
              <a:t>Analysis</a:t>
            </a:r>
          </a:p>
        </p:txBody>
      </p:sp>
      <p:sp>
        <p:nvSpPr>
          <p:cNvPr id="4" name="object 4"/>
          <p:cNvSpPr txBox="1">
            <a:spLocks noGrp="1"/>
          </p:cNvSpPr>
          <p:nvPr>
            <p:ph idx="1"/>
          </p:nvPr>
        </p:nvSpPr>
        <p:spPr>
          <a:xfrm>
            <a:off x="676910" y="1500023"/>
            <a:ext cx="7838440" cy="3331040"/>
          </a:xfrm>
          <a:prstGeom prst="rect">
            <a:avLst/>
          </a:prstGeom>
        </p:spPr>
        <p:txBody>
          <a:bodyPr vert="horz" wrap="square" lIns="0" tIns="12065" rIns="0" bIns="0" rtlCol="0">
            <a:spAutoFit/>
          </a:bodyPr>
          <a:lstStyle/>
          <a:p>
            <a:pPr marL="0" marR="77470" indent="0">
              <a:lnSpc>
                <a:spcPct val="100099"/>
              </a:lnSpc>
              <a:spcBef>
                <a:spcPts val="95"/>
              </a:spcBef>
              <a:buNone/>
            </a:pPr>
            <a:r>
              <a:rPr spc="-10" dirty="0"/>
              <a:t>The</a:t>
            </a:r>
            <a:r>
              <a:rPr spc="-60" dirty="0"/>
              <a:t> </a:t>
            </a:r>
            <a:r>
              <a:rPr dirty="0"/>
              <a:t>last</a:t>
            </a:r>
            <a:r>
              <a:rPr spc="-60" dirty="0"/>
              <a:t> </a:t>
            </a:r>
            <a:r>
              <a:rPr spc="-25" dirty="0"/>
              <a:t>phase</a:t>
            </a:r>
            <a:r>
              <a:rPr spc="-65" dirty="0"/>
              <a:t> </a:t>
            </a:r>
            <a:r>
              <a:rPr spc="170" dirty="0"/>
              <a:t>of</a:t>
            </a:r>
            <a:r>
              <a:rPr spc="-60" dirty="0"/>
              <a:t> </a:t>
            </a:r>
            <a:r>
              <a:rPr spc="55" dirty="0"/>
              <a:t>natural</a:t>
            </a:r>
            <a:r>
              <a:rPr spc="-65" dirty="0"/>
              <a:t> </a:t>
            </a:r>
            <a:r>
              <a:rPr dirty="0"/>
              <a:t>language</a:t>
            </a:r>
            <a:r>
              <a:rPr spc="-65" dirty="0"/>
              <a:t> </a:t>
            </a:r>
            <a:r>
              <a:rPr dirty="0"/>
              <a:t>processing</a:t>
            </a:r>
            <a:r>
              <a:rPr spc="-65" dirty="0"/>
              <a:t> </a:t>
            </a:r>
            <a:r>
              <a:rPr spc="-25" dirty="0"/>
              <a:t>is </a:t>
            </a:r>
            <a:r>
              <a:rPr dirty="0"/>
              <a:t>Pragmatic</a:t>
            </a:r>
            <a:r>
              <a:rPr spc="-45" dirty="0"/>
              <a:t> </a:t>
            </a:r>
            <a:r>
              <a:rPr spc="-40" dirty="0"/>
              <a:t>analysis.</a:t>
            </a:r>
            <a:r>
              <a:rPr spc="-55" dirty="0"/>
              <a:t> </a:t>
            </a:r>
            <a:r>
              <a:rPr dirty="0"/>
              <a:t>Sometimes</a:t>
            </a:r>
            <a:r>
              <a:rPr spc="-30" dirty="0"/>
              <a:t> </a:t>
            </a:r>
            <a:r>
              <a:rPr spc="110" dirty="0"/>
              <a:t>the</a:t>
            </a:r>
            <a:r>
              <a:rPr spc="-45" dirty="0"/>
              <a:t> </a:t>
            </a:r>
            <a:r>
              <a:rPr spc="-10" dirty="0"/>
              <a:t>discourse </a:t>
            </a:r>
            <a:r>
              <a:rPr spc="85" dirty="0"/>
              <a:t>integration</a:t>
            </a:r>
            <a:r>
              <a:rPr spc="-35" dirty="0"/>
              <a:t> </a:t>
            </a:r>
            <a:r>
              <a:rPr spc="-25" dirty="0"/>
              <a:t>phase</a:t>
            </a:r>
            <a:r>
              <a:rPr spc="-50" dirty="0"/>
              <a:t> </a:t>
            </a:r>
            <a:r>
              <a:rPr dirty="0"/>
              <a:t>and</a:t>
            </a:r>
            <a:r>
              <a:rPr spc="-30" dirty="0"/>
              <a:t> </a:t>
            </a:r>
            <a:r>
              <a:rPr dirty="0"/>
              <a:t>pragmatic</a:t>
            </a:r>
            <a:r>
              <a:rPr spc="-45" dirty="0"/>
              <a:t> </a:t>
            </a:r>
            <a:r>
              <a:rPr spc="-30" dirty="0"/>
              <a:t>analysis</a:t>
            </a:r>
            <a:r>
              <a:rPr spc="-35" dirty="0"/>
              <a:t> </a:t>
            </a:r>
            <a:r>
              <a:rPr spc="-25" dirty="0"/>
              <a:t>phase</a:t>
            </a:r>
            <a:r>
              <a:rPr spc="-40" dirty="0"/>
              <a:t> </a:t>
            </a:r>
            <a:r>
              <a:rPr spc="-25" dirty="0"/>
              <a:t>are </a:t>
            </a:r>
            <a:r>
              <a:rPr spc="-10" dirty="0"/>
              <a:t>combined.</a:t>
            </a:r>
          </a:p>
          <a:p>
            <a:pPr marL="0" marR="1052195" indent="0">
              <a:lnSpc>
                <a:spcPct val="100000"/>
              </a:lnSpc>
              <a:spcBef>
                <a:spcPts val="800"/>
              </a:spcBef>
              <a:buNone/>
            </a:pPr>
            <a:endParaRPr lang="en-US" spc="-10" dirty="0"/>
          </a:p>
          <a:p>
            <a:pPr marL="0" marR="1052195" indent="0">
              <a:lnSpc>
                <a:spcPct val="100000"/>
              </a:lnSpc>
              <a:spcBef>
                <a:spcPts val="800"/>
              </a:spcBef>
              <a:buNone/>
            </a:pPr>
            <a:r>
              <a:rPr spc="-10" dirty="0"/>
              <a:t>The</a:t>
            </a:r>
            <a:r>
              <a:rPr spc="-60" dirty="0"/>
              <a:t> </a:t>
            </a:r>
            <a:r>
              <a:rPr dirty="0"/>
              <a:t>actual</a:t>
            </a:r>
            <a:r>
              <a:rPr spc="-65" dirty="0"/>
              <a:t> </a:t>
            </a:r>
            <a:r>
              <a:rPr spc="125" dirty="0"/>
              <a:t>effect</a:t>
            </a:r>
            <a:r>
              <a:rPr spc="-60" dirty="0"/>
              <a:t> </a:t>
            </a:r>
            <a:r>
              <a:rPr spc="165" dirty="0"/>
              <a:t>of</a:t>
            </a:r>
            <a:r>
              <a:rPr spc="-60" dirty="0"/>
              <a:t> </a:t>
            </a:r>
            <a:r>
              <a:rPr spc="110" dirty="0"/>
              <a:t>the</a:t>
            </a:r>
            <a:r>
              <a:rPr spc="-70" dirty="0"/>
              <a:t> </a:t>
            </a:r>
            <a:r>
              <a:rPr spc="160" dirty="0"/>
              <a:t>text</a:t>
            </a:r>
            <a:r>
              <a:rPr spc="-60" dirty="0"/>
              <a:t> </a:t>
            </a:r>
            <a:r>
              <a:rPr dirty="0"/>
              <a:t>is</a:t>
            </a:r>
            <a:r>
              <a:rPr spc="-65" dirty="0"/>
              <a:t> </a:t>
            </a:r>
            <a:r>
              <a:rPr dirty="0"/>
              <a:t>discovered</a:t>
            </a:r>
            <a:r>
              <a:rPr spc="-55" dirty="0"/>
              <a:t> </a:t>
            </a:r>
            <a:r>
              <a:rPr spc="-25" dirty="0"/>
              <a:t>by </a:t>
            </a:r>
            <a:r>
              <a:rPr dirty="0"/>
              <a:t>applying</a:t>
            </a:r>
            <a:r>
              <a:rPr spc="-20" dirty="0"/>
              <a:t> </a:t>
            </a:r>
            <a:r>
              <a:rPr spc="110" dirty="0"/>
              <a:t>the</a:t>
            </a:r>
            <a:r>
              <a:rPr spc="-15" dirty="0"/>
              <a:t> </a:t>
            </a:r>
            <a:r>
              <a:rPr spc="55" dirty="0"/>
              <a:t>set</a:t>
            </a:r>
            <a:r>
              <a:rPr spc="-20" dirty="0"/>
              <a:t> </a:t>
            </a:r>
            <a:r>
              <a:rPr spc="170" dirty="0"/>
              <a:t>of</a:t>
            </a:r>
            <a:r>
              <a:rPr spc="-10" dirty="0"/>
              <a:t> </a:t>
            </a:r>
            <a:r>
              <a:rPr dirty="0"/>
              <a:t>rules</a:t>
            </a:r>
            <a:r>
              <a:rPr spc="-15" dirty="0"/>
              <a:t> </a:t>
            </a:r>
            <a:r>
              <a:rPr spc="135" dirty="0"/>
              <a:t>that</a:t>
            </a:r>
            <a:r>
              <a:rPr spc="-20" dirty="0"/>
              <a:t> </a:t>
            </a:r>
            <a:r>
              <a:rPr spc="-10" dirty="0"/>
              <a:t>characterize </a:t>
            </a:r>
            <a:r>
              <a:rPr spc="45" dirty="0"/>
              <a:t>cooperative</a:t>
            </a:r>
            <a:r>
              <a:rPr spc="-65" dirty="0"/>
              <a:t> </a:t>
            </a:r>
            <a:r>
              <a:rPr spc="-10" dirty="0"/>
              <a:t>dialogues.</a:t>
            </a:r>
          </a:p>
          <a:p>
            <a:pPr marL="0" marR="5080" indent="0">
              <a:lnSpc>
                <a:spcPct val="100000"/>
              </a:lnSpc>
              <a:spcBef>
                <a:spcPts val="810"/>
              </a:spcBef>
              <a:buNone/>
            </a:pPr>
            <a:endParaRPr lang="en-US" spc="-105" dirty="0"/>
          </a:p>
          <a:p>
            <a:pPr marL="0" marR="5080" indent="0">
              <a:lnSpc>
                <a:spcPct val="100000"/>
              </a:lnSpc>
              <a:spcBef>
                <a:spcPts val="810"/>
              </a:spcBef>
              <a:buNone/>
            </a:pPr>
            <a:r>
              <a:rPr spc="-105" dirty="0"/>
              <a:t>E.g.,</a:t>
            </a:r>
            <a:r>
              <a:rPr spc="-10" dirty="0"/>
              <a:t> </a:t>
            </a:r>
            <a:r>
              <a:rPr dirty="0"/>
              <a:t>“close</a:t>
            </a:r>
            <a:r>
              <a:rPr spc="10" dirty="0"/>
              <a:t> </a:t>
            </a:r>
            <a:r>
              <a:rPr spc="110" dirty="0"/>
              <a:t>the</a:t>
            </a:r>
            <a:r>
              <a:rPr spc="5" dirty="0"/>
              <a:t> </a:t>
            </a:r>
            <a:r>
              <a:rPr dirty="0"/>
              <a:t>window?”</a:t>
            </a:r>
            <a:r>
              <a:rPr spc="10" dirty="0"/>
              <a:t> </a:t>
            </a:r>
            <a:r>
              <a:rPr dirty="0"/>
              <a:t>should</a:t>
            </a:r>
            <a:r>
              <a:rPr spc="20" dirty="0"/>
              <a:t> </a:t>
            </a:r>
            <a:r>
              <a:rPr dirty="0"/>
              <a:t>be </a:t>
            </a:r>
            <a:r>
              <a:rPr spc="100" dirty="0"/>
              <a:t>interpreted</a:t>
            </a:r>
            <a:r>
              <a:rPr spc="20" dirty="0"/>
              <a:t> </a:t>
            </a:r>
            <a:r>
              <a:rPr spc="-130" dirty="0"/>
              <a:t>as</a:t>
            </a:r>
            <a:r>
              <a:rPr spc="15" dirty="0"/>
              <a:t> </a:t>
            </a:r>
            <a:r>
              <a:rPr spc="-50" dirty="0"/>
              <a:t>a </a:t>
            </a:r>
            <a:r>
              <a:rPr spc="55" dirty="0"/>
              <a:t>request</a:t>
            </a:r>
            <a:r>
              <a:rPr spc="-45" dirty="0"/>
              <a:t> </a:t>
            </a:r>
            <a:r>
              <a:rPr dirty="0"/>
              <a:t>instead</a:t>
            </a:r>
            <a:r>
              <a:rPr spc="-35" dirty="0"/>
              <a:t> </a:t>
            </a:r>
            <a:r>
              <a:rPr spc="165" dirty="0"/>
              <a:t>of</a:t>
            </a:r>
            <a:r>
              <a:rPr spc="-45" dirty="0"/>
              <a:t> </a:t>
            </a:r>
            <a:r>
              <a:rPr dirty="0"/>
              <a:t>an</a:t>
            </a:r>
            <a:r>
              <a:rPr spc="-35" dirty="0"/>
              <a:t> </a:t>
            </a:r>
            <a:r>
              <a:rPr spc="40" dirty="0"/>
              <a:t>order.</a:t>
            </a:r>
          </a:p>
        </p:txBody>
      </p:sp>
      <p:sp>
        <p:nvSpPr>
          <p:cNvPr id="3" name="object 3"/>
          <p:cNvSpPr txBox="1"/>
          <p:nvPr/>
        </p:nvSpPr>
        <p:spPr>
          <a:xfrm>
            <a:off x="535940" y="1500022"/>
            <a:ext cx="140970" cy="421640"/>
          </a:xfrm>
          <a:prstGeom prst="rect">
            <a:avLst/>
          </a:prstGeom>
        </p:spPr>
        <p:txBody>
          <a:bodyPr vert="horz" wrap="square" lIns="0" tIns="12700" rIns="0" bIns="0" rtlCol="0">
            <a:spAutoFit/>
          </a:bodyPr>
          <a:lstStyle/>
          <a:p>
            <a:pPr marL="12700">
              <a:lnSpc>
                <a:spcPct val="100000"/>
              </a:lnSpc>
              <a:spcBef>
                <a:spcPts val="100"/>
              </a:spcBef>
            </a:pPr>
            <a:r>
              <a:rPr sz="2600" spc="-50" dirty="0">
                <a:solidFill>
                  <a:srgbClr val="6697CC"/>
                </a:solidFill>
                <a:latin typeface="Arial"/>
                <a:cs typeface="Arial"/>
              </a:rPr>
              <a:t>•</a:t>
            </a:r>
            <a:endParaRPr sz="2600" dirty="0">
              <a:latin typeface="Arial"/>
              <a:cs typeface="Arial"/>
            </a:endParaRPr>
          </a:p>
        </p:txBody>
      </p:sp>
      <p:sp>
        <p:nvSpPr>
          <p:cNvPr id="5" name="object 5"/>
          <p:cNvSpPr txBox="1"/>
          <p:nvPr/>
        </p:nvSpPr>
        <p:spPr>
          <a:xfrm>
            <a:off x="535940" y="3048000"/>
            <a:ext cx="140970" cy="412934"/>
          </a:xfrm>
          <a:prstGeom prst="rect">
            <a:avLst/>
          </a:prstGeom>
        </p:spPr>
        <p:txBody>
          <a:bodyPr vert="horz" wrap="square" lIns="0" tIns="12700" rIns="0" bIns="0" rtlCol="0">
            <a:spAutoFit/>
          </a:bodyPr>
          <a:lstStyle/>
          <a:p>
            <a:pPr marL="12700">
              <a:lnSpc>
                <a:spcPct val="100000"/>
              </a:lnSpc>
              <a:spcBef>
                <a:spcPts val="100"/>
              </a:spcBef>
            </a:pPr>
            <a:r>
              <a:rPr sz="2600" spc="-50" dirty="0">
                <a:solidFill>
                  <a:srgbClr val="6697CC"/>
                </a:solidFill>
                <a:latin typeface="Arial"/>
                <a:cs typeface="Arial"/>
              </a:rPr>
              <a:t>•</a:t>
            </a:r>
            <a:endParaRPr sz="2600" dirty="0">
              <a:latin typeface="Arial"/>
              <a:cs typeface="Arial"/>
            </a:endParaRPr>
          </a:p>
        </p:txBody>
      </p:sp>
      <p:sp>
        <p:nvSpPr>
          <p:cNvPr id="6" name="object 6"/>
          <p:cNvSpPr txBox="1"/>
          <p:nvPr/>
        </p:nvSpPr>
        <p:spPr>
          <a:xfrm flipH="1">
            <a:off x="535940" y="4114800"/>
            <a:ext cx="140970" cy="412934"/>
          </a:xfrm>
          <a:prstGeom prst="rect">
            <a:avLst/>
          </a:prstGeom>
        </p:spPr>
        <p:txBody>
          <a:bodyPr vert="horz" wrap="square" lIns="0" tIns="12700" rIns="0" bIns="0" rtlCol="0">
            <a:spAutoFit/>
          </a:bodyPr>
          <a:lstStyle/>
          <a:p>
            <a:pPr marL="12700">
              <a:lnSpc>
                <a:spcPct val="100000"/>
              </a:lnSpc>
              <a:spcBef>
                <a:spcPts val="100"/>
              </a:spcBef>
            </a:pPr>
            <a:r>
              <a:rPr sz="2600" spc="-50" dirty="0">
                <a:solidFill>
                  <a:srgbClr val="6697CC"/>
                </a:solidFill>
                <a:latin typeface="Arial"/>
                <a:cs typeface="Arial"/>
              </a:rPr>
              <a:t>•</a:t>
            </a:r>
            <a:endParaRPr sz="2600" dirty="0">
              <a:latin typeface="Arial"/>
              <a:cs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767580"/>
            <a:ext cx="7886700" cy="520655"/>
          </a:xfrm>
          <a:prstGeom prst="rect">
            <a:avLst/>
          </a:prstGeom>
        </p:spPr>
        <p:txBody>
          <a:bodyPr vert="horz" wrap="square" lIns="0" tIns="12700" rIns="0" bIns="0" rtlCol="0">
            <a:spAutoFit/>
          </a:bodyPr>
          <a:lstStyle/>
          <a:p>
            <a:pPr marL="12700">
              <a:lnSpc>
                <a:spcPct val="100000"/>
              </a:lnSpc>
              <a:spcBef>
                <a:spcPts val="100"/>
              </a:spcBef>
            </a:pPr>
            <a:r>
              <a:rPr spc="-125" dirty="0">
                <a:solidFill>
                  <a:srgbClr val="FF0000"/>
                </a:solidFill>
              </a:rPr>
              <a:t>NLP</a:t>
            </a:r>
            <a:r>
              <a:rPr spc="-110" dirty="0">
                <a:solidFill>
                  <a:srgbClr val="FF0000"/>
                </a:solidFill>
              </a:rPr>
              <a:t> </a:t>
            </a:r>
            <a:r>
              <a:rPr spc="95" dirty="0">
                <a:solidFill>
                  <a:srgbClr val="FF0000"/>
                </a:solidFill>
              </a:rPr>
              <a:t>Implementation</a:t>
            </a:r>
          </a:p>
        </p:txBody>
      </p:sp>
      <p:sp>
        <p:nvSpPr>
          <p:cNvPr id="4" name="object 4"/>
          <p:cNvSpPr txBox="1">
            <a:spLocks noGrp="1"/>
          </p:cNvSpPr>
          <p:nvPr>
            <p:ph idx="1"/>
          </p:nvPr>
        </p:nvSpPr>
        <p:spPr>
          <a:xfrm>
            <a:off x="675005" y="1915756"/>
            <a:ext cx="7935594" cy="2395528"/>
          </a:xfrm>
          <a:prstGeom prst="rect">
            <a:avLst/>
          </a:prstGeom>
        </p:spPr>
        <p:txBody>
          <a:bodyPr vert="horz" wrap="square" lIns="0" tIns="12700" rIns="0" bIns="0" rtlCol="0">
            <a:spAutoFit/>
          </a:bodyPr>
          <a:lstStyle/>
          <a:p>
            <a:pPr marL="0" marR="77470" indent="0">
              <a:lnSpc>
                <a:spcPct val="100099"/>
              </a:lnSpc>
              <a:spcBef>
                <a:spcPts val="95"/>
              </a:spcBef>
              <a:buNone/>
            </a:pPr>
            <a:r>
              <a:rPr spc="-10"/>
              <a:t>Below, given are popular methods used for Natural Learning Process:</a:t>
            </a:r>
            <a:endParaRPr lang="en-US" spc="-10"/>
          </a:p>
          <a:p>
            <a:pPr marL="0" marR="77470" indent="0">
              <a:lnSpc>
                <a:spcPct val="100099"/>
              </a:lnSpc>
              <a:spcBef>
                <a:spcPts val="95"/>
              </a:spcBef>
              <a:buNone/>
            </a:pPr>
            <a:endParaRPr spc="-10"/>
          </a:p>
          <a:p>
            <a:pPr marL="0" marR="77470" indent="0">
              <a:lnSpc>
                <a:spcPct val="100099"/>
              </a:lnSpc>
              <a:spcBef>
                <a:spcPts val="95"/>
              </a:spcBef>
              <a:buNone/>
            </a:pPr>
            <a:r>
              <a:rPr sz="3825" baseline="3267">
                <a:solidFill>
                  <a:srgbClr val="6697CC"/>
                </a:solidFill>
                <a:latin typeface="Arial"/>
                <a:cs typeface="Arial"/>
              </a:rPr>
              <a:t>–</a:t>
            </a:r>
            <a:r>
              <a:rPr sz="3825" spc="284" baseline="3267">
                <a:solidFill>
                  <a:srgbClr val="6697CC"/>
                </a:solidFill>
                <a:latin typeface="Arial"/>
                <a:cs typeface="Arial"/>
              </a:rPr>
              <a:t> </a:t>
            </a:r>
            <a:r>
              <a:rPr spc="-10"/>
              <a:t>Machine learning:</a:t>
            </a:r>
            <a:r>
              <a:rPr lang="en-US" spc="-10"/>
              <a:t> Machine learning NLP procedures prioritize common cases, while hand-written rules may contain human errors.</a:t>
            </a:r>
          </a:p>
          <a:p>
            <a:pPr marL="0" marR="77470" indent="0">
              <a:lnSpc>
                <a:spcPct val="100099"/>
              </a:lnSpc>
              <a:spcBef>
                <a:spcPts val="95"/>
              </a:spcBef>
              <a:buNone/>
            </a:pPr>
            <a:endParaRPr lang="en-US" spc="-10"/>
          </a:p>
          <a:p>
            <a:pPr marL="0" marR="77470" indent="0">
              <a:lnSpc>
                <a:spcPct val="100099"/>
              </a:lnSpc>
              <a:spcBef>
                <a:spcPts val="95"/>
              </a:spcBef>
              <a:buNone/>
            </a:pPr>
            <a:r>
              <a:rPr lang="en-US" sz="2800" baseline="3267">
                <a:solidFill>
                  <a:srgbClr val="6697CC"/>
                </a:solidFill>
                <a:latin typeface="Arial"/>
                <a:cs typeface="Arial"/>
              </a:rPr>
              <a:t>–</a:t>
            </a:r>
            <a:r>
              <a:rPr lang="en-US" sz="2800" spc="284" baseline="3267">
                <a:solidFill>
                  <a:srgbClr val="6697CC"/>
                </a:solidFill>
                <a:latin typeface="Arial"/>
                <a:cs typeface="Arial"/>
              </a:rPr>
              <a:t> </a:t>
            </a:r>
            <a:r>
              <a:rPr spc="-10"/>
              <a:t>Statistical inference:</a:t>
            </a:r>
            <a:r>
              <a:rPr lang="en-US" spc="-10"/>
              <a:t> NLP can utilize statistical inference algorithms to produce robust models, including widely known words or structures.</a:t>
            </a:r>
            <a:endParaRPr spc="-10" dirty="0"/>
          </a:p>
        </p:txBody>
      </p:sp>
      <p:sp>
        <p:nvSpPr>
          <p:cNvPr id="3" name="object 3"/>
          <p:cNvSpPr txBox="1"/>
          <p:nvPr/>
        </p:nvSpPr>
        <p:spPr>
          <a:xfrm>
            <a:off x="457200" y="1935372"/>
            <a:ext cx="217805" cy="414655"/>
          </a:xfrm>
          <a:prstGeom prst="rect">
            <a:avLst/>
          </a:prstGeom>
        </p:spPr>
        <p:txBody>
          <a:bodyPr vert="horz" wrap="square" lIns="0" tIns="12700" rIns="0" bIns="0" rtlCol="0">
            <a:spAutoFit/>
          </a:bodyPr>
          <a:lstStyle/>
          <a:p>
            <a:pPr marL="12700">
              <a:lnSpc>
                <a:spcPct val="100000"/>
              </a:lnSpc>
              <a:spcBef>
                <a:spcPts val="100"/>
              </a:spcBef>
            </a:pPr>
            <a:r>
              <a:rPr lang="en-US" sz="2550" spc="-50" dirty="0">
                <a:solidFill>
                  <a:srgbClr val="6697CC"/>
                </a:solidFill>
                <a:latin typeface="Arial"/>
                <a:cs typeface="Arial"/>
              </a:rPr>
              <a:t>•</a:t>
            </a:r>
            <a:endParaRPr lang="en-US" sz="2550" dirty="0">
              <a:latin typeface="Arial"/>
              <a:cs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60676"/>
            <a:ext cx="2134870" cy="520655"/>
          </a:xfrm>
          <a:prstGeom prst="rect">
            <a:avLst/>
          </a:prstGeom>
        </p:spPr>
        <p:txBody>
          <a:bodyPr vert="horz" wrap="square" lIns="0" tIns="12700" rIns="0" bIns="0" rtlCol="0">
            <a:spAutoFit/>
          </a:bodyPr>
          <a:lstStyle/>
          <a:p>
            <a:pPr marL="12700">
              <a:lnSpc>
                <a:spcPct val="100000"/>
              </a:lnSpc>
              <a:spcBef>
                <a:spcPts val="100"/>
              </a:spcBef>
            </a:pPr>
            <a:r>
              <a:rPr spc="-125" dirty="0">
                <a:solidFill>
                  <a:srgbClr val="FF0000"/>
                </a:solidFill>
              </a:rPr>
              <a:t>NLP</a:t>
            </a:r>
            <a:r>
              <a:rPr spc="-120" dirty="0">
                <a:solidFill>
                  <a:srgbClr val="FF0000"/>
                </a:solidFill>
              </a:rPr>
              <a:t> </a:t>
            </a:r>
            <a:r>
              <a:rPr spc="-10" dirty="0">
                <a:solidFill>
                  <a:srgbClr val="FF0000"/>
                </a:solidFill>
              </a:rPr>
              <a:t>Steps</a:t>
            </a:r>
          </a:p>
        </p:txBody>
      </p:sp>
      <p:sp>
        <p:nvSpPr>
          <p:cNvPr id="3" name="object 3"/>
          <p:cNvSpPr txBox="1"/>
          <p:nvPr/>
        </p:nvSpPr>
        <p:spPr>
          <a:xfrm>
            <a:off x="535940" y="1500022"/>
            <a:ext cx="140970" cy="421640"/>
          </a:xfrm>
          <a:prstGeom prst="rect">
            <a:avLst/>
          </a:prstGeom>
        </p:spPr>
        <p:txBody>
          <a:bodyPr vert="horz" wrap="square" lIns="0" tIns="12700" rIns="0" bIns="0" rtlCol="0">
            <a:spAutoFit/>
          </a:bodyPr>
          <a:lstStyle/>
          <a:p>
            <a:pPr marL="12700">
              <a:lnSpc>
                <a:spcPct val="100000"/>
              </a:lnSpc>
              <a:spcBef>
                <a:spcPts val="100"/>
              </a:spcBef>
            </a:pPr>
            <a:r>
              <a:rPr sz="2600" spc="-50" dirty="0">
                <a:solidFill>
                  <a:srgbClr val="6697CC"/>
                </a:solidFill>
                <a:latin typeface="Arial"/>
                <a:cs typeface="Arial"/>
              </a:rPr>
              <a:t>•</a:t>
            </a:r>
            <a:endParaRPr sz="2600">
              <a:latin typeface="Arial"/>
              <a:cs typeface="Arial"/>
            </a:endParaRPr>
          </a:p>
        </p:txBody>
      </p:sp>
      <p:sp>
        <p:nvSpPr>
          <p:cNvPr id="4" name="object 4"/>
          <p:cNvSpPr txBox="1"/>
          <p:nvPr/>
        </p:nvSpPr>
        <p:spPr>
          <a:xfrm>
            <a:off x="879017" y="1430322"/>
            <a:ext cx="3895725" cy="3907790"/>
          </a:xfrm>
          <a:prstGeom prst="rect">
            <a:avLst/>
          </a:prstGeom>
        </p:spPr>
        <p:txBody>
          <a:bodyPr vert="horz" wrap="square" lIns="0" tIns="100965" rIns="0" bIns="0" rtlCol="0">
            <a:spAutoFit/>
          </a:bodyPr>
          <a:lstStyle/>
          <a:p>
            <a:pPr marL="12700">
              <a:lnSpc>
                <a:spcPct val="100000"/>
              </a:lnSpc>
              <a:spcBef>
                <a:spcPts val="795"/>
              </a:spcBef>
            </a:pPr>
            <a:r>
              <a:rPr sz="2600" dirty="0">
                <a:latin typeface="Microsoft Sans Serif"/>
                <a:cs typeface="Microsoft Sans Serif"/>
              </a:rPr>
              <a:t>How</a:t>
            </a:r>
            <a:r>
              <a:rPr sz="2600" spc="-30" dirty="0">
                <a:latin typeface="Microsoft Sans Serif"/>
                <a:cs typeface="Microsoft Sans Serif"/>
              </a:rPr>
              <a:t> </a:t>
            </a:r>
            <a:r>
              <a:rPr sz="2600" spc="190" dirty="0">
                <a:latin typeface="Microsoft Sans Serif"/>
                <a:cs typeface="Microsoft Sans Serif"/>
              </a:rPr>
              <a:t>to</a:t>
            </a:r>
            <a:r>
              <a:rPr sz="2600" spc="-30" dirty="0">
                <a:latin typeface="Microsoft Sans Serif"/>
                <a:cs typeface="Microsoft Sans Serif"/>
              </a:rPr>
              <a:t> </a:t>
            </a:r>
            <a:r>
              <a:rPr sz="2600" spc="70" dirty="0">
                <a:latin typeface="Microsoft Sans Serif"/>
                <a:cs typeface="Microsoft Sans Serif"/>
              </a:rPr>
              <a:t>Perform</a:t>
            </a:r>
            <a:r>
              <a:rPr sz="2600" spc="-25" dirty="0">
                <a:latin typeface="Microsoft Sans Serif"/>
                <a:cs typeface="Microsoft Sans Serif"/>
              </a:rPr>
              <a:t> </a:t>
            </a:r>
            <a:r>
              <a:rPr sz="2600" spc="-20" dirty="0">
                <a:latin typeface="Microsoft Sans Serif"/>
                <a:cs typeface="Microsoft Sans Serif"/>
              </a:rPr>
              <a:t>NLP?</a:t>
            </a:r>
            <a:endParaRPr sz="2600">
              <a:latin typeface="Microsoft Sans Serif"/>
              <a:cs typeface="Microsoft Sans Serif"/>
            </a:endParaRPr>
          </a:p>
          <a:p>
            <a:pPr marL="412115" indent="-285750">
              <a:lnSpc>
                <a:spcPct val="100000"/>
              </a:lnSpc>
              <a:spcBef>
                <a:spcPts val="700"/>
              </a:spcBef>
              <a:buClr>
                <a:srgbClr val="6697CC"/>
              </a:buClr>
              <a:buFont typeface="Arial"/>
              <a:buChar char="–"/>
              <a:tabLst>
                <a:tab pos="412115" algn="l"/>
              </a:tabLst>
            </a:pPr>
            <a:r>
              <a:rPr sz="2600" spc="-10" dirty="0">
                <a:latin typeface="Microsoft Sans Serif"/>
                <a:cs typeface="Microsoft Sans Serif"/>
              </a:rPr>
              <a:t>Segmentation</a:t>
            </a:r>
            <a:endParaRPr sz="2600">
              <a:latin typeface="Microsoft Sans Serif"/>
              <a:cs typeface="Microsoft Sans Serif"/>
            </a:endParaRPr>
          </a:p>
          <a:p>
            <a:pPr marL="412115" indent="-285750">
              <a:lnSpc>
                <a:spcPct val="100000"/>
              </a:lnSpc>
              <a:spcBef>
                <a:spcPts val="700"/>
              </a:spcBef>
              <a:buClr>
                <a:srgbClr val="6697CC"/>
              </a:buClr>
              <a:buFont typeface="Arial"/>
              <a:buChar char="–"/>
              <a:tabLst>
                <a:tab pos="412115" algn="l"/>
              </a:tabLst>
            </a:pPr>
            <a:r>
              <a:rPr sz="2600" spc="-10" dirty="0">
                <a:latin typeface="Microsoft Sans Serif"/>
                <a:cs typeface="Microsoft Sans Serif"/>
              </a:rPr>
              <a:t>Tokenizing</a:t>
            </a:r>
            <a:endParaRPr sz="2600">
              <a:latin typeface="Microsoft Sans Serif"/>
              <a:cs typeface="Microsoft Sans Serif"/>
            </a:endParaRPr>
          </a:p>
          <a:p>
            <a:pPr marL="412115" indent="-285750">
              <a:lnSpc>
                <a:spcPct val="100000"/>
              </a:lnSpc>
              <a:spcBef>
                <a:spcPts val="700"/>
              </a:spcBef>
              <a:buClr>
                <a:srgbClr val="6697CC"/>
              </a:buClr>
              <a:buFont typeface="Arial"/>
              <a:buChar char="–"/>
              <a:tabLst>
                <a:tab pos="412115" algn="l"/>
              </a:tabLst>
            </a:pPr>
            <a:r>
              <a:rPr sz="2600" dirty="0">
                <a:latin typeface="Microsoft Sans Serif"/>
                <a:cs typeface="Microsoft Sans Serif"/>
              </a:rPr>
              <a:t>Removing</a:t>
            </a:r>
            <a:r>
              <a:rPr sz="2600" spc="-45" dirty="0">
                <a:latin typeface="Microsoft Sans Serif"/>
                <a:cs typeface="Microsoft Sans Serif"/>
              </a:rPr>
              <a:t> </a:t>
            </a:r>
            <a:r>
              <a:rPr sz="2600" dirty="0">
                <a:latin typeface="Microsoft Sans Serif"/>
                <a:cs typeface="Microsoft Sans Serif"/>
              </a:rPr>
              <a:t>Stop</a:t>
            </a:r>
            <a:r>
              <a:rPr sz="2600" spc="-30" dirty="0">
                <a:latin typeface="Microsoft Sans Serif"/>
                <a:cs typeface="Microsoft Sans Serif"/>
              </a:rPr>
              <a:t> </a:t>
            </a:r>
            <a:r>
              <a:rPr sz="2600" spc="-10" dirty="0">
                <a:latin typeface="Microsoft Sans Serif"/>
                <a:cs typeface="Microsoft Sans Serif"/>
              </a:rPr>
              <a:t>Words:</a:t>
            </a:r>
            <a:endParaRPr sz="2600">
              <a:latin typeface="Microsoft Sans Serif"/>
              <a:cs typeface="Microsoft Sans Serif"/>
            </a:endParaRPr>
          </a:p>
          <a:p>
            <a:pPr marL="412115" indent="-285750">
              <a:lnSpc>
                <a:spcPct val="100000"/>
              </a:lnSpc>
              <a:spcBef>
                <a:spcPts val="700"/>
              </a:spcBef>
              <a:buClr>
                <a:srgbClr val="6697CC"/>
              </a:buClr>
              <a:buFont typeface="Arial"/>
              <a:buChar char="–"/>
              <a:tabLst>
                <a:tab pos="412115" algn="l"/>
              </a:tabLst>
            </a:pPr>
            <a:r>
              <a:rPr sz="2600" spc="-10" dirty="0">
                <a:latin typeface="Microsoft Sans Serif"/>
                <a:cs typeface="Microsoft Sans Serif"/>
              </a:rPr>
              <a:t>Stemming</a:t>
            </a:r>
            <a:endParaRPr sz="2600">
              <a:latin typeface="Microsoft Sans Serif"/>
              <a:cs typeface="Microsoft Sans Serif"/>
            </a:endParaRPr>
          </a:p>
          <a:p>
            <a:pPr marL="412115" indent="-285750">
              <a:lnSpc>
                <a:spcPct val="100000"/>
              </a:lnSpc>
              <a:spcBef>
                <a:spcPts val="700"/>
              </a:spcBef>
              <a:buClr>
                <a:srgbClr val="6697CC"/>
              </a:buClr>
              <a:buFont typeface="Arial"/>
              <a:buChar char="–"/>
              <a:tabLst>
                <a:tab pos="412115" algn="l"/>
              </a:tabLst>
            </a:pPr>
            <a:r>
              <a:rPr sz="2600" spc="-10" dirty="0">
                <a:latin typeface="Microsoft Sans Serif"/>
                <a:cs typeface="Microsoft Sans Serif"/>
              </a:rPr>
              <a:t>Lemmatization</a:t>
            </a:r>
            <a:endParaRPr sz="2600">
              <a:latin typeface="Microsoft Sans Serif"/>
              <a:cs typeface="Microsoft Sans Serif"/>
            </a:endParaRPr>
          </a:p>
          <a:p>
            <a:pPr marL="412115" indent="-285750">
              <a:lnSpc>
                <a:spcPct val="100000"/>
              </a:lnSpc>
              <a:spcBef>
                <a:spcPts val="700"/>
              </a:spcBef>
              <a:buClr>
                <a:srgbClr val="6697CC"/>
              </a:buClr>
              <a:buFont typeface="Arial"/>
              <a:buChar char="–"/>
              <a:tabLst>
                <a:tab pos="412115" algn="l"/>
              </a:tabLst>
            </a:pPr>
            <a:r>
              <a:rPr sz="2600" dirty="0">
                <a:latin typeface="Microsoft Sans Serif"/>
                <a:cs typeface="Microsoft Sans Serif"/>
              </a:rPr>
              <a:t>Part</a:t>
            </a:r>
            <a:r>
              <a:rPr sz="2600" spc="-25" dirty="0">
                <a:latin typeface="Microsoft Sans Serif"/>
                <a:cs typeface="Microsoft Sans Serif"/>
              </a:rPr>
              <a:t> </a:t>
            </a:r>
            <a:r>
              <a:rPr sz="2600" spc="170" dirty="0">
                <a:latin typeface="Microsoft Sans Serif"/>
                <a:cs typeface="Microsoft Sans Serif"/>
              </a:rPr>
              <a:t>of</a:t>
            </a:r>
            <a:r>
              <a:rPr sz="2600" spc="-15" dirty="0">
                <a:latin typeface="Microsoft Sans Serif"/>
                <a:cs typeface="Microsoft Sans Serif"/>
              </a:rPr>
              <a:t> </a:t>
            </a:r>
            <a:r>
              <a:rPr sz="2600" spc="-65" dirty="0">
                <a:latin typeface="Microsoft Sans Serif"/>
                <a:cs typeface="Microsoft Sans Serif"/>
              </a:rPr>
              <a:t>Speech</a:t>
            </a:r>
            <a:r>
              <a:rPr sz="2600" spc="-20" dirty="0">
                <a:latin typeface="Microsoft Sans Serif"/>
                <a:cs typeface="Microsoft Sans Serif"/>
              </a:rPr>
              <a:t> </a:t>
            </a:r>
            <a:r>
              <a:rPr sz="2600" spc="-10" dirty="0">
                <a:latin typeface="Microsoft Sans Serif"/>
                <a:cs typeface="Microsoft Sans Serif"/>
              </a:rPr>
              <a:t>Tagging</a:t>
            </a:r>
            <a:endParaRPr sz="2600">
              <a:latin typeface="Microsoft Sans Serif"/>
              <a:cs typeface="Microsoft Sans Serif"/>
            </a:endParaRPr>
          </a:p>
          <a:p>
            <a:pPr marL="412115" indent="-285750">
              <a:lnSpc>
                <a:spcPct val="100000"/>
              </a:lnSpc>
              <a:spcBef>
                <a:spcPts val="710"/>
              </a:spcBef>
              <a:buClr>
                <a:srgbClr val="6697CC"/>
              </a:buClr>
              <a:buFont typeface="Arial"/>
              <a:buChar char="–"/>
              <a:tabLst>
                <a:tab pos="412115" algn="l"/>
              </a:tabLst>
            </a:pPr>
            <a:r>
              <a:rPr sz="2600" dirty="0">
                <a:latin typeface="Microsoft Sans Serif"/>
                <a:cs typeface="Microsoft Sans Serif"/>
              </a:rPr>
              <a:t>Named</a:t>
            </a:r>
            <a:r>
              <a:rPr sz="2600" spc="-85" dirty="0">
                <a:latin typeface="Microsoft Sans Serif"/>
                <a:cs typeface="Microsoft Sans Serif"/>
              </a:rPr>
              <a:t> </a:t>
            </a:r>
            <a:r>
              <a:rPr sz="2600" spc="75" dirty="0">
                <a:latin typeface="Microsoft Sans Serif"/>
                <a:cs typeface="Microsoft Sans Serif"/>
              </a:rPr>
              <a:t>Entity</a:t>
            </a:r>
            <a:r>
              <a:rPr sz="2600" spc="-85" dirty="0">
                <a:latin typeface="Microsoft Sans Serif"/>
                <a:cs typeface="Microsoft Sans Serif"/>
              </a:rPr>
              <a:t> </a:t>
            </a:r>
            <a:r>
              <a:rPr sz="2600" spc="-10" dirty="0">
                <a:latin typeface="Microsoft Sans Serif"/>
                <a:cs typeface="Microsoft Sans Serif"/>
              </a:rPr>
              <a:t>Tagging</a:t>
            </a:r>
            <a:endParaRPr sz="2600">
              <a:latin typeface="Microsoft Sans Serif"/>
              <a:cs typeface="Microsoft Sans Serif"/>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767580"/>
            <a:ext cx="7886700" cy="520655"/>
          </a:xfrm>
          <a:prstGeom prst="rect">
            <a:avLst/>
          </a:prstGeom>
        </p:spPr>
        <p:txBody>
          <a:bodyPr vert="horz" wrap="square" lIns="0" tIns="12700" rIns="0" bIns="0" rtlCol="0">
            <a:spAutoFit/>
          </a:bodyPr>
          <a:lstStyle/>
          <a:p>
            <a:pPr marL="12700">
              <a:lnSpc>
                <a:spcPct val="100000"/>
              </a:lnSpc>
              <a:spcBef>
                <a:spcPts val="100"/>
              </a:spcBef>
            </a:pPr>
            <a:r>
              <a:rPr spc="50" dirty="0">
                <a:solidFill>
                  <a:srgbClr val="FF0000"/>
                </a:solidFill>
              </a:rPr>
              <a:t>Segmentation</a:t>
            </a:r>
          </a:p>
        </p:txBody>
      </p:sp>
      <p:sp>
        <p:nvSpPr>
          <p:cNvPr id="3" name="object 3"/>
          <p:cNvSpPr txBox="1"/>
          <p:nvPr/>
        </p:nvSpPr>
        <p:spPr>
          <a:xfrm>
            <a:off x="535940" y="1517662"/>
            <a:ext cx="8049895" cy="1367682"/>
          </a:xfrm>
          <a:prstGeom prst="rect">
            <a:avLst/>
          </a:prstGeom>
        </p:spPr>
        <p:txBody>
          <a:bodyPr vert="horz" wrap="square" lIns="0" tIns="13335" rIns="0" bIns="0" rtlCol="0">
            <a:spAutoFit/>
          </a:bodyPr>
          <a:lstStyle/>
          <a:p>
            <a:pPr marL="355600" marR="5080" indent="-343535">
              <a:lnSpc>
                <a:spcPct val="99800"/>
              </a:lnSpc>
              <a:spcBef>
                <a:spcPts val="105"/>
              </a:spcBef>
              <a:buClr>
                <a:srgbClr val="6697CC"/>
              </a:buClr>
              <a:buFont typeface="Arial"/>
              <a:buChar char="•"/>
              <a:tabLst>
                <a:tab pos="355600" algn="l"/>
              </a:tabLst>
            </a:pPr>
            <a:r>
              <a:rPr lang="en-US" sz="2200" spc="-20" dirty="0">
                <a:latin typeface="Microsoft Sans Serif"/>
                <a:cs typeface="Microsoft Sans Serif"/>
              </a:rPr>
              <a:t>We </a:t>
            </a:r>
            <a:r>
              <a:rPr sz="2200" spc="140" dirty="0">
                <a:latin typeface="Microsoft Sans Serif"/>
                <a:cs typeface="Microsoft Sans Serif"/>
              </a:rPr>
              <a:t>first</a:t>
            </a:r>
            <a:r>
              <a:rPr sz="2200" spc="-75" dirty="0">
                <a:latin typeface="Microsoft Sans Serif"/>
                <a:cs typeface="Microsoft Sans Serif"/>
              </a:rPr>
              <a:t> </a:t>
            </a:r>
            <a:r>
              <a:rPr sz="2200" dirty="0">
                <a:latin typeface="Microsoft Sans Serif"/>
                <a:cs typeface="Microsoft Sans Serif"/>
              </a:rPr>
              <a:t>need</a:t>
            </a:r>
            <a:r>
              <a:rPr sz="2200" spc="-80" dirty="0">
                <a:latin typeface="Microsoft Sans Serif"/>
                <a:cs typeface="Microsoft Sans Serif"/>
              </a:rPr>
              <a:t> </a:t>
            </a:r>
            <a:r>
              <a:rPr sz="2200" spc="210" dirty="0">
                <a:latin typeface="Microsoft Sans Serif"/>
                <a:cs typeface="Microsoft Sans Serif"/>
              </a:rPr>
              <a:t>to</a:t>
            </a:r>
            <a:r>
              <a:rPr sz="2200" spc="-80" dirty="0">
                <a:latin typeface="Microsoft Sans Serif"/>
                <a:cs typeface="Microsoft Sans Serif"/>
              </a:rPr>
              <a:t> </a:t>
            </a:r>
            <a:r>
              <a:rPr sz="2200" dirty="0">
                <a:latin typeface="Microsoft Sans Serif"/>
                <a:cs typeface="Microsoft Sans Serif"/>
              </a:rPr>
              <a:t>break</a:t>
            </a:r>
            <a:r>
              <a:rPr sz="2200" spc="-65" dirty="0">
                <a:latin typeface="Microsoft Sans Serif"/>
                <a:cs typeface="Microsoft Sans Serif"/>
              </a:rPr>
              <a:t> </a:t>
            </a:r>
            <a:r>
              <a:rPr sz="2200" spc="120" dirty="0">
                <a:latin typeface="Microsoft Sans Serif"/>
                <a:cs typeface="Microsoft Sans Serif"/>
              </a:rPr>
              <a:t>the</a:t>
            </a:r>
            <a:r>
              <a:rPr sz="2200" spc="-75" dirty="0">
                <a:latin typeface="Microsoft Sans Serif"/>
                <a:cs typeface="Microsoft Sans Serif"/>
              </a:rPr>
              <a:t> </a:t>
            </a:r>
            <a:r>
              <a:rPr sz="2200" spc="90" dirty="0">
                <a:latin typeface="Microsoft Sans Serif"/>
                <a:cs typeface="Microsoft Sans Serif"/>
              </a:rPr>
              <a:t>entire</a:t>
            </a:r>
            <a:r>
              <a:rPr sz="2200" spc="-80" dirty="0">
                <a:latin typeface="Microsoft Sans Serif"/>
                <a:cs typeface="Microsoft Sans Serif"/>
              </a:rPr>
              <a:t> </a:t>
            </a:r>
            <a:r>
              <a:rPr sz="2200" spc="50" dirty="0">
                <a:latin typeface="Microsoft Sans Serif"/>
                <a:cs typeface="Microsoft Sans Serif"/>
              </a:rPr>
              <a:t>document </a:t>
            </a:r>
            <a:r>
              <a:rPr sz="2200" spc="75" dirty="0">
                <a:latin typeface="Microsoft Sans Serif"/>
                <a:cs typeface="Microsoft Sans Serif"/>
              </a:rPr>
              <a:t>down</a:t>
            </a:r>
            <a:r>
              <a:rPr sz="2200" spc="-120" dirty="0">
                <a:latin typeface="Microsoft Sans Serif"/>
                <a:cs typeface="Microsoft Sans Serif"/>
              </a:rPr>
              <a:t> </a:t>
            </a:r>
            <a:r>
              <a:rPr sz="2200" spc="130" dirty="0">
                <a:latin typeface="Microsoft Sans Serif"/>
                <a:cs typeface="Microsoft Sans Serif"/>
              </a:rPr>
              <a:t>into</a:t>
            </a:r>
            <a:r>
              <a:rPr sz="2200" spc="-125" dirty="0">
                <a:latin typeface="Microsoft Sans Serif"/>
                <a:cs typeface="Microsoft Sans Serif"/>
              </a:rPr>
              <a:t> </a:t>
            </a:r>
            <a:r>
              <a:rPr sz="2200" spc="85" dirty="0">
                <a:latin typeface="Microsoft Sans Serif"/>
                <a:cs typeface="Microsoft Sans Serif"/>
              </a:rPr>
              <a:t>its</a:t>
            </a:r>
            <a:r>
              <a:rPr sz="2200" spc="-114" dirty="0">
                <a:latin typeface="Microsoft Sans Serif"/>
                <a:cs typeface="Microsoft Sans Serif"/>
              </a:rPr>
              <a:t> </a:t>
            </a:r>
            <a:r>
              <a:rPr sz="2200" spc="85" dirty="0">
                <a:latin typeface="Microsoft Sans Serif"/>
                <a:cs typeface="Microsoft Sans Serif"/>
              </a:rPr>
              <a:t>constituent</a:t>
            </a:r>
            <a:r>
              <a:rPr sz="2200" spc="-114" dirty="0">
                <a:latin typeface="Microsoft Sans Serif"/>
                <a:cs typeface="Microsoft Sans Serif"/>
              </a:rPr>
              <a:t> </a:t>
            </a:r>
            <a:r>
              <a:rPr sz="2200" spc="-10" dirty="0">
                <a:latin typeface="Microsoft Sans Serif"/>
                <a:cs typeface="Microsoft Sans Serif"/>
              </a:rPr>
              <a:t>sentences.</a:t>
            </a:r>
            <a:r>
              <a:rPr sz="2200" spc="-120" dirty="0">
                <a:latin typeface="Microsoft Sans Serif"/>
                <a:cs typeface="Microsoft Sans Serif"/>
              </a:rPr>
              <a:t> </a:t>
            </a:r>
            <a:r>
              <a:rPr lang="en-US" sz="2200" spc="-20" dirty="0">
                <a:latin typeface="Microsoft Sans Serif"/>
                <a:cs typeface="Microsoft Sans Serif"/>
              </a:rPr>
              <a:t>We </a:t>
            </a:r>
            <a:r>
              <a:rPr sz="2200" spc="-50" dirty="0">
                <a:latin typeface="Microsoft Sans Serif"/>
                <a:cs typeface="Microsoft Sans Serif"/>
              </a:rPr>
              <a:t>can</a:t>
            </a:r>
            <a:r>
              <a:rPr sz="2200" spc="-114" dirty="0">
                <a:latin typeface="Microsoft Sans Serif"/>
                <a:cs typeface="Microsoft Sans Serif"/>
              </a:rPr>
              <a:t> </a:t>
            </a:r>
            <a:r>
              <a:rPr sz="2200" spc="45" dirty="0">
                <a:latin typeface="Microsoft Sans Serif"/>
                <a:cs typeface="Microsoft Sans Serif"/>
              </a:rPr>
              <a:t>do </a:t>
            </a:r>
            <a:r>
              <a:rPr sz="2200" spc="70" dirty="0">
                <a:latin typeface="Microsoft Sans Serif"/>
                <a:cs typeface="Microsoft Sans Serif"/>
              </a:rPr>
              <a:t>this</a:t>
            </a:r>
            <a:r>
              <a:rPr sz="2200" dirty="0">
                <a:latin typeface="Microsoft Sans Serif"/>
                <a:cs typeface="Microsoft Sans Serif"/>
              </a:rPr>
              <a:t> by segmenting</a:t>
            </a:r>
            <a:r>
              <a:rPr sz="2200" spc="5" dirty="0">
                <a:latin typeface="Microsoft Sans Serif"/>
                <a:cs typeface="Microsoft Sans Serif"/>
              </a:rPr>
              <a:t> </a:t>
            </a:r>
            <a:r>
              <a:rPr sz="2200" spc="120" dirty="0">
                <a:latin typeface="Microsoft Sans Serif"/>
                <a:cs typeface="Microsoft Sans Serif"/>
              </a:rPr>
              <a:t>the</a:t>
            </a:r>
            <a:r>
              <a:rPr sz="2200" spc="-5" dirty="0">
                <a:latin typeface="Microsoft Sans Serif"/>
                <a:cs typeface="Microsoft Sans Serif"/>
              </a:rPr>
              <a:t> </a:t>
            </a:r>
            <a:r>
              <a:rPr sz="2200" spc="60" dirty="0">
                <a:latin typeface="Microsoft Sans Serif"/>
                <a:cs typeface="Microsoft Sans Serif"/>
              </a:rPr>
              <a:t>article</a:t>
            </a:r>
            <a:r>
              <a:rPr sz="2200" spc="-10" dirty="0">
                <a:latin typeface="Microsoft Sans Serif"/>
                <a:cs typeface="Microsoft Sans Serif"/>
              </a:rPr>
              <a:t> </a:t>
            </a:r>
            <a:r>
              <a:rPr sz="2200" dirty="0">
                <a:latin typeface="Microsoft Sans Serif"/>
                <a:cs typeface="Microsoft Sans Serif"/>
              </a:rPr>
              <a:t>along</a:t>
            </a:r>
            <a:r>
              <a:rPr sz="2200" spc="5" dirty="0">
                <a:latin typeface="Microsoft Sans Serif"/>
                <a:cs typeface="Microsoft Sans Serif"/>
              </a:rPr>
              <a:t> </a:t>
            </a:r>
            <a:r>
              <a:rPr sz="2200" spc="140" dirty="0">
                <a:latin typeface="Microsoft Sans Serif"/>
                <a:cs typeface="Microsoft Sans Serif"/>
              </a:rPr>
              <a:t>with</a:t>
            </a:r>
            <a:r>
              <a:rPr sz="2200" spc="-10" dirty="0">
                <a:latin typeface="Microsoft Sans Serif"/>
                <a:cs typeface="Microsoft Sans Serif"/>
              </a:rPr>
              <a:t> </a:t>
            </a:r>
            <a:r>
              <a:rPr sz="2200" spc="55" dirty="0">
                <a:latin typeface="Microsoft Sans Serif"/>
                <a:cs typeface="Microsoft Sans Serif"/>
              </a:rPr>
              <a:t>its </a:t>
            </a:r>
            <a:r>
              <a:rPr sz="2200" spc="70" dirty="0">
                <a:latin typeface="Microsoft Sans Serif"/>
                <a:cs typeface="Microsoft Sans Serif"/>
              </a:rPr>
              <a:t>punctuation</a:t>
            </a:r>
            <a:r>
              <a:rPr sz="2200" spc="-55" dirty="0">
                <a:latin typeface="Microsoft Sans Serif"/>
                <a:cs typeface="Microsoft Sans Serif"/>
              </a:rPr>
              <a:t> </a:t>
            </a:r>
            <a:r>
              <a:rPr sz="2200" spc="55" dirty="0">
                <a:latin typeface="Microsoft Sans Serif"/>
                <a:cs typeface="Microsoft Sans Serif"/>
              </a:rPr>
              <a:t>like</a:t>
            </a:r>
            <a:r>
              <a:rPr sz="2200" spc="-55" dirty="0">
                <a:latin typeface="Microsoft Sans Serif"/>
                <a:cs typeface="Microsoft Sans Serif"/>
              </a:rPr>
              <a:t> </a:t>
            </a:r>
            <a:r>
              <a:rPr sz="2200" spc="145" dirty="0">
                <a:latin typeface="Microsoft Sans Serif"/>
                <a:cs typeface="Microsoft Sans Serif"/>
              </a:rPr>
              <a:t>full</a:t>
            </a:r>
            <a:r>
              <a:rPr sz="2200" spc="-45" dirty="0">
                <a:latin typeface="Microsoft Sans Serif"/>
                <a:cs typeface="Microsoft Sans Serif"/>
              </a:rPr>
              <a:t> </a:t>
            </a:r>
            <a:r>
              <a:rPr sz="2200" dirty="0">
                <a:latin typeface="Microsoft Sans Serif"/>
                <a:cs typeface="Microsoft Sans Serif"/>
              </a:rPr>
              <a:t>stops</a:t>
            </a:r>
            <a:r>
              <a:rPr sz="2200" spc="-50" dirty="0">
                <a:latin typeface="Microsoft Sans Serif"/>
                <a:cs typeface="Microsoft Sans Serif"/>
              </a:rPr>
              <a:t> </a:t>
            </a:r>
            <a:r>
              <a:rPr sz="2200" dirty="0">
                <a:latin typeface="Microsoft Sans Serif"/>
                <a:cs typeface="Microsoft Sans Serif"/>
              </a:rPr>
              <a:t>and</a:t>
            </a:r>
            <a:r>
              <a:rPr sz="2200" spc="-55" dirty="0">
                <a:latin typeface="Microsoft Sans Serif"/>
                <a:cs typeface="Microsoft Sans Serif"/>
              </a:rPr>
              <a:t> </a:t>
            </a:r>
            <a:r>
              <a:rPr sz="2200" spc="-10" dirty="0">
                <a:latin typeface="Microsoft Sans Serif"/>
                <a:cs typeface="Microsoft Sans Serif"/>
              </a:rPr>
              <a:t>commas.</a:t>
            </a:r>
            <a:endParaRPr sz="2200" dirty="0">
              <a:latin typeface="Microsoft Sans Serif"/>
              <a:cs typeface="Microsoft Sans Serif"/>
            </a:endParaRPr>
          </a:p>
        </p:txBody>
      </p:sp>
      <p:pic>
        <p:nvPicPr>
          <p:cNvPr id="5" name="object 5"/>
          <p:cNvPicPr/>
          <p:nvPr/>
        </p:nvPicPr>
        <p:blipFill>
          <a:blip r:embed="rId2" cstate="print"/>
          <a:stretch>
            <a:fillRect/>
          </a:stretch>
        </p:blipFill>
        <p:spPr>
          <a:xfrm>
            <a:off x="833043" y="3276600"/>
            <a:ext cx="6438963" cy="202260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767580"/>
            <a:ext cx="7886700" cy="520655"/>
          </a:xfrm>
          <a:prstGeom prst="rect">
            <a:avLst/>
          </a:prstGeom>
        </p:spPr>
        <p:txBody>
          <a:bodyPr vert="horz" wrap="square" lIns="0" tIns="12700" rIns="0" bIns="0" rtlCol="0">
            <a:spAutoFit/>
          </a:bodyPr>
          <a:lstStyle/>
          <a:p>
            <a:pPr marL="12700">
              <a:lnSpc>
                <a:spcPct val="100000"/>
              </a:lnSpc>
              <a:spcBef>
                <a:spcPts val="100"/>
              </a:spcBef>
            </a:pPr>
            <a:r>
              <a:rPr spc="-10" dirty="0">
                <a:solidFill>
                  <a:srgbClr val="FF0000"/>
                </a:solidFill>
              </a:rPr>
              <a:t>Tokenizing</a:t>
            </a:r>
          </a:p>
        </p:txBody>
      </p:sp>
      <p:sp>
        <p:nvSpPr>
          <p:cNvPr id="3" name="object 3"/>
          <p:cNvSpPr txBox="1"/>
          <p:nvPr/>
        </p:nvSpPr>
        <p:spPr>
          <a:xfrm>
            <a:off x="535940" y="1501101"/>
            <a:ext cx="132715" cy="391795"/>
          </a:xfrm>
          <a:prstGeom prst="rect">
            <a:avLst/>
          </a:prstGeom>
        </p:spPr>
        <p:txBody>
          <a:bodyPr vert="horz" wrap="square" lIns="0" tIns="12700" rIns="0" bIns="0" rtlCol="0">
            <a:spAutoFit/>
          </a:bodyPr>
          <a:lstStyle/>
          <a:p>
            <a:pPr marL="12700">
              <a:lnSpc>
                <a:spcPct val="100000"/>
              </a:lnSpc>
              <a:spcBef>
                <a:spcPts val="100"/>
              </a:spcBef>
            </a:pPr>
            <a:r>
              <a:rPr sz="2400" spc="-50" dirty="0">
                <a:solidFill>
                  <a:srgbClr val="6697CC"/>
                </a:solidFill>
                <a:latin typeface="Arial"/>
                <a:cs typeface="Arial"/>
              </a:rPr>
              <a:t>•</a:t>
            </a:r>
            <a:endParaRPr sz="2400">
              <a:latin typeface="Arial"/>
              <a:cs typeface="Arial"/>
            </a:endParaRPr>
          </a:p>
        </p:txBody>
      </p:sp>
      <p:sp>
        <p:nvSpPr>
          <p:cNvPr id="4" name="object 4"/>
          <p:cNvSpPr txBox="1"/>
          <p:nvPr/>
        </p:nvSpPr>
        <p:spPr>
          <a:xfrm>
            <a:off x="879017" y="1517662"/>
            <a:ext cx="7432675" cy="2146742"/>
          </a:xfrm>
          <a:prstGeom prst="rect">
            <a:avLst/>
          </a:prstGeom>
        </p:spPr>
        <p:txBody>
          <a:bodyPr vert="horz" wrap="square" lIns="0" tIns="12700" rIns="0" bIns="0" rtlCol="0">
            <a:spAutoFit/>
          </a:bodyPr>
          <a:lstStyle/>
          <a:p>
            <a:pPr marL="12700" marR="5080" algn="just">
              <a:lnSpc>
                <a:spcPct val="100000"/>
              </a:lnSpc>
              <a:spcBef>
                <a:spcPts val="100"/>
              </a:spcBef>
            </a:pPr>
            <a:r>
              <a:rPr sz="2200" dirty="0">
                <a:latin typeface="Microsoft Sans Serif"/>
                <a:cs typeface="Microsoft Sans Serif"/>
              </a:rPr>
              <a:t>For</a:t>
            </a:r>
            <a:r>
              <a:rPr sz="2200" spc="-95" dirty="0">
                <a:latin typeface="Microsoft Sans Serif"/>
                <a:cs typeface="Microsoft Sans Serif"/>
              </a:rPr>
              <a:t> </a:t>
            </a:r>
            <a:r>
              <a:rPr sz="2200" spc="105" dirty="0">
                <a:latin typeface="Microsoft Sans Serif"/>
                <a:cs typeface="Microsoft Sans Serif"/>
              </a:rPr>
              <a:t>the</a:t>
            </a:r>
            <a:r>
              <a:rPr sz="2200" spc="-85" dirty="0">
                <a:latin typeface="Microsoft Sans Serif"/>
                <a:cs typeface="Microsoft Sans Serif"/>
              </a:rPr>
              <a:t> </a:t>
            </a:r>
            <a:r>
              <a:rPr sz="2200" spc="70" dirty="0">
                <a:latin typeface="Microsoft Sans Serif"/>
                <a:cs typeface="Microsoft Sans Serif"/>
              </a:rPr>
              <a:t>algorithm</a:t>
            </a:r>
            <a:r>
              <a:rPr sz="2200" spc="-95" dirty="0">
                <a:latin typeface="Microsoft Sans Serif"/>
                <a:cs typeface="Microsoft Sans Serif"/>
              </a:rPr>
              <a:t> </a:t>
            </a:r>
            <a:r>
              <a:rPr sz="2200" spc="180" dirty="0">
                <a:latin typeface="Microsoft Sans Serif"/>
                <a:cs typeface="Microsoft Sans Serif"/>
              </a:rPr>
              <a:t>to</a:t>
            </a:r>
            <a:r>
              <a:rPr sz="2200" spc="-95" dirty="0">
                <a:latin typeface="Microsoft Sans Serif"/>
                <a:cs typeface="Microsoft Sans Serif"/>
              </a:rPr>
              <a:t> </a:t>
            </a:r>
            <a:r>
              <a:rPr sz="2200" spc="35" dirty="0">
                <a:latin typeface="Microsoft Sans Serif"/>
                <a:cs typeface="Microsoft Sans Serif"/>
              </a:rPr>
              <a:t>understand</a:t>
            </a:r>
            <a:r>
              <a:rPr sz="2200" spc="-85" dirty="0">
                <a:latin typeface="Microsoft Sans Serif"/>
                <a:cs typeface="Microsoft Sans Serif"/>
              </a:rPr>
              <a:t> </a:t>
            </a:r>
            <a:r>
              <a:rPr sz="2200" spc="35" dirty="0">
                <a:latin typeface="Microsoft Sans Serif"/>
                <a:cs typeface="Microsoft Sans Serif"/>
              </a:rPr>
              <a:t>these</a:t>
            </a:r>
            <a:r>
              <a:rPr sz="2200" spc="-85" dirty="0">
                <a:latin typeface="Microsoft Sans Serif"/>
                <a:cs typeface="Microsoft Sans Serif"/>
              </a:rPr>
              <a:t> </a:t>
            </a:r>
            <a:r>
              <a:rPr sz="2200" spc="-10" dirty="0">
                <a:latin typeface="Microsoft Sans Serif"/>
                <a:cs typeface="Microsoft Sans Serif"/>
              </a:rPr>
              <a:t>sentences,</a:t>
            </a:r>
            <a:r>
              <a:rPr sz="2200" spc="-90" dirty="0">
                <a:latin typeface="Microsoft Sans Serif"/>
                <a:cs typeface="Microsoft Sans Serif"/>
              </a:rPr>
              <a:t> </a:t>
            </a:r>
            <a:r>
              <a:rPr lang="en-US" sz="2200" spc="20" dirty="0">
                <a:latin typeface="Microsoft Sans Serif"/>
                <a:cs typeface="Microsoft Sans Serif"/>
              </a:rPr>
              <a:t>we </a:t>
            </a:r>
            <a:r>
              <a:rPr sz="2200" spc="20" dirty="0">
                <a:latin typeface="Microsoft Sans Serif"/>
                <a:cs typeface="Microsoft Sans Serif"/>
              </a:rPr>
              <a:t>need</a:t>
            </a:r>
            <a:r>
              <a:rPr sz="2200" spc="-95" dirty="0">
                <a:latin typeface="Microsoft Sans Serif"/>
                <a:cs typeface="Microsoft Sans Serif"/>
              </a:rPr>
              <a:t> </a:t>
            </a:r>
            <a:r>
              <a:rPr sz="2200" spc="180" dirty="0">
                <a:latin typeface="Microsoft Sans Serif"/>
                <a:cs typeface="Microsoft Sans Serif"/>
              </a:rPr>
              <a:t>to</a:t>
            </a:r>
            <a:r>
              <a:rPr sz="2200" spc="-90" dirty="0">
                <a:latin typeface="Microsoft Sans Serif"/>
                <a:cs typeface="Microsoft Sans Serif"/>
              </a:rPr>
              <a:t> </a:t>
            </a:r>
            <a:r>
              <a:rPr sz="2200" spc="114" dirty="0">
                <a:latin typeface="Microsoft Sans Serif"/>
                <a:cs typeface="Microsoft Sans Serif"/>
              </a:rPr>
              <a:t>get</a:t>
            </a:r>
            <a:r>
              <a:rPr sz="2200" spc="-95" dirty="0">
                <a:latin typeface="Microsoft Sans Serif"/>
                <a:cs typeface="Microsoft Sans Serif"/>
              </a:rPr>
              <a:t> </a:t>
            </a:r>
            <a:r>
              <a:rPr sz="2200" spc="105" dirty="0">
                <a:latin typeface="Microsoft Sans Serif"/>
                <a:cs typeface="Microsoft Sans Serif"/>
              </a:rPr>
              <a:t>the</a:t>
            </a:r>
            <a:r>
              <a:rPr sz="2200" spc="-95" dirty="0">
                <a:latin typeface="Microsoft Sans Serif"/>
                <a:cs typeface="Microsoft Sans Serif"/>
              </a:rPr>
              <a:t> </a:t>
            </a:r>
            <a:r>
              <a:rPr sz="2200" spc="45" dirty="0">
                <a:latin typeface="Microsoft Sans Serif"/>
                <a:cs typeface="Microsoft Sans Serif"/>
              </a:rPr>
              <a:t>words</a:t>
            </a:r>
            <a:r>
              <a:rPr sz="2200" spc="-90" dirty="0">
                <a:latin typeface="Microsoft Sans Serif"/>
                <a:cs typeface="Microsoft Sans Serif"/>
              </a:rPr>
              <a:t> </a:t>
            </a:r>
            <a:r>
              <a:rPr sz="2200" spc="45" dirty="0">
                <a:latin typeface="Microsoft Sans Serif"/>
                <a:cs typeface="Microsoft Sans Serif"/>
              </a:rPr>
              <a:t>in</a:t>
            </a:r>
            <a:r>
              <a:rPr sz="2200" spc="-90" dirty="0">
                <a:latin typeface="Microsoft Sans Serif"/>
                <a:cs typeface="Microsoft Sans Serif"/>
              </a:rPr>
              <a:t> </a:t>
            </a:r>
            <a:r>
              <a:rPr sz="2200" spc="-95" dirty="0">
                <a:latin typeface="Microsoft Sans Serif"/>
                <a:cs typeface="Microsoft Sans Serif"/>
              </a:rPr>
              <a:t>a </a:t>
            </a:r>
            <a:r>
              <a:rPr sz="2200" spc="15" dirty="0">
                <a:latin typeface="Microsoft Sans Serif"/>
                <a:cs typeface="Microsoft Sans Serif"/>
              </a:rPr>
              <a:t>sentence</a:t>
            </a:r>
            <a:r>
              <a:rPr sz="2200" spc="-95" dirty="0">
                <a:latin typeface="Microsoft Sans Serif"/>
                <a:cs typeface="Microsoft Sans Serif"/>
              </a:rPr>
              <a:t> </a:t>
            </a:r>
            <a:r>
              <a:rPr sz="2200" dirty="0">
                <a:latin typeface="Microsoft Sans Serif"/>
                <a:cs typeface="Microsoft Sans Serif"/>
              </a:rPr>
              <a:t>and</a:t>
            </a:r>
            <a:r>
              <a:rPr sz="2200" spc="-85" dirty="0">
                <a:latin typeface="Microsoft Sans Serif"/>
                <a:cs typeface="Microsoft Sans Serif"/>
              </a:rPr>
              <a:t> </a:t>
            </a:r>
            <a:r>
              <a:rPr sz="2200" spc="25" dirty="0">
                <a:latin typeface="Microsoft Sans Serif"/>
                <a:cs typeface="Microsoft Sans Serif"/>
              </a:rPr>
              <a:t>explain</a:t>
            </a:r>
            <a:r>
              <a:rPr sz="2200" spc="-85" dirty="0">
                <a:latin typeface="Microsoft Sans Serif"/>
                <a:cs typeface="Microsoft Sans Serif"/>
              </a:rPr>
              <a:t> </a:t>
            </a:r>
            <a:r>
              <a:rPr sz="2200" spc="90" dirty="0">
                <a:latin typeface="Microsoft Sans Serif"/>
                <a:cs typeface="Microsoft Sans Serif"/>
              </a:rPr>
              <a:t>them</a:t>
            </a:r>
            <a:r>
              <a:rPr sz="2200" spc="15" dirty="0">
                <a:latin typeface="Microsoft Sans Serif"/>
                <a:cs typeface="Microsoft Sans Serif"/>
              </a:rPr>
              <a:t> </a:t>
            </a:r>
            <a:r>
              <a:rPr sz="2200" spc="35" dirty="0">
                <a:latin typeface="Microsoft Sans Serif"/>
                <a:cs typeface="Microsoft Sans Serif"/>
              </a:rPr>
              <a:t>individually</a:t>
            </a:r>
            <a:r>
              <a:rPr sz="2200" spc="-95" dirty="0">
                <a:latin typeface="Microsoft Sans Serif"/>
                <a:cs typeface="Microsoft Sans Serif"/>
              </a:rPr>
              <a:t> </a:t>
            </a:r>
            <a:r>
              <a:rPr sz="2200" spc="175" dirty="0">
                <a:latin typeface="Microsoft Sans Serif"/>
                <a:cs typeface="Microsoft Sans Serif"/>
              </a:rPr>
              <a:t>to</a:t>
            </a:r>
            <a:r>
              <a:rPr sz="2200" spc="-90" dirty="0">
                <a:latin typeface="Microsoft Sans Serif"/>
                <a:cs typeface="Microsoft Sans Serif"/>
              </a:rPr>
              <a:t> </a:t>
            </a:r>
            <a:r>
              <a:rPr sz="2200" spc="70" dirty="0">
                <a:latin typeface="Microsoft Sans Serif"/>
                <a:cs typeface="Microsoft Sans Serif"/>
              </a:rPr>
              <a:t>our</a:t>
            </a:r>
            <a:r>
              <a:rPr sz="2200" spc="-90" dirty="0">
                <a:latin typeface="Microsoft Sans Serif"/>
                <a:cs typeface="Microsoft Sans Serif"/>
              </a:rPr>
              <a:t> </a:t>
            </a:r>
            <a:r>
              <a:rPr sz="2200" spc="55" dirty="0">
                <a:latin typeface="Microsoft Sans Serif"/>
                <a:cs typeface="Microsoft Sans Serif"/>
              </a:rPr>
              <a:t>algorithm.</a:t>
            </a:r>
            <a:endParaRPr lang="en-US" sz="2200" dirty="0">
              <a:latin typeface="Microsoft Sans Serif"/>
              <a:cs typeface="Microsoft Sans Serif"/>
            </a:endParaRPr>
          </a:p>
          <a:p>
            <a:pPr marL="12700" marR="5080">
              <a:lnSpc>
                <a:spcPct val="100000"/>
              </a:lnSpc>
              <a:spcBef>
                <a:spcPts val="800"/>
              </a:spcBef>
            </a:pPr>
            <a:r>
              <a:rPr sz="2200" spc="-125" dirty="0">
                <a:latin typeface="Microsoft Sans Serif"/>
                <a:cs typeface="Microsoft Sans Serif"/>
              </a:rPr>
              <a:t>So,</a:t>
            </a:r>
            <a:r>
              <a:rPr sz="2200" spc="-20" dirty="0">
                <a:latin typeface="Microsoft Sans Serif"/>
                <a:cs typeface="Microsoft Sans Serif"/>
              </a:rPr>
              <a:t> </a:t>
            </a:r>
            <a:r>
              <a:rPr sz="2200" dirty="0">
                <a:latin typeface="Microsoft Sans Serif"/>
                <a:cs typeface="Microsoft Sans Serif"/>
              </a:rPr>
              <a:t>ou</a:t>
            </a:r>
            <a:r>
              <a:rPr lang="en-US" sz="2200" dirty="0">
                <a:latin typeface="Microsoft Sans Serif"/>
                <a:cs typeface="Microsoft Sans Serif"/>
              </a:rPr>
              <a:t>r</a:t>
            </a:r>
            <a:r>
              <a:rPr sz="2200" spc="-20" dirty="0">
                <a:latin typeface="Microsoft Sans Serif"/>
                <a:cs typeface="Microsoft Sans Serif"/>
              </a:rPr>
              <a:t> </a:t>
            </a:r>
            <a:r>
              <a:rPr sz="2200" dirty="0">
                <a:latin typeface="Microsoft Sans Serif"/>
                <a:cs typeface="Microsoft Sans Serif"/>
              </a:rPr>
              <a:t>break</a:t>
            </a:r>
            <a:r>
              <a:rPr sz="2200" spc="-20" dirty="0">
                <a:latin typeface="Microsoft Sans Serif"/>
                <a:cs typeface="Microsoft Sans Serif"/>
              </a:rPr>
              <a:t> </a:t>
            </a:r>
            <a:r>
              <a:rPr sz="2200" spc="65" dirty="0">
                <a:latin typeface="Microsoft Sans Serif"/>
                <a:cs typeface="Microsoft Sans Serif"/>
              </a:rPr>
              <a:t>down</a:t>
            </a:r>
            <a:r>
              <a:rPr sz="2200" spc="-20" dirty="0">
                <a:latin typeface="Microsoft Sans Serif"/>
                <a:cs typeface="Microsoft Sans Serif"/>
              </a:rPr>
              <a:t> </a:t>
            </a:r>
            <a:r>
              <a:rPr sz="2200" dirty="0">
                <a:latin typeface="Microsoft Sans Serif"/>
                <a:cs typeface="Microsoft Sans Serif"/>
              </a:rPr>
              <a:t>our</a:t>
            </a:r>
            <a:r>
              <a:rPr sz="2200" spc="-15" dirty="0">
                <a:latin typeface="Microsoft Sans Serif"/>
                <a:cs typeface="Microsoft Sans Serif"/>
              </a:rPr>
              <a:t> </a:t>
            </a:r>
            <a:r>
              <a:rPr sz="2200" dirty="0">
                <a:latin typeface="Microsoft Sans Serif"/>
                <a:cs typeface="Microsoft Sans Serif"/>
              </a:rPr>
              <a:t>sentence</a:t>
            </a:r>
            <a:r>
              <a:rPr sz="2200" spc="-15" dirty="0">
                <a:latin typeface="Microsoft Sans Serif"/>
                <a:cs typeface="Microsoft Sans Serif"/>
              </a:rPr>
              <a:t> </a:t>
            </a:r>
            <a:r>
              <a:rPr sz="2200" spc="110" dirty="0">
                <a:latin typeface="Microsoft Sans Serif"/>
                <a:cs typeface="Microsoft Sans Serif"/>
              </a:rPr>
              <a:t>into</a:t>
            </a:r>
            <a:r>
              <a:rPr sz="2200" spc="-15" dirty="0">
                <a:latin typeface="Microsoft Sans Serif"/>
                <a:cs typeface="Microsoft Sans Serif"/>
              </a:rPr>
              <a:t> </a:t>
            </a:r>
            <a:r>
              <a:rPr sz="2200" spc="70" dirty="0">
                <a:latin typeface="Microsoft Sans Serif"/>
                <a:cs typeface="Microsoft Sans Serif"/>
              </a:rPr>
              <a:t>its</a:t>
            </a:r>
            <a:r>
              <a:rPr sz="2200" spc="-20" dirty="0">
                <a:latin typeface="Microsoft Sans Serif"/>
                <a:cs typeface="Microsoft Sans Serif"/>
              </a:rPr>
              <a:t> </a:t>
            </a:r>
            <a:r>
              <a:rPr sz="2200" spc="65" dirty="0">
                <a:latin typeface="Microsoft Sans Serif"/>
                <a:cs typeface="Microsoft Sans Serif"/>
              </a:rPr>
              <a:t>constituent </a:t>
            </a:r>
            <a:r>
              <a:rPr sz="2200" dirty="0">
                <a:latin typeface="Microsoft Sans Serif"/>
                <a:cs typeface="Microsoft Sans Serif"/>
              </a:rPr>
              <a:t>words</a:t>
            </a:r>
            <a:r>
              <a:rPr sz="2200" spc="10" dirty="0">
                <a:latin typeface="Microsoft Sans Serif"/>
                <a:cs typeface="Microsoft Sans Serif"/>
              </a:rPr>
              <a:t> </a:t>
            </a:r>
            <a:r>
              <a:rPr sz="2200" dirty="0">
                <a:latin typeface="Microsoft Sans Serif"/>
                <a:cs typeface="Microsoft Sans Serif"/>
              </a:rPr>
              <a:t>and</a:t>
            </a:r>
            <a:r>
              <a:rPr sz="2200" spc="10" dirty="0">
                <a:latin typeface="Microsoft Sans Serif"/>
                <a:cs typeface="Microsoft Sans Serif"/>
              </a:rPr>
              <a:t> </a:t>
            </a:r>
            <a:r>
              <a:rPr sz="2200" spc="65" dirty="0">
                <a:latin typeface="Microsoft Sans Serif"/>
                <a:cs typeface="Microsoft Sans Serif"/>
              </a:rPr>
              <a:t>store</a:t>
            </a:r>
            <a:r>
              <a:rPr sz="2200" spc="5" dirty="0">
                <a:latin typeface="Microsoft Sans Serif"/>
                <a:cs typeface="Microsoft Sans Serif"/>
              </a:rPr>
              <a:t> </a:t>
            </a:r>
            <a:r>
              <a:rPr sz="2200" spc="55" dirty="0">
                <a:latin typeface="Microsoft Sans Serif"/>
                <a:cs typeface="Microsoft Sans Serif"/>
              </a:rPr>
              <a:t>them.</a:t>
            </a:r>
            <a:r>
              <a:rPr sz="2200" spc="5" dirty="0">
                <a:latin typeface="Microsoft Sans Serif"/>
                <a:cs typeface="Microsoft Sans Serif"/>
              </a:rPr>
              <a:t> </a:t>
            </a:r>
            <a:r>
              <a:rPr sz="2200" spc="-45" dirty="0">
                <a:latin typeface="Microsoft Sans Serif"/>
                <a:cs typeface="Microsoft Sans Serif"/>
              </a:rPr>
              <a:t>This</a:t>
            </a:r>
            <a:r>
              <a:rPr sz="2200" dirty="0">
                <a:latin typeface="Microsoft Sans Serif"/>
                <a:cs typeface="Microsoft Sans Serif"/>
              </a:rPr>
              <a:t> </a:t>
            </a:r>
            <a:r>
              <a:rPr sz="2200" spc="-20" dirty="0">
                <a:latin typeface="Microsoft Sans Serif"/>
                <a:cs typeface="Microsoft Sans Serif"/>
              </a:rPr>
              <a:t>is</a:t>
            </a:r>
            <a:r>
              <a:rPr sz="2200" spc="5" dirty="0">
                <a:latin typeface="Microsoft Sans Serif"/>
                <a:cs typeface="Microsoft Sans Serif"/>
              </a:rPr>
              <a:t> </a:t>
            </a:r>
            <a:r>
              <a:rPr sz="2200" dirty="0">
                <a:latin typeface="Microsoft Sans Serif"/>
                <a:cs typeface="Microsoft Sans Serif"/>
              </a:rPr>
              <a:t>called tokenizing, </a:t>
            </a:r>
            <a:r>
              <a:rPr sz="2200" spc="-25" dirty="0">
                <a:latin typeface="Microsoft Sans Serif"/>
                <a:cs typeface="Microsoft Sans Serif"/>
              </a:rPr>
              <a:t>and </a:t>
            </a:r>
            <a:r>
              <a:rPr sz="2200" spc="-40" dirty="0">
                <a:latin typeface="Microsoft Sans Serif"/>
                <a:cs typeface="Microsoft Sans Serif"/>
              </a:rPr>
              <a:t>each</a:t>
            </a:r>
            <a:r>
              <a:rPr sz="2200" spc="-80" dirty="0">
                <a:latin typeface="Microsoft Sans Serif"/>
                <a:cs typeface="Microsoft Sans Serif"/>
              </a:rPr>
              <a:t> </a:t>
            </a:r>
            <a:r>
              <a:rPr sz="2200" spc="90" dirty="0">
                <a:latin typeface="Microsoft Sans Serif"/>
                <a:cs typeface="Microsoft Sans Serif"/>
              </a:rPr>
              <a:t>word</a:t>
            </a:r>
            <a:r>
              <a:rPr sz="2200" spc="-85" dirty="0">
                <a:latin typeface="Microsoft Sans Serif"/>
                <a:cs typeface="Microsoft Sans Serif"/>
              </a:rPr>
              <a:t> </a:t>
            </a:r>
            <a:r>
              <a:rPr sz="2200" spc="-10" dirty="0">
                <a:latin typeface="Microsoft Sans Serif"/>
                <a:cs typeface="Microsoft Sans Serif"/>
              </a:rPr>
              <a:t>is</a:t>
            </a:r>
            <a:r>
              <a:rPr sz="2200" spc="-85" dirty="0">
                <a:latin typeface="Microsoft Sans Serif"/>
                <a:cs typeface="Microsoft Sans Serif"/>
              </a:rPr>
              <a:t> </a:t>
            </a:r>
            <a:r>
              <a:rPr sz="2200" dirty="0">
                <a:latin typeface="Microsoft Sans Serif"/>
                <a:cs typeface="Microsoft Sans Serif"/>
              </a:rPr>
              <a:t>called</a:t>
            </a:r>
            <a:r>
              <a:rPr sz="2200" spc="-75" dirty="0">
                <a:latin typeface="Microsoft Sans Serif"/>
                <a:cs typeface="Microsoft Sans Serif"/>
              </a:rPr>
              <a:t> </a:t>
            </a:r>
            <a:r>
              <a:rPr sz="2200" spc="-100" dirty="0">
                <a:latin typeface="Microsoft Sans Serif"/>
                <a:cs typeface="Microsoft Sans Serif"/>
              </a:rPr>
              <a:t>a</a:t>
            </a:r>
            <a:r>
              <a:rPr sz="2200" spc="-85" dirty="0">
                <a:latin typeface="Microsoft Sans Serif"/>
                <a:cs typeface="Microsoft Sans Serif"/>
              </a:rPr>
              <a:t> </a:t>
            </a:r>
            <a:r>
              <a:rPr sz="2200" spc="45" dirty="0">
                <a:latin typeface="Microsoft Sans Serif"/>
                <a:cs typeface="Microsoft Sans Serif"/>
              </a:rPr>
              <a:t>token.</a:t>
            </a:r>
            <a:endParaRPr sz="2200" dirty="0">
              <a:latin typeface="Microsoft Sans Serif"/>
              <a:cs typeface="Microsoft Sans Serif"/>
            </a:endParaRPr>
          </a:p>
        </p:txBody>
      </p:sp>
      <p:sp>
        <p:nvSpPr>
          <p:cNvPr id="5" name="object 5"/>
          <p:cNvSpPr txBox="1"/>
          <p:nvPr/>
        </p:nvSpPr>
        <p:spPr>
          <a:xfrm>
            <a:off x="535940" y="2699905"/>
            <a:ext cx="132715" cy="391795"/>
          </a:xfrm>
          <a:prstGeom prst="rect">
            <a:avLst/>
          </a:prstGeom>
        </p:spPr>
        <p:txBody>
          <a:bodyPr vert="horz" wrap="square" lIns="0" tIns="12700" rIns="0" bIns="0" rtlCol="0">
            <a:spAutoFit/>
          </a:bodyPr>
          <a:lstStyle/>
          <a:p>
            <a:pPr marL="12700">
              <a:lnSpc>
                <a:spcPct val="100000"/>
              </a:lnSpc>
              <a:spcBef>
                <a:spcPts val="100"/>
              </a:spcBef>
            </a:pPr>
            <a:r>
              <a:rPr sz="2400" spc="-50" dirty="0">
                <a:solidFill>
                  <a:srgbClr val="6697CC"/>
                </a:solidFill>
                <a:latin typeface="Arial"/>
                <a:cs typeface="Arial"/>
              </a:rPr>
              <a:t>•</a:t>
            </a:r>
            <a:endParaRPr sz="2400">
              <a:latin typeface="Arial"/>
              <a:cs typeface="Arial"/>
            </a:endParaRPr>
          </a:p>
        </p:txBody>
      </p:sp>
      <p:pic>
        <p:nvPicPr>
          <p:cNvPr id="7" name="object 7"/>
          <p:cNvPicPr/>
          <p:nvPr/>
        </p:nvPicPr>
        <p:blipFill>
          <a:blip r:embed="rId2" cstate="print"/>
          <a:stretch>
            <a:fillRect/>
          </a:stretch>
        </p:blipFill>
        <p:spPr>
          <a:xfrm>
            <a:off x="863993" y="4055402"/>
            <a:ext cx="7848003" cy="1920239"/>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2297" y="472169"/>
            <a:ext cx="7886700" cy="1028487"/>
          </a:xfrm>
          <a:prstGeom prst="rect">
            <a:avLst/>
          </a:prstGeom>
        </p:spPr>
        <p:txBody>
          <a:bodyPr vert="horz" wrap="square" lIns="0" tIns="12700" rIns="0" bIns="0" rtlCol="0">
            <a:spAutoFit/>
          </a:bodyPr>
          <a:lstStyle/>
          <a:p>
            <a:pPr marL="12700">
              <a:lnSpc>
                <a:spcPct val="100000"/>
              </a:lnSpc>
              <a:spcBef>
                <a:spcPts val="100"/>
              </a:spcBef>
            </a:pPr>
            <a:r>
              <a:rPr dirty="0">
                <a:solidFill>
                  <a:srgbClr val="FF0000"/>
                </a:solidFill>
              </a:rPr>
              <a:t>Removing</a:t>
            </a:r>
            <a:r>
              <a:rPr spc="-10" dirty="0">
                <a:solidFill>
                  <a:srgbClr val="FF0000"/>
                </a:solidFill>
              </a:rPr>
              <a:t> </a:t>
            </a:r>
            <a:r>
              <a:rPr dirty="0">
                <a:solidFill>
                  <a:srgbClr val="FF0000"/>
                </a:solidFill>
              </a:rPr>
              <a:t>Stop</a:t>
            </a:r>
            <a:r>
              <a:rPr spc="10" dirty="0">
                <a:solidFill>
                  <a:srgbClr val="FF0000"/>
                </a:solidFill>
              </a:rPr>
              <a:t> </a:t>
            </a:r>
            <a:r>
              <a:rPr spc="-10" dirty="0">
                <a:solidFill>
                  <a:srgbClr val="FF0000"/>
                </a:solidFill>
              </a:rPr>
              <a:t>Words</a:t>
            </a:r>
            <a:br>
              <a:rPr lang="en-US" sz="3600" dirty="0">
                <a:latin typeface="Arial"/>
                <a:cs typeface="Arial"/>
              </a:rPr>
            </a:br>
            <a:endParaRPr spc="-10" dirty="0">
              <a:solidFill>
                <a:srgbClr val="FF0000"/>
              </a:solidFill>
            </a:endParaRPr>
          </a:p>
        </p:txBody>
      </p:sp>
      <p:sp>
        <p:nvSpPr>
          <p:cNvPr id="4" name="object 4"/>
          <p:cNvSpPr txBox="1">
            <a:spLocks noGrp="1"/>
          </p:cNvSpPr>
          <p:nvPr>
            <p:ph idx="1"/>
          </p:nvPr>
        </p:nvSpPr>
        <p:spPr>
          <a:xfrm>
            <a:off x="761364" y="1501101"/>
            <a:ext cx="7753985" cy="2241639"/>
          </a:xfrm>
          <a:prstGeom prst="rect">
            <a:avLst/>
          </a:prstGeom>
        </p:spPr>
        <p:txBody>
          <a:bodyPr vert="horz" wrap="square" lIns="0" tIns="12700" rIns="0" bIns="0" rtlCol="0">
            <a:spAutoFit/>
          </a:bodyPr>
          <a:lstStyle/>
          <a:p>
            <a:pPr marL="0" marR="5080" indent="0">
              <a:lnSpc>
                <a:spcPct val="100000"/>
              </a:lnSpc>
              <a:spcBef>
                <a:spcPts val="100"/>
              </a:spcBef>
              <a:buNone/>
            </a:pPr>
            <a:r>
              <a:rPr lang="en-US" sz="2400" spc="-10" dirty="0"/>
              <a:t>We </a:t>
            </a:r>
            <a:r>
              <a:rPr sz="2400" spc="-50" dirty="0"/>
              <a:t>can</a:t>
            </a:r>
            <a:r>
              <a:rPr sz="2400" spc="-60" dirty="0"/>
              <a:t> </a:t>
            </a:r>
            <a:r>
              <a:rPr sz="2400" dirty="0"/>
              <a:t>make</a:t>
            </a:r>
            <a:r>
              <a:rPr sz="2400" spc="-55" dirty="0"/>
              <a:t> </a:t>
            </a:r>
            <a:r>
              <a:rPr sz="2400" spc="105" dirty="0"/>
              <a:t>the</a:t>
            </a:r>
            <a:r>
              <a:rPr sz="2400" spc="-65" dirty="0"/>
              <a:t> </a:t>
            </a:r>
            <a:r>
              <a:rPr sz="2400" dirty="0"/>
              <a:t>learning</a:t>
            </a:r>
            <a:r>
              <a:rPr sz="2400" spc="-60" dirty="0"/>
              <a:t> </a:t>
            </a:r>
            <a:r>
              <a:rPr sz="2400" spc="-10" dirty="0"/>
              <a:t>process</a:t>
            </a:r>
            <a:r>
              <a:rPr sz="2400" spc="-55" dirty="0"/>
              <a:t> </a:t>
            </a:r>
            <a:r>
              <a:rPr sz="2400" spc="70" dirty="0"/>
              <a:t>faster</a:t>
            </a:r>
            <a:r>
              <a:rPr sz="2400" spc="-60" dirty="0"/>
              <a:t> </a:t>
            </a:r>
            <a:r>
              <a:rPr sz="2400" dirty="0"/>
              <a:t>by</a:t>
            </a:r>
            <a:r>
              <a:rPr sz="2400" spc="-65" dirty="0"/>
              <a:t> </a:t>
            </a:r>
            <a:r>
              <a:rPr sz="2400" spc="105" dirty="0"/>
              <a:t>getting</a:t>
            </a:r>
            <a:r>
              <a:rPr sz="2400" spc="-55" dirty="0"/>
              <a:t> </a:t>
            </a:r>
            <a:r>
              <a:rPr sz="2400" spc="55" dirty="0"/>
              <a:t>rid </a:t>
            </a:r>
            <a:r>
              <a:rPr sz="2400" spc="160" dirty="0"/>
              <a:t>of</a:t>
            </a:r>
            <a:r>
              <a:rPr sz="2400" spc="-15" dirty="0"/>
              <a:t> </a:t>
            </a:r>
            <a:r>
              <a:rPr sz="2400" dirty="0"/>
              <a:t>non-essential</a:t>
            </a:r>
            <a:r>
              <a:rPr sz="2400" spc="-10" dirty="0"/>
              <a:t> </a:t>
            </a:r>
            <a:r>
              <a:rPr sz="2400" dirty="0"/>
              <a:t>words,</a:t>
            </a:r>
            <a:r>
              <a:rPr sz="2400" spc="-15" dirty="0"/>
              <a:t> </a:t>
            </a:r>
            <a:r>
              <a:rPr sz="2400" dirty="0"/>
              <a:t>which</a:t>
            </a:r>
            <a:r>
              <a:rPr sz="2400" spc="-10" dirty="0"/>
              <a:t> </a:t>
            </a:r>
            <a:r>
              <a:rPr sz="2400" dirty="0"/>
              <a:t>add</a:t>
            </a:r>
            <a:r>
              <a:rPr sz="2400" spc="-10" dirty="0"/>
              <a:t> </a:t>
            </a:r>
            <a:r>
              <a:rPr sz="2400" spc="140" dirty="0"/>
              <a:t>little</a:t>
            </a:r>
            <a:r>
              <a:rPr sz="2400" spc="-15" dirty="0"/>
              <a:t> </a:t>
            </a:r>
            <a:r>
              <a:rPr sz="2400" dirty="0"/>
              <a:t>meaning</a:t>
            </a:r>
            <a:r>
              <a:rPr sz="2400" spc="-10" dirty="0"/>
              <a:t> </a:t>
            </a:r>
            <a:r>
              <a:rPr sz="2400" spc="180" dirty="0"/>
              <a:t>to</a:t>
            </a:r>
            <a:r>
              <a:rPr sz="2400" spc="-15" dirty="0"/>
              <a:t> </a:t>
            </a:r>
            <a:r>
              <a:rPr sz="2400" spc="45" dirty="0"/>
              <a:t>our </a:t>
            </a:r>
            <a:r>
              <a:rPr sz="2400" spc="80" dirty="0"/>
              <a:t>statement</a:t>
            </a:r>
            <a:r>
              <a:rPr sz="2400" spc="-90" dirty="0"/>
              <a:t> </a:t>
            </a:r>
            <a:r>
              <a:rPr sz="2400" dirty="0"/>
              <a:t>and</a:t>
            </a:r>
            <a:r>
              <a:rPr sz="2400" spc="-90" dirty="0"/>
              <a:t> </a:t>
            </a:r>
            <a:r>
              <a:rPr sz="2400" dirty="0"/>
              <a:t>are</a:t>
            </a:r>
            <a:r>
              <a:rPr sz="2400" spc="-85" dirty="0"/>
              <a:t> </a:t>
            </a:r>
            <a:r>
              <a:rPr sz="2400" spc="65" dirty="0"/>
              <a:t>just</a:t>
            </a:r>
            <a:r>
              <a:rPr sz="2400" spc="-90" dirty="0"/>
              <a:t> </a:t>
            </a:r>
            <a:r>
              <a:rPr sz="2400" spc="85" dirty="0"/>
              <a:t>there</a:t>
            </a:r>
            <a:r>
              <a:rPr sz="2400" spc="-75" dirty="0"/>
              <a:t> </a:t>
            </a:r>
            <a:r>
              <a:rPr sz="2400" spc="180" dirty="0"/>
              <a:t>to</a:t>
            </a:r>
            <a:r>
              <a:rPr sz="2400" spc="-80" dirty="0"/>
              <a:t> </a:t>
            </a:r>
            <a:r>
              <a:rPr sz="2400" dirty="0"/>
              <a:t>make</a:t>
            </a:r>
            <a:r>
              <a:rPr sz="2400" spc="-80" dirty="0"/>
              <a:t> </a:t>
            </a:r>
            <a:r>
              <a:rPr sz="2400" spc="70" dirty="0"/>
              <a:t>our</a:t>
            </a:r>
            <a:r>
              <a:rPr sz="2400" spc="-85" dirty="0"/>
              <a:t> </a:t>
            </a:r>
            <a:r>
              <a:rPr sz="2400" spc="70" dirty="0"/>
              <a:t>statement </a:t>
            </a:r>
            <a:r>
              <a:rPr sz="2400" dirty="0"/>
              <a:t>sound</a:t>
            </a:r>
            <a:r>
              <a:rPr sz="2400" spc="-75" dirty="0"/>
              <a:t> </a:t>
            </a:r>
            <a:r>
              <a:rPr sz="2400" spc="55" dirty="0"/>
              <a:t>more</a:t>
            </a:r>
            <a:r>
              <a:rPr sz="2400" spc="-70" dirty="0"/>
              <a:t> </a:t>
            </a:r>
            <a:r>
              <a:rPr sz="2400" spc="-20" dirty="0"/>
              <a:t>cohesive.</a:t>
            </a:r>
            <a:r>
              <a:rPr sz="2400" spc="-80" dirty="0"/>
              <a:t> </a:t>
            </a:r>
            <a:endParaRPr lang="en-US" sz="2400" spc="-80" dirty="0"/>
          </a:p>
          <a:p>
            <a:pPr marL="0" marR="5080" indent="0">
              <a:lnSpc>
                <a:spcPct val="100000"/>
              </a:lnSpc>
              <a:spcBef>
                <a:spcPts val="100"/>
              </a:spcBef>
              <a:buNone/>
            </a:pPr>
            <a:r>
              <a:rPr sz="2400" dirty="0"/>
              <a:t>Words</a:t>
            </a:r>
            <a:r>
              <a:rPr sz="2400" spc="-80" dirty="0"/>
              <a:t> </a:t>
            </a:r>
            <a:r>
              <a:rPr sz="2400" spc="-40" dirty="0"/>
              <a:t>such</a:t>
            </a:r>
            <a:r>
              <a:rPr sz="2400" spc="-80" dirty="0"/>
              <a:t> </a:t>
            </a:r>
            <a:r>
              <a:rPr sz="2400" spc="-125" dirty="0"/>
              <a:t>as</a:t>
            </a:r>
            <a:r>
              <a:rPr sz="2400" spc="-75" dirty="0"/>
              <a:t> </a:t>
            </a:r>
            <a:r>
              <a:rPr sz="2400" spc="-50" dirty="0"/>
              <a:t>was,</a:t>
            </a:r>
            <a:r>
              <a:rPr sz="2400" spc="-85" dirty="0"/>
              <a:t> </a:t>
            </a:r>
            <a:r>
              <a:rPr sz="2400" dirty="0"/>
              <a:t>in,</a:t>
            </a:r>
            <a:r>
              <a:rPr sz="2400" spc="-80" dirty="0"/>
              <a:t> </a:t>
            </a:r>
            <a:r>
              <a:rPr sz="2400" spc="-45" dirty="0"/>
              <a:t>is,</a:t>
            </a:r>
            <a:r>
              <a:rPr sz="2400" spc="-80" dirty="0"/>
              <a:t> </a:t>
            </a:r>
            <a:r>
              <a:rPr sz="2400" spc="-10" dirty="0"/>
              <a:t>and,</a:t>
            </a:r>
            <a:r>
              <a:rPr sz="2400" spc="-75" dirty="0"/>
              <a:t> </a:t>
            </a:r>
            <a:r>
              <a:rPr sz="2400" spc="40" dirty="0"/>
              <a:t>the, </a:t>
            </a:r>
            <a:r>
              <a:rPr sz="2400" dirty="0"/>
              <a:t>are</a:t>
            </a:r>
            <a:r>
              <a:rPr sz="2400" spc="-30" dirty="0"/>
              <a:t> </a:t>
            </a:r>
            <a:r>
              <a:rPr sz="2400" dirty="0"/>
              <a:t>called</a:t>
            </a:r>
            <a:r>
              <a:rPr sz="2400" spc="-30" dirty="0"/>
              <a:t> </a:t>
            </a:r>
            <a:r>
              <a:rPr sz="2400" spc="70" dirty="0"/>
              <a:t>stop</a:t>
            </a:r>
            <a:r>
              <a:rPr sz="2400" spc="-35" dirty="0"/>
              <a:t> </a:t>
            </a:r>
            <a:r>
              <a:rPr sz="2400" dirty="0"/>
              <a:t>words</a:t>
            </a:r>
            <a:r>
              <a:rPr sz="2400" spc="-35" dirty="0"/>
              <a:t> </a:t>
            </a:r>
            <a:r>
              <a:rPr sz="2400" dirty="0"/>
              <a:t>and</a:t>
            </a:r>
            <a:r>
              <a:rPr sz="2400" spc="-25" dirty="0"/>
              <a:t> </a:t>
            </a:r>
            <a:r>
              <a:rPr sz="2400" spc="-50" dirty="0"/>
              <a:t>can</a:t>
            </a:r>
            <a:r>
              <a:rPr sz="2400" spc="-35" dirty="0"/>
              <a:t> </a:t>
            </a:r>
            <a:r>
              <a:rPr sz="2400" dirty="0"/>
              <a:t>be</a:t>
            </a:r>
            <a:r>
              <a:rPr sz="2400" spc="-40" dirty="0"/>
              <a:t> </a:t>
            </a:r>
            <a:r>
              <a:rPr sz="2400" spc="-10" dirty="0"/>
              <a:t>removed.</a:t>
            </a:r>
            <a:endParaRPr sz="2400" dirty="0"/>
          </a:p>
        </p:txBody>
      </p:sp>
      <p:sp>
        <p:nvSpPr>
          <p:cNvPr id="3" name="object 3"/>
          <p:cNvSpPr txBox="1"/>
          <p:nvPr/>
        </p:nvSpPr>
        <p:spPr>
          <a:xfrm>
            <a:off x="535940" y="1501101"/>
            <a:ext cx="132715" cy="1910779"/>
          </a:xfrm>
          <a:prstGeom prst="rect">
            <a:avLst/>
          </a:prstGeom>
        </p:spPr>
        <p:txBody>
          <a:bodyPr vert="horz" wrap="square" lIns="0" tIns="12700" rIns="0" bIns="0" rtlCol="0">
            <a:spAutoFit/>
          </a:bodyPr>
          <a:lstStyle/>
          <a:p>
            <a:pPr marL="12700">
              <a:lnSpc>
                <a:spcPct val="100000"/>
              </a:lnSpc>
              <a:spcBef>
                <a:spcPts val="100"/>
              </a:spcBef>
            </a:pPr>
            <a:r>
              <a:rPr lang="en-US" sz="2400" spc="-50" dirty="0">
                <a:solidFill>
                  <a:srgbClr val="6697CC"/>
                </a:solidFill>
                <a:latin typeface="Arial"/>
                <a:cs typeface="Arial"/>
              </a:rPr>
              <a:t>•</a:t>
            </a:r>
          </a:p>
          <a:p>
            <a:pPr marL="12700">
              <a:lnSpc>
                <a:spcPct val="100000"/>
              </a:lnSpc>
              <a:spcBef>
                <a:spcPts val="100"/>
              </a:spcBef>
            </a:pPr>
            <a:endParaRPr lang="en-US" sz="2400" spc="-50" dirty="0">
              <a:solidFill>
                <a:srgbClr val="6697CC"/>
              </a:solidFill>
              <a:latin typeface="Arial"/>
              <a:cs typeface="Arial"/>
            </a:endParaRPr>
          </a:p>
          <a:p>
            <a:pPr marL="12700">
              <a:lnSpc>
                <a:spcPct val="100000"/>
              </a:lnSpc>
              <a:spcBef>
                <a:spcPts val="100"/>
              </a:spcBef>
            </a:pPr>
            <a:endParaRPr lang="en-US" sz="2400" spc="-50" dirty="0">
              <a:solidFill>
                <a:srgbClr val="6697CC"/>
              </a:solidFill>
              <a:latin typeface="Arial"/>
              <a:cs typeface="Arial"/>
            </a:endParaRPr>
          </a:p>
          <a:p>
            <a:pPr marL="12700">
              <a:lnSpc>
                <a:spcPct val="100000"/>
              </a:lnSpc>
              <a:spcBef>
                <a:spcPts val="100"/>
              </a:spcBef>
            </a:pPr>
            <a:endParaRPr lang="en-US" sz="2400" spc="-50" dirty="0">
              <a:solidFill>
                <a:srgbClr val="6697CC"/>
              </a:solidFill>
              <a:latin typeface="Arial"/>
              <a:cs typeface="Arial"/>
            </a:endParaRPr>
          </a:p>
          <a:p>
            <a:pPr marL="12700">
              <a:lnSpc>
                <a:spcPct val="100000"/>
              </a:lnSpc>
              <a:spcBef>
                <a:spcPts val="100"/>
              </a:spcBef>
            </a:pPr>
            <a:r>
              <a:rPr sz="2400" spc="-50" dirty="0">
                <a:solidFill>
                  <a:srgbClr val="6697CC"/>
                </a:solidFill>
                <a:latin typeface="Arial"/>
                <a:cs typeface="Arial"/>
              </a:rPr>
              <a:t>•</a:t>
            </a:r>
            <a:endParaRPr sz="2400" dirty="0">
              <a:latin typeface="Arial"/>
              <a:cs typeface="Arial"/>
            </a:endParaRPr>
          </a:p>
        </p:txBody>
      </p:sp>
      <p:pic>
        <p:nvPicPr>
          <p:cNvPr id="6" name="object 6"/>
          <p:cNvPicPr/>
          <p:nvPr/>
        </p:nvPicPr>
        <p:blipFill>
          <a:blip r:embed="rId2" cstate="print"/>
          <a:stretch>
            <a:fillRect/>
          </a:stretch>
        </p:blipFill>
        <p:spPr>
          <a:xfrm>
            <a:off x="1511998" y="3743629"/>
            <a:ext cx="6314757" cy="228564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767580"/>
            <a:ext cx="7886700" cy="520655"/>
          </a:xfrm>
          <a:prstGeom prst="rect">
            <a:avLst/>
          </a:prstGeom>
        </p:spPr>
        <p:txBody>
          <a:bodyPr vert="horz" wrap="square" lIns="0" tIns="12700" rIns="0" bIns="0" rtlCol="0">
            <a:spAutoFit/>
          </a:bodyPr>
          <a:lstStyle/>
          <a:p>
            <a:pPr marL="12700">
              <a:lnSpc>
                <a:spcPct val="100000"/>
              </a:lnSpc>
              <a:spcBef>
                <a:spcPts val="100"/>
              </a:spcBef>
            </a:pPr>
            <a:r>
              <a:rPr spc="-10" dirty="0">
                <a:solidFill>
                  <a:srgbClr val="FF0000"/>
                </a:solidFill>
              </a:rPr>
              <a:t>Stemming</a:t>
            </a:r>
          </a:p>
        </p:txBody>
      </p:sp>
      <p:sp>
        <p:nvSpPr>
          <p:cNvPr id="3" name="object 3"/>
          <p:cNvSpPr txBox="1"/>
          <p:nvPr/>
        </p:nvSpPr>
        <p:spPr>
          <a:xfrm>
            <a:off x="535940" y="1501101"/>
            <a:ext cx="132715" cy="391795"/>
          </a:xfrm>
          <a:prstGeom prst="rect">
            <a:avLst/>
          </a:prstGeom>
        </p:spPr>
        <p:txBody>
          <a:bodyPr vert="horz" wrap="square" lIns="0" tIns="12700" rIns="0" bIns="0" rtlCol="0">
            <a:spAutoFit/>
          </a:bodyPr>
          <a:lstStyle/>
          <a:p>
            <a:pPr marL="12700">
              <a:lnSpc>
                <a:spcPct val="100000"/>
              </a:lnSpc>
              <a:spcBef>
                <a:spcPts val="100"/>
              </a:spcBef>
            </a:pPr>
            <a:r>
              <a:rPr sz="2400" spc="-50" dirty="0">
                <a:solidFill>
                  <a:srgbClr val="6697CC"/>
                </a:solidFill>
                <a:latin typeface="Arial"/>
                <a:cs typeface="Arial"/>
              </a:rPr>
              <a:t>•</a:t>
            </a:r>
            <a:endParaRPr sz="2400">
              <a:latin typeface="Arial"/>
              <a:cs typeface="Arial"/>
            </a:endParaRPr>
          </a:p>
        </p:txBody>
      </p:sp>
      <p:sp>
        <p:nvSpPr>
          <p:cNvPr id="4" name="object 4"/>
          <p:cNvSpPr txBox="1"/>
          <p:nvPr/>
        </p:nvSpPr>
        <p:spPr>
          <a:xfrm>
            <a:off x="879016" y="1517662"/>
            <a:ext cx="7960184" cy="689932"/>
          </a:xfrm>
          <a:prstGeom prst="rect">
            <a:avLst/>
          </a:prstGeom>
        </p:spPr>
        <p:txBody>
          <a:bodyPr vert="horz" wrap="square" lIns="0" tIns="12700" rIns="0" bIns="0" rtlCol="0">
            <a:spAutoFit/>
          </a:bodyPr>
          <a:lstStyle/>
          <a:p>
            <a:pPr marL="12700" marR="5080">
              <a:lnSpc>
                <a:spcPct val="100000"/>
              </a:lnSpc>
              <a:spcBef>
                <a:spcPts val="100"/>
              </a:spcBef>
            </a:pPr>
            <a:r>
              <a:rPr sz="2200" spc="135" dirty="0">
                <a:latin typeface="Microsoft Sans Serif"/>
                <a:cs typeface="Microsoft Sans Serif"/>
              </a:rPr>
              <a:t>It</a:t>
            </a:r>
            <a:r>
              <a:rPr sz="2200" spc="-80" dirty="0">
                <a:latin typeface="Microsoft Sans Serif"/>
                <a:cs typeface="Microsoft Sans Serif"/>
              </a:rPr>
              <a:t> </a:t>
            </a:r>
            <a:r>
              <a:rPr sz="2200" spc="-20" dirty="0">
                <a:latin typeface="Microsoft Sans Serif"/>
                <a:cs typeface="Microsoft Sans Serif"/>
              </a:rPr>
              <a:t>is</a:t>
            </a:r>
            <a:r>
              <a:rPr sz="2200" spc="-75" dirty="0">
                <a:latin typeface="Microsoft Sans Serif"/>
                <a:cs typeface="Microsoft Sans Serif"/>
              </a:rPr>
              <a:t> </a:t>
            </a:r>
            <a:r>
              <a:rPr sz="2200" spc="105" dirty="0">
                <a:latin typeface="Microsoft Sans Serif"/>
                <a:cs typeface="Microsoft Sans Serif"/>
              </a:rPr>
              <a:t>the</a:t>
            </a:r>
            <a:r>
              <a:rPr sz="2200" spc="-65" dirty="0">
                <a:latin typeface="Microsoft Sans Serif"/>
                <a:cs typeface="Microsoft Sans Serif"/>
              </a:rPr>
              <a:t> </a:t>
            </a:r>
            <a:r>
              <a:rPr sz="2200" spc="-10" dirty="0">
                <a:latin typeface="Microsoft Sans Serif"/>
                <a:cs typeface="Microsoft Sans Serif"/>
              </a:rPr>
              <a:t>process</a:t>
            </a:r>
            <a:r>
              <a:rPr sz="2200" spc="-75" dirty="0">
                <a:latin typeface="Microsoft Sans Serif"/>
                <a:cs typeface="Microsoft Sans Serif"/>
              </a:rPr>
              <a:t> </a:t>
            </a:r>
            <a:r>
              <a:rPr sz="2200" spc="155" dirty="0">
                <a:latin typeface="Microsoft Sans Serif"/>
                <a:cs typeface="Microsoft Sans Serif"/>
              </a:rPr>
              <a:t>of</a:t>
            </a:r>
            <a:r>
              <a:rPr sz="2200" spc="-75" dirty="0">
                <a:latin typeface="Microsoft Sans Serif"/>
                <a:cs typeface="Microsoft Sans Serif"/>
              </a:rPr>
              <a:t> </a:t>
            </a:r>
            <a:r>
              <a:rPr sz="2200" spc="55" dirty="0">
                <a:latin typeface="Microsoft Sans Serif"/>
                <a:cs typeface="Microsoft Sans Serif"/>
              </a:rPr>
              <a:t>obtaining</a:t>
            </a:r>
            <a:r>
              <a:rPr sz="2200" spc="-60" dirty="0">
                <a:latin typeface="Microsoft Sans Serif"/>
                <a:cs typeface="Microsoft Sans Serif"/>
              </a:rPr>
              <a:t> </a:t>
            </a:r>
            <a:r>
              <a:rPr sz="2200" spc="105" dirty="0">
                <a:latin typeface="Microsoft Sans Serif"/>
                <a:cs typeface="Microsoft Sans Serif"/>
              </a:rPr>
              <a:t>the</a:t>
            </a:r>
            <a:r>
              <a:rPr sz="2200" spc="-80" dirty="0">
                <a:latin typeface="Microsoft Sans Serif"/>
                <a:cs typeface="Microsoft Sans Serif"/>
              </a:rPr>
              <a:t> </a:t>
            </a:r>
            <a:r>
              <a:rPr sz="2200" dirty="0">
                <a:latin typeface="Microsoft Sans Serif"/>
                <a:cs typeface="Microsoft Sans Serif"/>
              </a:rPr>
              <a:t>Word</a:t>
            </a:r>
            <a:r>
              <a:rPr sz="2200" spc="-70" dirty="0">
                <a:latin typeface="Microsoft Sans Serif"/>
                <a:cs typeface="Microsoft Sans Serif"/>
              </a:rPr>
              <a:t> </a:t>
            </a:r>
            <a:r>
              <a:rPr sz="2200" dirty="0">
                <a:latin typeface="Microsoft Sans Serif"/>
                <a:cs typeface="Microsoft Sans Serif"/>
              </a:rPr>
              <a:t>Stem</a:t>
            </a:r>
            <a:r>
              <a:rPr sz="2200" spc="-75" dirty="0">
                <a:latin typeface="Microsoft Sans Serif"/>
                <a:cs typeface="Microsoft Sans Serif"/>
              </a:rPr>
              <a:t> </a:t>
            </a:r>
            <a:r>
              <a:rPr sz="2200" spc="160" dirty="0">
                <a:latin typeface="Microsoft Sans Serif"/>
                <a:cs typeface="Microsoft Sans Serif"/>
              </a:rPr>
              <a:t>of</a:t>
            </a:r>
            <a:r>
              <a:rPr sz="2200" spc="-75" dirty="0">
                <a:latin typeface="Microsoft Sans Serif"/>
                <a:cs typeface="Microsoft Sans Serif"/>
              </a:rPr>
              <a:t> </a:t>
            </a:r>
            <a:r>
              <a:rPr sz="2200" spc="-100" dirty="0">
                <a:latin typeface="Microsoft Sans Serif"/>
                <a:cs typeface="Microsoft Sans Serif"/>
              </a:rPr>
              <a:t>a</a:t>
            </a:r>
            <a:r>
              <a:rPr sz="2200" spc="-75" dirty="0">
                <a:latin typeface="Microsoft Sans Serif"/>
                <a:cs typeface="Microsoft Sans Serif"/>
              </a:rPr>
              <a:t> </a:t>
            </a:r>
            <a:r>
              <a:rPr sz="2200" spc="35" dirty="0">
                <a:latin typeface="Microsoft Sans Serif"/>
                <a:cs typeface="Microsoft Sans Serif"/>
              </a:rPr>
              <a:t>word. </a:t>
            </a:r>
            <a:r>
              <a:rPr sz="2200" spc="50" dirty="0">
                <a:latin typeface="Microsoft Sans Serif"/>
                <a:cs typeface="Microsoft Sans Serif"/>
              </a:rPr>
              <a:t>Word</a:t>
            </a:r>
            <a:r>
              <a:rPr sz="2200" spc="5" dirty="0">
                <a:latin typeface="Microsoft Sans Serif"/>
                <a:cs typeface="Microsoft Sans Serif"/>
              </a:rPr>
              <a:t> </a:t>
            </a:r>
            <a:r>
              <a:rPr sz="2200" dirty="0">
                <a:latin typeface="Microsoft Sans Serif"/>
                <a:cs typeface="Microsoft Sans Serif"/>
              </a:rPr>
              <a:t>Stem</a:t>
            </a:r>
            <a:r>
              <a:rPr sz="2200" spc="-5" dirty="0">
                <a:latin typeface="Microsoft Sans Serif"/>
                <a:cs typeface="Microsoft Sans Serif"/>
              </a:rPr>
              <a:t> </a:t>
            </a:r>
            <a:r>
              <a:rPr sz="2200" dirty="0">
                <a:latin typeface="Microsoft Sans Serif"/>
                <a:cs typeface="Microsoft Sans Serif"/>
              </a:rPr>
              <a:t>gives new</a:t>
            </a:r>
            <a:r>
              <a:rPr sz="2200" spc="-5" dirty="0">
                <a:latin typeface="Microsoft Sans Serif"/>
                <a:cs typeface="Microsoft Sans Serif"/>
              </a:rPr>
              <a:t> </a:t>
            </a:r>
            <a:r>
              <a:rPr sz="2200" dirty="0">
                <a:latin typeface="Microsoft Sans Serif"/>
                <a:cs typeface="Microsoft Sans Serif"/>
              </a:rPr>
              <a:t>words</a:t>
            </a:r>
            <a:r>
              <a:rPr sz="2200" spc="5" dirty="0">
                <a:latin typeface="Microsoft Sans Serif"/>
                <a:cs typeface="Microsoft Sans Serif"/>
              </a:rPr>
              <a:t> </a:t>
            </a:r>
            <a:r>
              <a:rPr sz="2200" dirty="0">
                <a:latin typeface="Microsoft Sans Serif"/>
                <a:cs typeface="Microsoft Sans Serif"/>
              </a:rPr>
              <a:t>upon</a:t>
            </a:r>
            <a:r>
              <a:rPr sz="2200" spc="5" dirty="0">
                <a:latin typeface="Microsoft Sans Serif"/>
                <a:cs typeface="Microsoft Sans Serif"/>
              </a:rPr>
              <a:t> </a:t>
            </a:r>
            <a:r>
              <a:rPr sz="2200" dirty="0">
                <a:latin typeface="Microsoft Sans Serif"/>
                <a:cs typeface="Microsoft Sans Serif"/>
              </a:rPr>
              <a:t>adding </a:t>
            </a:r>
            <a:r>
              <a:rPr sz="2200" spc="50" dirty="0">
                <a:latin typeface="Microsoft Sans Serif"/>
                <a:cs typeface="Microsoft Sans Serif"/>
              </a:rPr>
              <a:t>affixes</a:t>
            </a:r>
            <a:r>
              <a:rPr sz="2200" dirty="0">
                <a:latin typeface="Microsoft Sans Serif"/>
                <a:cs typeface="Microsoft Sans Serif"/>
              </a:rPr>
              <a:t> </a:t>
            </a:r>
            <a:r>
              <a:rPr sz="2200" spc="155" dirty="0">
                <a:latin typeface="Microsoft Sans Serif"/>
                <a:cs typeface="Microsoft Sans Serif"/>
              </a:rPr>
              <a:t>to </a:t>
            </a:r>
            <a:r>
              <a:rPr sz="2200" spc="70" dirty="0">
                <a:latin typeface="Microsoft Sans Serif"/>
                <a:cs typeface="Microsoft Sans Serif"/>
              </a:rPr>
              <a:t>them</a:t>
            </a:r>
            <a:endParaRPr sz="2200" dirty="0">
              <a:latin typeface="Microsoft Sans Serif"/>
              <a:cs typeface="Microsoft Sans Serif"/>
            </a:endParaRPr>
          </a:p>
        </p:txBody>
      </p:sp>
      <p:pic>
        <p:nvPicPr>
          <p:cNvPr id="6" name="object 6"/>
          <p:cNvPicPr/>
          <p:nvPr/>
        </p:nvPicPr>
        <p:blipFill>
          <a:blip r:embed="rId2" cstate="print"/>
          <a:stretch>
            <a:fillRect/>
          </a:stretch>
        </p:blipFill>
        <p:spPr>
          <a:xfrm>
            <a:off x="2107438" y="3228124"/>
            <a:ext cx="4876558" cy="2171522"/>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295400" y="3779646"/>
            <a:ext cx="6768604" cy="2657157"/>
          </a:xfrm>
          <a:prstGeom prst="rect">
            <a:avLst/>
          </a:prstGeom>
        </p:spPr>
      </p:pic>
      <p:sp>
        <p:nvSpPr>
          <p:cNvPr id="3" name="object 3"/>
          <p:cNvSpPr txBox="1">
            <a:spLocks noGrp="1"/>
          </p:cNvSpPr>
          <p:nvPr>
            <p:ph type="title"/>
          </p:nvPr>
        </p:nvSpPr>
        <p:spPr>
          <a:xfrm>
            <a:off x="628650" y="767580"/>
            <a:ext cx="7886700" cy="520655"/>
          </a:xfrm>
          <a:prstGeom prst="rect">
            <a:avLst/>
          </a:prstGeom>
        </p:spPr>
        <p:txBody>
          <a:bodyPr vert="horz" wrap="square" lIns="0" tIns="12700" rIns="0" bIns="0" rtlCol="0">
            <a:spAutoFit/>
          </a:bodyPr>
          <a:lstStyle/>
          <a:p>
            <a:pPr marL="12700">
              <a:lnSpc>
                <a:spcPct val="100000"/>
              </a:lnSpc>
              <a:spcBef>
                <a:spcPts val="100"/>
              </a:spcBef>
            </a:pPr>
            <a:r>
              <a:rPr spc="55" dirty="0">
                <a:solidFill>
                  <a:srgbClr val="FF0000"/>
                </a:solidFill>
              </a:rPr>
              <a:t>Lemmatization</a:t>
            </a:r>
          </a:p>
        </p:txBody>
      </p:sp>
      <p:sp>
        <p:nvSpPr>
          <p:cNvPr id="4" name="object 4"/>
          <p:cNvSpPr txBox="1"/>
          <p:nvPr/>
        </p:nvSpPr>
        <p:spPr>
          <a:xfrm>
            <a:off x="533400" y="1504083"/>
            <a:ext cx="95250" cy="1910779"/>
          </a:xfrm>
          <a:prstGeom prst="rect">
            <a:avLst/>
          </a:prstGeom>
        </p:spPr>
        <p:txBody>
          <a:bodyPr vert="horz" wrap="square" lIns="0" tIns="12700" rIns="0" bIns="0" rtlCol="0">
            <a:spAutoFit/>
          </a:bodyPr>
          <a:lstStyle/>
          <a:p>
            <a:pPr marL="12700">
              <a:lnSpc>
                <a:spcPct val="100000"/>
              </a:lnSpc>
              <a:spcBef>
                <a:spcPts val="100"/>
              </a:spcBef>
            </a:pPr>
            <a:r>
              <a:rPr lang="en-US" sz="2400" spc="-50" dirty="0">
                <a:solidFill>
                  <a:srgbClr val="6697CC"/>
                </a:solidFill>
                <a:latin typeface="Arial"/>
                <a:cs typeface="Arial"/>
              </a:rPr>
              <a:t>•</a:t>
            </a:r>
          </a:p>
          <a:p>
            <a:pPr marL="12700">
              <a:lnSpc>
                <a:spcPct val="100000"/>
              </a:lnSpc>
              <a:spcBef>
                <a:spcPts val="100"/>
              </a:spcBef>
            </a:pPr>
            <a:endParaRPr lang="en-US" sz="2400" spc="-50" dirty="0">
              <a:solidFill>
                <a:srgbClr val="6697CC"/>
              </a:solidFill>
              <a:latin typeface="Arial"/>
              <a:cs typeface="Arial"/>
            </a:endParaRPr>
          </a:p>
          <a:p>
            <a:pPr marL="12700">
              <a:lnSpc>
                <a:spcPct val="100000"/>
              </a:lnSpc>
              <a:spcBef>
                <a:spcPts val="100"/>
              </a:spcBef>
            </a:pPr>
            <a:endParaRPr lang="en-US" sz="2400" spc="-50" dirty="0">
              <a:solidFill>
                <a:srgbClr val="6697CC"/>
              </a:solidFill>
              <a:latin typeface="Arial"/>
              <a:cs typeface="Arial"/>
            </a:endParaRPr>
          </a:p>
          <a:p>
            <a:pPr marL="12700">
              <a:lnSpc>
                <a:spcPct val="100000"/>
              </a:lnSpc>
              <a:spcBef>
                <a:spcPts val="100"/>
              </a:spcBef>
            </a:pPr>
            <a:endParaRPr lang="en-US" sz="2400" spc="-50" dirty="0">
              <a:solidFill>
                <a:srgbClr val="6697CC"/>
              </a:solidFill>
              <a:latin typeface="Arial"/>
              <a:cs typeface="Arial"/>
            </a:endParaRPr>
          </a:p>
          <a:p>
            <a:pPr marL="12700">
              <a:lnSpc>
                <a:spcPct val="100000"/>
              </a:lnSpc>
              <a:spcBef>
                <a:spcPts val="100"/>
              </a:spcBef>
            </a:pPr>
            <a:r>
              <a:rPr sz="2400" spc="-50" dirty="0">
                <a:solidFill>
                  <a:srgbClr val="6697CC"/>
                </a:solidFill>
                <a:latin typeface="Arial"/>
                <a:cs typeface="Arial"/>
              </a:rPr>
              <a:t>•</a:t>
            </a:r>
            <a:endParaRPr sz="2400" dirty="0">
              <a:latin typeface="Arial"/>
              <a:cs typeface="Arial"/>
            </a:endParaRPr>
          </a:p>
        </p:txBody>
      </p:sp>
      <p:sp>
        <p:nvSpPr>
          <p:cNvPr id="5" name="object 5"/>
          <p:cNvSpPr txBox="1"/>
          <p:nvPr/>
        </p:nvSpPr>
        <p:spPr>
          <a:xfrm>
            <a:off x="879017" y="1517663"/>
            <a:ext cx="7579183" cy="2044149"/>
          </a:xfrm>
          <a:prstGeom prst="rect">
            <a:avLst/>
          </a:prstGeom>
        </p:spPr>
        <p:txBody>
          <a:bodyPr vert="horz" wrap="square" lIns="0" tIns="12700" rIns="0" bIns="0" rtlCol="0">
            <a:spAutoFit/>
          </a:bodyPr>
          <a:lstStyle/>
          <a:p>
            <a:pPr marL="12700" marR="78740" algn="just">
              <a:lnSpc>
                <a:spcPct val="100000"/>
              </a:lnSpc>
              <a:spcBef>
                <a:spcPts val="100"/>
              </a:spcBef>
            </a:pPr>
            <a:r>
              <a:rPr sz="2200" spc="-35" dirty="0">
                <a:latin typeface="Microsoft Sans Serif"/>
                <a:cs typeface="Microsoft Sans Serif"/>
              </a:rPr>
              <a:t>The</a:t>
            </a:r>
            <a:r>
              <a:rPr sz="2200" spc="-85" dirty="0">
                <a:latin typeface="Microsoft Sans Serif"/>
                <a:cs typeface="Microsoft Sans Serif"/>
              </a:rPr>
              <a:t> </a:t>
            </a:r>
            <a:r>
              <a:rPr sz="2200" spc="-20" dirty="0">
                <a:latin typeface="Microsoft Sans Serif"/>
                <a:cs typeface="Microsoft Sans Serif"/>
              </a:rPr>
              <a:t>process</a:t>
            </a:r>
            <a:r>
              <a:rPr sz="2200" spc="-90" dirty="0">
                <a:latin typeface="Microsoft Sans Serif"/>
                <a:cs typeface="Microsoft Sans Serif"/>
              </a:rPr>
              <a:t> </a:t>
            </a:r>
            <a:r>
              <a:rPr sz="2200" spc="160" dirty="0">
                <a:latin typeface="Microsoft Sans Serif"/>
                <a:cs typeface="Microsoft Sans Serif"/>
              </a:rPr>
              <a:t>of</a:t>
            </a:r>
            <a:r>
              <a:rPr sz="2200" spc="-95" dirty="0">
                <a:latin typeface="Microsoft Sans Serif"/>
                <a:cs typeface="Microsoft Sans Serif"/>
              </a:rPr>
              <a:t> </a:t>
            </a:r>
            <a:r>
              <a:rPr sz="2200" spc="60" dirty="0">
                <a:latin typeface="Microsoft Sans Serif"/>
                <a:cs typeface="Microsoft Sans Serif"/>
              </a:rPr>
              <a:t>obtaining</a:t>
            </a:r>
            <a:r>
              <a:rPr sz="2200" spc="-90" dirty="0">
                <a:latin typeface="Microsoft Sans Serif"/>
                <a:cs typeface="Microsoft Sans Serif"/>
              </a:rPr>
              <a:t> </a:t>
            </a:r>
            <a:r>
              <a:rPr sz="2200" spc="105" dirty="0">
                <a:latin typeface="Microsoft Sans Serif"/>
                <a:cs typeface="Microsoft Sans Serif"/>
              </a:rPr>
              <a:t>the</a:t>
            </a:r>
            <a:r>
              <a:rPr sz="2200" spc="-85" dirty="0">
                <a:latin typeface="Microsoft Sans Serif"/>
                <a:cs typeface="Microsoft Sans Serif"/>
              </a:rPr>
              <a:t> </a:t>
            </a:r>
            <a:r>
              <a:rPr sz="2200" spc="50" dirty="0">
                <a:latin typeface="Microsoft Sans Serif"/>
                <a:cs typeface="Microsoft Sans Serif"/>
              </a:rPr>
              <a:t>Root</a:t>
            </a:r>
            <a:r>
              <a:rPr sz="2200" spc="-95" dirty="0">
                <a:latin typeface="Microsoft Sans Serif"/>
                <a:cs typeface="Microsoft Sans Serif"/>
              </a:rPr>
              <a:t> </a:t>
            </a:r>
            <a:r>
              <a:rPr sz="2200" dirty="0">
                <a:latin typeface="Microsoft Sans Serif"/>
                <a:cs typeface="Microsoft Sans Serif"/>
              </a:rPr>
              <a:t>Stem</a:t>
            </a:r>
            <a:r>
              <a:rPr sz="2200" spc="-95" dirty="0">
                <a:latin typeface="Microsoft Sans Serif"/>
                <a:cs typeface="Microsoft Sans Serif"/>
              </a:rPr>
              <a:t> </a:t>
            </a:r>
            <a:r>
              <a:rPr sz="2200" spc="160" dirty="0">
                <a:latin typeface="Microsoft Sans Serif"/>
                <a:cs typeface="Microsoft Sans Serif"/>
              </a:rPr>
              <a:t>of</a:t>
            </a:r>
            <a:r>
              <a:rPr sz="2200" spc="-90" dirty="0">
                <a:latin typeface="Microsoft Sans Serif"/>
                <a:cs typeface="Microsoft Sans Serif"/>
              </a:rPr>
              <a:t> </a:t>
            </a:r>
            <a:r>
              <a:rPr sz="2200" spc="-95" dirty="0">
                <a:latin typeface="Microsoft Sans Serif"/>
                <a:cs typeface="Microsoft Sans Serif"/>
              </a:rPr>
              <a:t>a </a:t>
            </a:r>
            <a:r>
              <a:rPr sz="2200" spc="55" dirty="0">
                <a:latin typeface="Microsoft Sans Serif"/>
                <a:cs typeface="Microsoft Sans Serif"/>
              </a:rPr>
              <a:t>word.</a:t>
            </a:r>
            <a:r>
              <a:rPr sz="2200" spc="-90" dirty="0">
                <a:latin typeface="Microsoft Sans Serif"/>
                <a:cs typeface="Microsoft Sans Serif"/>
              </a:rPr>
              <a:t> </a:t>
            </a:r>
            <a:r>
              <a:rPr sz="2200" spc="50" dirty="0">
                <a:latin typeface="Microsoft Sans Serif"/>
                <a:cs typeface="Microsoft Sans Serif"/>
              </a:rPr>
              <a:t>Root</a:t>
            </a:r>
            <a:r>
              <a:rPr sz="2200" spc="285" dirty="0">
                <a:latin typeface="Microsoft Sans Serif"/>
                <a:cs typeface="Microsoft Sans Serif"/>
              </a:rPr>
              <a:t> </a:t>
            </a:r>
            <a:r>
              <a:rPr sz="2200" dirty="0">
                <a:latin typeface="Microsoft Sans Serif"/>
                <a:cs typeface="Microsoft Sans Serif"/>
              </a:rPr>
              <a:t>Stem</a:t>
            </a:r>
            <a:r>
              <a:rPr sz="2200" spc="-95" dirty="0">
                <a:latin typeface="Microsoft Sans Serif"/>
                <a:cs typeface="Microsoft Sans Serif"/>
              </a:rPr>
              <a:t> </a:t>
            </a:r>
            <a:r>
              <a:rPr sz="2200" spc="-10" dirty="0">
                <a:latin typeface="Microsoft Sans Serif"/>
                <a:cs typeface="Microsoft Sans Serif"/>
              </a:rPr>
              <a:t>gives</a:t>
            </a:r>
            <a:r>
              <a:rPr sz="2200" spc="-90" dirty="0">
                <a:latin typeface="Microsoft Sans Serif"/>
                <a:cs typeface="Microsoft Sans Serif"/>
              </a:rPr>
              <a:t> </a:t>
            </a:r>
            <a:r>
              <a:rPr sz="2200" spc="105" dirty="0">
                <a:latin typeface="Microsoft Sans Serif"/>
                <a:cs typeface="Microsoft Sans Serif"/>
              </a:rPr>
              <a:t>the</a:t>
            </a:r>
            <a:r>
              <a:rPr sz="2200" spc="-95" dirty="0">
                <a:latin typeface="Microsoft Sans Serif"/>
                <a:cs typeface="Microsoft Sans Serif"/>
              </a:rPr>
              <a:t> </a:t>
            </a:r>
            <a:r>
              <a:rPr sz="2200" spc="50" dirty="0">
                <a:latin typeface="Microsoft Sans Serif"/>
                <a:cs typeface="Microsoft Sans Serif"/>
              </a:rPr>
              <a:t>new</a:t>
            </a:r>
            <a:r>
              <a:rPr sz="2200" spc="-95" dirty="0">
                <a:latin typeface="Microsoft Sans Serif"/>
                <a:cs typeface="Microsoft Sans Serif"/>
              </a:rPr>
              <a:t> </a:t>
            </a:r>
            <a:r>
              <a:rPr sz="2200" spc="-45" dirty="0">
                <a:latin typeface="Microsoft Sans Serif"/>
                <a:cs typeface="Microsoft Sans Serif"/>
              </a:rPr>
              <a:t>base</a:t>
            </a:r>
            <a:r>
              <a:rPr sz="2200" spc="-85" dirty="0">
                <a:latin typeface="Microsoft Sans Serif"/>
                <a:cs typeface="Microsoft Sans Serif"/>
              </a:rPr>
              <a:t> </a:t>
            </a:r>
            <a:r>
              <a:rPr sz="2200" spc="120" dirty="0">
                <a:latin typeface="Microsoft Sans Serif"/>
                <a:cs typeface="Microsoft Sans Serif"/>
              </a:rPr>
              <a:t>form</a:t>
            </a:r>
            <a:r>
              <a:rPr sz="2200" spc="-90" dirty="0">
                <a:latin typeface="Microsoft Sans Serif"/>
                <a:cs typeface="Microsoft Sans Serif"/>
              </a:rPr>
              <a:t> </a:t>
            </a:r>
            <a:r>
              <a:rPr sz="2200" spc="155" dirty="0">
                <a:latin typeface="Microsoft Sans Serif"/>
                <a:cs typeface="Microsoft Sans Serif"/>
              </a:rPr>
              <a:t>of</a:t>
            </a:r>
            <a:r>
              <a:rPr sz="2200" spc="-90" dirty="0">
                <a:latin typeface="Microsoft Sans Serif"/>
                <a:cs typeface="Microsoft Sans Serif"/>
              </a:rPr>
              <a:t> </a:t>
            </a:r>
            <a:r>
              <a:rPr sz="2200" spc="-95" dirty="0">
                <a:latin typeface="Microsoft Sans Serif"/>
                <a:cs typeface="Microsoft Sans Serif"/>
              </a:rPr>
              <a:t>a </a:t>
            </a:r>
            <a:r>
              <a:rPr sz="2200" spc="90" dirty="0">
                <a:latin typeface="Microsoft Sans Serif"/>
                <a:cs typeface="Microsoft Sans Serif"/>
              </a:rPr>
              <a:t>word</a:t>
            </a:r>
            <a:r>
              <a:rPr sz="2200" spc="-85" dirty="0">
                <a:latin typeface="Microsoft Sans Serif"/>
                <a:cs typeface="Microsoft Sans Serif"/>
              </a:rPr>
              <a:t> </a:t>
            </a:r>
            <a:r>
              <a:rPr sz="2200" spc="130" dirty="0">
                <a:latin typeface="Microsoft Sans Serif"/>
                <a:cs typeface="Microsoft Sans Serif"/>
              </a:rPr>
              <a:t>that</a:t>
            </a:r>
            <a:r>
              <a:rPr sz="2200" spc="-95" dirty="0">
                <a:latin typeface="Microsoft Sans Serif"/>
                <a:cs typeface="Microsoft Sans Serif"/>
              </a:rPr>
              <a:t> </a:t>
            </a:r>
            <a:r>
              <a:rPr sz="2200" spc="-40" dirty="0">
                <a:latin typeface="Microsoft Sans Serif"/>
                <a:cs typeface="Microsoft Sans Serif"/>
              </a:rPr>
              <a:t>is</a:t>
            </a:r>
            <a:r>
              <a:rPr sz="2200" spc="-95" dirty="0">
                <a:latin typeface="Microsoft Sans Serif"/>
                <a:cs typeface="Microsoft Sans Serif"/>
              </a:rPr>
              <a:t> </a:t>
            </a:r>
            <a:r>
              <a:rPr sz="2200" spc="55" dirty="0">
                <a:latin typeface="Microsoft Sans Serif"/>
                <a:cs typeface="Microsoft Sans Serif"/>
              </a:rPr>
              <a:t>present</a:t>
            </a:r>
            <a:r>
              <a:rPr sz="2200" spc="105" dirty="0">
                <a:latin typeface="Microsoft Sans Serif"/>
                <a:cs typeface="Microsoft Sans Serif"/>
              </a:rPr>
              <a:t> </a:t>
            </a:r>
            <a:r>
              <a:rPr sz="2200" spc="45" dirty="0">
                <a:latin typeface="Microsoft Sans Serif"/>
                <a:cs typeface="Microsoft Sans Serif"/>
              </a:rPr>
              <a:t>in</a:t>
            </a:r>
            <a:r>
              <a:rPr sz="2200" spc="-90" dirty="0">
                <a:latin typeface="Microsoft Sans Serif"/>
                <a:cs typeface="Microsoft Sans Serif"/>
              </a:rPr>
              <a:t> </a:t>
            </a:r>
            <a:r>
              <a:rPr sz="2200" spc="105" dirty="0">
                <a:latin typeface="Microsoft Sans Serif"/>
                <a:cs typeface="Microsoft Sans Serif"/>
              </a:rPr>
              <a:t>the</a:t>
            </a:r>
            <a:r>
              <a:rPr sz="2200" spc="-85" dirty="0">
                <a:latin typeface="Microsoft Sans Serif"/>
                <a:cs typeface="Microsoft Sans Serif"/>
              </a:rPr>
              <a:t> </a:t>
            </a:r>
            <a:r>
              <a:rPr sz="2200" spc="45" dirty="0">
                <a:latin typeface="Microsoft Sans Serif"/>
                <a:cs typeface="Microsoft Sans Serif"/>
              </a:rPr>
              <a:t>dictionary</a:t>
            </a:r>
            <a:r>
              <a:rPr sz="2200" spc="-95" dirty="0">
                <a:latin typeface="Microsoft Sans Serif"/>
                <a:cs typeface="Microsoft Sans Serif"/>
              </a:rPr>
              <a:t> </a:t>
            </a:r>
            <a:r>
              <a:rPr sz="2200" dirty="0">
                <a:latin typeface="Microsoft Sans Serif"/>
                <a:cs typeface="Microsoft Sans Serif"/>
              </a:rPr>
              <a:t>and</a:t>
            </a:r>
            <a:r>
              <a:rPr sz="2200" spc="-90" dirty="0">
                <a:latin typeface="Microsoft Sans Serif"/>
                <a:cs typeface="Microsoft Sans Serif"/>
              </a:rPr>
              <a:t> </a:t>
            </a:r>
            <a:r>
              <a:rPr sz="2200" spc="120" dirty="0">
                <a:latin typeface="Microsoft Sans Serif"/>
                <a:cs typeface="Microsoft Sans Serif"/>
              </a:rPr>
              <a:t>from</a:t>
            </a:r>
            <a:r>
              <a:rPr sz="2200" spc="-90" dirty="0">
                <a:latin typeface="Microsoft Sans Serif"/>
                <a:cs typeface="Microsoft Sans Serif"/>
              </a:rPr>
              <a:t> </a:t>
            </a:r>
            <a:r>
              <a:rPr sz="2200" spc="25" dirty="0">
                <a:latin typeface="Microsoft Sans Serif"/>
                <a:cs typeface="Microsoft Sans Serif"/>
              </a:rPr>
              <a:t>which</a:t>
            </a:r>
            <a:r>
              <a:rPr sz="2200" spc="-90" dirty="0">
                <a:latin typeface="Microsoft Sans Serif"/>
                <a:cs typeface="Microsoft Sans Serif"/>
              </a:rPr>
              <a:t> </a:t>
            </a:r>
            <a:r>
              <a:rPr sz="2200" spc="105" dirty="0">
                <a:latin typeface="Microsoft Sans Serif"/>
                <a:cs typeface="Microsoft Sans Serif"/>
              </a:rPr>
              <a:t>the</a:t>
            </a:r>
            <a:r>
              <a:rPr sz="2200" spc="-85" dirty="0">
                <a:latin typeface="Microsoft Sans Serif"/>
                <a:cs typeface="Microsoft Sans Serif"/>
              </a:rPr>
              <a:t> </a:t>
            </a:r>
            <a:r>
              <a:rPr sz="2200" spc="90" dirty="0">
                <a:latin typeface="Microsoft Sans Serif"/>
                <a:cs typeface="Microsoft Sans Serif"/>
              </a:rPr>
              <a:t>word</a:t>
            </a:r>
            <a:r>
              <a:rPr sz="2200" spc="-95" dirty="0">
                <a:latin typeface="Microsoft Sans Serif"/>
                <a:cs typeface="Microsoft Sans Serif"/>
              </a:rPr>
              <a:t> </a:t>
            </a:r>
            <a:r>
              <a:rPr sz="2200" spc="-40" dirty="0">
                <a:latin typeface="Microsoft Sans Serif"/>
                <a:cs typeface="Microsoft Sans Serif"/>
              </a:rPr>
              <a:t>is</a:t>
            </a:r>
            <a:r>
              <a:rPr sz="2200" spc="-95" dirty="0">
                <a:latin typeface="Microsoft Sans Serif"/>
                <a:cs typeface="Microsoft Sans Serif"/>
              </a:rPr>
              <a:t> </a:t>
            </a:r>
            <a:r>
              <a:rPr sz="2200" spc="25" dirty="0">
                <a:latin typeface="Microsoft Sans Serif"/>
                <a:cs typeface="Microsoft Sans Serif"/>
              </a:rPr>
              <a:t>derived.</a:t>
            </a:r>
            <a:endParaRPr sz="2200" dirty="0">
              <a:latin typeface="Microsoft Sans Serif"/>
              <a:cs typeface="Microsoft Sans Serif"/>
            </a:endParaRPr>
          </a:p>
          <a:p>
            <a:pPr marL="12700" marR="5080" algn="just">
              <a:lnSpc>
                <a:spcPct val="100000"/>
              </a:lnSpc>
            </a:pPr>
            <a:endParaRPr lang="en-US" sz="2200" spc="-10" dirty="0">
              <a:latin typeface="Microsoft Sans Serif"/>
              <a:cs typeface="Microsoft Sans Serif"/>
            </a:endParaRPr>
          </a:p>
          <a:p>
            <a:pPr marL="12700" marR="5080" algn="just">
              <a:lnSpc>
                <a:spcPct val="100000"/>
              </a:lnSpc>
            </a:pPr>
            <a:r>
              <a:rPr lang="en-US" sz="2200" spc="-10" dirty="0">
                <a:latin typeface="Microsoft Sans Serif"/>
                <a:cs typeface="Microsoft Sans Serif"/>
              </a:rPr>
              <a:t>We</a:t>
            </a:r>
            <a:r>
              <a:rPr sz="2200" spc="-80" dirty="0">
                <a:latin typeface="Microsoft Sans Serif"/>
                <a:cs typeface="Microsoft Sans Serif"/>
              </a:rPr>
              <a:t> </a:t>
            </a:r>
            <a:r>
              <a:rPr sz="2200" spc="-50" dirty="0">
                <a:latin typeface="Microsoft Sans Serif"/>
                <a:cs typeface="Microsoft Sans Serif"/>
              </a:rPr>
              <a:t>can</a:t>
            </a:r>
            <a:r>
              <a:rPr sz="2200" spc="-75" dirty="0">
                <a:latin typeface="Microsoft Sans Serif"/>
                <a:cs typeface="Microsoft Sans Serif"/>
              </a:rPr>
              <a:t> </a:t>
            </a:r>
            <a:r>
              <a:rPr sz="2200" spc="-10" dirty="0">
                <a:latin typeface="Microsoft Sans Serif"/>
                <a:cs typeface="Microsoft Sans Serif"/>
              </a:rPr>
              <a:t>also</a:t>
            </a:r>
            <a:r>
              <a:rPr sz="2200" spc="-75" dirty="0">
                <a:latin typeface="Microsoft Sans Serif"/>
                <a:cs typeface="Microsoft Sans Serif"/>
              </a:rPr>
              <a:t> </a:t>
            </a:r>
            <a:r>
              <a:rPr sz="2200" spc="95" dirty="0">
                <a:latin typeface="Microsoft Sans Serif"/>
                <a:cs typeface="Microsoft Sans Serif"/>
              </a:rPr>
              <a:t>identify</a:t>
            </a:r>
            <a:r>
              <a:rPr sz="2200" spc="-85" dirty="0">
                <a:latin typeface="Microsoft Sans Serif"/>
                <a:cs typeface="Microsoft Sans Serif"/>
              </a:rPr>
              <a:t> </a:t>
            </a:r>
            <a:r>
              <a:rPr sz="2200" spc="100" dirty="0">
                <a:latin typeface="Microsoft Sans Serif"/>
                <a:cs typeface="Microsoft Sans Serif"/>
              </a:rPr>
              <a:t>the</a:t>
            </a:r>
            <a:r>
              <a:rPr sz="2200" spc="-70" dirty="0">
                <a:latin typeface="Microsoft Sans Serif"/>
                <a:cs typeface="Microsoft Sans Serif"/>
              </a:rPr>
              <a:t> </a:t>
            </a:r>
            <a:r>
              <a:rPr sz="2200" spc="-30" dirty="0">
                <a:latin typeface="Microsoft Sans Serif"/>
                <a:cs typeface="Microsoft Sans Serif"/>
              </a:rPr>
              <a:t>base</a:t>
            </a:r>
            <a:r>
              <a:rPr sz="2200" spc="-70" dirty="0">
                <a:latin typeface="Microsoft Sans Serif"/>
                <a:cs typeface="Microsoft Sans Serif"/>
              </a:rPr>
              <a:t> </a:t>
            </a:r>
            <a:r>
              <a:rPr sz="2200" dirty="0">
                <a:latin typeface="Microsoft Sans Serif"/>
                <a:cs typeface="Microsoft Sans Serif"/>
              </a:rPr>
              <a:t>words</a:t>
            </a:r>
            <a:r>
              <a:rPr sz="2200" spc="-80" dirty="0">
                <a:latin typeface="Microsoft Sans Serif"/>
                <a:cs typeface="Microsoft Sans Serif"/>
              </a:rPr>
              <a:t> </a:t>
            </a:r>
            <a:r>
              <a:rPr sz="2200" spc="145" dirty="0">
                <a:latin typeface="Microsoft Sans Serif"/>
                <a:cs typeface="Microsoft Sans Serif"/>
              </a:rPr>
              <a:t>for</a:t>
            </a:r>
            <a:r>
              <a:rPr sz="2200" spc="-75" dirty="0">
                <a:latin typeface="Microsoft Sans Serif"/>
                <a:cs typeface="Microsoft Sans Serif"/>
              </a:rPr>
              <a:t> </a:t>
            </a:r>
            <a:r>
              <a:rPr sz="2200" spc="120" dirty="0">
                <a:latin typeface="Microsoft Sans Serif"/>
                <a:cs typeface="Microsoft Sans Serif"/>
              </a:rPr>
              <a:t>different</a:t>
            </a:r>
            <a:r>
              <a:rPr sz="2200" spc="-85" dirty="0">
                <a:latin typeface="Microsoft Sans Serif"/>
                <a:cs typeface="Microsoft Sans Serif"/>
              </a:rPr>
              <a:t> </a:t>
            </a:r>
            <a:r>
              <a:rPr sz="2200" spc="-10" dirty="0">
                <a:latin typeface="Microsoft Sans Serif"/>
                <a:cs typeface="Microsoft Sans Serif"/>
              </a:rPr>
              <a:t>words based</a:t>
            </a:r>
            <a:r>
              <a:rPr sz="2200" spc="-30" dirty="0">
                <a:latin typeface="Microsoft Sans Serif"/>
                <a:cs typeface="Microsoft Sans Serif"/>
              </a:rPr>
              <a:t> </a:t>
            </a:r>
            <a:r>
              <a:rPr sz="2200" dirty="0">
                <a:latin typeface="Microsoft Sans Serif"/>
                <a:cs typeface="Microsoft Sans Serif"/>
              </a:rPr>
              <a:t>on</a:t>
            </a:r>
            <a:r>
              <a:rPr sz="2200" spc="-25" dirty="0">
                <a:latin typeface="Microsoft Sans Serif"/>
                <a:cs typeface="Microsoft Sans Serif"/>
              </a:rPr>
              <a:t> </a:t>
            </a:r>
            <a:r>
              <a:rPr sz="2200" spc="105" dirty="0">
                <a:latin typeface="Microsoft Sans Serif"/>
                <a:cs typeface="Microsoft Sans Serif"/>
              </a:rPr>
              <a:t>the</a:t>
            </a:r>
            <a:r>
              <a:rPr sz="2200" spc="-30" dirty="0">
                <a:latin typeface="Microsoft Sans Serif"/>
                <a:cs typeface="Microsoft Sans Serif"/>
              </a:rPr>
              <a:t> </a:t>
            </a:r>
            <a:r>
              <a:rPr sz="2200" dirty="0">
                <a:latin typeface="Microsoft Sans Serif"/>
                <a:cs typeface="Microsoft Sans Serif"/>
              </a:rPr>
              <a:t>tense,</a:t>
            </a:r>
            <a:r>
              <a:rPr sz="2200" spc="-25" dirty="0">
                <a:latin typeface="Microsoft Sans Serif"/>
                <a:cs typeface="Microsoft Sans Serif"/>
              </a:rPr>
              <a:t> </a:t>
            </a:r>
            <a:r>
              <a:rPr sz="2200" dirty="0">
                <a:latin typeface="Microsoft Sans Serif"/>
                <a:cs typeface="Microsoft Sans Serif"/>
              </a:rPr>
              <a:t>mood,</a:t>
            </a:r>
            <a:r>
              <a:rPr sz="2200" spc="-25" dirty="0">
                <a:latin typeface="Microsoft Sans Serif"/>
                <a:cs typeface="Microsoft Sans Serif"/>
              </a:rPr>
              <a:t> </a:t>
            </a:r>
            <a:r>
              <a:rPr sz="2200" spc="-10" dirty="0">
                <a:latin typeface="Microsoft Sans Serif"/>
                <a:cs typeface="Microsoft Sans Serif"/>
              </a:rPr>
              <a:t>gender,etc.</a:t>
            </a:r>
            <a:endParaRPr sz="2200" dirty="0">
              <a:latin typeface="Microsoft Sans Serif"/>
              <a:cs typeface="Microsoft Sans Serif"/>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767580"/>
            <a:ext cx="7886700" cy="520655"/>
          </a:xfrm>
          <a:prstGeom prst="rect">
            <a:avLst/>
          </a:prstGeom>
        </p:spPr>
        <p:txBody>
          <a:bodyPr vert="horz" wrap="square" lIns="0" tIns="12700" rIns="0" bIns="0" rtlCol="0">
            <a:spAutoFit/>
          </a:bodyPr>
          <a:lstStyle/>
          <a:p>
            <a:pPr marL="12700">
              <a:lnSpc>
                <a:spcPct val="100000"/>
              </a:lnSpc>
              <a:spcBef>
                <a:spcPts val="100"/>
              </a:spcBef>
            </a:pPr>
            <a:r>
              <a:rPr spc="60" dirty="0">
                <a:solidFill>
                  <a:srgbClr val="FF0000"/>
                </a:solidFill>
              </a:rPr>
              <a:t>Part</a:t>
            </a:r>
            <a:r>
              <a:rPr spc="-120" dirty="0">
                <a:solidFill>
                  <a:srgbClr val="FF0000"/>
                </a:solidFill>
              </a:rPr>
              <a:t> </a:t>
            </a:r>
            <a:r>
              <a:rPr spc="245" dirty="0">
                <a:solidFill>
                  <a:srgbClr val="FF0000"/>
                </a:solidFill>
              </a:rPr>
              <a:t>of</a:t>
            </a:r>
            <a:r>
              <a:rPr spc="-125" dirty="0">
                <a:solidFill>
                  <a:srgbClr val="FF0000"/>
                </a:solidFill>
              </a:rPr>
              <a:t> </a:t>
            </a:r>
            <a:r>
              <a:rPr spc="-80" dirty="0">
                <a:solidFill>
                  <a:srgbClr val="FF0000"/>
                </a:solidFill>
              </a:rPr>
              <a:t>Speech</a:t>
            </a:r>
            <a:r>
              <a:rPr spc="-130" dirty="0">
                <a:solidFill>
                  <a:srgbClr val="FF0000"/>
                </a:solidFill>
              </a:rPr>
              <a:t> </a:t>
            </a:r>
            <a:r>
              <a:rPr spc="-10" dirty="0">
                <a:solidFill>
                  <a:srgbClr val="FF0000"/>
                </a:solidFill>
              </a:rPr>
              <a:t>Tagging</a:t>
            </a:r>
          </a:p>
        </p:txBody>
      </p:sp>
      <p:sp>
        <p:nvSpPr>
          <p:cNvPr id="3" name="object 3"/>
          <p:cNvSpPr txBox="1"/>
          <p:nvPr/>
        </p:nvSpPr>
        <p:spPr>
          <a:xfrm>
            <a:off x="535940" y="1500022"/>
            <a:ext cx="140970" cy="421640"/>
          </a:xfrm>
          <a:prstGeom prst="rect">
            <a:avLst/>
          </a:prstGeom>
        </p:spPr>
        <p:txBody>
          <a:bodyPr vert="horz" wrap="square" lIns="0" tIns="12700" rIns="0" bIns="0" rtlCol="0">
            <a:spAutoFit/>
          </a:bodyPr>
          <a:lstStyle/>
          <a:p>
            <a:pPr marL="12700">
              <a:lnSpc>
                <a:spcPct val="100000"/>
              </a:lnSpc>
              <a:spcBef>
                <a:spcPts val="100"/>
              </a:spcBef>
            </a:pPr>
            <a:r>
              <a:rPr sz="2600" spc="-50" dirty="0">
                <a:solidFill>
                  <a:srgbClr val="6697CC"/>
                </a:solidFill>
                <a:latin typeface="Arial"/>
                <a:cs typeface="Arial"/>
              </a:rPr>
              <a:t>•</a:t>
            </a:r>
            <a:endParaRPr sz="2600">
              <a:latin typeface="Arial"/>
              <a:cs typeface="Arial"/>
            </a:endParaRPr>
          </a:p>
        </p:txBody>
      </p:sp>
      <p:sp>
        <p:nvSpPr>
          <p:cNvPr id="4" name="object 4"/>
          <p:cNvSpPr txBox="1"/>
          <p:nvPr/>
        </p:nvSpPr>
        <p:spPr>
          <a:xfrm>
            <a:off x="879017" y="1519097"/>
            <a:ext cx="7723505" cy="1027845"/>
          </a:xfrm>
          <a:prstGeom prst="rect">
            <a:avLst/>
          </a:prstGeom>
        </p:spPr>
        <p:txBody>
          <a:bodyPr vert="horz" wrap="square" lIns="0" tIns="12065" rIns="0" bIns="0" rtlCol="0">
            <a:spAutoFit/>
          </a:bodyPr>
          <a:lstStyle/>
          <a:p>
            <a:pPr marL="12700" marR="5080">
              <a:lnSpc>
                <a:spcPct val="100099"/>
              </a:lnSpc>
              <a:spcBef>
                <a:spcPts val="95"/>
              </a:spcBef>
            </a:pPr>
            <a:r>
              <a:rPr sz="2200" dirty="0">
                <a:latin typeface="Microsoft Sans Serif"/>
                <a:cs typeface="Microsoft Sans Serif"/>
              </a:rPr>
              <a:t>Now,</a:t>
            </a:r>
            <a:r>
              <a:rPr sz="2200" spc="-20" dirty="0">
                <a:latin typeface="Microsoft Sans Serif"/>
                <a:cs typeface="Microsoft Sans Serif"/>
              </a:rPr>
              <a:t> </a:t>
            </a:r>
            <a:r>
              <a:rPr lang="en-US" sz="2200" dirty="0">
                <a:latin typeface="Microsoft Sans Serif"/>
                <a:cs typeface="Microsoft Sans Serif"/>
              </a:rPr>
              <a:t>we </a:t>
            </a:r>
            <a:r>
              <a:rPr sz="2200" spc="70" dirty="0">
                <a:latin typeface="Microsoft Sans Serif"/>
                <a:cs typeface="Microsoft Sans Serif"/>
              </a:rPr>
              <a:t>must</a:t>
            </a:r>
            <a:r>
              <a:rPr sz="2200" spc="-15" dirty="0">
                <a:latin typeface="Microsoft Sans Serif"/>
                <a:cs typeface="Microsoft Sans Serif"/>
              </a:rPr>
              <a:t> </a:t>
            </a:r>
            <a:r>
              <a:rPr sz="2200" dirty="0">
                <a:latin typeface="Microsoft Sans Serif"/>
                <a:cs typeface="Microsoft Sans Serif"/>
              </a:rPr>
              <a:t>explain</a:t>
            </a:r>
            <a:r>
              <a:rPr sz="2200" spc="5" dirty="0">
                <a:latin typeface="Microsoft Sans Serif"/>
                <a:cs typeface="Microsoft Sans Serif"/>
              </a:rPr>
              <a:t> </a:t>
            </a:r>
            <a:r>
              <a:rPr sz="2200" spc="114" dirty="0">
                <a:latin typeface="Microsoft Sans Serif"/>
                <a:cs typeface="Microsoft Sans Serif"/>
              </a:rPr>
              <a:t>the</a:t>
            </a:r>
            <a:r>
              <a:rPr sz="2200" spc="-10" dirty="0">
                <a:latin typeface="Microsoft Sans Serif"/>
                <a:cs typeface="Microsoft Sans Serif"/>
              </a:rPr>
              <a:t> </a:t>
            </a:r>
            <a:r>
              <a:rPr sz="2200" dirty="0">
                <a:latin typeface="Microsoft Sans Serif"/>
                <a:cs typeface="Microsoft Sans Serif"/>
              </a:rPr>
              <a:t>concept</a:t>
            </a:r>
            <a:r>
              <a:rPr sz="2200" spc="-15" dirty="0">
                <a:latin typeface="Microsoft Sans Serif"/>
                <a:cs typeface="Microsoft Sans Serif"/>
              </a:rPr>
              <a:t> </a:t>
            </a:r>
            <a:r>
              <a:rPr sz="2200" spc="170" dirty="0">
                <a:latin typeface="Microsoft Sans Serif"/>
                <a:cs typeface="Microsoft Sans Serif"/>
              </a:rPr>
              <a:t>of</a:t>
            </a:r>
            <a:r>
              <a:rPr sz="2200" spc="-5" dirty="0">
                <a:latin typeface="Microsoft Sans Serif"/>
                <a:cs typeface="Microsoft Sans Serif"/>
              </a:rPr>
              <a:t> </a:t>
            </a:r>
            <a:r>
              <a:rPr sz="2200" dirty="0">
                <a:latin typeface="Microsoft Sans Serif"/>
                <a:cs typeface="Microsoft Sans Serif"/>
              </a:rPr>
              <a:t>nouns,</a:t>
            </a:r>
            <a:r>
              <a:rPr sz="2200" spc="-10" dirty="0">
                <a:latin typeface="Microsoft Sans Serif"/>
                <a:cs typeface="Microsoft Sans Serif"/>
              </a:rPr>
              <a:t> verbs, </a:t>
            </a:r>
            <a:r>
              <a:rPr sz="2200" dirty="0">
                <a:latin typeface="Microsoft Sans Serif"/>
                <a:cs typeface="Microsoft Sans Serif"/>
              </a:rPr>
              <a:t>articles,</a:t>
            </a:r>
            <a:r>
              <a:rPr sz="2200" spc="-75" dirty="0">
                <a:latin typeface="Microsoft Sans Serif"/>
                <a:cs typeface="Microsoft Sans Serif"/>
              </a:rPr>
              <a:t> </a:t>
            </a:r>
            <a:r>
              <a:rPr sz="2200" dirty="0">
                <a:latin typeface="Microsoft Sans Serif"/>
                <a:cs typeface="Microsoft Sans Serif"/>
              </a:rPr>
              <a:t>and</a:t>
            </a:r>
            <a:r>
              <a:rPr sz="2200" spc="-60" dirty="0">
                <a:latin typeface="Microsoft Sans Serif"/>
                <a:cs typeface="Microsoft Sans Serif"/>
              </a:rPr>
              <a:t> </a:t>
            </a:r>
            <a:r>
              <a:rPr sz="2200" spc="105" dirty="0">
                <a:latin typeface="Microsoft Sans Serif"/>
                <a:cs typeface="Microsoft Sans Serif"/>
              </a:rPr>
              <a:t>other</a:t>
            </a:r>
            <a:r>
              <a:rPr sz="2200" spc="-70" dirty="0">
                <a:latin typeface="Microsoft Sans Serif"/>
                <a:cs typeface="Microsoft Sans Serif"/>
              </a:rPr>
              <a:t> </a:t>
            </a:r>
            <a:r>
              <a:rPr sz="2200" spc="55" dirty="0">
                <a:latin typeface="Microsoft Sans Serif"/>
                <a:cs typeface="Microsoft Sans Serif"/>
              </a:rPr>
              <a:t>parts</a:t>
            </a:r>
            <a:r>
              <a:rPr sz="2200" spc="-60" dirty="0">
                <a:latin typeface="Microsoft Sans Serif"/>
                <a:cs typeface="Microsoft Sans Serif"/>
              </a:rPr>
              <a:t> </a:t>
            </a:r>
            <a:r>
              <a:rPr sz="2200" spc="165" dirty="0">
                <a:latin typeface="Microsoft Sans Serif"/>
                <a:cs typeface="Microsoft Sans Serif"/>
              </a:rPr>
              <a:t>of</a:t>
            </a:r>
            <a:r>
              <a:rPr sz="2200" spc="-65" dirty="0">
                <a:latin typeface="Microsoft Sans Serif"/>
                <a:cs typeface="Microsoft Sans Serif"/>
              </a:rPr>
              <a:t> </a:t>
            </a:r>
            <a:r>
              <a:rPr sz="2200" spc="-20" dirty="0">
                <a:latin typeface="Microsoft Sans Serif"/>
                <a:cs typeface="Microsoft Sans Serif"/>
              </a:rPr>
              <a:t>speech</a:t>
            </a:r>
            <a:r>
              <a:rPr sz="2200" spc="-70" dirty="0">
                <a:latin typeface="Microsoft Sans Serif"/>
                <a:cs typeface="Microsoft Sans Serif"/>
              </a:rPr>
              <a:t> </a:t>
            </a:r>
            <a:r>
              <a:rPr sz="2200" spc="190" dirty="0">
                <a:latin typeface="Microsoft Sans Serif"/>
                <a:cs typeface="Microsoft Sans Serif"/>
              </a:rPr>
              <a:t>to</a:t>
            </a:r>
            <a:r>
              <a:rPr sz="2200" spc="-65" dirty="0">
                <a:latin typeface="Microsoft Sans Serif"/>
                <a:cs typeface="Microsoft Sans Serif"/>
              </a:rPr>
              <a:t> </a:t>
            </a:r>
            <a:r>
              <a:rPr sz="2200" spc="110" dirty="0">
                <a:latin typeface="Microsoft Sans Serif"/>
                <a:cs typeface="Microsoft Sans Serif"/>
              </a:rPr>
              <a:t>the</a:t>
            </a:r>
            <a:r>
              <a:rPr sz="2200" spc="-70" dirty="0">
                <a:latin typeface="Microsoft Sans Serif"/>
                <a:cs typeface="Microsoft Sans Serif"/>
              </a:rPr>
              <a:t> </a:t>
            </a:r>
            <a:r>
              <a:rPr sz="2200" spc="-10" dirty="0">
                <a:latin typeface="Microsoft Sans Serif"/>
                <a:cs typeface="Microsoft Sans Serif"/>
              </a:rPr>
              <a:t>machine </a:t>
            </a:r>
            <a:r>
              <a:rPr sz="2200" dirty="0">
                <a:latin typeface="Microsoft Sans Serif"/>
                <a:cs typeface="Microsoft Sans Serif"/>
              </a:rPr>
              <a:t>by</a:t>
            </a:r>
            <a:r>
              <a:rPr sz="2200" spc="-15" dirty="0">
                <a:latin typeface="Microsoft Sans Serif"/>
                <a:cs typeface="Microsoft Sans Serif"/>
              </a:rPr>
              <a:t> </a:t>
            </a:r>
            <a:r>
              <a:rPr sz="2200" dirty="0">
                <a:latin typeface="Microsoft Sans Serif"/>
                <a:cs typeface="Microsoft Sans Serif"/>
              </a:rPr>
              <a:t>adding</a:t>
            </a:r>
            <a:r>
              <a:rPr sz="2200" spc="-25" dirty="0">
                <a:latin typeface="Microsoft Sans Serif"/>
                <a:cs typeface="Microsoft Sans Serif"/>
              </a:rPr>
              <a:t> </a:t>
            </a:r>
            <a:r>
              <a:rPr sz="2200" dirty="0">
                <a:latin typeface="Microsoft Sans Serif"/>
                <a:cs typeface="Microsoft Sans Serif"/>
              </a:rPr>
              <a:t>these</a:t>
            </a:r>
            <a:r>
              <a:rPr sz="2200" spc="-25" dirty="0">
                <a:latin typeface="Microsoft Sans Serif"/>
                <a:cs typeface="Microsoft Sans Serif"/>
              </a:rPr>
              <a:t> </a:t>
            </a:r>
            <a:r>
              <a:rPr sz="2200" dirty="0">
                <a:latin typeface="Microsoft Sans Serif"/>
                <a:cs typeface="Microsoft Sans Serif"/>
              </a:rPr>
              <a:t>tags</a:t>
            </a:r>
            <a:r>
              <a:rPr sz="2200" spc="-20" dirty="0">
                <a:latin typeface="Microsoft Sans Serif"/>
                <a:cs typeface="Microsoft Sans Serif"/>
              </a:rPr>
              <a:t> </a:t>
            </a:r>
            <a:r>
              <a:rPr sz="2200" spc="195" dirty="0">
                <a:latin typeface="Microsoft Sans Serif"/>
                <a:cs typeface="Microsoft Sans Serif"/>
              </a:rPr>
              <a:t>to</a:t>
            </a:r>
            <a:r>
              <a:rPr sz="2200" spc="-30" dirty="0">
                <a:latin typeface="Microsoft Sans Serif"/>
                <a:cs typeface="Microsoft Sans Serif"/>
              </a:rPr>
              <a:t> </a:t>
            </a:r>
            <a:r>
              <a:rPr sz="2200" spc="80" dirty="0">
                <a:latin typeface="Microsoft Sans Serif"/>
                <a:cs typeface="Microsoft Sans Serif"/>
              </a:rPr>
              <a:t>our</a:t>
            </a:r>
            <a:r>
              <a:rPr sz="2200" spc="-20" dirty="0">
                <a:latin typeface="Microsoft Sans Serif"/>
                <a:cs typeface="Microsoft Sans Serif"/>
              </a:rPr>
              <a:t> </a:t>
            </a:r>
            <a:r>
              <a:rPr sz="2200" dirty="0">
                <a:latin typeface="Microsoft Sans Serif"/>
                <a:cs typeface="Microsoft Sans Serif"/>
              </a:rPr>
              <a:t>words.</a:t>
            </a:r>
            <a:r>
              <a:rPr sz="2200" spc="-35" dirty="0">
                <a:latin typeface="Microsoft Sans Serif"/>
                <a:cs typeface="Microsoft Sans Serif"/>
              </a:rPr>
              <a:t> </a:t>
            </a:r>
            <a:r>
              <a:rPr sz="2200" spc="-40" dirty="0">
                <a:latin typeface="Microsoft Sans Serif"/>
                <a:cs typeface="Microsoft Sans Serif"/>
              </a:rPr>
              <a:t>This</a:t>
            </a:r>
            <a:r>
              <a:rPr sz="2200" spc="-25" dirty="0">
                <a:latin typeface="Microsoft Sans Serif"/>
                <a:cs typeface="Microsoft Sans Serif"/>
              </a:rPr>
              <a:t> </a:t>
            </a:r>
            <a:r>
              <a:rPr sz="2200" dirty="0">
                <a:latin typeface="Microsoft Sans Serif"/>
                <a:cs typeface="Microsoft Sans Serif"/>
              </a:rPr>
              <a:t>is</a:t>
            </a:r>
            <a:r>
              <a:rPr sz="2200" spc="-10" dirty="0">
                <a:latin typeface="Microsoft Sans Serif"/>
                <a:cs typeface="Microsoft Sans Serif"/>
              </a:rPr>
              <a:t> called </a:t>
            </a:r>
            <a:r>
              <a:rPr sz="2200" spc="90" dirty="0">
                <a:latin typeface="Microsoft Sans Serif"/>
                <a:cs typeface="Microsoft Sans Serif"/>
              </a:rPr>
              <a:t>‘part</a:t>
            </a:r>
            <a:r>
              <a:rPr sz="2200" spc="-90" dirty="0">
                <a:latin typeface="Microsoft Sans Serif"/>
                <a:cs typeface="Microsoft Sans Serif"/>
              </a:rPr>
              <a:t> </a:t>
            </a:r>
            <a:r>
              <a:rPr sz="2200" spc="50" dirty="0">
                <a:latin typeface="Microsoft Sans Serif"/>
                <a:cs typeface="Microsoft Sans Serif"/>
              </a:rPr>
              <a:t>of</a:t>
            </a:r>
            <a:r>
              <a:rPr lang="en-US" sz="2200" spc="50" dirty="0">
                <a:latin typeface="Microsoft Sans Serif"/>
                <a:cs typeface="Microsoft Sans Serif"/>
              </a:rPr>
              <a:t> speech taggers</a:t>
            </a:r>
            <a:r>
              <a:rPr sz="2200" spc="50" dirty="0">
                <a:latin typeface="Microsoft Sans Serif"/>
                <a:cs typeface="Microsoft Sans Serif"/>
              </a:rPr>
              <a:t>’.</a:t>
            </a:r>
            <a:endParaRPr sz="2200" dirty="0">
              <a:latin typeface="Microsoft Sans Serif"/>
              <a:cs typeface="Microsoft Sans Serif"/>
            </a:endParaRPr>
          </a:p>
        </p:txBody>
      </p:sp>
      <p:pic>
        <p:nvPicPr>
          <p:cNvPr id="6" name="object 6"/>
          <p:cNvPicPr/>
          <p:nvPr/>
        </p:nvPicPr>
        <p:blipFill>
          <a:blip r:embed="rId2" cstate="print"/>
          <a:stretch>
            <a:fillRect/>
          </a:stretch>
        </p:blipFill>
        <p:spPr>
          <a:xfrm>
            <a:off x="863993" y="3527640"/>
            <a:ext cx="7991995" cy="1790636"/>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02297" y="410622"/>
            <a:ext cx="7886700" cy="520655"/>
          </a:xfrm>
          <a:prstGeom prst="rect">
            <a:avLst/>
          </a:prstGeom>
        </p:spPr>
        <p:txBody>
          <a:bodyPr vert="horz" wrap="square" lIns="0" tIns="12700" rIns="0" bIns="0" rtlCol="0">
            <a:spAutoFit/>
          </a:bodyPr>
          <a:lstStyle/>
          <a:p>
            <a:pPr marL="12700">
              <a:lnSpc>
                <a:spcPct val="100000"/>
              </a:lnSpc>
              <a:spcBef>
                <a:spcPts val="100"/>
              </a:spcBef>
            </a:pPr>
            <a:r>
              <a:rPr lang="en-US" b="1" spc="80" dirty="0">
                <a:solidFill>
                  <a:srgbClr val="FF0000"/>
                </a:solidFill>
              </a:rPr>
              <a:t> </a:t>
            </a:r>
            <a:r>
              <a:rPr b="1" spc="80" dirty="0">
                <a:solidFill>
                  <a:srgbClr val="FF0000"/>
                </a:solidFill>
              </a:rPr>
              <a:t>Natural</a:t>
            </a:r>
            <a:r>
              <a:rPr b="1" spc="-180" dirty="0">
                <a:solidFill>
                  <a:srgbClr val="FF0000"/>
                </a:solidFill>
              </a:rPr>
              <a:t> </a:t>
            </a:r>
            <a:r>
              <a:rPr b="1" spc="-10" dirty="0">
                <a:solidFill>
                  <a:srgbClr val="FF0000"/>
                </a:solidFill>
              </a:rPr>
              <a:t>Language</a:t>
            </a:r>
            <a:r>
              <a:rPr b="1" spc="-165" dirty="0">
                <a:solidFill>
                  <a:srgbClr val="FF0000"/>
                </a:solidFill>
              </a:rPr>
              <a:t> </a:t>
            </a:r>
            <a:r>
              <a:rPr b="1" spc="-10" dirty="0">
                <a:solidFill>
                  <a:srgbClr val="FF0000"/>
                </a:solidFill>
              </a:rPr>
              <a:t>Processing</a:t>
            </a:r>
          </a:p>
        </p:txBody>
      </p:sp>
      <p:sp>
        <p:nvSpPr>
          <p:cNvPr id="3" name="object 3"/>
          <p:cNvSpPr txBox="1"/>
          <p:nvPr/>
        </p:nvSpPr>
        <p:spPr>
          <a:xfrm>
            <a:off x="535940" y="1501101"/>
            <a:ext cx="132715" cy="391795"/>
          </a:xfrm>
          <a:prstGeom prst="rect">
            <a:avLst/>
          </a:prstGeom>
        </p:spPr>
        <p:txBody>
          <a:bodyPr vert="horz" wrap="square" lIns="0" tIns="12700" rIns="0" bIns="0" rtlCol="0">
            <a:spAutoFit/>
          </a:bodyPr>
          <a:lstStyle/>
          <a:p>
            <a:pPr marL="12700">
              <a:lnSpc>
                <a:spcPct val="100000"/>
              </a:lnSpc>
              <a:spcBef>
                <a:spcPts val="100"/>
              </a:spcBef>
            </a:pPr>
            <a:r>
              <a:rPr sz="2400" spc="-50" dirty="0">
                <a:solidFill>
                  <a:srgbClr val="6697CC"/>
                </a:solidFill>
                <a:latin typeface="Arial"/>
                <a:cs typeface="Arial"/>
              </a:rPr>
              <a:t>•</a:t>
            </a:r>
            <a:endParaRPr sz="2400">
              <a:latin typeface="Arial"/>
              <a:cs typeface="Arial"/>
            </a:endParaRPr>
          </a:p>
        </p:txBody>
      </p:sp>
      <p:sp>
        <p:nvSpPr>
          <p:cNvPr id="4" name="object 4"/>
          <p:cNvSpPr txBox="1"/>
          <p:nvPr/>
        </p:nvSpPr>
        <p:spPr>
          <a:xfrm>
            <a:off x="714881" y="1295400"/>
            <a:ext cx="8048119" cy="2587888"/>
          </a:xfrm>
          <a:prstGeom prst="rect">
            <a:avLst/>
          </a:prstGeom>
        </p:spPr>
        <p:txBody>
          <a:bodyPr vert="horz" wrap="square" lIns="0" tIns="12700" rIns="0" bIns="0" rtlCol="0">
            <a:spAutoFit/>
          </a:bodyPr>
          <a:lstStyle/>
          <a:p>
            <a:pPr marL="12700" marR="115570">
              <a:lnSpc>
                <a:spcPct val="100000"/>
              </a:lnSpc>
              <a:spcBef>
                <a:spcPts val="800"/>
              </a:spcBef>
            </a:pPr>
            <a:r>
              <a:rPr lang="en-US" sz="2200" dirty="0">
                <a:latin typeface="Microsoft Sans Serif"/>
                <a:cs typeface="Microsoft Sans Serif"/>
              </a:rPr>
              <a:t>Natural Language Processing (NLP) is an AI branch that enables computers to understand text and spoken words like humans.</a:t>
            </a:r>
          </a:p>
          <a:p>
            <a:pPr marL="12700" marR="115570">
              <a:lnSpc>
                <a:spcPct val="100000"/>
              </a:lnSpc>
              <a:spcBef>
                <a:spcPts val="800"/>
              </a:spcBef>
            </a:pPr>
            <a:endParaRPr lang="en-US" sz="2200" dirty="0">
              <a:latin typeface="Microsoft Sans Serif"/>
              <a:cs typeface="Microsoft Sans Serif"/>
            </a:endParaRPr>
          </a:p>
          <a:p>
            <a:pPr marL="12700" marR="115570">
              <a:lnSpc>
                <a:spcPct val="100000"/>
              </a:lnSpc>
              <a:spcBef>
                <a:spcPts val="800"/>
              </a:spcBef>
            </a:pPr>
            <a:r>
              <a:rPr lang="en-US" sz="2200" dirty="0">
                <a:latin typeface="Microsoft Sans Serif"/>
                <a:cs typeface="Microsoft Sans Serif"/>
              </a:rPr>
              <a:t>It combines machine learning, statistics, and deep learning with computational linguistics to help computers understand text, spoken words, human language, intent, and sentiment.</a:t>
            </a:r>
          </a:p>
        </p:txBody>
      </p:sp>
      <p:sp>
        <p:nvSpPr>
          <p:cNvPr id="5" name="object 5"/>
          <p:cNvSpPr txBox="1"/>
          <p:nvPr/>
        </p:nvSpPr>
        <p:spPr>
          <a:xfrm>
            <a:off x="535940" y="3065665"/>
            <a:ext cx="132715" cy="391795"/>
          </a:xfrm>
          <a:prstGeom prst="rect">
            <a:avLst/>
          </a:prstGeom>
        </p:spPr>
        <p:txBody>
          <a:bodyPr vert="horz" wrap="square" lIns="0" tIns="12700" rIns="0" bIns="0" rtlCol="0">
            <a:spAutoFit/>
          </a:bodyPr>
          <a:lstStyle/>
          <a:p>
            <a:pPr marL="12700">
              <a:lnSpc>
                <a:spcPct val="100000"/>
              </a:lnSpc>
              <a:spcBef>
                <a:spcPts val="100"/>
              </a:spcBef>
            </a:pPr>
            <a:r>
              <a:rPr sz="2400" spc="-50" dirty="0">
                <a:solidFill>
                  <a:srgbClr val="6697CC"/>
                </a:solidFill>
                <a:latin typeface="Arial"/>
                <a:cs typeface="Arial"/>
              </a:rPr>
              <a:t>•</a:t>
            </a:r>
            <a:endParaRPr sz="2400">
              <a:latin typeface="Arial"/>
              <a:cs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767580"/>
            <a:ext cx="7886700" cy="520655"/>
          </a:xfrm>
          <a:prstGeom prst="rect">
            <a:avLst/>
          </a:prstGeom>
        </p:spPr>
        <p:txBody>
          <a:bodyPr vert="horz" wrap="square" lIns="0" tIns="12700" rIns="0" bIns="0" rtlCol="0">
            <a:spAutoFit/>
          </a:bodyPr>
          <a:lstStyle/>
          <a:p>
            <a:pPr marL="12700">
              <a:lnSpc>
                <a:spcPct val="100000"/>
              </a:lnSpc>
              <a:spcBef>
                <a:spcPts val="100"/>
              </a:spcBef>
            </a:pPr>
            <a:r>
              <a:rPr dirty="0">
                <a:solidFill>
                  <a:srgbClr val="FF0000"/>
                </a:solidFill>
              </a:rPr>
              <a:t>Named</a:t>
            </a:r>
            <a:r>
              <a:rPr spc="-70" dirty="0">
                <a:solidFill>
                  <a:srgbClr val="FF0000"/>
                </a:solidFill>
              </a:rPr>
              <a:t> </a:t>
            </a:r>
            <a:r>
              <a:rPr spc="105" dirty="0">
                <a:solidFill>
                  <a:srgbClr val="FF0000"/>
                </a:solidFill>
              </a:rPr>
              <a:t>Entity</a:t>
            </a:r>
            <a:r>
              <a:rPr spc="-85" dirty="0">
                <a:solidFill>
                  <a:srgbClr val="FF0000"/>
                </a:solidFill>
              </a:rPr>
              <a:t> </a:t>
            </a:r>
            <a:r>
              <a:rPr spc="-10" dirty="0">
                <a:solidFill>
                  <a:srgbClr val="FF0000"/>
                </a:solidFill>
              </a:rPr>
              <a:t>Tagging</a:t>
            </a:r>
          </a:p>
        </p:txBody>
      </p:sp>
      <p:sp>
        <p:nvSpPr>
          <p:cNvPr id="4" name="object 4"/>
          <p:cNvSpPr txBox="1">
            <a:spLocks noGrp="1"/>
          </p:cNvSpPr>
          <p:nvPr>
            <p:ph idx="1"/>
          </p:nvPr>
        </p:nvSpPr>
        <p:spPr>
          <a:xfrm>
            <a:off x="628650" y="1828800"/>
            <a:ext cx="8096250" cy="3261158"/>
          </a:xfrm>
          <a:prstGeom prst="rect">
            <a:avLst/>
          </a:prstGeom>
        </p:spPr>
        <p:txBody>
          <a:bodyPr vert="horz" wrap="square" lIns="0" tIns="12700" rIns="0" bIns="0" rtlCol="0">
            <a:spAutoFit/>
          </a:bodyPr>
          <a:lstStyle/>
          <a:p>
            <a:pPr marR="94615">
              <a:lnSpc>
                <a:spcPct val="100000"/>
              </a:lnSpc>
              <a:spcBef>
                <a:spcPts val="100"/>
              </a:spcBef>
              <a:buClr>
                <a:schemeClr val="accent1"/>
              </a:buClr>
            </a:pPr>
            <a:r>
              <a:rPr sz="2200" dirty="0"/>
              <a:t>Next,</a:t>
            </a:r>
            <a:r>
              <a:rPr sz="2200" spc="-30" dirty="0"/>
              <a:t> </a:t>
            </a:r>
            <a:r>
              <a:rPr sz="2200" spc="60" dirty="0"/>
              <a:t>introduce</a:t>
            </a:r>
            <a:r>
              <a:rPr sz="2200" spc="-20" dirty="0"/>
              <a:t> </a:t>
            </a:r>
            <a:r>
              <a:rPr sz="2200" dirty="0"/>
              <a:t>our</a:t>
            </a:r>
            <a:r>
              <a:rPr sz="2200" spc="-25" dirty="0"/>
              <a:t> </a:t>
            </a:r>
            <a:r>
              <a:rPr sz="2200" dirty="0"/>
              <a:t>machine</a:t>
            </a:r>
            <a:r>
              <a:rPr sz="2200" spc="-30" dirty="0"/>
              <a:t> </a:t>
            </a:r>
            <a:r>
              <a:rPr sz="2200" spc="180" dirty="0"/>
              <a:t>to</a:t>
            </a:r>
            <a:r>
              <a:rPr sz="2200" spc="-25" dirty="0"/>
              <a:t> </a:t>
            </a:r>
            <a:r>
              <a:rPr sz="2200" spc="60" dirty="0"/>
              <a:t>pop</a:t>
            </a:r>
            <a:r>
              <a:rPr sz="2200" spc="-25" dirty="0"/>
              <a:t> </a:t>
            </a:r>
            <a:r>
              <a:rPr sz="2200" spc="65" dirty="0"/>
              <a:t>culture</a:t>
            </a:r>
            <a:r>
              <a:rPr sz="2200" spc="-20" dirty="0"/>
              <a:t> </a:t>
            </a:r>
            <a:r>
              <a:rPr sz="2200" spc="-10" dirty="0"/>
              <a:t>references </a:t>
            </a:r>
            <a:r>
              <a:rPr sz="2200" dirty="0"/>
              <a:t>and</a:t>
            </a:r>
            <a:r>
              <a:rPr sz="2200" spc="-90" dirty="0"/>
              <a:t> </a:t>
            </a:r>
            <a:r>
              <a:rPr sz="2200" dirty="0"/>
              <a:t>everyday</a:t>
            </a:r>
            <a:r>
              <a:rPr sz="2200" spc="-85" dirty="0"/>
              <a:t> </a:t>
            </a:r>
            <a:r>
              <a:rPr sz="2200" spc="-20" dirty="0"/>
              <a:t>names</a:t>
            </a:r>
            <a:r>
              <a:rPr sz="2200" spc="-80" dirty="0"/>
              <a:t> </a:t>
            </a:r>
            <a:r>
              <a:rPr sz="2200" dirty="0"/>
              <a:t>by</a:t>
            </a:r>
            <a:r>
              <a:rPr sz="2200" spc="-85" dirty="0"/>
              <a:t> </a:t>
            </a:r>
            <a:r>
              <a:rPr sz="2200" spc="60" dirty="0"/>
              <a:t>flagging</a:t>
            </a:r>
            <a:r>
              <a:rPr sz="2200" spc="-85" dirty="0"/>
              <a:t> </a:t>
            </a:r>
            <a:r>
              <a:rPr sz="2200" spc="-25" dirty="0"/>
              <a:t>names</a:t>
            </a:r>
            <a:r>
              <a:rPr sz="2200" spc="-80" dirty="0"/>
              <a:t> </a:t>
            </a:r>
            <a:r>
              <a:rPr sz="2200" spc="160" dirty="0"/>
              <a:t>of</a:t>
            </a:r>
            <a:r>
              <a:rPr sz="2200" spc="-90" dirty="0"/>
              <a:t> </a:t>
            </a:r>
            <a:r>
              <a:rPr sz="2200" spc="-10" dirty="0"/>
              <a:t>movies, </a:t>
            </a:r>
            <a:r>
              <a:rPr sz="2200" spc="95" dirty="0"/>
              <a:t>important</a:t>
            </a:r>
            <a:r>
              <a:rPr sz="2200" spc="-10" dirty="0"/>
              <a:t> </a:t>
            </a:r>
            <a:r>
              <a:rPr sz="2200" dirty="0"/>
              <a:t>personalities</a:t>
            </a:r>
            <a:r>
              <a:rPr sz="2200" spc="-15" dirty="0"/>
              <a:t> </a:t>
            </a:r>
            <a:r>
              <a:rPr sz="2200" spc="90" dirty="0"/>
              <a:t>or</a:t>
            </a:r>
            <a:r>
              <a:rPr sz="2200" dirty="0"/>
              <a:t> locations,</a:t>
            </a:r>
            <a:r>
              <a:rPr sz="2200" spc="-5" dirty="0"/>
              <a:t> </a:t>
            </a:r>
            <a:r>
              <a:rPr sz="2200" spc="70" dirty="0"/>
              <a:t>etc</a:t>
            </a:r>
            <a:r>
              <a:rPr sz="2200" spc="-5" dirty="0"/>
              <a:t> </a:t>
            </a:r>
            <a:r>
              <a:rPr sz="2200" spc="125" dirty="0"/>
              <a:t>that</a:t>
            </a:r>
            <a:r>
              <a:rPr sz="2200" spc="-10" dirty="0"/>
              <a:t> </a:t>
            </a:r>
            <a:r>
              <a:rPr sz="2200" dirty="0"/>
              <a:t>may</a:t>
            </a:r>
            <a:r>
              <a:rPr sz="2200" spc="-10" dirty="0"/>
              <a:t> occur </a:t>
            </a:r>
            <a:r>
              <a:rPr sz="2200" dirty="0"/>
              <a:t>in</a:t>
            </a:r>
            <a:r>
              <a:rPr sz="2200" spc="-45" dirty="0"/>
              <a:t> </a:t>
            </a:r>
            <a:r>
              <a:rPr sz="2200" spc="105" dirty="0"/>
              <a:t>the</a:t>
            </a:r>
            <a:r>
              <a:rPr sz="2200" spc="-35" dirty="0"/>
              <a:t> </a:t>
            </a:r>
            <a:r>
              <a:rPr sz="2200" spc="-10" dirty="0"/>
              <a:t>document.</a:t>
            </a:r>
            <a:endParaRPr sz="2200" dirty="0"/>
          </a:p>
          <a:p>
            <a:pPr marR="151765">
              <a:lnSpc>
                <a:spcPct val="100000"/>
              </a:lnSpc>
              <a:spcBef>
                <a:spcPts val="800"/>
              </a:spcBef>
              <a:buClr>
                <a:schemeClr val="accent1"/>
              </a:buClr>
            </a:pPr>
            <a:r>
              <a:rPr lang="en-US" sz="2200" spc="-10" dirty="0"/>
              <a:t>We </a:t>
            </a:r>
            <a:r>
              <a:rPr sz="2200" spc="60" dirty="0"/>
              <a:t>do</a:t>
            </a:r>
            <a:r>
              <a:rPr sz="2200" spc="-50" dirty="0"/>
              <a:t> </a:t>
            </a:r>
            <a:r>
              <a:rPr sz="2200" spc="55" dirty="0"/>
              <a:t>this</a:t>
            </a:r>
            <a:r>
              <a:rPr sz="2200" spc="-50" dirty="0"/>
              <a:t> </a:t>
            </a:r>
            <a:r>
              <a:rPr sz="2200" dirty="0"/>
              <a:t>by</a:t>
            </a:r>
            <a:r>
              <a:rPr sz="2200" spc="-60" dirty="0"/>
              <a:t> </a:t>
            </a:r>
            <a:r>
              <a:rPr sz="2200" dirty="0"/>
              <a:t>classifying</a:t>
            </a:r>
            <a:r>
              <a:rPr sz="2200" spc="-40" dirty="0"/>
              <a:t> </a:t>
            </a:r>
            <a:r>
              <a:rPr sz="2200" spc="100" dirty="0"/>
              <a:t>the</a:t>
            </a:r>
            <a:r>
              <a:rPr sz="2200" spc="-45" dirty="0"/>
              <a:t> </a:t>
            </a:r>
            <a:r>
              <a:rPr sz="2200" dirty="0"/>
              <a:t>words</a:t>
            </a:r>
            <a:r>
              <a:rPr sz="2200" spc="-55" dirty="0"/>
              <a:t> </a:t>
            </a:r>
            <a:r>
              <a:rPr sz="2200" spc="110" dirty="0"/>
              <a:t>into</a:t>
            </a:r>
            <a:r>
              <a:rPr sz="2200" spc="-50" dirty="0"/>
              <a:t> </a:t>
            </a:r>
            <a:r>
              <a:rPr sz="2200" spc="-10" dirty="0"/>
              <a:t>subcategories. </a:t>
            </a:r>
            <a:r>
              <a:rPr sz="2200" spc="-45" dirty="0"/>
              <a:t>This</a:t>
            </a:r>
            <a:r>
              <a:rPr sz="2200" spc="-35" dirty="0"/>
              <a:t> </a:t>
            </a:r>
            <a:r>
              <a:rPr sz="2200" dirty="0"/>
              <a:t>helps</a:t>
            </a:r>
            <a:r>
              <a:rPr sz="2200" spc="-30" dirty="0"/>
              <a:t> </a:t>
            </a:r>
            <a:r>
              <a:rPr lang="en-US" sz="2200" dirty="0"/>
              <a:t>in </a:t>
            </a:r>
            <a:r>
              <a:rPr sz="2200" spc="105" dirty="0"/>
              <a:t>find</a:t>
            </a:r>
            <a:r>
              <a:rPr lang="en-US" sz="2200" spc="105" dirty="0"/>
              <a:t>ing</a:t>
            </a:r>
            <a:r>
              <a:rPr sz="2200" spc="-35" dirty="0"/>
              <a:t> </a:t>
            </a:r>
            <a:r>
              <a:rPr sz="2200" spc="-10" dirty="0"/>
              <a:t>any</a:t>
            </a:r>
            <a:r>
              <a:rPr sz="2200" spc="-40" dirty="0"/>
              <a:t> </a:t>
            </a:r>
            <a:r>
              <a:rPr sz="2200" dirty="0"/>
              <a:t>keywords</a:t>
            </a:r>
            <a:r>
              <a:rPr sz="2200" spc="-30" dirty="0"/>
              <a:t> </a:t>
            </a:r>
            <a:r>
              <a:rPr sz="2200" dirty="0"/>
              <a:t>in</a:t>
            </a:r>
            <a:r>
              <a:rPr sz="2200" spc="-35" dirty="0"/>
              <a:t> </a:t>
            </a:r>
            <a:r>
              <a:rPr sz="2200" spc="-100" dirty="0"/>
              <a:t>a</a:t>
            </a:r>
            <a:r>
              <a:rPr sz="2200" spc="-35" dirty="0"/>
              <a:t> </a:t>
            </a:r>
            <a:r>
              <a:rPr sz="2200" dirty="0"/>
              <a:t>sentence.</a:t>
            </a:r>
            <a:r>
              <a:rPr sz="2200" spc="-35" dirty="0"/>
              <a:t> </a:t>
            </a:r>
            <a:r>
              <a:rPr sz="2200" spc="-25" dirty="0"/>
              <a:t>The </a:t>
            </a:r>
            <a:r>
              <a:rPr sz="2200" dirty="0"/>
              <a:t>subcategories</a:t>
            </a:r>
            <a:r>
              <a:rPr sz="2200" spc="30" dirty="0"/>
              <a:t> </a:t>
            </a:r>
            <a:r>
              <a:rPr sz="2200" dirty="0"/>
              <a:t>are</a:t>
            </a:r>
            <a:r>
              <a:rPr sz="2200" spc="40" dirty="0"/>
              <a:t> </a:t>
            </a:r>
            <a:r>
              <a:rPr sz="2200" dirty="0"/>
              <a:t>person,</a:t>
            </a:r>
            <a:r>
              <a:rPr sz="2200" spc="35" dirty="0"/>
              <a:t> </a:t>
            </a:r>
            <a:r>
              <a:rPr sz="2200" dirty="0"/>
              <a:t>location,</a:t>
            </a:r>
            <a:r>
              <a:rPr sz="2200" spc="35" dirty="0"/>
              <a:t> </a:t>
            </a:r>
            <a:r>
              <a:rPr sz="2200" spc="55" dirty="0"/>
              <a:t>monetary</a:t>
            </a:r>
            <a:r>
              <a:rPr sz="2200" spc="30" dirty="0"/>
              <a:t> </a:t>
            </a:r>
            <a:r>
              <a:rPr sz="2200" spc="-10" dirty="0"/>
              <a:t>value, </a:t>
            </a:r>
            <a:r>
              <a:rPr sz="2200" spc="60" dirty="0"/>
              <a:t>quantity,</a:t>
            </a:r>
            <a:r>
              <a:rPr sz="2200" spc="130" dirty="0"/>
              <a:t> </a:t>
            </a:r>
            <a:r>
              <a:rPr sz="2200" dirty="0"/>
              <a:t>organization,</a:t>
            </a:r>
            <a:r>
              <a:rPr sz="2200" spc="135" dirty="0"/>
              <a:t> </a:t>
            </a:r>
            <a:r>
              <a:rPr lang="en-US" sz="2200" spc="135" dirty="0"/>
              <a:t>and </a:t>
            </a:r>
            <a:r>
              <a:rPr sz="2200" spc="-10" dirty="0"/>
              <a:t>movie.</a:t>
            </a:r>
            <a:endParaRPr sz="2200" dirty="0"/>
          </a:p>
          <a:p>
            <a:pPr marR="5080">
              <a:lnSpc>
                <a:spcPct val="100000"/>
              </a:lnSpc>
              <a:spcBef>
                <a:spcPts val="800"/>
              </a:spcBef>
              <a:buClr>
                <a:schemeClr val="accent1"/>
              </a:buClr>
            </a:pPr>
            <a:r>
              <a:rPr sz="2200" spc="125" dirty="0"/>
              <a:t>After</a:t>
            </a:r>
            <a:r>
              <a:rPr sz="2200" spc="-40" dirty="0"/>
              <a:t> </a:t>
            </a:r>
            <a:r>
              <a:rPr sz="2200" spc="75" dirty="0"/>
              <a:t>performing</a:t>
            </a:r>
            <a:r>
              <a:rPr sz="2200" spc="-20" dirty="0"/>
              <a:t> </a:t>
            </a:r>
            <a:r>
              <a:rPr sz="2200" spc="105" dirty="0"/>
              <a:t>the</a:t>
            </a:r>
            <a:r>
              <a:rPr sz="2200" spc="-45" dirty="0"/>
              <a:t> </a:t>
            </a:r>
            <a:r>
              <a:rPr sz="2200" dirty="0"/>
              <a:t>preprocessing</a:t>
            </a:r>
            <a:r>
              <a:rPr sz="2200" spc="-35" dirty="0"/>
              <a:t> </a:t>
            </a:r>
            <a:r>
              <a:rPr sz="2200" dirty="0"/>
              <a:t>steps,</a:t>
            </a:r>
            <a:r>
              <a:rPr sz="2200" spc="-35" dirty="0"/>
              <a:t> </a:t>
            </a:r>
            <a:r>
              <a:rPr sz="2200" dirty="0"/>
              <a:t>you</a:t>
            </a:r>
            <a:r>
              <a:rPr sz="2200" spc="-35" dirty="0"/>
              <a:t> </a:t>
            </a:r>
            <a:r>
              <a:rPr sz="2200" spc="85" dirty="0"/>
              <a:t>then</a:t>
            </a:r>
            <a:r>
              <a:rPr sz="2200" spc="-35" dirty="0"/>
              <a:t> </a:t>
            </a:r>
            <a:r>
              <a:rPr sz="2200" spc="-20" dirty="0"/>
              <a:t>give </a:t>
            </a:r>
            <a:r>
              <a:rPr sz="2200" dirty="0"/>
              <a:t>your</a:t>
            </a:r>
            <a:r>
              <a:rPr sz="2200" spc="-10" dirty="0"/>
              <a:t> </a:t>
            </a:r>
            <a:r>
              <a:rPr sz="2200" spc="70" dirty="0"/>
              <a:t>resultant</a:t>
            </a:r>
            <a:r>
              <a:rPr sz="2200" spc="-10" dirty="0"/>
              <a:t> </a:t>
            </a:r>
            <a:r>
              <a:rPr sz="2200" dirty="0"/>
              <a:t>data</a:t>
            </a:r>
            <a:r>
              <a:rPr sz="2200" spc="-10" dirty="0"/>
              <a:t> </a:t>
            </a:r>
            <a:r>
              <a:rPr sz="2200" spc="180" dirty="0"/>
              <a:t>to</a:t>
            </a:r>
            <a:r>
              <a:rPr sz="2200" spc="-5" dirty="0"/>
              <a:t> </a:t>
            </a:r>
            <a:r>
              <a:rPr sz="2200" spc="-100" dirty="0"/>
              <a:t>a</a:t>
            </a:r>
            <a:r>
              <a:rPr sz="2200" spc="-10" dirty="0"/>
              <a:t> </a:t>
            </a:r>
            <a:r>
              <a:rPr sz="2200" dirty="0"/>
              <a:t>machine</a:t>
            </a:r>
            <a:r>
              <a:rPr sz="2200" spc="-10" dirty="0"/>
              <a:t> </a:t>
            </a:r>
            <a:r>
              <a:rPr sz="2200" dirty="0"/>
              <a:t>learning</a:t>
            </a:r>
            <a:r>
              <a:rPr sz="2200" spc="-5" dirty="0"/>
              <a:t> </a:t>
            </a:r>
            <a:r>
              <a:rPr sz="2200" spc="70" dirty="0"/>
              <a:t>algorithm</a:t>
            </a:r>
            <a:r>
              <a:rPr sz="2200" spc="-5" dirty="0"/>
              <a:t> </a:t>
            </a:r>
            <a:r>
              <a:rPr sz="2200" spc="30" dirty="0"/>
              <a:t>like </a:t>
            </a:r>
            <a:r>
              <a:rPr sz="2200" dirty="0"/>
              <a:t>Naive</a:t>
            </a:r>
            <a:r>
              <a:rPr sz="2200" spc="-20" dirty="0"/>
              <a:t> </a:t>
            </a:r>
            <a:r>
              <a:rPr sz="2200" spc="-75" dirty="0"/>
              <a:t>Bayes,</a:t>
            </a:r>
            <a:r>
              <a:rPr sz="2200" spc="-20" dirty="0"/>
              <a:t> </a:t>
            </a:r>
            <a:r>
              <a:rPr sz="2200" dirty="0"/>
              <a:t>etc.,</a:t>
            </a:r>
            <a:r>
              <a:rPr sz="2200" spc="-25" dirty="0"/>
              <a:t> </a:t>
            </a:r>
            <a:r>
              <a:rPr sz="2200" spc="180" dirty="0"/>
              <a:t>to</a:t>
            </a:r>
            <a:r>
              <a:rPr sz="2200" spc="-20" dirty="0"/>
              <a:t> </a:t>
            </a:r>
            <a:r>
              <a:rPr sz="2200" dirty="0"/>
              <a:t>create</a:t>
            </a:r>
            <a:r>
              <a:rPr sz="2200" spc="-20" dirty="0"/>
              <a:t> </a:t>
            </a:r>
            <a:r>
              <a:rPr sz="2200" dirty="0"/>
              <a:t>our</a:t>
            </a:r>
            <a:r>
              <a:rPr sz="2200" spc="-20" dirty="0"/>
              <a:t> </a:t>
            </a:r>
            <a:r>
              <a:rPr sz="2200" spc="-80" dirty="0"/>
              <a:t>NLP</a:t>
            </a:r>
            <a:r>
              <a:rPr sz="2200" spc="-25" dirty="0"/>
              <a:t> </a:t>
            </a:r>
            <a:r>
              <a:rPr sz="2200" spc="-10" dirty="0"/>
              <a:t>application.</a:t>
            </a:r>
            <a:endParaRPr sz="2200" dirty="0"/>
          </a:p>
        </p:txBody>
      </p:sp>
      <p:sp>
        <p:nvSpPr>
          <p:cNvPr id="3" name="object 3"/>
          <p:cNvSpPr txBox="1"/>
          <p:nvPr/>
        </p:nvSpPr>
        <p:spPr>
          <a:xfrm>
            <a:off x="457200" y="1501101"/>
            <a:ext cx="171451" cy="764312"/>
          </a:xfrm>
          <a:prstGeom prst="rect">
            <a:avLst/>
          </a:prstGeom>
        </p:spPr>
        <p:txBody>
          <a:bodyPr vert="horz" wrap="square" lIns="0" tIns="12700" rIns="0" bIns="0" rtlCol="0">
            <a:spAutoFit/>
          </a:bodyPr>
          <a:lstStyle/>
          <a:p>
            <a:pPr marL="12700">
              <a:lnSpc>
                <a:spcPct val="100000"/>
              </a:lnSpc>
              <a:spcBef>
                <a:spcPts val="100"/>
              </a:spcBef>
            </a:pPr>
            <a:endParaRPr lang="en-US" sz="2400" spc="-50" dirty="0">
              <a:solidFill>
                <a:srgbClr val="6697CC"/>
              </a:solidFill>
              <a:latin typeface="Arial"/>
              <a:cs typeface="Arial"/>
            </a:endParaRPr>
          </a:p>
          <a:p>
            <a:pPr marL="12700">
              <a:lnSpc>
                <a:spcPct val="100000"/>
              </a:lnSpc>
              <a:spcBef>
                <a:spcPts val="100"/>
              </a:spcBef>
            </a:pPr>
            <a:endParaRPr sz="2400" dirty="0">
              <a:latin typeface="Arial"/>
              <a:cs typeface="Arial"/>
            </a:endParaRPr>
          </a:p>
        </p:txBody>
      </p:sp>
      <p:sp>
        <p:nvSpPr>
          <p:cNvPr id="5" name="object 5"/>
          <p:cNvSpPr txBox="1"/>
          <p:nvPr/>
        </p:nvSpPr>
        <p:spPr>
          <a:xfrm>
            <a:off x="457200" y="3065665"/>
            <a:ext cx="211455" cy="391795"/>
          </a:xfrm>
          <a:prstGeom prst="rect">
            <a:avLst/>
          </a:prstGeom>
        </p:spPr>
        <p:txBody>
          <a:bodyPr vert="horz" wrap="square" lIns="0" tIns="12700" rIns="0" bIns="0" rtlCol="0">
            <a:spAutoFit/>
          </a:bodyPr>
          <a:lstStyle/>
          <a:p>
            <a:pPr marL="12700">
              <a:lnSpc>
                <a:spcPct val="100000"/>
              </a:lnSpc>
              <a:spcBef>
                <a:spcPts val="100"/>
              </a:spcBef>
            </a:pPr>
            <a:endParaRPr sz="2400" dirty="0">
              <a:latin typeface="Arial"/>
              <a:cs typeface="Arial"/>
            </a:endParaRPr>
          </a:p>
        </p:txBody>
      </p:sp>
      <p:sp>
        <p:nvSpPr>
          <p:cNvPr id="6" name="object 6"/>
          <p:cNvSpPr txBox="1"/>
          <p:nvPr/>
        </p:nvSpPr>
        <p:spPr>
          <a:xfrm>
            <a:off x="457200" y="4114801"/>
            <a:ext cx="211455" cy="382156"/>
          </a:xfrm>
          <a:prstGeom prst="rect">
            <a:avLst/>
          </a:prstGeom>
        </p:spPr>
        <p:txBody>
          <a:bodyPr vert="horz" wrap="square" lIns="0" tIns="12700" rIns="0" bIns="0" rtlCol="0">
            <a:spAutoFit/>
          </a:bodyPr>
          <a:lstStyle/>
          <a:p>
            <a:pPr marL="12700">
              <a:lnSpc>
                <a:spcPct val="100000"/>
              </a:lnSpc>
              <a:spcBef>
                <a:spcPts val="100"/>
              </a:spcBef>
            </a:pPr>
            <a:endParaRPr sz="2400" dirty="0">
              <a:latin typeface="Arial"/>
              <a:cs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447800" y="1600200"/>
            <a:ext cx="6172200" cy="4729528"/>
          </a:xfrm>
          <a:prstGeom prst="rect">
            <a:avLst/>
          </a:prstGeom>
        </p:spPr>
      </p:pic>
      <p:sp>
        <p:nvSpPr>
          <p:cNvPr id="3" name="object 3"/>
          <p:cNvSpPr txBox="1">
            <a:spLocks noGrp="1"/>
          </p:cNvSpPr>
          <p:nvPr>
            <p:ph type="title"/>
          </p:nvPr>
        </p:nvSpPr>
        <p:spPr>
          <a:xfrm>
            <a:off x="535940" y="360676"/>
            <a:ext cx="4100195" cy="520655"/>
          </a:xfrm>
          <a:prstGeom prst="rect">
            <a:avLst/>
          </a:prstGeom>
        </p:spPr>
        <p:txBody>
          <a:bodyPr vert="horz" wrap="square" lIns="0" tIns="12700" rIns="0" bIns="0" rtlCol="0">
            <a:spAutoFit/>
          </a:bodyPr>
          <a:lstStyle/>
          <a:p>
            <a:pPr marL="12700">
              <a:lnSpc>
                <a:spcPct val="100000"/>
              </a:lnSpc>
              <a:spcBef>
                <a:spcPts val="100"/>
              </a:spcBef>
            </a:pPr>
            <a:r>
              <a:rPr spc="50" dirty="0">
                <a:solidFill>
                  <a:srgbClr val="FF0000"/>
                </a:solidFill>
              </a:rPr>
              <a:t>Applications</a:t>
            </a:r>
            <a:r>
              <a:rPr spc="-114" dirty="0">
                <a:solidFill>
                  <a:srgbClr val="FF0000"/>
                </a:solidFill>
              </a:rPr>
              <a:t> </a:t>
            </a:r>
            <a:r>
              <a:rPr spc="250" dirty="0">
                <a:solidFill>
                  <a:srgbClr val="FF0000"/>
                </a:solidFill>
              </a:rPr>
              <a:t>of</a:t>
            </a:r>
            <a:r>
              <a:rPr spc="-100" dirty="0">
                <a:solidFill>
                  <a:srgbClr val="FF0000"/>
                </a:solidFill>
              </a:rPr>
              <a:t> </a:t>
            </a:r>
            <a:r>
              <a:rPr spc="-60" dirty="0">
                <a:solidFill>
                  <a:srgbClr val="FF0000"/>
                </a:solidFill>
              </a:rPr>
              <a:t>NLP</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60676"/>
            <a:ext cx="4100195" cy="520655"/>
          </a:xfrm>
          <a:prstGeom prst="rect">
            <a:avLst/>
          </a:prstGeom>
        </p:spPr>
        <p:txBody>
          <a:bodyPr vert="horz" wrap="square" lIns="0" tIns="12700" rIns="0" bIns="0" rtlCol="0">
            <a:spAutoFit/>
          </a:bodyPr>
          <a:lstStyle/>
          <a:p>
            <a:pPr marL="12700">
              <a:lnSpc>
                <a:spcPct val="100000"/>
              </a:lnSpc>
              <a:spcBef>
                <a:spcPts val="100"/>
              </a:spcBef>
            </a:pPr>
            <a:r>
              <a:rPr spc="50" dirty="0">
                <a:solidFill>
                  <a:srgbClr val="FF0000"/>
                </a:solidFill>
              </a:rPr>
              <a:t>Applications</a:t>
            </a:r>
            <a:r>
              <a:rPr spc="-114" dirty="0">
                <a:solidFill>
                  <a:srgbClr val="FF0000"/>
                </a:solidFill>
              </a:rPr>
              <a:t> </a:t>
            </a:r>
            <a:r>
              <a:rPr spc="250" dirty="0">
                <a:solidFill>
                  <a:srgbClr val="FF0000"/>
                </a:solidFill>
              </a:rPr>
              <a:t>of</a:t>
            </a:r>
            <a:r>
              <a:rPr spc="-100" dirty="0">
                <a:solidFill>
                  <a:srgbClr val="FF0000"/>
                </a:solidFill>
              </a:rPr>
              <a:t> </a:t>
            </a:r>
            <a:r>
              <a:rPr spc="-60" dirty="0">
                <a:solidFill>
                  <a:srgbClr val="FF0000"/>
                </a:solidFill>
              </a:rPr>
              <a:t>NLP</a:t>
            </a:r>
          </a:p>
        </p:txBody>
      </p:sp>
      <p:sp>
        <p:nvSpPr>
          <p:cNvPr id="3" name="object 3"/>
          <p:cNvSpPr txBox="1"/>
          <p:nvPr/>
        </p:nvSpPr>
        <p:spPr>
          <a:xfrm>
            <a:off x="535940" y="1517662"/>
            <a:ext cx="8120380" cy="4020331"/>
          </a:xfrm>
          <a:prstGeom prst="rect">
            <a:avLst/>
          </a:prstGeom>
        </p:spPr>
        <p:txBody>
          <a:bodyPr vert="horz" wrap="square" lIns="0" tIns="12065" rIns="0" bIns="0" rtlCol="0">
            <a:spAutoFit/>
          </a:bodyPr>
          <a:lstStyle/>
          <a:p>
            <a:pPr marL="327660" marR="7620" indent="-315595">
              <a:lnSpc>
                <a:spcPct val="100800"/>
              </a:lnSpc>
              <a:spcBef>
                <a:spcPts val="95"/>
              </a:spcBef>
              <a:buClr>
                <a:srgbClr val="6697CC"/>
              </a:buClr>
              <a:buFont typeface="Arial"/>
              <a:buChar char="•"/>
              <a:tabLst>
                <a:tab pos="327660" algn="l"/>
              </a:tabLst>
            </a:pPr>
            <a:r>
              <a:rPr sz="2200" spc="-80" dirty="0">
                <a:latin typeface="Microsoft Sans Serif"/>
                <a:cs typeface="Microsoft Sans Serif"/>
              </a:rPr>
              <a:t>NLP</a:t>
            </a:r>
            <a:r>
              <a:rPr sz="2200" spc="-95" dirty="0">
                <a:latin typeface="Microsoft Sans Serif"/>
                <a:cs typeface="Microsoft Sans Serif"/>
              </a:rPr>
              <a:t> </a:t>
            </a:r>
            <a:r>
              <a:rPr sz="2200" spc="-10" dirty="0">
                <a:latin typeface="Microsoft Sans Serif"/>
                <a:cs typeface="Microsoft Sans Serif"/>
              </a:rPr>
              <a:t>is</a:t>
            </a:r>
            <a:r>
              <a:rPr sz="2200" spc="-110" dirty="0">
                <a:latin typeface="Microsoft Sans Serif"/>
                <a:cs typeface="Microsoft Sans Serif"/>
              </a:rPr>
              <a:t> </a:t>
            </a:r>
            <a:r>
              <a:rPr sz="2200" spc="50" dirty="0">
                <a:latin typeface="Microsoft Sans Serif"/>
                <a:cs typeface="Microsoft Sans Serif"/>
              </a:rPr>
              <a:t>one</a:t>
            </a:r>
            <a:r>
              <a:rPr sz="2200" spc="-110" dirty="0">
                <a:latin typeface="Microsoft Sans Serif"/>
                <a:cs typeface="Microsoft Sans Serif"/>
              </a:rPr>
              <a:t> </a:t>
            </a:r>
            <a:r>
              <a:rPr sz="2200" spc="190" dirty="0">
                <a:latin typeface="Microsoft Sans Serif"/>
                <a:cs typeface="Microsoft Sans Serif"/>
              </a:rPr>
              <a:t>of</a:t>
            </a:r>
            <a:r>
              <a:rPr sz="2200" spc="-95" dirty="0">
                <a:latin typeface="Microsoft Sans Serif"/>
                <a:cs typeface="Microsoft Sans Serif"/>
              </a:rPr>
              <a:t> </a:t>
            </a:r>
            <a:r>
              <a:rPr sz="2200" spc="120" dirty="0">
                <a:latin typeface="Microsoft Sans Serif"/>
                <a:cs typeface="Microsoft Sans Serif"/>
              </a:rPr>
              <a:t>the</a:t>
            </a:r>
            <a:r>
              <a:rPr sz="2200" spc="-110" dirty="0">
                <a:latin typeface="Microsoft Sans Serif"/>
                <a:cs typeface="Microsoft Sans Serif"/>
              </a:rPr>
              <a:t> </a:t>
            </a:r>
            <a:r>
              <a:rPr sz="2200" spc="-10" dirty="0">
                <a:latin typeface="Microsoft Sans Serif"/>
                <a:cs typeface="Microsoft Sans Serif"/>
              </a:rPr>
              <a:t>ways</a:t>
            </a:r>
            <a:r>
              <a:rPr sz="2200" spc="-100" dirty="0">
                <a:latin typeface="Microsoft Sans Serif"/>
                <a:cs typeface="Microsoft Sans Serif"/>
              </a:rPr>
              <a:t> </a:t>
            </a:r>
            <a:r>
              <a:rPr sz="2200" spc="150" dirty="0">
                <a:latin typeface="Microsoft Sans Serif"/>
                <a:cs typeface="Microsoft Sans Serif"/>
              </a:rPr>
              <a:t>that</a:t>
            </a:r>
            <a:r>
              <a:rPr sz="2200" spc="-100" dirty="0">
                <a:latin typeface="Microsoft Sans Serif"/>
                <a:cs typeface="Microsoft Sans Serif"/>
              </a:rPr>
              <a:t> </a:t>
            </a:r>
            <a:r>
              <a:rPr sz="2200" spc="65" dirty="0">
                <a:latin typeface="Microsoft Sans Serif"/>
                <a:cs typeface="Microsoft Sans Serif"/>
              </a:rPr>
              <a:t>people</a:t>
            </a:r>
            <a:r>
              <a:rPr sz="2200" spc="-95" dirty="0">
                <a:latin typeface="Microsoft Sans Serif"/>
                <a:cs typeface="Microsoft Sans Serif"/>
              </a:rPr>
              <a:t> </a:t>
            </a:r>
            <a:r>
              <a:rPr sz="2200" dirty="0">
                <a:latin typeface="Microsoft Sans Serif"/>
                <a:cs typeface="Microsoft Sans Serif"/>
              </a:rPr>
              <a:t>have</a:t>
            </a:r>
            <a:r>
              <a:rPr sz="2200" spc="-100" dirty="0">
                <a:latin typeface="Microsoft Sans Serif"/>
                <a:cs typeface="Microsoft Sans Serif"/>
              </a:rPr>
              <a:t> </a:t>
            </a:r>
            <a:r>
              <a:rPr sz="2200" spc="-10" dirty="0">
                <a:latin typeface="Microsoft Sans Serif"/>
                <a:cs typeface="Microsoft Sans Serif"/>
              </a:rPr>
              <a:t>humanized </a:t>
            </a:r>
            <a:r>
              <a:rPr sz="2200" dirty="0">
                <a:latin typeface="Microsoft Sans Serif"/>
                <a:cs typeface="Microsoft Sans Serif"/>
              </a:rPr>
              <a:t>machines</a:t>
            </a:r>
            <a:r>
              <a:rPr sz="2200" spc="-10" dirty="0">
                <a:latin typeface="Microsoft Sans Serif"/>
                <a:cs typeface="Microsoft Sans Serif"/>
              </a:rPr>
              <a:t> </a:t>
            </a:r>
            <a:r>
              <a:rPr sz="2200" dirty="0">
                <a:latin typeface="Microsoft Sans Serif"/>
                <a:cs typeface="Microsoft Sans Serif"/>
              </a:rPr>
              <a:t>and</a:t>
            </a:r>
            <a:r>
              <a:rPr sz="2200" spc="-5" dirty="0">
                <a:latin typeface="Microsoft Sans Serif"/>
                <a:cs typeface="Microsoft Sans Serif"/>
              </a:rPr>
              <a:t> </a:t>
            </a:r>
            <a:r>
              <a:rPr sz="2200" dirty="0">
                <a:latin typeface="Microsoft Sans Serif"/>
                <a:cs typeface="Microsoft Sans Serif"/>
              </a:rPr>
              <a:t>reduced</a:t>
            </a:r>
            <a:r>
              <a:rPr sz="2200" spc="-5" dirty="0">
                <a:latin typeface="Microsoft Sans Serif"/>
                <a:cs typeface="Microsoft Sans Serif"/>
              </a:rPr>
              <a:t> </a:t>
            </a:r>
            <a:r>
              <a:rPr sz="2200" spc="120" dirty="0">
                <a:latin typeface="Microsoft Sans Serif"/>
                <a:cs typeface="Microsoft Sans Serif"/>
              </a:rPr>
              <a:t>the</a:t>
            </a:r>
            <a:r>
              <a:rPr sz="2200" spc="-5" dirty="0">
                <a:latin typeface="Microsoft Sans Serif"/>
                <a:cs typeface="Microsoft Sans Serif"/>
              </a:rPr>
              <a:t> </a:t>
            </a:r>
            <a:r>
              <a:rPr sz="2200" dirty="0">
                <a:latin typeface="Microsoft Sans Serif"/>
                <a:cs typeface="Microsoft Sans Serif"/>
              </a:rPr>
              <a:t>need </a:t>
            </a:r>
            <a:r>
              <a:rPr sz="2200" spc="165" dirty="0">
                <a:latin typeface="Microsoft Sans Serif"/>
                <a:cs typeface="Microsoft Sans Serif"/>
              </a:rPr>
              <a:t>for</a:t>
            </a:r>
            <a:r>
              <a:rPr sz="2200" spc="-10" dirty="0">
                <a:latin typeface="Microsoft Sans Serif"/>
                <a:cs typeface="Microsoft Sans Serif"/>
              </a:rPr>
              <a:t> </a:t>
            </a:r>
            <a:r>
              <a:rPr sz="2200" dirty="0">
                <a:latin typeface="Microsoft Sans Serif"/>
                <a:cs typeface="Microsoft Sans Serif"/>
              </a:rPr>
              <a:t>labor.</a:t>
            </a:r>
            <a:endParaRPr lang="en-US" sz="2200" dirty="0">
              <a:latin typeface="Microsoft Sans Serif"/>
              <a:cs typeface="Microsoft Sans Serif"/>
            </a:endParaRPr>
          </a:p>
          <a:p>
            <a:pPr marL="327660" marR="7620" indent="-315595">
              <a:lnSpc>
                <a:spcPct val="100800"/>
              </a:lnSpc>
              <a:spcBef>
                <a:spcPts val="95"/>
              </a:spcBef>
              <a:buClr>
                <a:srgbClr val="6697CC"/>
              </a:buClr>
              <a:buFont typeface="Arial"/>
              <a:buChar char="•"/>
              <a:tabLst>
                <a:tab pos="327660" algn="l"/>
              </a:tabLst>
            </a:pPr>
            <a:r>
              <a:rPr sz="2200" spc="5" dirty="0">
                <a:latin typeface="Microsoft Sans Serif"/>
                <a:cs typeface="Microsoft Sans Serif"/>
              </a:rPr>
              <a:t> </a:t>
            </a:r>
            <a:r>
              <a:rPr sz="2200" spc="145" dirty="0">
                <a:latin typeface="Microsoft Sans Serif"/>
                <a:cs typeface="Microsoft Sans Serif"/>
              </a:rPr>
              <a:t>It</a:t>
            </a:r>
            <a:r>
              <a:rPr sz="2200" spc="-10" dirty="0">
                <a:latin typeface="Microsoft Sans Serif"/>
                <a:cs typeface="Microsoft Sans Serif"/>
              </a:rPr>
              <a:t> </a:t>
            </a:r>
            <a:r>
              <a:rPr sz="2200" spc="-50" dirty="0">
                <a:latin typeface="Microsoft Sans Serif"/>
                <a:cs typeface="Microsoft Sans Serif"/>
              </a:rPr>
              <a:t>has</a:t>
            </a:r>
            <a:r>
              <a:rPr sz="2200" spc="-5" dirty="0">
                <a:latin typeface="Microsoft Sans Serif"/>
                <a:cs typeface="Microsoft Sans Serif"/>
              </a:rPr>
              <a:t> </a:t>
            </a:r>
            <a:r>
              <a:rPr sz="2200" spc="45" dirty="0">
                <a:latin typeface="Microsoft Sans Serif"/>
                <a:cs typeface="Microsoft Sans Serif"/>
              </a:rPr>
              <a:t>led </a:t>
            </a:r>
            <a:r>
              <a:rPr sz="2200" spc="204" dirty="0">
                <a:latin typeface="Microsoft Sans Serif"/>
                <a:cs typeface="Microsoft Sans Serif"/>
              </a:rPr>
              <a:t>to</a:t>
            </a:r>
            <a:r>
              <a:rPr sz="2200" spc="-85" dirty="0">
                <a:latin typeface="Microsoft Sans Serif"/>
                <a:cs typeface="Microsoft Sans Serif"/>
              </a:rPr>
              <a:t> </a:t>
            </a:r>
            <a:r>
              <a:rPr sz="2200" spc="120" dirty="0">
                <a:latin typeface="Microsoft Sans Serif"/>
                <a:cs typeface="Microsoft Sans Serif"/>
              </a:rPr>
              <a:t>the</a:t>
            </a:r>
            <a:r>
              <a:rPr sz="2200" spc="-75" dirty="0">
                <a:latin typeface="Microsoft Sans Serif"/>
                <a:cs typeface="Microsoft Sans Serif"/>
              </a:rPr>
              <a:t> </a:t>
            </a:r>
            <a:r>
              <a:rPr sz="2200" spc="90" dirty="0">
                <a:latin typeface="Microsoft Sans Serif"/>
                <a:cs typeface="Microsoft Sans Serif"/>
              </a:rPr>
              <a:t>automation</a:t>
            </a:r>
            <a:r>
              <a:rPr sz="2200" spc="-70" dirty="0">
                <a:latin typeface="Microsoft Sans Serif"/>
                <a:cs typeface="Microsoft Sans Serif"/>
              </a:rPr>
              <a:t> </a:t>
            </a:r>
            <a:r>
              <a:rPr sz="2200" spc="180" dirty="0">
                <a:latin typeface="Microsoft Sans Serif"/>
                <a:cs typeface="Microsoft Sans Serif"/>
              </a:rPr>
              <a:t>of</a:t>
            </a:r>
            <a:r>
              <a:rPr sz="2200" spc="-70" dirty="0">
                <a:latin typeface="Microsoft Sans Serif"/>
                <a:cs typeface="Microsoft Sans Serif"/>
              </a:rPr>
              <a:t> </a:t>
            </a:r>
            <a:r>
              <a:rPr sz="2200" spc="-10" dirty="0">
                <a:latin typeface="Microsoft Sans Serif"/>
                <a:cs typeface="Microsoft Sans Serif"/>
              </a:rPr>
              <a:t>speech-</a:t>
            </a:r>
            <a:r>
              <a:rPr sz="2200" spc="70" dirty="0">
                <a:latin typeface="Microsoft Sans Serif"/>
                <a:cs typeface="Microsoft Sans Serif"/>
              </a:rPr>
              <a:t>related</a:t>
            </a:r>
            <a:r>
              <a:rPr sz="2200" spc="-75" dirty="0">
                <a:latin typeface="Microsoft Sans Serif"/>
                <a:cs typeface="Microsoft Sans Serif"/>
              </a:rPr>
              <a:t> </a:t>
            </a:r>
            <a:r>
              <a:rPr sz="2200" dirty="0">
                <a:latin typeface="Microsoft Sans Serif"/>
                <a:cs typeface="Microsoft Sans Serif"/>
              </a:rPr>
              <a:t>tasks</a:t>
            </a:r>
            <a:r>
              <a:rPr sz="2200" spc="-90" dirty="0">
                <a:latin typeface="Microsoft Sans Serif"/>
                <a:cs typeface="Microsoft Sans Serif"/>
              </a:rPr>
              <a:t> </a:t>
            </a:r>
            <a:r>
              <a:rPr sz="2200" spc="-25" dirty="0">
                <a:latin typeface="Microsoft Sans Serif"/>
                <a:cs typeface="Microsoft Sans Serif"/>
              </a:rPr>
              <a:t>and </a:t>
            </a:r>
            <a:r>
              <a:rPr sz="2200" dirty="0">
                <a:latin typeface="Microsoft Sans Serif"/>
                <a:cs typeface="Microsoft Sans Serif"/>
              </a:rPr>
              <a:t>human</a:t>
            </a:r>
            <a:r>
              <a:rPr sz="2200" spc="20" dirty="0">
                <a:latin typeface="Microsoft Sans Serif"/>
                <a:cs typeface="Microsoft Sans Serif"/>
              </a:rPr>
              <a:t> </a:t>
            </a:r>
            <a:r>
              <a:rPr sz="2200" spc="65" dirty="0">
                <a:latin typeface="Microsoft Sans Serif"/>
                <a:cs typeface="Microsoft Sans Serif"/>
              </a:rPr>
              <a:t>interaction.</a:t>
            </a:r>
            <a:r>
              <a:rPr sz="2200" spc="15" dirty="0">
                <a:latin typeface="Microsoft Sans Serif"/>
                <a:cs typeface="Microsoft Sans Serif"/>
              </a:rPr>
              <a:t> </a:t>
            </a:r>
            <a:r>
              <a:rPr sz="2200" spc="-30" dirty="0">
                <a:latin typeface="Microsoft Sans Serif"/>
                <a:cs typeface="Microsoft Sans Serif"/>
              </a:rPr>
              <a:t>Some</a:t>
            </a:r>
            <a:r>
              <a:rPr sz="2200" spc="25" dirty="0">
                <a:latin typeface="Microsoft Sans Serif"/>
                <a:cs typeface="Microsoft Sans Serif"/>
              </a:rPr>
              <a:t> </a:t>
            </a:r>
            <a:r>
              <a:rPr sz="2200" dirty="0">
                <a:latin typeface="Microsoft Sans Serif"/>
                <a:cs typeface="Microsoft Sans Serif"/>
              </a:rPr>
              <a:t>applications</a:t>
            </a:r>
            <a:r>
              <a:rPr sz="2200" spc="20" dirty="0">
                <a:latin typeface="Microsoft Sans Serif"/>
                <a:cs typeface="Microsoft Sans Serif"/>
              </a:rPr>
              <a:t> </a:t>
            </a:r>
            <a:r>
              <a:rPr sz="2200" spc="180" dirty="0">
                <a:latin typeface="Microsoft Sans Serif"/>
                <a:cs typeface="Microsoft Sans Serif"/>
              </a:rPr>
              <a:t>of</a:t>
            </a:r>
            <a:r>
              <a:rPr sz="2200" spc="30" dirty="0">
                <a:latin typeface="Microsoft Sans Serif"/>
                <a:cs typeface="Microsoft Sans Serif"/>
              </a:rPr>
              <a:t> </a:t>
            </a:r>
            <a:r>
              <a:rPr sz="2200" spc="-80" dirty="0">
                <a:latin typeface="Microsoft Sans Serif"/>
                <a:cs typeface="Microsoft Sans Serif"/>
              </a:rPr>
              <a:t>NLP</a:t>
            </a:r>
            <a:r>
              <a:rPr sz="2200" spc="25" dirty="0">
                <a:latin typeface="Microsoft Sans Serif"/>
                <a:cs typeface="Microsoft Sans Serif"/>
              </a:rPr>
              <a:t> </a:t>
            </a:r>
            <a:r>
              <a:rPr sz="2200" spc="-10" dirty="0">
                <a:latin typeface="Microsoft Sans Serif"/>
                <a:cs typeface="Microsoft Sans Serif"/>
              </a:rPr>
              <a:t>include</a:t>
            </a:r>
            <a:r>
              <a:rPr sz="2200" spc="-50" dirty="0">
                <a:latin typeface="Microsoft Sans Serif"/>
                <a:cs typeface="Microsoft Sans Serif"/>
              </a:rPr>
              <a:t>:</a:t>
            </a:r>
            <a:endParaRPr sz="2200" dirty="0">
              <a:latin typeface="Microsoft Sans Serif"/>
              <a:cs typeface="Microsoft Sans Serif"/>
            </a:endParaRPr>
          </a:p>
          <a:p>
            <a:pPr marL="695960" marR="103505" lvl="1" indent="-262890">
              <a:lnSpc>
                <a:spcPct val="100600"/>
              </a:lnSpc>
              <a:spcBef>
                <a:spcPts val="655"/>
              </a:spcBef>
              <a:buClr>
                <a:srgbClr val="6697CC"/>
              </a:buClr>
              <a:buFont typeface="Arial"/>
              <a:buChar char="–"/>
              <a:tabLst>
                <a:tab pos="695960" algn="l"/>
              </a:tabLst>
            </a:pPr>
            <a:endParaRPr lang="en-US" sz="2200" dirty="0">
              <a:latin typeface="Microsoft Sans Serif"/>
              <a:cs typeface="Microsoft Sans Serif"/>
            </a:endParaRPr>
          </a:p>
          <a:p>
            <a:pPr marL="695960" marR="103505" lvl="1" indent="-262890">
              <a:lnSpc>
                <a:spcPct val="100600"/>
              </a:lnSpc>
              <a:spcBef>
                <a:spcPts val="655"/>
              </a:spcBef>
              <a:buClr>
                <a:srgbClr val="6697CC"/>
              </a:buClr>
              <a:buFont typeface="Arial"/>
              <a:buChar char="–"/>
              <a:tabLst>
                <a:tab pos="695960" algn="l"/>
              </a:tabLst>
            </a:pPr>
            <a:r>
              <a:rPr sz="2200" dirty="0">
                <a:latin typeface="Microsoft Sans Serif"/>
                <a:cs typeface="Microsoft Sans Serif"/>
              </a:rPr>
              <a:t>Translation</a:t>
            </a:r>
            <a:r>
              <a:rPr sz="2200" spc="-30" dirty="0">
                <a:latin typeface="Microsoft Sans Serif"/>
                <a:cs typeface="Microsoft Sans Serif"/>
              </a:rPr>
              <a:t> </a:t>
            </a:r>
            <a:r>
              <a:rPr sz="2200" dirty="0">
                <a:latin typeface="Microsoft Sans Serif"/>
                <a:cs typeface="Microsoft Sans Serif"/>
              </a:rPr>
              <a:t>Tools:</a:t>
            </a:r>
            <a:r>
              <a:rPr sz="2200" spc="-20" dirty="0">
                <a:latin typeface="Microsoft Sans Serif"/>
                <a:cs typeface="Microsoft Sans Serif"/>
              </a:rPr>
              <a:t> </a:t>
            </a:r>
            <a:r>
              <a:rPr sz="2200" dirty="0">
                <a:latin typeface="Microsoft Sans Serif"/>
                <a:cs typeface="Microsoft Sans Serif"/>
              </a:rPr>
              <a:t>Tools</a:t>
            </a:r>
            <a:r>
              <a:rPr sz="2200" spc="-25" dirty="0">
                <a:latin typeface="Microsoft Sans Serif"/>
                <a:cs typeface="Microsoft Sans Serif"/>
              </a:rPr>
              <a:t> </a:t>
            </a:r>
            <a:r>
              <a:rPr sz="2200" spc="-30" dirty="0">
                <a:latin typeface="Microsoft Sans Serif"/>
                <a:cs typeface="Microsoft Sans Serif"/>
              </a:rPr>
              <a:t>such</a:t>
            </a:r>
            <a:r>
              <a:rPr sz="2200" spc="-35" dirty="0">
                <a:latin typeface="Microsoft Sans Serif"/>
                <a:cs typeface="Microsoft Sans Serif"/>
              </a:rPr>
              <a:t> </a:t>
            </a:r>
            <a:r>
              <a:rPr sz="2200" spc="-105" dirty="0">
                <a:latin typeface="Microsoft Sans Serif"/>
                <a:cs typeface="Microsoft Sans Serif"/>
              </a:rPr>
              <a:t>as</a:t>
            </a:r>
            <a:r>
              <a:rPr sz="2200" spc="-30" dirty="0">
                <a:latin typeface="Microsoft Sans Serif"/>
                <a:cs typeface="Microsoft Sans Serif"/>
              </a:rPr>
              <a:t> </a:t>
            </a:r>
            <a:r>
              <a:rPr sz="2200" dirty="0">
                <a:latin typeface="Microsoft Sans Serif"/>
                <a:cs typeface="Microsoft Sans Serif"/>
              </a:rPr>
              <a:t>Google</a:t>
            </a:r>
            <a:r>
              <a:rPr sz="2200" spc="-20" dirty="0">
                <a:latin typeface="Microsoft Sans Serif"/>
                <a:cs typeface="Microsoft Sans Serif"/>
              </a:rPr>
              <a:t> </a:t>
            </a:r>
            <a:r>
              <a:rPr sz="2200" spc="-10" dirty="0">
                <a:latin typeface="Microsoft Sans Serif"/>
                <a:cs typeface="Microsoft Sans Serif"/>
              </a:rPr>
              <a:t>Translate, </a:t>
            </a:r>
            <a:r>
              <a:rPr sz="2200" dirty="0">
                <a:latin typeface="Microsoft Sans Serif"/>
                <a:cs typeface="Microsoft Sans Serif"/>
              </a:rPr>
              <a:t>Amazon</a:t>
            </a:r>
            <a:r>
              <a:rPr sz="2200" spc="5" dirty="0">
                <a:latin typeface="Microsoft Sans Serif"/>
                <a:cs typeface="Microsoft Sans Serif"/>
              </a:rPr>
              <a:t> </a:t>
            </a:r>
            <a:r>
              <a:rPr sz="2200" dirty="0">
                <a:latin typeface="Microsoft Sans Serif"/>
                <a:cs typeface="Microsoft Sans Serif"/>
              </a:rPr>
              <a:t>Translate,</a:t>
            </a:r>
            <a:r>
              <a:rPr sz="2200" spc="10" dirty="0">
                <a:latin typeface="Microsoft Sans Serif"/>
                <a:cs typeface="Microsoft Sans Serif"/>
              </a:rPr>
              <a:t> </a:t>
            </a:r>
            <a:r>
              <a:rPr sz="2200" dirty="0">
                <a:latin typeface="Microsoft Sans Serif"/>
                <a:cs typeface="Microsoft Sans Serif"/>
              </a:rPr>
              <a:t>etc.</a:t>
            </a:r>
            <a:r>
              <a:rPr sz="2200" spc="10" dirty="0">
                <a:latin typeface="Microsoft Sans Serif"/>
                <a:cs typeface="Microsoft Sans Serif"/>
              </a:rPr>
              <a:t> </a:t>
            </a:r>
            <a:r>
              <a:rPr sz="2200" spc="70" dirty="0">
                <a:latin typeface="Microsoft Sans Serif"/>
                <a:cs typeface="Microsoft Sans Serif"/>
              </a:rPr>
              <a:t>translate</a:t>
            </a:r>
            <a:r>
              <a:rPr sz="2200" spc="10" dirty="0">
                <a:latin typeface="Microsoft Sans Serif"/>
                <a:cs typeface="Microsoft Sans Serif"/>
              </a:rPr>
              <a:t> </a:t>
            </a:r>
            <a:r>
              <a:rPr sz="2200" dirty="0">
                <a:latin typeface="Microsoft Sans Serif"/>
                <a:cs typeface="Microsoft Sans Serif"/>
              </a:rPr>
              <a:t>sentences</a:t>
            </a:r>
            <a:r>
              <a:rPr sz="2200" spc="5" dirty="0">
                <a:latin typeface="Microsoft Sans Serif"/>
                <a:cs typeface="Microsoft Sans Serif"/>
              </a:rPr>
              <a:t> </a:t>
            </a:r>
            <a:r>
              <a:rPr sz="2200" spc="125" dirty="0">
                <a:latin typeface="Microsoft Sans Serif"/>
                <a:cs typeface="Microsoft Sans Serif"/>
              </a:rPr>
              <a:t>from </a:t>
            </a:r>
            <a:r>
              <a:rPr sz="2200" spc="50" dirty="0">
                <a:latin typeface="Microsoft Sans Serif"/>
                <a:cs typeface="Microsoft Sans Serif"/>
              </a:rPr>
              <a:t>one</a:t>
            </a:r>
            <a:r>
              <a:rPr sz="2200" spc="-35" dirty="0">
                <a:latin typeface="Microsoft Sans Serif"/>
                <a:cs typeface="Microsoft Sans Serif"/>
              </a:rPr>
              <a:t> </a:t>
            </a:r>
            <a:r>
              <a:rPr sz="2200" dirty="0">
                <a:latin typeface="Microsoft Sans Serif"/>
                <a:cs typeface="Microsoft Sans Serif"/>
              </a:rPr>
              <a:t>language</a:t>
            </a:r>
            <a:r>
              <a:rPr sz="2200" spc="-30" dirty="0">
                <a:latin typeface="Microsoft Sans Serif"/>
                <a:cs typeface="Microsoft Sans Serif"/>
              </a:rPr>
              <a:t> </a:t>
            </a:r>
            <a:r>
              <a:rPr sz="2200" spc="210" dirty="0">
                <a:latin typeface="Microsoft Sans Serif"/>
                <a:cs typeface="Microsoft Sans Serif"/>
              </a:rPr>
              <a:t>to</a:t>
            </a:r>
            <a:r>
              <a:rPr sz="2200" spc="-30" dirty="0">
                <a:latin typeface="Microsoft Sans Serif"/>
                <a:cs typeface="Microsoft Sans Serif"/>
              </a:rPr>
              <a:t> </a:t>
            </a:r>
            <a:r>
              <a:rPr sz="2200" spc="80" dirty="0">
                <a:latin typeface="Microsoft Sans Serif"/>
                <a:cs typeface="Microsoft Sans Serif"/>
              </a:rPr>
              <a:t>another</a:t>
            </a:r>
            <a:r>
              <a:rPr sz="2200" spc="-15" dirty="0">
                <a:latin typeface="Microsoft Sans Serif"/>
                <a:cs typeface="Microsoft Sans Serif"/>
              </a:rPr>
              <a:t> </a:t>
            </a:r>
            <a:r>
              <a:rPr sz="2200" dirty="0">
                <a:latin typeface="Microsoft Sans Serif"/>
                <a:cs typeface="Microsoft Sans Serif"/>
              </a:rPr>
              <a:t>using</a:t>
            </a:r>
            <a:r>
              <a:rPr sz="2200" spc="-25" dirty="0">
                <a:latin typeface="Microsoft Sans Serif"/>
                <a:cs typeface="Microsoft Sans Serif"/>
              </a:rPr>
              <a:t> </a:t>
            </a:r>
            <a:r>
              <a:rPr sz="2200" spc="-20" dirty="0">
                <a:latin typeface="Microsoft Sans Serif"/>
                <a:cs typeface="Microsoft Sans Serif"/>
              </a:rPr>
              <a:t>NLP.</a:t>
            </a:r>
            <a:endParaRPr sz="2200" dirty="0">
              <a:latin typeface="Microsoft Sans Serif"/>
              <a:cs typeface="Microsoft Sans Serif"/>
            </a:endParaRPr>
          </a:p>
          <a:p>
            <a:pPr marL="695960" marR="5080" lvl="1" indent="-262890">
              <a:lnSpc>
                <a:spcPct val="100800"/>
              </a:lnSpc>
              <a:spcBef>
                <a:spcPts val="645"/>
              </a:spcBef>
              <a:buClr>
                <a:srgbClr val="6697CC"/>
              </a:buClr>
              <a:buFont typeface="Arial"/>
              <a:buChar char="–"/>
              <a:tabLst>
                <a:tab pos="695960" algn="l"/>
              </a:tabLst>
            </a:pPr>
            <a:r>
              <a:rPr sz="2200" dirty="0">
                <a:latin typeface="Microsoft Sans Serif"/>
                <a:cs typeface="Microsoft Sans Serif"/>
              </a:rPr>
              <a:t>Chatbots:</a:t>
            </a:r>
            <a:r>
              <a:rPr sz="2200" spc="-45" dirty="0">
                <a:latin typeface="Microsoft Sans Serif"/>
                <a:cs typeface="Microsoft Sans Serif"/>
              </a:rPr>
              <a:t> </a:t>
            </a:r>
            <a:r>
              <a:rPr sz="2200" spc="45" dirty="0">
                <a:latin typeface="Microsoft Sans Serif"/>
                <a:cs typeface="Microsoft Sans Serif"/>
              </a:rPr>
              <a:t>Chatbots</a:t>
            </a:r>
            <a:r>
              <a:rPr sz="2200" spc="-50" dirty="0">
                <a:latin typeface="Microsoft Sans Serif"/>
                <a:cs typeface="Microsoft Sans Serif"/>
              </a:rPr>
              <a:t> </a:t>
            </a:r>
            <a:r>
              <a:rPr sz="2200" spc="-20" dirty="0">
                <a:latin typeface="Microsoft Sans Serif"/>
                <a:cs typeface="Microsoft Sans Serif"/>
              </a:rPr>
              <a:t>can</a:t>
            </a:r>
            <a:r>
              <a:rPr sz="2200" spc="-40" dirty="0">
                <a:latin typeface="Microsoft Sans Serif"/>
                <a:cs typeface="Microsoft Sans Serif"/>
              </a:rPr>
              <a:t> </a:t>
            </a:r>
            <a:r>
              <a:rPr sz="2200" spc="50" dirty="0">
                <a:latin typeface="Microsoft Sans Serif"/>
                <a:cs typeface="Microsoft Sans Serif"/>
              </a:rPr>
              <a:t>be</a:t>
            </a:r>
            <a:r>
              <a:rPr sz="2200" spc="-35" dirty="0">
                <a:latin typeface="Microsoft Sans Serif"/>
                <a:cs typeface="Microsoft Sans Serif"/>
              </a:rPr>
              <a:t> </a:t>
            </a:r>
            <a:r>
              <a:rPr sz="2200" spc="110" dirty="0">
                <a:latin typeface="Microsoft Sans Serif"/>
                <a:cs typeface="Microsoft Sans Serif"/>
              </a:rPr>
              <a:t>found</a:t>
            </a:r>
            <a:r>
              <a:rPr sz="2200" spc="-40" dirty="0">
                <a:latin typeface="Microsoft Sans Serif"/>
                <a:cs typeface="Microsoft Sans Serif"/>
              </a:rPr>
              <a:t> </a:t>
            </a:r>
            <a:r>
              <a:rPr sz="2200" spc="70" dirty="0">
                <a:latin typeface="Microsoft Sans Serif"/>
                <a:cs typeface="Microsoft Sans Serif"/>
              </a:rPr>
              <a:t>on</a:t>
            </a:r>
            <a:r>
              <a:rPr sz="2200" spc="-30" dirty="0">
                <a:latin typeface="Microsoft Sans Serif"/>
                <a:cs typeface="Microsoft Sans Serif"/>
              </a:rPr>
              <a:t> </a:t>
            </a:r>
            <a:r>
              <a:rPr sz="2200" spc="60" dirty="0">
                <a:latin typeface="Microsoft Sans Serif"/>
                <a:cs typeface="Microsoft Sans Serif"/>
              </a:rPr>
              <a:t>most</a:t>
            </a:r>
            <a:r>
              <a:rPr sz="2200" spc="635" dirty="0">
                <a:latin typeface="Microsoft Sans Serif"/>
                <a:cs typeface="Microsoft Sans Serif"/>
              </a:rPr>
              <a:t> </a:t>
            </a:r>
            <a:r>
              <a:rPr sz="2200" dirty="0">
                <a:latin typeface="Microsoft Sans Serif"/>
                <a:cs typeface="Microsoft Sans Serif"/>
              </a:rPr>
              <a:t>websites</a:t>
            </a:r>
            <a:r>
              <a:rPr sz="2200" spc="-15" dirty="0">
                <a:latin typeface="Microsoft Sans Serif"/>
                <a:cs typeface="Microsoft Sans Serif"/>
              </a:rPr>
              <a:t> </a:t>
            </a:r>
            <a:r>
              <a:rPr sz="2200" dirty="0">
                <a:latin typeface="Microsoft Sans Serif"/>
                <a:cs typeface="Microsoft Sans Serif"/>
              </a:rPr>
              <a:t>and</a:t>
            </a:r>
            <a:r>
              <a:rPr sz="2200" spc="-5" dirty="0">
                <a:latin typeface="Microsoft Sans Serif"/>
                <a:cs typeface="Microsoft Sans Serif"/>
              </a:rPr>
              <a:t> </a:t>
            </a:r>
            <a:r>
              <a:rPr sz="2200" dirty="0">
                <a:latin typeface="Microsoft Sans Serif"/>
                <a:cs typeface="Microsoft Sans Serif"/>
              </a:rPr>
              <a:t>are</a:t>
            </a:r>
            <a:r>
              <a:rPr sz="2200" spc="-5" dirty="0">
                <a:latin typeface="Microsoft Sans Serif"/>
                <a:cs typeface="Microsoft Sans Serif"/>
              </a:rPr>
              <a:t> </a:t>
            </a:r>
            <a:r>
              <a:rPr sz="2200" dirty="0">
                <a:latin typeface="Microsoft Sans Serif"/>
                <a:cs typeface="Microsoft Sans Serif"/>
              </a:rPr>
              <a:t>a</a:t>
            </a:r>
            <a:r>
              <a:rPr sz="2200" spc="-5" dirty="0">
                <a:latin typeface="Microsoft Sans Serif"/>
                <a:cs typeface="Microsoft Sans Serif"/>
              </a:rPr>
              <a:t> </a:t>
            </a:r>
            <a:r>
              <a:rPr sz="2200" dirty="0">
                <a:latin typeface="Microsoft Sans Serif"/>
                <a:cs typeface="Microsoft Sans Serif"/>
              </a:rPr>
              <a:t>way</a:t>
            </a:r>
            <a:r>
              <a:rPr sz="2200" spc="-10" dirty="0">
                <a:latin typeface="Microsoft Sans Serif"/>
                <a:cs typeface="Microsoft Sans Serif"/>
              </a:rPr>
              <a:t> </a:t>
            </a:r>
            <a:r>
              <a:rPr sz="2200" spc="165" dirty="0">
                <a:latin typeface="Microsoft Sans Serif"/>
                <a:cs typeface="Microsoft Sans Serif"/>
              </a:rPr>
              <a:t>for</a:t>
            </a:r>
            <a:r>
              <a:rPr sz="2200" dirty="0">
                <a:latin typeface="Microsoft Sans Serif"/>
                <a:cs typeface="Microsoft Sans Serif"/>
              </a:rPr>
              <a:t> companies</a:t>
            </a:r>
            <a:r>
              <a:rPr sz="2200" spc="-20" dirty="0">
                <a:latin typeface="Microsoft Sans Serif"/>
                <a:cs typeface="Microsoft Sans Serif"/>
              </a:rPr>
              <a:t> </a:t>
            </a:r>
            <a:r>
              <a:rPr sz="2200" spc="210" dirty="0">
                <a:latin typeface="Microsoft Sans Serif"/>
                <a:cs typeface="Microsoft Sans Serif"/>
              </a:rPr>
              <a:t>to</a:t>
            </a:r>
            <a:r>
              <a:rPr sz="2200" spc="-15" dirty="0">
                <a:latin typeface="Microsoft Sans Serif"/>
                <a:cs typeface="Microsoft Sans Serif"/>
              </a:rPr>
              <a:t> </a:t>
            </a:r>
            <a:r>
              <a:rPr sz="2200" dirty="0">
                <a:latin typeface="Microsoft Sans Serif"/>
                <a:cs typeface="Microsoft Sans Serif"/>
              </a:rPr>
              <a:t>deal</a:t>
            </a:r>
            <a:r>
              <a:rPr sz="2200" spc="-5" dirty="0">
                <a:latin typeface="Microsoft Sans Serif"/>
                <a:cs typeface="Microsoft Sans Serif"/>
              </a:rPr>
              <a:t> </a:t>
            </a:r>
            <a:r>
              <a:rPr sz="2200" spc="114" dirty="0">
                <a:latin typeface="Microsoft Sans Serif"/>
                <a:cs typeface="Microsoft Sans Serif"/>
              </a:rPr>
              <a:t>with </a:t>
            </a:r>
            <a:r>
              <a:rPr sz="2200" spc="50" dirty="0">
                <a:latin typeface="Microsoft Sans Serif"/>
                <a:cs typeface="Microsoft Sans Serif"/>
              </a:rPr>
              <a:t>common</a:t>
            </a:r>
            <a:r>
              <a:rPr sz="2200" spc="30" dirty="0">
                <a:latin typeface="Microsoft Sans Serif"/>
                <a:cs typeface="Microsoft Sans Serif"/>
              </a:rPr>
              <a:t> </a:t>
            </a:r>
            <a:r>
              <a:rPr sz="2200" dirty="0">
                <a:latin typeface="Microsoft Sans Serif"/>
                <a:cs typeface="Microsoft Sans Serif"/>
              </a:rPr>
              <a:t>queries</a:t>
            </a:r>
            <a:r>
              <a:rPr sz="2200" spc="35" dirty="0">
                <a:latin typeface="Microsoft Sans Serif"/>
                <a:cs typeface="Microsoft Sans Serif"/>
              </a:rPr>
              <a:t> </a:t>
            </a:r>
            <a:r>
              <a:rPr sz="2200" spc="-10" dirty="0">
                <a:latin typeface="Microsoft Sans Serif"/>
                <a:cs typeface="Microsoft Sans Serif"/>
              </a:rPr>
              <a:t>quickly.</a:t>
            </a:r>
            <a:endParaRPr sz="2200" dirty="0">
              <a:latin typeface="Microsoft Sans Serif"/>
              <a:cs typeface="Microsoft Sans Serif"/>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60676"/>
            <a:ext cx="4100195" cy="520655"/>
          </a:xfrm>
          <a:prstGeom prst="rect">
            <a:avLst/>
          </a:prstGeom>
        </p:spPr>
        <p:txBody>
          <a:bodyPr vert="horz" wrap="square" lIns="0" tIns="12700" rIns="0" bIns="0" rtlCol="0">
            <a:spAutoFit/>
          </a:bodyPr>
          <a:lstStyle/>
          <a:p>
            <a:pPr marL="12700">
              <a:lnSpc>
                <a:spcPct val="100000"/>
              </a:lnSpc>
              <a:spcBef>
                <a:spcPts val="100"/>
              </a:spcBef>
            </a:pPr>
            <a:r>
              <a:rPr spc="50" dirty="0">
                <a:solidFill>
                  <a:srgbClr val="FF0000"/>
                </a:solidFill>
              </a:rPr>
              <a:t>Applications</a:t>
            </a:r>
            <a:r>
              <a:rPr spc="-114" dirty="0">
                <a:solidFill>
                  <a:srgbClr val="FF0000"/>
                </a:solidFill>
              </a:rPr>
              <a:t> </a:t>
            </a:r>
            <a:r>
              <a:rPr spc="250" dirty="0">
                <a:solidFill>
                  <a:srgbClr val="FF0000"/>
                </a:solidFill>
              </a:rPr>
              <a:t>of</a:t>
            </a:r>
            <a:r>
              <a:rPr spc="-100" dirty="0">
                <a:solidFill>
                  <a:srgbClr val="FF0000"/>
                </a:solidFill>
              </a:rPr>
              <a:t> </a:t>
            </a:r>
            <a:r>
              <a:rPr spc="-60" dirty="0">
                <a:solidFill>
                  <a:srgbClr val="FF0000"/>
                </a:solidFill>
              </a:rPr>
              <a:t>NLP</a:t>
            </a:r>
          </a:p>
        </p:txBody>
      </p:sp>
      <p:sp>
        <p:nvSpPr>
          <p:cNvPr id="3" name="object 3"/>
          <p:cNvSpPr txBox="1"/>
          <p:nvPr/>
        </p:nvSpPr>
        <p:spPr>
          <a:xfrm>
            <a:off x="535940" y="1517662"/>
            <a:ext cx="8030209" cy="4704237"/>
          </a:xfrm>
          <a:prstGeom prst="rect">
            <a:avLst/>
          </a:prstGeom>
        </p:spPr>
        <p:txBody>
          <a:bodyPr vert="horz" wrap="square" lIns="0" tIns="12065" rIns="0" bIns="0" rtlCol="0">
            <a:spAutoFit/>
          </a:bodyPr>
          <a:lstStyle/>
          <a:p>
            <a:pPr marL="296545" marR="633730" indent="-284480">
              <a:lnSpc>
                <a:spcPct val="100800"/>
              </a:lnSpc>
              <a:spcBef>
                <a:spcPts val="95"/>
              </a:spcBef>
              <a:buClr>
                <a:srgbClr val="6697CC"/>
              </a:buClr>
              <a:buFont typeface="Arial"/>
              <a:buChar char="•"/>
              <a:tabLst>
                <a:tab pos="296545" algn="l"/>
              </a:tabLst>
            </a:pPr>
            <a:r>
              <a:rPr sz="2200" spc="75" dirty="0">
                <a:latin typeface="Microsoft Sans Serif"/>
                <a:cs typeface="Microsoft Sans Serif"/>
              </a:rPr>
              <a:t>Virtual</a:t>
            </a:r>
            <a:r>
              <a:rPr sz="2200" spc="-60" dirty="0">
                <a:latin typeface="Microsoft Sans Serif"/>
                <a:cs typeface="Microsoft Sans Serif"/>
              </a:rPr>
              <a:t> </a:t>
            </a:r>
            <a:r>
              <a:rPr sz="2200" dirty="0">
                <a:latin typeface="Microsoft Sans Serif"/>
                <a:cs typeface="Microsoft Sans Serif"/>
              </a:rPr>
              <a:t>Assistants:</a:t>
            </a:r>
            <a:r>
              <a:rPr sz="2200" spc="-65" dirty="0">
                <a:latin typeface="Microsoft Sans Serif"/>
                <a:cs typeface="Microsoft Sans Serif"/>
              </a:rPr>
              <a:t> </a:t>
            </a:r>
            <a:r>
              <a:rPr sz="2200" spc="70" dirty="0">
                <a:latin typeface="Microsoft Sans Serif"/>
                <a:cs typeface="Microsoft Sans Serif"/>
              </a:rPr>
              <a:t>Virtual</a:t>
            </a:r>
            <a:r>
              <a:rPr sz="2200" spc="-65" dirty="0">
                <a:latin typeface="Microsoft Sans Serif"/>
                <a:cs typeface="Microsoft Sans Serif"/>
              </a:rPr>
              <a:t> </a:t>
            </a:r>
            <a:r>
              <a:rPr sz="2200" dirty="0">
                <a:latin typeface="Microsoft Sans Serif"/>
                <a:cs typeface="Microsoft Sans Serif"/>
              </a:rPr>
              <a:t>Assistants</a:t>
            </a:r>
            <a:r>
              <a:rPr sz="2200" spc="-70" dirty="0">
                <a:latin typeface="Microsoft Sans Serif"/>
                <a:cs typeface="Microsoft Sans Serif"/>
              </a:rPr>
              <a:t> </a:t>
            </a:r>
            <a:r>
              <a:rPr sz="2200" spc="55" dirty="0">
                <a:latin typeface="Microsoft Sans Serif"/>
                <a:cs typeface="Microsoft Sans Serif"/>
              </a:rPr>
              <a:t>like</a:t>
            </a:r>
            <a:r>
              <a:rPr sz="2200" spc="-65" dirty="0">
                <a:latin typeface="Microsoft Sans Serif"/>
                <a:cs typeface="Microsoft Sans Serif"/>
              </a:rPr>
              <a:t> </a:t>
            </a:r>
            <a:r>
              <a:rPr sz="2200" spc="-20" dirty="0">
                <a:latin typeface="Microsoft Sans Serif"/>
                <a:cs typeface="Microsoft Sans Serif"/>
              </a:rPr>
              <a:t>Siri,</a:t>
            </a:r>
            <a:r>
              <a:rPr sz="2200" spc="-65" dirty="0">
                <a:latin typeface="Microsoft Sans Serif"/>
                <a:cs typeface="Microsoft Sans Serif"/>
              </a:rPr>
              <a:t> </a:t>
            </a:r>
            <a:r>
              <a:rPr sz="2200" spc="-10" dirty="0">
                <a:latin typeface="Microsoft Sans Serif"/>
                <a:cs typeface="Microsoft Sans Serif"/>
              </a:rPr>
              <a:t>Cortana, </a:t>
            </a:r>
            <a:r>
              <a:rPr sz="2200" dirty="0">
                <a:latin typeface="Microsoft Sans Serif"/>
                <a:cs typeface="Microsoft Sans Serif"/>
              </a:rPr>
              <a:t>Google</a:t>
            </a:r>
            <a:r>
              <a:rPr sz="2200" spc="-55" dirty="0">
                <a:latin typeface="Microsoft Sans Serif"/>
                <a:cs typeface="Microsoft Sans Serif"/>
              </a:rPr>
              <a:t> </a:t>
            </a:r>
            <a:r>
              <a:rPr sz="2200" dirty="0">
                <a:latin typeface="Microsoft Sans Serif"/>
                <a:cs typeface="Microsoft Sans Serif"/>
              </a:rPr>
              <a:t>Home,</a:t>
            </a:r>
            <a:r>
              <a:rPr sz="2200" spc="-55" dirty="0">
                <a:latin typeface="Microsoft Sans Serif"/>
                <a:cs typeface="Microsoft Sans Serif"/>
              </a:rPr>
              <a:t> </a:t>
            </a:r>
            <a:r>
              <a:rPr sz="2200" dirty="0">
                <a:latin typeface="Microsoft Sans Serif"/>
                <a:cs typeface="Microsoft Sans Serif"/>
              </a:rPr>
              <a:t>Alexa,</a:t>
            </a:r>
            <a:r>
              <a:rPr sz="2200" spc="-45" dirty="0">
                <a:latin typeface="Microsoft Sans Serif"/>
                <a:cs typeface="Microsoft Sans Serif"/>
              </a:rPr>
              <a:t> </a:t>
            </a:r>
            <a:r>
              <a:rPr sz="2200" spc="70" dirty="0">
                <a:latin typeface="Microsoft Sans Serif"/>
                <a:cs typeface="Microsoft Sans Serif"/>
              </a:rPr>
              <a:t>etc</a:t>
            </a:r>
            <a:r>
              <a:rPr sz="2200" spc="-45" dirty="0">
                <a:latin typeface="Microsoft Sans Serif"/>
                <a:cs typeface="Microsoft Sans Serif"/>
              </a:rPr>
              <a:t> </a:t>
            </a:r>
            <a:r>
              <a:rPr sz="2200" spc="-20" dirty="0">
                <a:latin typeface="Microsoft Sans Serif"/>
                <a:cs typeface="Microsoft Sans Serif"/>
              </a:rPr>
              <a:t>can</a:t>
            </a:r>
            <a:r>
              <a:rPr sz="2200" spc="-50" dirty="0">
                <a:latin typeface="Microsoft Sans Serif"/>
                <a:cs typeface="Microsoft Sans Serif"/>
              </a:rPr>
              <a:t> </a:t>
            </a:r>
            <a:r>
              <a:rPr sz="2200" spc="140" dirty="0">
                <a:latin typeface="Microsoft Sans Serif"/>
                <a:cs typeface="Microsoft Sans Serif"/>
              </a:rPr>
              <a:t>not</a:t>
            </a:r>
            <a:r>
              <a:rPr sz="2200" spc="-40" dirty="0">
                <a:latin typeface="Microsoft Sans Serif"/>
                <a:cs typeface="Microsoft Sans Serif"/>
              </a:rPr>
              <a:t> </a:t>
            </a:r>
            <a:r>
              <a:rPr sz="2200" spc="55" dirty="0">
                <a:latin typeface="Microsoft Sans Serif"/>
                <a:cs typeface="Microsoft Sans Serif"/>
              </a:rPr>
              <a:t>only</a:t>
            </a:r>
            <a:r>
              <a:rPr sz="2200" spc="-40" dirty="0">
                <a:latin typeface="Microsoft Sans Serif"/>
                <a:cs typeface="Microsoft Sans Serif"/>
              </a:rPr>
              <a:t> </a:t>
            </a:r>
            <a:r>
              <a:rPr sz="2200" spc="95" dirty="0">
                <a:latin typeface="Microsoft Sans Serif"/>
                <a:cs typeface="Microsoft Sans Serif"/>
              </a:rPr>
              <a:t>talk</a:t>
            </a:r>
            <a:r>
              <a:rPr sz="2200" spc="-45" dirty="0">
                <a:latin typeface="Microsoft Sans Serif"/>
                <a:cs typeface="Microsoft Sans Serif"/>
              </a:rPr>
              <a:t> </a:t>
            </a:r>
            <a:r>
              <a:rPr sz="2200" spc="190" dirty="0">
                <a:latin typeface="Microsoft Sans Serif"/>
                <a:cs typeface="Microsoft Sans Serif"/>
              </a:rPr>
              <a:t>to</a:t>
            </a:r>
            <a:r>
              <a:rPr sz="2200" spc="-55" dirty="0">
                <a:latin typeface="Microsoft Sans Serif"/>
                <a:cs typeface="Microsoft Sans Serif"/>
              </a:rPr>
              <a:t> </a:t>
            </a:r>
            <a:r>
              <a:rPr sz="2200" dirty="0">
                <a:latin typeface="Microsoft Sans Serif"/>
                <a:cs typeface="Microsoft Sans Serif"/>
              </a:rPr>
              <a:t>you</a:t>
            </a:r>
            <a:r>
              <a:rPr sz="2200" spc="-40" dirty="0">
                <a:latin typeface="Microsoft Sans Serif"/>
                <a:cs typeface="Microsoft Sans Serif"/>
              </a:rPr>
              <a:t> </a:t>
            </a:r>
            <a:r>
              <a:rPr sz="2200" spc="114" dirty="0">
                <a:latin typeface="Microsoft Sans Serif"/>
                <a:cs typeface="Microsoft Sans Serif"/>
              </a:rPr>
              <a:t>but </a:t>
            </a:r>
            <a:r>
              <a:rPr sz="2200" spc="50" dirty="0">
                <a:latin typeface="Microsoft Sans Serif"/>
                <a:cs typeface="Microsoft Sans Serif"/>
              </a:rPr>
              <a:t>understand</a:t>
            </a:r>
            <a:r>
              <a:rPr sz="2200" spc="-5" dirty="0">
                <a:latin typeface="Microsoft Sans Serif"/>
                <a:cs typeface="Microsoft Sans Serif"/>
              </a:rPr>
              <a:t> </a:t>
            </a:r>
            <a:r>
              <a:rPr sz="2200" dirty="0">
                <a:latin typeface="Microsoft Sans Serif"/>
                <a:cs typeface="Microsoft Sans Serif"/>
              </a:rPr>
              <a:t>commands</a:t>
            </a:r>
            <a:r>
              <a:rPr sz="2200" spc="-10" dirty="0">
                <a:latin typeface="Microsoft Sans Serif"/>
                <a:cs typeface="Microsoft Sans Serif"/>
              </a:rPr>
              <a:t> </a:t>
            </a:r>
            <a:r>
              <a:rPr sz="2200" dirty="0">
                <a:latin typeface="Microsoft Sans Serif"/>
                <a:cs typeface="Microsoft Sans Serif"/>
              </a:rPr>
              <a:t>given</a:t>
            </a:r>
            <a:r>
              <a:rPr sz="2200" spc="-5" dirty="0">
                <a:latin typeface="Microsoft Sans Serif"/>
                <a:cs typeface="Microsoft Sans Serif"/>
              </a:rPr>
              <a:t> </a:t>
            </a:r>
            <a:r>
              <a:rPr sz="2200" spc="190" dirty="0">
                <a:latin typeface="Microsoft Sans Serif"/>
                <a:cs typeface="Microsoft Sans Serif"/>
              </a:rPr>
              <a:t>to</a:t>
            </a:r>
            <a:r>
              <a:rPr sz="2200" spc="-5" dirty="0">
                <a:latin typeface="Microsoft Sans Serif"/>
                <a:cs typeface="Microsoft Sans Serif"/>
              </a:rPr>
              <a:t> </a:t>
            </a:r>
            <a:r>
              <a:rPr sz="2200" spc="45" dirty="0">
                <a:latin typeface="Microsoft Sans Serif"/>
                <a:cs typeface="Microsoft Sans Serif"/>
              </a:rPr>
              <a:t>them.</a:t>
            </a:r>
            <a:endParaRPr sz="2200" dirty="0">
              <a:latin typeface="Microsoft Sans Serif"/>
              <a:cs typeface="Microsoft Sans Serif"/>
            </a:endParaRPr>
          </a:p>
          <a:p>
            <a:pPr marL="296545" marR="5080" indent="-284480">
              <a:lnSpc>
                <a:spcPct val="100699"/>
              </a:lnSpc>
              <a:spcBef>
                <a:spcPts val="670"/>
              </a:spcBef>
              <a:buClr>
                <a:srgbClr val="6697CC"/>
              </a:buClr>
              <a:buFont typeface="Arial"/>
              <a:buChar char="•"/>
              <a:tabLst>
                <a:tab pos="296545" algn="l"/>
              </a:tabLst>
            </a:pPr>
            <a:r>
              <a:rPr sz="2200" spc="50" dirty="0">
                <a:latin typeface="Microsoft Sans Serif"/>
                <a:cs typeface="Microsoft Sans Serif"/>
              </a:rPr>
              <a:t>Targeted</a:t>
            </a:r>
            <a:r>
              <a:rPr sz="2200" spc="35" dirty="0">
                <a:latin typeface="Microsoft Sans Serif"/>
                <a:cs typeface="Microsoft Sans Serif"/>
              </a:rPr>
              <a:t> </a:t>
            </a:r>
            <a:r>
              <a:rPr sz="2200" dirty="0">
                <a:latin typeface="Microsoft Sans Serif"/>
                <a:cs typeface="Microsoft Sans Serif"/>
              </a:rPr>
              <a:t>Advertising:</a:t>
            </a:r>
            <a:r>
              <a:rPr sz="2200" spc="25" dirty="0">
                <a:latin typeface="Microsoft Sans Serif"/>
                <a:cs typeface="Microsoft Sans Serif"/>
              </a:rPr>
              <a:t> </a:t>
            </a:r>
            <a:r>
              <a:rPr sz="2200" spc="-10" dirty="0">
                <a:latin typeface="Microsoft Sans Serif"/>
                <a:cs typeface="Microsoft Sans Serif"/>
              </a:rPr>
              <a:t>Have</a:t>
            </a:r>
            <a:r>
              <a:rPr sz="2200" spc="40" dirty="0">
                <a:latin typeface="Microsoft Sans Serif"/>
                <a:cs typeface="Microsoft Sans Serif"/>
              </a:rPr>
              <a:t> </a:t>
            </a:r>
            <a:r>
              <a:rPr sz="2200" dirty="0">
                <a:latin typeface="Microsoft Sans Serif"/>
                <a:cs typeface="Microsoft Sans Serif"/>
              </a:rPr>
              <a:t>you</a:t>
            </a:r>
            <a:r>
              <a:rPr sz="2200" spc="30" dirty="0">
                <a:latin typeface="Microsoft Sans Serif"/>
                <a:cs typeface="Microsoft Sans Serif"/>
              </a:rPr>
              <a:t> </a:t>
            </a:r>
            <a:r>
              <a:rPr sz="2200" dirty="0">
                <a:latin typeface="Microsoft Sans Serif"/>
                <a:cs typeface="Microsoft Sans Serif"/>
              </a:rPr>
              <a:t>ever</a:t>
            </a:r>
            <a:r>
              <a:rPr sz="2200" spc="35" dirty="0">
                <a:latin typeface="Microsoft Sans Serif"/>
                <a:cs typeface="Microsoft Sans Serif"/>
              </a:rPr>
              <a:t> </a:t>
            </a:r>
            <a:r>
              <a:rPr sz="2200" spc="75" dirty="0">
                <a:latin typeface="Microsoft Sans Serif"/>
                <a:cs typeface="Microsoft Sans Serif"/>
              </a:rPr>
              <a:t>talked</a:t>
            </a:r>
            <a:r>
              <a:rPr sz="2200" spc="30" dirty="0">
                <a:latin typeface="Microsoft Sans Serif"/>
                <a:cs typeface="Microsoft Sans Serif"/>
              </a:rPr>
              <a:t> </a:t>
            </a:r>
            <a:r>
              <a:rPr sz="2200" spc="80" dirty="0">
                <a:latin typeface="Microsoft Sans Serif"/>
                <a:cs typeface="Microsoft Sans Serif"/>
              </a:rPr>
              <a:t>about</a:t>
            </a:r>
            <a:r>
              <a:rPr sz="2200" spc="45" dirty="0">
                <a:latin typeface="Microsoft Sans Serif"/>
                <a:cs typeface="Microsoft Sans Serif"/>
              </a:rPr>
              <a:t> </a:t>
            </a:r>
            <a:r>
              <a:rPr sz="2200" spc="-50" dirty="0">
                <a:latin typeface="Microsoft Sans Serif"/>
                <a:cs typeface="Microsoft Sans Serif"/>
              </a:rPr>
              <a:t>a </a:t>
            </a:r>
            <a:r>
              <a:rPr sz="2200" spc="90" dirty="0">
                <a:latin typeface="Microsoft Sans Serif"/>
                <a:cs typeface="Microsoft Sans Serif"/>
              </a:rPr>
              <a:t>product</a:t>
            </a:r>
            <a:r>
              <a:rPr sz="2200" spc="-55" dirty="0">
                <a:latin typeface="Microsoft Sans Serif"/>
                <a:cs typeface="Microsoft Sans Serif"/>
              </a:rPr>
              <a:t> </a:t>
            </a:r>
            <a:r>
              <a:rPr sz="2200" spc="110" dirty="0">
                <a:latin typeface="Microsoft Sans Serif"/>
                <a:cs typeface="Microsoft Sans Serif"/>
              </a:rPr>
              <a:t>or</a:t>
            </a:r>
            <a:r>
              <a:rPr sz="2200" spc="-65" dirty="0">
                <a:latin typeface="Microsoft Sans Serif"/>
                <a:cs typeface="Microsoft Sans Serif"/>
              </a:rPr>
              <a:t> </a:t>
            </a:r>
            <a:r>
              <a:rPr sz="2200" dirty="0">
                <a:latin typeface="Microsoft Sans Serif"/>
                <a:cs typeface="Microsoft Sans Serif"/>
              </a:rPr>
              <a:t>service</a:t>
            </a:r>
            <a:r>
              <a:rPr sz="2200" spc="-55" dirty="0">
                <a:latin typeface="Microsoft Sans Serif"/>
                <a:cs typeface="Microsoft Sans Serif"/>
              </a:rPr>
              <a:t> </a:t>
            </a:r>
            <a:r>
              <a:rPr sz="2200" spc="110" dirty="0">
                <a:latin typeface="Microsoft Sans Serif"/>
                <a:cs typeface="Microsoft Sans Serif"/>
              </a:rPr>
              <a:t>or</a:t>
            </a:r>
            <a:r>
              <a:rPr sz="2200" spc="-65" dirty="0">
                <a:latin typeface="Microsoft Sans Serif"/>
                <a:cs typeface="Microsoft Sans Serif"/>
              </a:rPr>
              <a:t> </a:t>
            </a:r>
            <a:r>
              <a:rPr sz="2200" spc="65" dirty="0">
                <a:latin typeface="Microsoft Sans Serif"/>
                <a:cs typeface="Microsoft Sans Serif"/>
              </a:rPr>
              <a:t>just</a:t>
            </a:r>
            <a:r>
              <a:rPr sz="2200" spc="-65" dirty="0">
                <a:latin typeface="Microsoft Sans Serif"/>
                <a:cs typeface="Microsoft Sans Serif"/>
              </a:rPr>
              <a:t> </a:t>
            </a:r>
            <a:r>
              <a:rPr sz="2200" spc="70" dirty="0">
                <a:latin typeface="Microsoft Sans Serif"/>
                <a:cs typeface="Microsoft Sans Serif"/>
              </a:rPr>
              <a:t>googled</a:t>
            </a:r>
            <a:r>
              <a:rPr sz="2200" spc="-55" dirty="0">
                <a:latin typeface="Microsoft Sans Serif"/>
                <a:cs typeface="Microsoft Sans Serif"/>
              </a:rPr>
              <a:t> </a:t>
            </a:r>
            <a:r>
              <a:rPr sz="2200" spc="55" dirty="0">
                <a:latin typeface="Microsoft Sans Serif"/>
                <a:cs typeface="Microsoft Sans Serif"/>
              </a:rPr>
              <a:t>something</a:t>
            </a:r>
            <a:r>
              <a:rPr sz="2200" spc="-65" dirty="0">
                <a:latin typeface="Microsoft Sans Serif"/>
                <a:cs typeface="Microsoft Sans Serif"/>
              </a:rPr>
              <a:t> </a:t>
            </a:r>
            <a:r>
              <a:rPr sz="2200" dirty="0">
                <a:latin typeface="Microsoft Sans Serif"/>
                <a:cs typeface="Microsoft Sans Serif"/>
              </a:rPr>
              <a:t>and</a:t>
            </a:r>
            <a:r>
              <a:rPr sz="2200" spc="-60" dirty="0">
                <a:latin typeface="Microsoft Sans Serif"/>
                <a:cs typeface="Microsoft Sans Serif"/>
              </a:rPr>
              <a:t> </a:t>
            </a:r>
            <a:r>
              <a:rPr sz="2200" spc="75" dirty="0">
                <a:latin typeface="Microsoft Sans Serif"/>
                <a:cs typeface="Microsoft Sans Serif"/>
              </a:rPr>
              <a:t>then </a:t>
            </a:r>
            <a:r>
              <a:rPr sz="2200" spc="85" dirty="0">
                <a:latin typeface="Microsoft Sans Serif"/>
                <a:cs typeface="Microsoft Sans Serif"/>
              </a:rPr>
              <a:t>started</a:t>
            </a:r>
            <a:r>
              <a:rPr sz="2200" spc="-65" dirty="0">
                <a:latin typeface="Microsoft Sans Serif"/>
                <a:cs typeface="Microsoft Sans Serif"/>
              </a:rPr>
              <a:t> </a:t>
            </a:r>
            <a:r>
              <a:rPr sz="2200" dirty="0">
                <a:latin typeface="Microsoft Sans Serif"/>
                <a:cs typeface="Microsoft Sans Serif"/>
              </a:rPr>
              <a:t>seeing</a:t>
            </a:r>
            <a:r>
              <a:rPr sz="2200" spc="-60" dirty="0">
                <a:latin typeface="Microsoft Sans Serif"/>
                <a:cs typeface="Microsoft Sans Serif"/>
              </a:rPr>
              <a:t> </a:t>
            </a:r>
            <a:r>
              <a:rPr sz="2200" spc="-20" dirty="0">
                <a:latin typeface="Microsoft Sans Serif"/>
                <a:cs typeface="Microsoft Sans Serif"/>
              </a:rPr>
              <a:t>ads</a:t>
            </a:r>
            <a:r>
              <a:rPr sz="2200" spc="-65" dirty="0">
                <a:latin typeface="Microsoft Sans Serif"/>
                <a:cs typeface="Microsoft Sans Serif"/>
              </a:rPr>
              <a:t> </a:t>
            </a:r>
            <a:r>
              <a:rPr sz="2200" spc="150" dirty="0">
                <a:latin typeface="Microsoft Sans Serif"/>
                <a:cs typeface="Microsoft Sans Serif"/>
              </a:rPr>
              <a:t>for</a:t>
            </a:r>
            <a:r>
              <a:rPr sz="2200" spc="-70" dirty="0">
                <a:latin typeface="Microsoft Sans Serif"/>
                <a:cs typeface="Microsoft Sans Serif"/>
              </a:rPr>
              <a:t> </a:t>
            </a:r>
            <a:r>
              <a:rPr sz="2200" dirty="0">
                <a:latin typeface="Microsoft Sans Serif"/>
                <a:cs typeface="Microsoft Sans Serif"/>
              </a:rPr>
              <a:t>it?</a:t>
            </a:r>
            <a:r>
              <a:rPr sz="2200" spc="-70" dirty="0">
                <a:latin typeface="Microsoft Sans Serif"/>
                <a:cs typeface="Microsoft Sans Serif"/>
              </a:rPr>
              <a:t> </a:t>
            </a:r>
            <a:endParaRPr lang="en-US" sz="2200" spc="-70" dirty="0">
              <a:latin typeface="Microsoft Sans Serif"/>
              <a:cs typeface="Microsoft Sans Serif"/>
            </a:endParaRPr>
          </a:p>
          <a:p>
            <a:pPr marL="296545" marR="5080" indent="-284480">
              <a:lnSpc>
                <a:spcPct val="100699"/>
              </a:lnSpc>
              <a:spcBef>
                <a:spcPts val="670"/>
              </a:spcBef>
              <a:buClr>
                <a:srgbClr val="6697CC"/>
              </a:buClr>
              <a:buFont typeface="Arial"/>
              <a:buChar char="•"/>
              <a:tabLst>
                <a:tab pos="296545" algn="l"/>
              </a:tabLst>
            </a:pPr>
            <a:r>
              <a:rPr sz="2200" spc="-20" dirty="0">
                <a:latin typeface="Microsoft Sans Serif"/>
                <a:cs typeface="Microsoft Sans Serif"/>
              </a:rPr>
              <a:t>This</a:t>
            </a:r>
            <a:r>
              <a:rPr sz="2200" spc="-70" dirty="0">
                <a:latin typeface="Microsoft Sans Serif"/>
                <a:cs typeface="Microsoft Sans Serif"/>
              </a:rPr>
              <a:t> </a:t>
            </a:r>
            <a:r>
              <a:rPr sz="2200" dirty="0">
                <a:latin typeface="Microsoft Sans Serif"/>
                <a:cs typeface="Microsoft Sans Serif"/>
              </a:rPr>
              <a:t>is</a:t>
            </a:r>
            <a:r>
              <a:rPr sz="2200" spc="-65" dirty="0">
                <a:latin typeface="Microsoft Sans Serif"/>
                <a:cs typeface="Microsoft Sans Serif"/>
              </a:rPr>
              <a:t> </a:t>
            </a:r>
            <a:r>
              <a:rPr sz="2200" dirty="0">
                <a:latin typeface="Microsoft Sans Serif"/>
                <a:cs typeface="Microsoft Sans Serif"/>
              </a:rPr>
              <a:t>called</a:t>
            </a:r>
            <a:r>
              <a:rPr sz="2200" spc="-65" dirty="0">
                <a:latin typeface="Microsoft Sans Serif"/>
                <a:cs typeface="Microsoft Sans Serif"/>
              </a:rPr>
              <a:t> </a:t>
            </a:r>
            <a:r>
              <a:rPr sz="2200" spc="90" dirty="0">
                <a:latin typeface="Microsoft Sans Serif"/>
                <a:cs typeface="Microsoft Sans Serif"/>
              </a:rPr>
              <a:t>targeted </a:t>
            </a:r>
            <a:r>
              <a:rPr sz="2200" dirty="0">
                <a:latin typeface="Microsoft Sans Serif"/>
                <a:cs typeface="Microsoft Sans Serif"/>
              </a:rPr>
              <a:t>advertising,</a:t>
            </a:r>
            <a:r>
              <a:rPr sz="2200" spc="30" dirty="0">
                <a:latin typeface="Microsoft Sans Serif"/>
                <a:cs typeface="Microsoft Sans Serif"/>
              </a:rPr>
              <a:t> </a:t>
            </a:r>
            <a:r>
              <a:rPr sz="2200" dirty="0">
                <a:latin typeface="Microsoft Sans Serif"/>
                <a:cs typeface="Microsoft Sans Serif"/>
              </a:rPr>
              <a:t>and</a:t>
            </a:r>
            <a:r>
              <a:rPr sz="2200" spc="45" dirty="0">
                <a:latin typeface="Microsoft Sans Serif"/>
                <a:cs typeface="Microsoft Sans Serif"/>
              </a:rPr>
              <a:t> </a:t>
            </a:r>
            <a:r>
              <a:rPr sz="2200" spc="170" dirty="0">
                <a:latin typeface="Microsoft Sans Serif"/>
                <a:cs typeface="Microsoft Sans Serif"/>
              </a:rPr>
              <a:t>it</a:t>
            </a:r>
            <a:r>
              <a:rPr sz="2200" spc="50" dirty="0">
                <a:latin typeface="Microsoft Sans Serif"/>
                <a:cs typeface="Microsoft Sans Serif"/>
              </a:rPr>
              <a:t> </a:t>
            </a:r>
            <a:r>
              <a:rPr sz="2200" dirty="0">
                <a:latin typeface="Microsoft Sans Serif"/>
                <a:cs typeface="Microsoft Sans Serif"/>
              </a:rPr>
              <a:t>helps</a:t>
            </a:r>
            <a:r>
              <a:rPr sz="2200" spc="40" dirty="0">
                <a:latin typeface="Microsoft Sans Serif"/>
                <a:cs typeface="Microsoft Sans Serif"/>
              </a:rPr>
              <a:t> </a:t>
            </a:r>
            <a:r>
              <a:rPr sz="2200" spc="60" dirty="0">
                <a:latin typeface="Microsoft Sans Serif"/>
                <a:cs typeface="Microsoft Sans Serif"/>
              </a:rPr>
              <a:t>generate</a:t>
            </a:r>
            <a:r>
              <a:rPr sz="2200" spc="45" dirty="0">
                <a:latin typeface="Microsoft Sans Serif"/>
                <a:cs typeface="Microsoft Sans Serif"/>
              </a:rPr>
              <a:t> </a:t>
            </a:r>
            <a:r>
              <a:rPr sz="2200" spc="70" dirty="0">
                <a:latin typeface="Microsoft Sans Serif"/>
                <a:cs typeface="Microsoft Sans Serif"/>
              </a:rPr>
              <a:t>tons</a:t>
            </a:r>
            <a:r>
              <a:rPr sz="2200" spc="40" dirty="0">
                <a:latin typeface="Microsoft Sans Serif"/>
                <a:cs typeface="Microsoft Sans Serif"/>
              </a:rPr>
              <a:t> </a:t>
            </a:r>
            <a:r>
              <a:rPr sz="2200" spc="170" dirty="0">
                <a:latin typeface="Microsoft Sans Serif"/>
                <a:cs typeface="Microsoft Sans Serif"/>
              </a:rPr>
              <a:t>of</a:t>
            </a:r>
            <a:r>
              <a:rPr sz="2200" spc="30" dirty="0">
                <a:latin typeface="Microsoft Sans Serif"/>
                <a:cs typeface="Microsoft Sans Serif"/>
              </a:rPr>
              <a:t> </a:t>
            </a:r>
            <a:r>
              <a:rPr sz="2200" dirty="0">
                <a:latin typeface="Microsoft Sans Serif"/>
                <a:cs typeface="Microsoft Sans Serif"/>
              </a:rPr>
              <a:t>revenue</a:t>
            </a:r>
            <a:r>
              <a:rPr sz="2200" spc="45" dirty="0">
                <a:latin typeface="Microsoft Sans Serif"/>
                <a:cs typeface="Microsoft Sans Serif"/>
              </a:rPr>
              <a:t> </a:t>
            </a:r>
            <a:r>
              <a:rPr sz="2200" spc="125" dirty="0">
                <a:latin typeface="Microsoft Sans Serif"/>
                <a:cs typeface="Microsoft Sans Serif"/>
              </a:rPr>
              <a:t>for </a:t>
            </a:r>
            <a:r>
              <a:rPr sz="2200" dirty="0">
                <a:latin typeface="Microsoft Sans Serif"/>
                <a:cs typeface="Microsoft Sans Serif"/>
              </a:rPr>
              <a:t>sellers</a:t>
            </a:r>
            <a:r>
              <a:rPr sz="2200" spc="-65" dirty="0">
                <a:latin typeface="Microsoft Sans Serif"/>
                <a:cs typeface="Microsoft Sans Serif"/>
              </a:rPr>
              <a:t> </a:t>
            </a:r>
            <a:r>
              <a:rPr sz="2200" spc="-100" dirty="0">
                <a:latin typeface="Microsoft Sans Serif"/>
                <a:cs typeface="Microsoft Sans Serif"/>
              </a:rPr>
              <a:t>as</a:t>
            </a:r>
            <a:r>
              <a:rPr sz="2200" spc="-65" dirty="0">
                <a:latin typeface="Microsoft Sans Serif"/>
                <a:cs typeface="Microsoft Sans Serif"/>
              </a:rPr>
              <a:t> </a:t>
            </a:r>
            <a:r>
              <a:rPr sz="2200" spc="80" dirty="0">
                <a:latin typeface="Microsoft Sans Serif"/>
                <a:cs typeface="Microsoft Sans Serif"/>
              </a:rPr>
              <a:t>they</a:t>
            </a:r>
            <a:r>
              <a:rPr sz="2200" spc="-70" dirty="0">
                <a:latin typeface="Microsoft Sans Serif"/>
                <a:cs typeface="Microsoft Sans Serif"/>
              </a:rPr>
              <a:t> </a:t>
            </a:r>
            <a:r>
              <a:rPr sz="2200" spc="-10" dirty="0">
                <a:latin typeface="Microsoft Sans Serif"/>
                <a:cs typeface="Microsoft Sans Serif"/>
              </a:rPr>
              <a:t>can</a:t>
            </a:r>
            <a:r>
              <a:rPr sz="2200" spc="-65" dirty="0">
                <a:latin typeface="Microsoft Sans Serif"/>
                <a:cs typeface="Microsoft Sans Serif"/>
              </a:rPr>
              <a:t> </a:t>
            </a:r>
            <a:r>
              <a:rPr sz="2200" dirty="0">
                <a:latin typeface="Microsoft Sans Serif"/>
                <a:cs typeface="Microsoft Sans Serif"/>
              </a:rPr>
              <a:t>reach</a:t>
            </a:r>
            <a:r>
              <a:rPr sz="2200" spc="-65" dirty="0">
                <a:latin typeface="Microsoft Sans Serif"/>
                <a:cs typeface="Microsoft Sans Serif"/>
              </a:rPr>
              <a:t> </a:t>
            </a:r>
            <a:r>
              <a:rPr sz="2200" dirty="0">
                <a:latin typeface="Microsoft Sans Serif"/>
                <a:cs typeface="Microsoft Sans Serif"/>
              </a:rPr>
              <a:t>niche</a:t>
            </a:r>
            <a:r>
              <a:rPr sz="2200" spc="-65" dirty="0">
                <a:latin typeface="Microsoft Sans Serif"/>
                <a:cs typeface="Microsoft Sans Serif"/>
              </a:rPr>
              <a:t> </a:t>
            </a:r>
            <a:r>
              <a:rPr sz="2200" dirty="0">
                <a:latin typeface="Microsoft Sans Serif"/>
                <a:cs typeface="Microsoft Sans Serif"/>
              </a:rPr>
              <a:t>audiences</a:t>
            </a:r>
            <a:r>
              <a:rPr sz="2200" spc="-65" dirty="0">
                <a:latin typeface="Microsoft Sans Serif"/>
                <a:cs typeface="Microsoft Sans Serif"/>
              </a:rPr>
              <a:t> </a:t>
            </a:r>
            <a:r>
              <a:rPr sz="2200" spc="110" dirty="0">
                <a:latin typeface="Microsoft Sans Serif"/>
                <a:cs typeface="Microsoft Sans Serif"/>
              </a:rPr>
              <a:t>at</a:t>
            </a:r>
            <a:r>
              <a:rPr sz="2200" spc="-70" dirty="0">
                <a:latin typeface="Microsoft Sans Serif"/>
                <a:cs typeface="Microsoft Sans Serif"/>
              </a:rPr>
              <a:t> </a:t>
            </a:r>
            <a:r>
              <a:rPr sz="2200" spc="110" dirty="0">
                <a:latin typeface="Microsoft Sans Serif"/>
                <a:cs typeface="Microsoft Sans Serif"/>
              </a:rPr>
              <a:t>the</a:t>
            </a:r>
            <a:r>
              <a:rPr sz="2200" spc="-70" dirty="0">
                <a:latin typeface="Microsoft Sans Serif"/>
                <a:cs typeface="Microsoft Sans Serif"/>
              </a:rPr>
              <a:t> </a:t>
            </a:r>
            <a:r>
              <a:rPr sz="2200" spc="114" dirty="0">
                <a:latin typeface="Microsoft Sans Serif"/>
                <a:cs typeface="Microsoft Sans Serif"/>
              </a:rPr>
              <a:t>right</a:t>
            </a:r>
            <a:r>
              <a:rPr sz="2200" spc="-65" dirty="0">
                <a:latin typeface="Microsoft Sans Serif"/>
                <a:cs typeface="Microsoft Sans Serif"/>
              </a:rPr>
              <a:t> </a:t>
            </a:r>
            <a:r>
              <a:rPr sz="2200" spc="55" dirty="0">
                <a:latin typeface="Microsoft Sans Serif"/>
                <a:cs typeface="Microsoft Sans Serif"/>
              </a:rPr>
              <a:t>time.</a:t>
            </a:r>
            <a:endParaRPr sz="2200" dirty="0">
              <a:latin typeface="Microsoft Sans Serif"/>
              <a:cs typeface="Microsoft Sans Serif"/>
            </a:endParaRPr>
          </a:p>
          <a:p>
            <a:pPr marL="296545" marR="61594" indent="-284480">
              <a:lnSpc>
                <a:spcPct val="100899"/>
              </a:lnSpc>
              <a:spcBef>
                <a:spcPts val="655"/>
              </a:spcBef>
              <a:buClr>
                <a:srgbClr val="6697CC"/>
              </a:buClr>
              <a:buFont typeface="Arial"/>
              <a:buChar char="•"/>
              <a:tabLst>
                <a:tab pos="296545" algn="l"/>
              </a:tabLst>
            </a:pPr>
            <a:r>
              <a:rPr sz="2200" spc="65" dirty="0">
                <a:latin typeface="Microsoft Sans Serif"/>
                <a:cs typeface="Microsoft Sans Serif"/>
              </a:rPr>
              <a:t>Autocorrect:</a:t>
            </a:r>
            <a:r>
              <a:rPr sz="2200" spc="-65" dirty="0">
                <a:latin typeface="Microsoft Sans Serif"/>
                <a:cs typeface="Microsoft Sans Serif"/>
              </a:rPr>
              <a:t> </a:t>
            </a:r>
            <a:r>
              <a:rPr sz="2200" spc="75" dirty="0">
                <a:latin typeface="Microsoft Sans Serif"/>
                <a:cs typeface="Microsoft Sans Serif"/>
              </a:rPr>
              <a:t>Autocorrect</a:t>
            </a:r>
            <a:r>
              <a:rPr sz="2200" spc="-45" dirty="0">
                <a:latin typeface="Microsoft Sans Serif"/>
                <a:cs typeface="Microsoft Sans Serif"/>
              </a:rPr>
              <a:t> </a:t>
            </a:r>
            <a:r>
              <a:rPr sz="2200" spc="95" dirty="0">
                <a:latin typeface="Microsoft Sans Serif"/>
                <a:cs typeface="Microsoft Sans Serif"/>
              </a:rPr>
              <a:t>will</a:t>
            </a:r>
            <a:r>
              <a:rPr sz="2200" spc="-40" dirty="0">
                <a:latin typeface="Microsoft Sans Serif"/>
                <a:cs typeface="Microsoft Sans Serif"/>
              </a:rPr>
              <a:t> </a:t>
            </a:r>
            <a:r>
              <a:rPr sz="2200" spc="55" dirty="0">
                <a:latin typeface="Microsoft Sans Serif"/>
                <a:cs typeface="Microsoft Sans Serif"/>
              </a:rPr>
              <a:t>automatically</a:t>
            </a:r>
            <a:r>
              <a:rPr sz="2200" spc="-55" dirty="0">
                <a:latin typeface="Microsoft Sans Serif"/>
                <a:cs typeface="Microsoft Sans Serif"/>
              </a:rPr>
              <a:t> </a:t>
            </a:r>
            <a:r>
              <a:rPr sz="2200" spc="60" dirty="0">
                <a:latin typeface="Microsoft Sans Serif"/>
                <a:cs typeface="Microsoft Sans Serif"/>
              </a:rPr>
              <a:t>correct</a:t>
            </a:r>
            <a:r>
              <a:rPr sz="2200" spc="-45" dirty="0">
                <a:latin typeface="Microsoft Sans Serif"/>
                <a:cs typeface="Microsoft Sans Serif"/>
              </a:rPr>
              <a:t> </a:t>
            </a:r>
            <a:r>
              <a:rPr sz="2200" spc="-25" dirty="0">
                <a:latin typeface="Microsoft Sans Serif"/>
                <a:cs typeface="Microsoft Sans Serif"/>
              </a:rPr>
              <a:t>any </a:t>
            </a:r>
            <a:r>
              <a:rPr sz="2200" dirty="0">
                <a:latin typeface="Microsoft Sans Serif"/>
                <a:cs typeface="Microsoft Sans Serif"/>
              </a:rPr>
              <a:t>spelling</a:t>
            </a:r>
            <a:r>
              <a:rPr sz="2200" spc="10" dirty="0">
                <a:latin typeface="Microsoft Sans Serif"/>
                <a:cs typeface="Microsoft Sans Serif"/>
              </a:rPr>
              <a:t> </a:t>
            </a:r>
            <a:r>
              <a:rPr sz="2200" dirty="0">
                <a:latin typeface="Microsoft Sans Serif"/>
                <a:cs typeface="Microsoft Sans Serif"/>
              </a:rPr>
              <a:t>mistakes</a:t>
            </a:r>
            <a:r>
              <a:rPr sz="2200" spc="10" dirty="0">
                <a:latin typeface="Microsoft Sans Serif"/>
                <a:cs typeface="Microsoft Sans Serif"/>
              </a:rPr>
              <a:t> </a:t>
            </a:r>
            <a:r>
              <a:rPr sz="2200" dirty="0">
                <a:latin typeface="Microsoft Sans Serif"/>
                <a:cs typeface="Microsoft Sans Serif"/>
              </a:rPr>
              <a:t>you</a:t>
            </a:r>
            <a:r>
              <a:rPr sz="2200" spc="5" dirty="0">
                <a:latin typeface="Microsoft Sans Serif"/>
                <a:cs typeface="Microsoft Sans Serif"/>
              </a:rPr>
              <a:t> </a:t>
            </a:r>
            <a:r>
              <a:rPr sz="2200" dirty="0">
                <a:latin typeface="Microsoft Sans Serif"/>
                <a:cs typeface="Microsoft Sans Serif"/>
              </a:rPr>
              <a:t>make,</a:t>
            </a:r>
            <a:r>
              <a:rPr sz="2200" spc="15" dirty="0">
                <a:latin typeface="Microsoft Sans Serif"/>
                <a:cs typeface="Microsoft Sans Serif"/>
              </a:rPr>
              <a:t> </a:t>
            </a:r>
            <a:r>
              <a:rPr sz="2200" spc="75" dirty="0">
                <a:latin typeface="Microsoft Sans Serif"/>
                <a:cs typeface="Microsoft Sans Serif"/>
              </a:rPr>
              <a:t>apart</a:t>
            </a:r>
            <a:r>
              <a:rPr sz="2200" spc="20" dirty="0">
                <a:latin typeface="Microsoft Sans Serif"/>
                <a:cs typeface="Microsoft Sans Serif"/>
              </a:rPr>
              <a:t> </a:t>
            </a:r>
            <a:r>
              <a:rPr sz="2200" spc="125" dirty="0">
                <a:latin typeface="Microsoft Sans Serif"/>
                <a:cs typeface="Microsoft Sans Serif"/>
              </a:rPr>
              <a:t>from</a:t>
            </a:r>
            <a:r>
              <a:rPr sz="2200" spc="5" dirty="0">
                <a:latin typeface="Microsoft Sans Serif"/>
                <a:cs typeface="Microsoft Sans Serif"/>
              </a:rPr>
              <a:t> </a:t>
            </a:r>
            <a:r>
              <a:rPr sz="2200" spc="60" dirty="0">
                <a:latin typeface="Microsoft Sans Serif"/>
                <a:cs typeface="Microsoft Sans Serif"/>
              </a:rPr>
              <a:t>this</a:t>
            </a:r>
            <a:r>
              <a:rPr sz="2200" spc="15" dirty="0">
                <a:latin typeface="Microsoft Sans Serif"/>
                <a:cs typeface="Microsoft Sans Serif"/>
              </a:rPr>
              <a:t> </a:t>
            </a:r>
            <a:r>
              <a:rPr sz="2200" spc="-10" dirty="0">
                <a:latin typeface="Microsoft Sans Serif"/>
                <a:cs typeface="Microsoft Sans Serif"/>
              </a:rPr>
              <a:t>grammar </a:t>
            </a:r>
            <a:r>
              <a:rPr sz="2200" dirty="0">
                <a:latin typeface="Microsoft Sans Serif"/>
                <a:cs typeface="Microsoft Sans Serif"/>
              </a:rPr>
              <a:t>checkers</a:t>
            </a:r>
            <a:r>
              <a:rPr sz="2200" spc="-30" dirty="0">
                <a:latin typeface="Microsoft Sans Serif"/>
                <a:cs typeface="Microsoft Sans Serif"/>
              </a:rPr>
              <a:t> </a:t>
            </a:r>
            <a:r>
              <a:rPr sz="2200" dirty="0">
                <a:latin typeface="Microsoft Sans Serif"/>
                <a:cs typeface="Microsoft Sans Serif"/>
              </a:rPr>
              <a:t>also</a:t>
            </a:r>
            <a:r>
              <a:rPr sz="2200" spc="-20" dirty="0">
                <a:latin typeface="Microsoft Sans Serif"/>
                <a:cs typeface="Microsoft Sans Serif"/>
              </a:rPr>
              <a:t> </a:t>
            </a:r>
            <a:r>
              <a:rPr sz="2200" dirty="0">
                <a:latin typeface="Microsoft Sans Serif"/>
                <a:cs typeface="Microsoft Sans Serif"/>
              </a:rPr>
              <a:t>come</a:t>
            </a:r>
            <a:r>
              <a:rPr sz="2200" spc="-20" dirty="0">
                <a:latin typeface="Microsoft Sans Serif"/>
                <a:cs typeface="Microsoft Sans Serif"/>
              </a:rPr>
              <a:t> </a:t>
            </a:r>
            <a:r>
              <a:rPr sz="2200" spc="120" dirty="0">
                <a:latin typeface="Microsoft Sans Serif"/>
                <a:cs typeface="Microsoft Sans Serif"/>
              </a:rPr>
              <a:t>into</a:t>
            </a:r>
            <a:r>
              <a:rPr sz="2200" spc="-20" dirty="0">
                <a:latin typeface="Microsoft Sans Serif"/>
                <a:cs typeface="Microsoft Sans Serif"/>
              </a:rPr>
              <a:t> </a:t>
            </a:r>
            <a:r>
              <a:rPr sz="2200" spc="110" dirty="0">
                <a:latin typeface="Microsoft Sans Serif"/>
                <a:cs typeface="Microsoft Sans Serif"/>
              </a:rPr>
              <a:t>the</a:t>
            </a:r>
            <a:r>
              <a:rPr sz="2200" spc="-30" dirty="0">
                <a:latin typeface="Microsoft Sans Serif"/>
                <a:cs typeface="Microsoft Sans Serif"/>
              </a:rPr>
              <a:t> </a:t>
            </a:r>
            <a:r>
              <a:rPr sz="2200" spc="75" dirty="0">
                <a:latin typeface="Microsoft Sans Serif"/>
                <a:cs typeface="Microsoft Sans Serif"/>
              </a:rPr>
              <a:t>picture</a:t>
            </a:r>
            <a:r>
              <a:rPr sz="2200" spc="-20" dirty="0">
                <a:latin typeface="Microsoft Sans Serif"/>
                <a:cs typeface="Microsoft Sans Serif"/>
              </a:rPr>
              <a:t> </a:t>
            </a:r>
            <a:r>
              <a:rPr sz="2200" dirty="0">
                <a:latin typeface="Microsoft Sans Serif"/>
                <a:cs typeface="Microsoft Sans Serif"/>
              </a:rPr>
              <a:t>which</a:t>
            </a:r>
            <a:r>
              <a:rPr sz="2200" spc="-25" dirty="0">
                <a:latin typeface="Microsoft Sans Serif"/>
                <a:cs typeface="Microsoft Sans Serif"/>
              </a:rPr>
              <a:t> </a:t>
            </a:r>
            <a:r>
              <a:rPr sz="2200" dirty="0">
                <a:latin typeface="Microsoft Sans Serif"/>
                <a:cs typeface="Microsoft Sans Serif"/>
              </a:rPr>
              <a:t>helps</a:t>
            </a:r>
            <a:r>
              <a:rPr sz="2200" spc="-25" dirty="0">
                <a:latin typeface="Microsoft Sans Serif"/>
                <a:cs typeface="Microsoft Sans Serif"/>
              </a:rPr>
              <a:t> </a:t>
            </a:r>
            <a:r>
              <a:rPr sz="2200" dirty="0">
                <a:latin typeface="Microsoft Sans Serif"/>
                <a:cs typeface="Microsoft Sans Serif"/>
              </a:rPr>
              <a:t>you</a:t>
            </a:r>
            <a:r>
              <a:rPr sz="2200" spc="-30" dirty="0">
                <a:latin typeface="Microsoft Sans Serif"/>
                <a:cs typeface="Microsoft Sans Serif"/>
              </a:rPr>
              <a:t> </a:t>
            </a:r>
            <a:r>
              <a:rPr sz="2200" spc="110" dirty="0">
                <a:latin typeface="Microsoft Sans Serif"/>
                <a:cs typeface="Microsoft Sans Serif"/>
              </a:rPr>
              <a:t>write </a:t>
            </a:r>
            <a:r>
              <a:rPr sz="2200" spc="-10" dirty="0">
                <a:latin typeface="Microsoft Sans Serif"/>
                <a:cs typeface="Microsoft Sans Serif"/>
              </a:rPr>
              <a:t>flawlessly.</a:t>
            </a:r>
            <a:endParaRPr sz="2200" dirty="0">
              <a:latin typeface="Microsoft Sans Serif"/>
              <a:cs typeface="Microsoft Sans Serif"/>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60676"/>
            <a:ext cx="4100195" cy="520655"/>
          </a:xfrm>
          <a:prstGeom prst="rect">
            <a:avLst/>
          </a:prstGeom>
        </p:spPr>
        <p:txBody>
          <a:bodyPr vert="horz" wrap="square" lIns="0" tIns="12700" rIns="0" bIns="0" rtlCol="0">
            <a:spAutoFit/>
          </a:bodyPr>
          <a:lstStyle/>
          <a:p>
            <a:pPr marL="12700">
              <a:lnSpc>
                <a:spcPct val="100000"/>
              </a:lnSpc>
              <a:spcBef>
                <a:spcPts val="100"/>
              </a:spcBef>
            </a:pPr>
            <a:r>
              <a:rPr spc="50" dirty="0">
                <a:solidFill>
                  <a:srgbClr val="FF0000"/>
                </a:solidFill>
              </a:rPr>
              <a:t>Applications</a:t>
            </a:r>
            <a:r>
              <a:rPr spc="-114" dirty="0">
                <a:solidFill>
                  <a:srgbClr val="FF0000"/>
                </a:solidFill>
              </a:rPr>
              <a:t> </a:t>
            </a:r>
            <a:r>
              <a:rPr spc="250" dirty="0">
                <a:solidFill>
                  <a:srgbClr val="FF0000"/>
                </a:solidFill>
              </a:rPr>
              <a:t>of</a:t>
            </a:r>
            <a:r>
              <a:rPr spc="-100" dirty="0">
                <a:solidFill>
                  <a:srgbClr val="FF0000"/>
                </a:solidFill>
              </a:rPr>
              <a:t> </a:t>
            </a:r>
            <a:r>
              <a:rPr spc="-60" dirty="0">
                <a:solidFill>
                  <a:srgbClr val="FF0000"/>
                </a:solidFill>
              </a:rPr>
              <a:t>NLP</a:t>
            </a:r>
          </a:p>
        </p:txBody>
      </p:sp>
      <p:sp>
        <p:nvSpPr>
          <p:cNvPr id="4" name="object 4"/>
          <p:cNvSpPr txBox="1">
            <a:spLocks noGrp="1"/>
          </p:cNvSpPr>
          <p:nvPr>
            <p:ph idx="1"/>
          </p:nvPr>
        </p:nvSpPr>
        <p:spPr>
          <a:xfrm>
            <a:off x="676910" y="1371601"/>
            <a:ext cx="7838440" cy="3061736"/>
          </a:xfrm>
          <a:prstGeom prst="rect">
            <a:avLst/>
          </a:prstGeom>
        </p:spPr>
        <p:txBody>
          <a:bodyPr vert="horz" wrap="square" lIns="0" tIns="12065" rIns="0" bIns="0" rtlCol="0">
            <a:spAutoFit/>
          </a:bodyPr>
          <a:lstStyle/>
          <a:p>
            <a:pPr marL="0" marR="5080" indent="0">
              <a:lnSpc>
                <a:spcPct val="100099"/>
              </a:lnSpc>
              <a:spcBef>
                <a:spcPts val="95"/>
              </a:spcBef>
              <a:buNone/>
            </a:pPr>
            <a:r>
              <a:rPr spc="80" dirty="0"/>
              <a:t>Information</a:t>
            </a:r>
            <a:r>
              <a:rPr spc="-70" dirty="0"/>
              <a:t> </a:t>
            </a:r>
            <a:r>
              <a:rPr spc="70" dirty="0"/>
              <a:t>retrieval</a:t>
            </a:r>
            <a:r>
              <a:rPr spc="-80" dirty="0"/>
              <a:t> </a:t>
            </a:r>
            <a:r>
              <a:rPr dirty="0"/>
              <a:t>&amp;</a:t>
            </a:r>
            <a:r>
              <a:rPr spc="-65" dirty="0"/>
              <a:t> </a:t>
            </a:r>
            <a:r>
              <a:rPr dirty="0"/>
              <a:t>Web</a:t>
            </a:r>
            <a:r>
              <a:rPr spc="-80" dirty="0"/>
              <a:t> Search: </a:t>
            </a:r>
            <a:r>
              <a:rPr spc="-10" dirty="0"/>
              <a:t>Google,</a:t>
            </a:r>
            <a:r>
              <a:rPr spc="-75" dirty="0"/>
              <a:t> </a:t>
            </a:r>
            <a:r>
              <a:rPr spc="-10" dirty="0"/>
              <a:t>Yahoo, </a:t>
            </a:r>
            <a:r>
              <a:rPr dirty="0"/>
              <a:t>Bing,</a:t>
            </a:r>
            <a:r>
              <a:rPr spc="-105" dirty="0"/>
              <a:t> </a:t>
            </a:r>
            <a:r>
              <a:rPr dirty="0"/>
              <a:t>and</a:t>
            </a:r>
            <a:r>
              <a:rPr spc="-80" dirty="0"/>
              <a:t> </a:t>
            </a:r>
            <a:r>
              <a:rPr spc="105" dirty="0"/>
              <a:t>other</a:t>
            </a:r>
            <a:r>
              <a:rPr spc="-80" dirty="0"/>
              <a:t> </a:t>
            </a:r>
            <a:r>
              <a:rPr spc="-20" dirty="0"/>
              <a:t>search</a:t>
            </a:r>
            <a:r>
              <a:rPr spc="-85" dirty="0"/>
              <a:t> </a:t>
            </a:r>
            <a:r>
              <a:rPr dirty="0"/>
              <a:t>engines</a:t>
            </a:r>
            <a:r>
              <a:rPr spc="-90" dirty="0"/>
              <a:t> </a:t>
            </a:r>
            <a:r>
              <a:rPr spc="-40" dirty="0"/>
              <a:t>base</a:t>
            </a:r>
            <a:r>
              <a:rPr spc="-95" dirty="0"/>
              <a:t> </a:t>
            </a:r>
            <a:r>
              <a:rPr spc="105" dirty="0"/>
              <a:t>their</a:t>
            </a:r>
            <a:r>
              <a:rPr spc="-90" dirty="0"/>
              <a:t> </a:t>
            </a:r>
            <a:r>
              <a:rPr spc="-10" dirty="0"/>
              <a:t>machine </a:t>
            </a:r>
            <a:r>
              <a:rPr spc="65" dirty="0"/>
              <a:t>translation</a:t>
            </a:r>
            <a:r>
              <a:rPr spc="-30" dirty="0"/>
              <a:t> </a:t>
            </a:r>
            <a:r>
              <a:rPr spc="50" dirty="0"/>
              <a:t>technology</a:t>
            </a:r>
            <a:r>
              <a:rPr spc="-25" dirty="0"/>
              <a:t> </a:t>
            </a:r>
            <a:r>
              <a:rPr dirty="0"/>
              <a:t>on</a:t>
            </a:r>
            <a:r>
              <a:rPr spc="-25" dirty="0"/>
              <a:t> </a:t>
            </a:r>
            <a:r>
              <a:rPr spc="-90" dirty="0"/>
              <a:t>NLP</a:t>
            </a:r>
            <a:r>
              <a:rPr spc="-40" dirty="0"/>
              <a:t> </a:t>
            </a:r>
            <a:r>
              <a:rPr dirty="0"/>
              <a:t>deep</a:t>
            </a:r>
            <a:r>
              <a:rPr spc="-35" dirty="0"/>
              <a:t> </a:t>
            </a:r>
            <a:r>
              <a:rPr spc="-10" dirty="0"/>
              <a:t>learning </a:t>
            </a:r>
            <a:r>
              <a:rPr dirty="0"/>
              <a:t>models.</a:t>
            </a:r>
            <a:r>
              <a:rPr spc="-40" dirty="0"/>
              <a:t> </a:t>
            </a:r>
            <a:endParaRPr lang="en-US" spc="-40" dirty="0"/>
          </a:p>
          <a:p>
            <a:pPr marL="0" marR="5080" indent="0">
              <a:lnSpc>
                <a:spcPct val="100099"/>
              </a:lnSpc>
              <a:spcBef>
                <a:spcPts val="95"/>
              </a:spcBef>
              <a:buNone/>
            </a:pPr>
            <a:endParaRPr lang="en-US" spc="-40" dirty="0"/>
          </a:p>
          <a:p>
            <a:pPr marL="0" marR="5080" indent="0">
              <a:lnSpc>
                <a:spcPct val="100099"/>
              </a:lnSpc>
              <a:spcBef>
                <a:spcPts val="95"/>
              </a:spcBef>
              <a:buNone/>
            </a:pPr>
            <a:r>
              <a:rPr spc="145" dirty="0"/>
              <a:t>It</a:t>
            </a:r>
            <a:r>
              <a:rPr spc="-25" dirty="0"/>
              <a:t> </a:t>
            </a:r>
            <a:r>
              <a:rPr dirty="0"/>
              <a:t>allows</a:t>
            </a:r>
            <a:r>
              <a:rPr spc="-25" dirty="0"/>
              <a:t> </a:t>
            </a:r>
            <a:r>
              <a:rPr spc="55" dirty="0"/>
              <a:t>algorithms</a:t>
            </a:r>
            <a:r>
              <a:rPr spc="-30" dirty="0"/>
              <a:t> </a:t>
            </a:r>
            <a:r>
              <a:rPr spc="195" dirty="0"/>
              <a:t>to</a:t>
            </a:r>
            <a:r>
              <a:rPr spc="-30" dirty="0"/>
              <a:t> </a:t>
            </a:r>
            <a:r>
              <a:rPr dirty="0"/>
              <a:t>read</a:t>
            </a:r>
            <a:r>
              <a:rPr spc="-35" dirty="0"/>
              <a:t> </a:t>
            </a:r>
            <a:r>
              <a:rPr spc="160" dirty="0"/>
              <a:t>text</a:t>
            </a:r>
            <a:r>
              <a:rPr spc="-25" dirty="0"/>
              <a:t> </a:t>
            </a:r>
            <a:r>
              <a:rPr dirty="0"/>
              <a:t>on</a:t>
            </a:r>
            <a:r>
              <a:rPr spc="-15" dirty="0"/>
              <a:t> </a:t>
            </a:r>
            <a:r>
              <a:rPr spc="-50" dirty="0"/>
              <a:t>a </a:t>
            </a:r>
            <a:r>
              <a:rPr dirty="0"/>
              <a:t>webpage,</a:t>
            </a:r>
            <a:r>
              <a:rPr spc="-60" dirty="0"/>
              <a:t> </a:t>
            </a:r>
            <a:r>
              <a:rPr spc="114" dirty="0"/>
              <a:t>interpret</a:t>
            </a:r>
            <a:r>
              <a:rPr spc="-45" dirty="0"/>
              <a:t> </a:t>
            </a:r>
            <a:r>
              <a:rPr spc="75" dirty="0"/>
              <a:t>its</a:t>
            </a:r>
            <a:r>
              <a:rPr spc="-35" dirty="0"/>
              <a:t> </a:t>
            </a:r>
            <a:r>
              <a:rPr dirty="0"/>
              <a:t>meaning</a:t>
            </a:r>
            <a:r>
              <a:rPr spc="-50" dirty="0"/>
              <a:t> </a:t>
            </a:r>
            <a:r>
              <a:rPr dirty="0"/>
              <a:t>and</a:t>
            </a:r>
            <a:r>
              <a:rPr spc="-35" dirty="0"/>
              <a:t> </a:t>
            </a:r>
            <a:r>
              <a:rPr spc="65" dirty="0"/>
              <a:t>translate</a:t>
            </a:r>
            <a:r>
              <a:rPr spc="-50" dirty="0"/>
              <a:t> </a:t>
            </a:r>
            <a:r>
              <a:rPr spc="190" dirty="0"/>
              <a:t>it</a:t>
            </a:r>
            <a:r>
              <a:rPr spc="-45" dirty="0"/>
              <a:t> </a:t>
            </a:r>
            <a:r>
              <a:rPr spc="165" dirty="0"/>
              <a:t>to </a:t>
            </a:r>
            <a:r>
              <a:rPr spc="65" dirty="0"/>
              <a:t>another</a:t>
            </a:r>
            <a:r>
              <a:rPr spc="-80" dirty="0"/>
              <a:t> </a:t>
            </a:r>
            <a:r>
              <a:rPr spc="-10" dirty="0"/>
              <a:t>language.</a:t>
            </a:r>
            <a:endParaRPr lang="en-US" spc="-10" dirty="0"/>
          </a:p>
          <a:p>
            <a:pPr marL="0" marR="5080" indent="0">
              <a:lnSpc>
                <a:spcPct val="100099"/>
              </a:lnSpc>
              <a:spcBef>
                <a:spcPts val="95"/>
              </a:spcBef>
              <a:buNone/>
            </a:pPr>
            <a:endParaRPr lang="en-US" spc="-10" dirty="0"/>
          </a:p>
          <a:p>
            <a:pPr marL="0" indent="0">
              <a:lnSpc>
                <a:spcPct val="100000"/>
              </a:lnSpc>
              <a:spcBef>
                <a:spcPts val="800"/>
              </a:spcBef>
              <a:buNone/>
            </a:pPr>
            <a:r>
              <a:rPr spc="-10" dirty="0"/>
              <a:t>Grammar</a:t>
            </a:r>
            <a:r>
              <a:rPr spc="-120" dirty="0"/>
              <a:t> </a:t>
            </a:r>
            <a:r>
              <a:rPr spc="-10" dirty="0"/>
              <a:t>Correction:</a:t>
            </a:r>
            <a:r>
              <a:rPr lang="en-US" spc="-10" dirty="0"/>
              <a:t> </a:t>
            </a:r>
            <a:r>
              <a:rPr spc="-100" dirty="0"/>
              <a:t>NLP</a:t>
            </a:r>
            <a:r>
              <a:rPr spc="-85" dirty="0"/>
              <a:t> </a:t>
            </a:r>
            <a:r>
              <a:rPr spc="45" dirty="0"/>
              <a:t>technique</a:t>
            </a:r>
            <a:r>
              <a:rPr spc="-90" dirty="0"/>
              <a:t> </a:t>
            </a:r>
            <a:r>
              <a:rPr dirty="0"/>
              <a:t>is</a:t>
            </a:r>
            <a:r>
              <a:rPr spc="-95" dirty="0"/>
              <a:t> </a:t>
            </a:r>
            <a:r>
              <a:rPr spc="65" dirty="0"/>
              <a:t>widely</a:t>
            </a:r>
            <a:r>
              <a:rPr spc="-90" dirty="0"/>
              <a:t> </a:t>
            </a:r>
            <a:r>
              <a:rPr dirty="0"/>
              <a:t>used</a:t>
            </a:r>
            <a:r>
              <a:rPr spc="-100" dirty="0"/>
              <a:t> </a:t>
            </a:r>
            <a:r>
              <a:rPr dirty="0"/>
              <a:t>by</a:t>
            </a:r>
            <a:r>
              <a:rPr spc="-80" dirty="0"/>
              <a:t> </a:t>
            </a:r>
            <a:r>
              <a:rPr spc="100" dirty="0"/>
              <a:t>word</a:t>
            </a:r>
            <a:r>
              <a:rPr spc="-80" dirty="0"/>
              <a:t> </a:t>
            </a:r>
            <a:r>
              <a:rPr spc="-10" dirty="0"/>
              <a:t>processor </a:t>
            </a:r>
            <a:r>
              <a:rPr spc="80" dirty="0"/>
              <a:t>software</a:t>
            </a:r>
            <a:r>
              <a:rPr spc="-30" dirty="0"/>
              <a:t> </a:t>
            </a:r>
            <a:r>
              <a:rPr spc="50" dirty="0"/>
              <a:t>like</a:t>
            </a:r>
            <a:r>
              <a:rPr spc="-25" dirty="0"/>
              <a:t> </a:t>
            </a:r>
            <a:r>
              <a:rPr spc="-95" dirty="0"/>
              <a:t>MS-</a:t>
            </a:r>
            <a:r>
              <a:rPr spc="75" dirty="0"/>
              <a:t>word</a:t>
            </a:r>
            <a:r>
              <a:rPr spc="-15" dirty="0"/>
              <a:t> </a:t>
            </a:r>
            <a:r>
              <a:rPr spc="155" dirty="0"/>
              <a:t>for</a:t>
            </a:r>
            <a:r>
              <a:rPr spc="-25" dirty="0"/>
              <a:t> </a:t>
            </a:r>
            <a:r>
              <a:rPr dirty="0"/>
              <a:t>spelling</a:t>
            </a:r>
            <a:r>
              <a:rPr spc="-25" dirty="0"/>
              <a:t> </a:t>
            </a:r>
            <a:r>
              <a:rPr spc="60" dirty="0"/>
              <a:t>correction</a:t>
            </a:r>
            <a:r>
              <a:rPr spc="-15" dirty="0"/>
              <a:t> </a:t>
            </a:r>
            <a:r>
              <a:rPr spc="-50" dirty="0"/>
              <a:t>&amp; </a:t>
            </a:r>
            <a:r>
              <a:rPr dirty="0"/>
              <a:t>grammar</a:t>
            </a:r>
            <a:r>
              <a:rPr spc="125" dirty="0"/>
              <a:t> </a:t>
            </a:r>
            <a:r>
              <a:rPr spc="-10" dirty="0"/>
              <a:t>check.</a:t>
            </a:r>
          </a:p>
        </p:txBody>
      </p:sp>
      <p:sp>
        <p:nvSpPr>
          <p:cNvPr id="3" name="object 3"/>
          <p:cNvSpPr txBox="1"/>
          <p:nvPr/>
        </p:nvSpPr>
        <p:spPr>
          <a:xfrm>
            <a:off x="457200" y="1500022"/>
            <a:ext cx="219710" cy="421640"/>
          </a:xfrm>
          <a:prstGeom prst="rect">
            <a:avLst/>
          </a:prstGeom>
        </p:spPr>
        <p:txBody>
          <a:bodyPr vert="horz" wrap="square" lIns="0" tIns="12700" rIns="0" bIns="0" rtlCol="0">
            <a:spAutoFit/>
          </a:bodyPr>
          <a:lstStyle/>
          <a:p>
            <a:pPr marL="12700">
              <a:lnSpc>
                <a:spcPct val="100000"/>
              </a:lnSpc>
              <a:spcBef>
                <a:spcPts val="100"/>
              </a:spcBef>
            </a:pPr>
            <a:r>
              <a:rPr sz="2600" spc="-50" dirty="0">
                <a:solidFill>
                  <a:srgbClr val="6697CC"/>
                </a:solidFill>
                <a:latin typeface="Arial"/>
                <a:cs typeface="Arial"/>
              </a:rPr>
              <a:t>•</a:t>
            </a:r>
            <a:endParaRPr sz="2600" dirty="0">
              <a:latin typeface="Arial"/>
              <a:cs typeface="Arial"/>
            </a:endParaRPr>
          </a:p>
        </p:txBody>
      </p:sp>
      <p:sp>
        <p:nvSpPr>
          <p:cNvPr id="5" name="object 5"/>
          <p:cNvSpPr txBox="1"/>
          <p:nvPr/>
        </p:nvSpPr>
        <p:spPr>
          <a:xfrm>
            <a:off x="457200" y="2590800"/>
            <a:ext cx="304800" cy="1520929"/>
          </a:xfrm>
          <a:prstGeom prst="rect">
            <a:avLst/>
          </a:prstGeom>
        </p:spPr>
        <p:txBody>
          <a:bodyPr vert="horz" wrap="square" lIns="0" tIns="114300" rIns="0" bIns="0" rtlCol="0">
            <a:spAutoFit/>
          </a:bodyPr>
          <a:lstStyle/>
          <a:p>
            <a:pPr marL="12700">
              <a:lnSpc>
                <a:spcPct val="100000"/>
              </a:lnSpc>
              <a:spcBef>
                <a:spcPts val="900"/>
              </a:spcBef>
            </a:pPr>
            <a:r>
              <a:rPr sz="2600" spc="-50" dirty="0">
                <a:solidFill>
                  <a:srgbClr val="6697CC"/>
                </a:solidFill>
                <a:latin typeface="Arial"/>
                <a:cs typeface="Arial"/>
              </a:rPr>
              <a:t>•</a:t>
            </a:r>
            <a:endParaRPr sz="2600" dirty="0">
              <a:latin typeface="Arial"/>
              <a:cs typeface="Arial"/>
            </a:endParaRPr>
          </a:p>
          <a:p>
            <a:pPr marL="12700">
              <a:lnSpc>
                <a:spcPct val="100000"/>
              </a:lnSpc>
              <a:spcBef>
                <a:spcPts val="800"/>
              </a:spcBef>
            </a:pPr>
            <a:endParaRPr lang="en-US" sz="2600" spc="-50" dirty="0">
              <a:solidFill>
                <a:srgbClr val="6697CC"/>
              </a:solidFill>
              <a:latin typeface="Arial"/>
              <a:cs typeface="Arial"/>
            </a:endParaRPr>
          </a:p>
          <a:p>
            <a:pPr marL="12700">
              <a:lnSpc>
                <a:spcPct val="100000"/>
              </a:lnSpc>
              <a:spcBef>
                <a:spcPts val="800"/>
              </a:spcBef>
            </a:pPr>
            <a:r>
              <a:rPr sz="2600" spc="-50" dirty="0">
                <a:solidFill>
                  <a:srgbClr val="6697CC"/>
                </a:solidFill>
                <a:latin typeface="Arial"/>
                <a:cs typeface="Arial"/>
              </a:rPr>
              <a:t>•</a:t>
            </a:r>
            <a:endParaRPr sz="2600" dirty="0">
              <a:latin typeface="Arial"/>
              <a:cs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60676"/>
            <a:ext cx="4100195" cy="520655"/>
          </a:xfrm>
          <a:prstGeom prst="rect">
            <a:avLst/>
          </a:prstGeom>
        </p:spPr>
        <p:txBody>
          <a:bodyPr vert="horz" wrap="square" lIns="0" tIns="12700" rIns="0" bIns="0" rtlCol="0">
            <a:spAutoFit/>
          </a:bodyPr>
          <a:lstStyle/>
          <a:p>
            <a:pPr marL="12700">
              <a:lnSpc>
                <a:spcPct val="100000"/>
              </a:lnSpc>
              <a:spcBef>
                <a:spcPts val="100"/>
              </a:spcBef>
            </a:pPr>
            <a:r>
              <a:rPr spc="50" dirty="0">
                <a:solidFill>
                  <a:srgbClr val="FF0000"/>
                </a:solidFill>
              </a:rPr>
              <a:t>Applications</a:t>
            </a:r>
            <a:r>
              <a:rPr spc="-114" dirty="0">
                <a:solidFill>
                  <a:srgbClr val="FF0000"/>
                </a:solidFill>
              </a:rPr>
              <a:t> </a:t>
            </a:r>
            <a:r>
              <a:rPr spc="250" dirty="0">
                <a:solidFill>
                  <a:srgbClr val="FF0000"/>
                </a:solidFill>
              </a:rPr>
              <a:t>of</a:t>
            </a:r>
            <a:r>
              <a:rPr spc="-100" dirty="0">
                <a:solidFill>
                  <a:srgbClr val="FF0000"/>
                </a:solidFill>
              </a:rPr>
              <a:t> </a:t>
            </a:r>
            <a:r>
              <a:rPr spc="-60" dirty="0">
                <a:solidFill>
                  <a:srgbClr val="FF0000"/>
                </a:solidFill>
              </a:rPr>
              <a:t>NLP</a:t>
            </a:r>
          </a:p>
        </p:txBody>
      </p:sp>
      <p:sp>
        <p:nvSpPr>
          <p:cNvPr id="3" name="object 3"/>
          <p:cNvSpPr txBox="1"/>
          <p:nvPr/>
        </p:nvSpPr>
        <p:spPr>
          <a:xfrm>
            <a:off x="535940" y="1436144"/>
            <a:ext cx="8150860" cy="3982565"/>
          </a:xfrm>
          <a:prstGeom prst="rect">
            <a:avLst/>
          </a:prstGeom>
        </p:spPr>
        <p:txBody>
          <a:bodyPr vert="horz" wrap="square" lIns="0" tIns="97790" rIns="0" bIns="0" rtlCol="0">
            <a:spAutoFit/>
          </a:bodyPr>
          <a:lstStyle/>
          <a:p>
            <a:pPr marL="334010" indent="-321310">
              <a:lnSpc>
                <a:spcPct val="100000"/>
              </a:lnSpc>
              <a:spcBef>
                <a:spcPts val="770"/>
              </a:spcBef>
              <a:buClr>
                <a:srgbClr val="6697CC"/>
              </a:buClr>
              <a:buFont typeface="Arial"/>
              <a:buChar char="•"/>
              <a:tabLst>
                <a:tab pos="334010" algn="l"/>
              </a:tabLst>
            </a:pPr>
            <a:r>
              <a:rPr sz="2200" spc="60" dirty="0">
                <a:latin typeface="Microsoft Sans Serif"/>
                <a:cs typeface="Microsoft Sans Serif"/>
              </a:rPr>
              <a:t>Question</a:t>
            </a:r>
            <a:r>
              <a:rPr sz="2200" spc="-70" dirty="0">
                <a:latin typeface="Microsoft Sans Serif"/>
                <a:cs typeface="Microsoft Sans Serif"/>
              </a:rPr>
              <a:t> </a:t>
            </a:r>
            <a:r>
              <a:rPr sz="2200" spc="35" dirty="0">
                <a:latin typeface="Microsoft Sans Serif"/>
                <a:cs typeface="Microsoft Sans Serif"/>
              </a:rPr>
              <a:t>Answering</a:t>
            </a:r>
            <a:endParaRPr sz="2200" dirty="0">
              <a:latin typeface="Microsoft Sans Serif"/>
              <a:cs typeface="Microsoft Sans Serif"/>
            </a:endParaRPr>
          </a:p>
          <a:p>
            <a:pPr marL="709295" marR="591820" lvl="1" indent="-268605">
              <a:lnSpc>
                <a:spcPct val="101000"/>
              </a:lnSpc>
              <a:spcBef>
                <a:spcPts val="650"/>
              </a:spcBef>
              <a:buClr>
                <a:srgbClr val="6697CC"/>
              </a:buClr>
              <a:buFont typeface="Arial"/>
              <a:buChar char="–"/>
              <a:tabLst>
                <a:tab pos="710565" algn="l"/>
              </a:tabLst>
            </a:pPr>
            <a:r>
              <a:rPr sz="2200" dirty="0">
                <a:latin typeface="Microsoft Sans Serif"/>
                <a:cs typeface="Microsoft Sans Serif"/>
              </a:rPr>
              <a:t>Type</a:t>
            </a:r>
            <a:r>
              <a:rPr sz="2200" spc="-35" dirty="0">
                <a:latin typeface="Microsoft Sans Serif"/>
                <a:cs typeface="Microsoft Sans Serif"/>
              </a:rPr>
              <a:t> </a:t>
            </a:r>
            <a:r>
              <a:rPr sz="2200" spc="60" dirty="0">
                <a:latin typeface="Microsoft Sans Serif"/>
                <a:cs typeface="Microsoft Sans Serif"/>
              </a:rPr>
              <a:t>in</a:t>
            </a:r>
            <a:r>
              <a:rPr sz="2200" spc="-35" dirty="0">
                <a:latin typeface="Microsoft Sans Serif"/>
                <a:cs typeface="Microsoft Sans Serif"/>
              </a:rPr>
              <a:t> </a:t>
            </a:r>
            <a:r>
              <a:rPr sz="2200" spc="50" dirty="0">
                <a:latin typeface="Microsoft Sans Serif"/>
                <a:cs typeface="Microsoft Sans Serif"/>
              </a:rPr>
              <a:t>keywords</a:t>
            </a:r>
            <a:r>
              <a:rPr sz="2200" spc="-35" dirty="0">
                <a:latin typeface="Microsoft Sans Serif"/>
                <a:cs typeface="Microsoft Sans Serif"/>
              </a:rPr>
              <a:t> </a:t>
            </a:r>
            <a:r>
              <a:rPr sz="2200" spc="204" dirty="0">
                <a:latin typeface="Microsoft Sans Serif"/>
                <a:cs typeface="Microsoft Sans Serif"/>
              </a:rPr>
              <a:t>to</a:t>
            </a:r>
            <a:r>
              <a:rPr sz="2200" spc="-40" dirty="0">
                <a:latin typeface="Microsoft Sans Serif"/>
                <a:cs typeface="Microsoft Sans Serif"/>
              </a:rPr>
              <a:t> </a:t>
            </a:r>
            <a:r>
              <a:rPr sz="2200" spc="-45" dirty="0">
                <a:latin typeface="Microsoft Sans Serif"/>
                <a:cs typeface="Microsoft Sans Serif"/>
              </a:rPr>
              <a:t>ask</a:t>
            </a:r>
            <a:r>
              <a:rPr sz="2200" spc="-40" dirty="0">
                <a:latin typeface="Microsoft Sans Serif"/>
                <a:cs typeface="Microsoft Sans Serif"/>
              </a:rPr>
              <a:t> </a:t>
            </a:r>
            <a:r>
              <a:rPr sz="2200" dirty="0">
                <a:latin typeface="Microsoft Sans Serif"/>
                <a:cs typeface="Microsoft Sans Serif"/>
              </a:rPr>
              <a:t>Questions</a:t>
            </a:r>
            <a:r>
              <a:rPr sz="2200" spc="-25" dirty="0">
                <a:latin typeface="Microsoft Sans Serif"/>
                <a:cs typeface="Microsoft Sans Serif"/>
              </a:rPr>
              <a:t> </a:t>
            </a:r>
            <a:r>
              <a:rPr sz="2200" spc="60" dirty="0">
                <a:latin typeface="Microsoft Sans Serif"/>
                <a:cs typeface="Microsoft Sans Serif"/>
              </a:rPr>
              <a:t>in</a:t>
            </a:r>
            <a:r>
              <a:rPr sz="2200" spc="-25" dirty="0">
                <a:latin typeface="Microsoft Sans Serif"/>
                <a:cs typeface="Microsoft Sans Serif"/>
              </a:rPr>
              <a:t> </a:t>
            </a:r>
            <a:r>
              <a:rPr sz="2200" spc="55" dirty="0">
                <a:latin typeface="Microsoft Sans Serif"/>
                <a:cs typeface="Microsoft Sans Serif"/>
              </a:rPr>
              <a:t>Natural 	</a:t>
            </a:r>
            <a:r>
              <a:rPr sz="2200" spc="-10" dirty="0">
                <a:latin typeface="Microsoft Sans Serif"/>
                <a:cs typeface="Microsoft Sans Serif"/>
              </a:rPr>
              <a:t>Language.</a:t>
            </a:r>
            <a:endParaRPr sz="2200" dirty="0">
              <a:latin typeface="Microsoft Sans Serif"/>
              <a:cs typeface="Microsoft Sans Serif"/>
            </a:endParaRPr>
          </a:p>
          <a:p>
            <a:pPr marL="334010" indent="-321310">
              <a:lnSpc>
                <a:spcPct val="100000"/>
              </a:lnSpc>
              <a:spcBef>
                <a:spcPts val="775"/>
              </a:spcBef>
              <a:buClr>
                <a:srgbClr val="6697CC"/>
              </a:buClr>
              <a:buFont typeface="Arial"/>
              <a:buChar char="•"/>
              <a:tabLst>
                <a:tab pos="334010" algn="l"/>
              </a:tabLst>
            </a:pPr>
            <a:r>
              <a:rPr sz="2200" spc="65" dirty="0">
                <a:latin typeface="Microsoft Sans Serif"/>
                <a:cs typeface="Microsoft Sans Serif"/>
              </a:rPr>
              <a:t>Text</a:t>
            </a:r>
            <a:r>
              <a:rPr sz="2200" spc="-80" dirty="0">
                <a:latin typeface="Microsoft Sans Serif"/>
                <a:cs typeface="Microsoft Sans Serif"/>
              </a:rPr>
              <a:t> </a:t>
            </a:r>
            <a:r>
              <a:rPr sz="2200" spc="-10" dirty="0">
                <a:latin typeface="Microsoft Sans Serif"/>
                <a:cs typeface="Microsoft Sans Serif"/>
              </a:rPr>
              <a:t>Summarization</a:t>
            </a:r>
            <a:endParaRPr sz="2200" dirty="0">
              <a:latin typeface="Microsoft Sans Serif"/>
              <a:cs typeface="Microsoft Sans Serif"/>
            </a:endParaRPr>
          </a:p>
          <a:p>
            <a:pPr marL="709295" marR="1439545" lvl="1" indent="-268605">
              <a:lnSpc>
                <a:spcPct val="100800"/>
              </a:lnSpc>
              <a:spcBef>
                <a:spcPts val="670"/>
              </a:spcBef>
              <a:buClr>
                <a:srgbClr val="6697CC"/>
              </a:buClr>
              <a:buFont typeface="Arial"/>
              <a:buChar char="–"/>
              <a:tabLst>
                <a:tab pos="710565" algn="l"/>
              </a:tabLst>
            </a:pPr>
            <a:r>
              <a:rPr sz="2200" dirty="0">
                <a:latin typeface="Microsoft Sans Serif"/>
                <a:cs typeface="Microsoft Sans Serif"/>
              </a:rPr>
              <a:t>The</a:t>
            </a:r>
            <a:r>
              <a:rPr sz="2200" spc="-35" dirty="0">
                <a:latin typeface="Microsoft Sans Serif"/>
                <a:cs typeface="Microsoft Sans Serif"/>
              </a:rPr>
              <a:t> </a:t>
            </a:r>
            <a:r>
              <a:rPr sz="2200" dirty="0">
                <a:latin typeface="Microsoft Sans Serif"/>
                <a:cs typeface="Microsoft Sans Serif"/>
              </a:rPr>
              <a:t>process</a:t>
            </a:r>
            <a:r>
              <a:rPr sz="2200" spc="-30" dirty="0">
                <a:latin typeface="Microsoft Sans Serif"/>
                <a:cs typeface="Microsoft Sans Serif"/>
              </a:rPr>
              <a:t> </a:t>
            </a:r>
            <a:r>
              <a:rPr sz="2200" spc="190" dirty="0">
                <a:latin typeface="Microsoft Sans Serif"/>
                <a:cs typeface="Microsoft Sans Serif"/>
              </a:rPr>
              <a:t>of</a:t>
            </a:r>
            <a:r>
              <a:rPr sz="2200" spc="-30" dirty="0">
                <a:latin typeface="Microsoft Sans Serif"/>
                <a:cs typeface="Microsoft Sans Serif"/>
              </a:rPr>
              <a:t> </a:t>
            </a:r>
            <a:r>
              <a:rPr sz="2200" dirty="0">
                <a:latin typeface="Microsoft Sans Serif"/>
                <a:cs typeface="Microsoft Sans Serif"/>
              </a:rPr>
              <a:t>summarising</a:t>
            </a:r>
            <a:r>
              <a:rPr sz="2200" spc="-25" dirty="0">
                <a:latin typeface="Microsoft Sans Serif"/>
                <a:cs typeface="Microsoft Sans Serif"/>
              </a:rPr>
              <a:t> </a:t>
            </a:r>
            <a:r>
              <a:rPr sz="2200" spc="105" dirty="0">
                <a:latin typeface="Microsoft Sans Serif"/>
                <a:cs typeface="Microsoft Sans Serif"/>
              </a:rPr>
              <a:t>important 	information</a:t>
            </a:r>
            <a:r>
              <a:rPr sz="2200" spc="-55" dirty="0">
                <a:latin typeface="Microsoft Sans Serif"/>
                <a:cs typeface="Microsoft Sans Serif"/>
              </a:rPr>
              <a:t> </a:t>
            </a:r>
            <a:r>
              <a:rPr sz="2200" spc="150" dirty="0">
                <a:latin typeface="Microsoft Sans Serif"/>
                <a:cs typeface="Microsoft Sans Serif"/>
              </a:rPr>
              <a:t>from</a:t>
            </a:r>
            <a:r>
              <a:rPr sz="2200" spc="-50" dirty="0">
                <a:latin typeface="Microsoft Sans Serif"/>
                <a:cs typeface="Microsoft Sans Serif"/>
              </a:rPr>
              <a:t> </a:t>
            </a:r>
            <a:r>
              <a:rPr sz="2200" spc="-90" dirty="0">
                <a:latin typeface="Microsoft Sans Serif"/>
                <a:cs typeface="Microsoft Sans Serif"/>
              </a:rPr>
              <a:t>a</a:t>
            </a:r>
            <a:r>
              <a:rPr sz="2200" spc="-55" dirty="0">
                <a:latin typeface="Microsoft Sans Serif"/>
                <a:cs typeface="Microsoft Sans Serif"/>
              </a:rPr>
              <a:t> </a:t>
            </a:r>
            <a:r>
              <a:rPr sz="2200" dirty="0">
                <a:latin typeface="Microsoft Sans Serif"/>
                <a:cs typeface="Microsoft Sans Serif"/>
              </a:rPr>
              <a:t>source</a:t>
            </a:r>
            <a:r>
              <a:rPr sz="2200" spc="-60" dirty="0">
                <a:latin typeface="Microsoft Sans Serif"/>
                <a:cs typeface="Microsoft Sans Serif"/>
              </a:rPr>
              <a:t> </a:t>
            </a:r>
            <a:r>
              <a:rPr sz="2200" spc="204" dirty="0">
                <a:latin typeface="Microsoft Sans Serif"/>
                <a:cs typeface="Microsoft Sans Serif"/>
              </a:rPr>
              <a:t>to</a:t>
            </a:r>
            <a:r>
              <a:rPr sz="2200" spc="-55" dirty="0">
                <a:latin typeface="Microsoft Sans Serif"/>
                <a:cs typeface="Microsoft Sans Serif"/>
              </a:rPr>
              <a:t> </a:t>
            </a:r>
            <a:r>
              <a:rPr sz="2200" spc="50" dirty="0">
                <a:latin typeface="Microsoft Sans Serif"/>
                <a:cs typeface="Microsoft Sans Serif"/>
              </a:rPr>
              <a:t>produce</a:t>
            </a:r>
            <a:r>
              <a:rPr sz="2200" spc="-55" dirty="0">
                <a:latin typeface="Microsoft Sans Serif"/>
                <a:cs typeface="Microsoft Sans Serif"/>
              </a:rPr>
              <a:t> </a:t>
            </a:r>
            <a:r>
              <a:rPr sz="2200" spc="-50" dirty="0">
                <a:latin typeface="Microsoft Sans Serif"/>
                <a:cs typeface="Microsoft Sans Serif"/>
              </a:rPr>
              <a:t>a 	</a:t>
            </a:r>
            <a:r>
              <a:rPr sz="2200" spc="70" dirty="0">
                <a:latin typeface="Microsoft Sans Serif"/>
                <a:cs typeface="Microsoft Sans Serif"/>
              </a:rPr>
              <a:t>shortened</a:t>
            </a:r>
            <a:r>
              <a:rPr sz="2200" spc="-65" dirty="0">
                <a:latin typeface="Microsoft Sans Serif"/>
                <a:cs typeface="Microsoft Sans Serif"/>
              </a:rPr>
              <a:t> </a:t>
            </a:r>
            <a:r>
              <a:rPr sz="2200" spc="-10" dirty="0">
                <a:latin typeface="Microsoft Sans Serif"/>
                <a:cs typeface="Microsoft Sans Serif"/>
              </a:rPr>
              <a:t>version</a:t>
            </a:r>
            <a:endParaRPr sz="2200" dirty="0">
              <a:latin typeface="Microsoft Sans Serif"/>
              <a:cs typeface="Microsoft Sans Serif"/>
            </a:endParaRPr>
          </a:p>
          <a:p>
            <a:pPr marL="334010" indent="-321310">
              <a:lnSpc>
                <a:spcPct val="100000"/>
              </a:lnSpc>
              <a:spcBef>
                <a:spcPts val="780"/>
              </a:spcBef>
              <a:buClr>
                <a:srgbClr val="6697CC"/>
              </a:buClr>
              <a:buFont typeface="Arial"/>
              <a:buChar char="•"/>
              <a:tabLst>
                <a:tab pos="334010" algn="l"/>
              </a:tabLst>
            </a:pPr>
            <a:r>
              <a:rPr sz="2200" dirty="0">
                <a:latin typeface="Microsoft Sans Serif"/>
                <a:cs typeface="Microsoft Sans Serif"/>
              </a:rPr>
              <a:t>Machine</a:t>
            </a:r>
            <a:r>
              <a:rPr sz="2200" spc="15" dirty="0">
                <a:latin typeface="Microsoft Sans Serif"/>
                <a:cs typeface="Microsoft Sans Serif"/>
              </a:rPr>
              <a:t> </a:t>
            </a:r>
            <a:r>
              <a:rPr sz="2200" spc="-10" dirty="0">
                <a:latin typeface="Microsoft Sans Serif"/>
                <a:cs typeface="Microsoft Sans Serif"/>
              </a:rPr>
              <a:t>Translation</a:t>
            </a:r>
            <a:endParaRPr sz="2200" dirty="0">
              <a:latin typeface="Microsoft Sans Serif"/>
              <a:cs typeface="Microsoft Sans Serif"/>
            </a:endParaRPr>
          </a:p>
          <a:p>
            <a:pPr marL="709295" marR="5080" lvl="1" indent="-268605">
              <a:lnSpc>
                <a:spcPct val="101000"/>
              </a:lnSpc>
              <a:spcBef>
                <a:spcPts val="655"/>
              </a:spcBef>
              <a:buClr>
                <a:srgbClr val="6697CC"/>
              </a:buClr>
              <a:buFont typeface="Arial"/>
              <a:buChar char="–"/>
              <a:tabLst>
                <a:tab pos="710565" algn="l"/>
              </a:tabLst>
            </a:pPr>
            <a:r>
              <a:rPr sz="2200" spc="-65" dirty="0">
                <a:latin typeface="Microsoft Sans Serif"/>
                <a:cs typeface="Microsoft Sans Serif"/>
              </a:rPr>
              <a:t>Use</a:t>
            </a:r>
            <a:r>
              <a:rPr sz="2200" spc="-5" dirty="0">
                <a:latin typeface="Microsoft Sans Serif"/>
                <a:cs typeface="Microsoft Sans Serif"/>
              </a:rPr>
              <a:t> </a:t>
            </a:r>
            <a:r>
              <a:rPr sz="2200" spc="190" dirty="0">
                <a:latin typeface="Microsoft Sans Serif"/>
                <a:cs typeface="Microsoft Sans Serif"/>
              </a:rPr>
              <a:t>of</a:t>
            </a:r>
            <a:r>
              <a:rPr sz="2200" dirty="0">
                <a:latin typeface="Microsoft Sans Serif"/>
                <a:cs typeface="Microsoft Sans Serif"/>
              </a:rPr>
              <a:t> </a:t>
            </a:r>
            <a:r>
              <a:rPr sz="2200" spc="90" dirty="0">
                <a:latin typeface="Microsoft Sans Serif"/>
                <a:cs typeface="Microsoft Sans Serif"/>
              </a:rPr>
              <a:t>computer</a:t>
            </a:r>
            <a:r>
              <a:rPr sz="2200" dirty="0">
                <a:latin typeface="Microsoft Sans Serif"/>
                <a:cs typeface="Microsoft Sans Serif"/>
              </a:rPr>
              <a:t> applications</a:t>
            </a:r>
            <a:r>
              <a:rPr sz="2200" spc="5" dirty="0">
                <a:latin typeface="Microsoft Sans Serif"/>
                <a:cs typeface="Microsoft Sans Serif"/>
              </a:rPr>
              <a:t> </a:t>
            </a:r>
            <a:r>
              <a:rPr sz="2200" spc="204" dirty="0">
                <a:latin typeface="Microsoft Sans Serif"/>
                <a:cs typeface="Microsoft Sans Serif"/>
              </a:rPr>
              <a:t>to</a:t>
            </a:r>
            <a:r>
              <a:rPr sz="2200" spc="-10" dirty="0">
                <a:latin typeface="Microsoft Sans Serif"/>
                <a:cs typeface="Microsoft Sans Serif"/>
              </a:rPr>
              <a:t> </a:t>
            </a:r>
            <a:r>
              <a:rPr sz="2200" spc="70" dirty="0">
                <a:latin typeface="Microsoft Sans Serif"/>
                <a:cs typeface="Microsoft Sans Serif"/>
              </a:rPr>
              <a:t>translate</a:t>
            </a:r>
            <a:r>
              <a:rPr sz="2200" dirty="0">
                <a:latin typeface="Microsoft Sans Serif"/>
                <a:cs typeface="Microsoft Sans Serif"/>
              </a:rPr>
              <a:t> </a:t>
            </a:r>
            <a:r>
              <a:rPr sz="2200" spc="170" dirty="0">
                <a:latin typeface="Microsoft Sans Serif"/>
                <a:cs typeface="Microsoft Sans Serif"/>
              </a:rPr>
              <a:t>text</a:t>
            </a:r>
            <a:r>
              <a:rPr sz="2200" spc="-10" dirty="0">
                <a:latin typeface="Microsoft Sans Serif"/>
                <a:cs typeface="Microsoft Sans Serif"/>
              </a:rPr>
              <a:t> </a:t>
            </a:r>
            <a:r>
              <a:rPr sz="2200" spc="95" dirty="0">
                <a:latin typeface="Microsoft Sans Serif"/>
                <a:cs typeface="Microsoft Sans Serif"/>
              </a:rPr>
              <a:t>or 	</a:t>
            </a:r>
            <a:r>
              <a:rPr sz="2200" dirty="0">
                <a:latin typeface="Microsoft Sans Serif"/>
                <a:cs typeface="Microsoft Sans Serif"/>
              </a:rPr>
              <a:t>speech</a:t>
            </a:r>
            <a:r>
              <a:rPr sz="2200" spc="-55" dirty="0">
                <a:latin typeface="Microsoft Sans Serif"/>
                <a:cs typeface="Microsoft Sans Serif"/>
              </a:rPr>
              <a:t> </a:t>
            </a:r>
            <a:r>
              <a:rPr sz="2200" spc="150" dirty="0">
                <a:latin typeface="Microsoft Sans Serif"/>
                <a:cs typeface="Microsoft Sans Serif"/>
              </a:rPr>
              <a:t>from</a:t>
            </a:r>
            <a:r>
              <a:rPr sz="2200" spc="-60" dirty="0">
                <a:latin typeface="Microsoft Sans Serif"/>
                <a:cs typeface="Microsoft Sans Serif"/>
              </a:rPr>
              <a:t> </a:t>
            </a:r>
            <a:r>
              <a:rPr sz="2200" spc="50" dirty="0">
                <a:latin typeface="Microsoft Sans Serif"/>
                <a:cs typeface="Microsoft Sans Serif"/>
              </a:rPr>
              <a:t>one</a:t>
            </a:r>
            <a:r>
              <a:rPr sz="2200" spc="-60" dirty="0">
                <a:latin typeface="Microsoft Sans Serif"/>
                <a:cs typeface="Microsoft Sans Serif"/>
              </a:rPr>
              <a:t> </a:t>
            </a:r>
            <a:r>
              <a:rPr sz="2200" spc="75" dirty="0">
                <a:latin typeface="Microsoft Sans Serif"/>
                <a:cs typeface="Microsoft Sans Serif"/>
              </a:rPr>
              <a:t>natural</a:t>
            </a:r>
            <a:r>
              <a:rPr sz="2200" spc="-55" dirty="0">
                <a:latin typeface="Microsoft Sans Serif"/>
                <a:cs typeface="Microsoft Sans Serif"/>
              </a:rPr>
              <a:t> </a:t>
            </a:r>
            <a:r>
              <a:rPr sz="2200" dirty="0">
                <a:latin typeface="Microsoft Sans Serif"/>
                <a:cs typeface="Microsoft Sans Serif"/>
              </a:rPr>
              <a:t>language</a:t>
            </a:r>
            <a:r>
              <a:rPr sz="2200" spc="-60" dirty="0">
                <a:latin typeface="Microsoft Sans Serif"/>
                <a:cs typeface="Microsoft Sans Serif"/>
              </a:rPr>
              <a:t> </a:t>
            </a:r>
            <a:r>
              <a:rPr sz="2200" spc="204" dirty="0">
                <a:latin typeface="Microsoft Sans Serif"/>
                <a:cs typeface="Microsoft Sans Serif"/>
              </a:rPr>
              <a:t>to</a:t>
            </a:r>
            <a:r>
              <a:rPr sz="2200" spc="-60" dirty="0">
                <a:latin typeface="Microsoft Sans Serif"/>
                <a:cs typeface="Microsoft Sans Serif"/>
              </a:rPr>
              <a:t> </a:t>
            </a:r>
            <a:r>
              <a:rPr sz="2200" spc="45" dirty="0">
                <a:latin typeface="Microsoft Sans Serif"/>
                <a:cs typeface="Microsoft Sans Serif"/>
              </a:rPr>
              <a:t>another.</a:t>
            </a:r>
            <a:endParaRPr sz="2200" dirty="0">
              <a:latin typeface="Microsoft Sans Serif"/>
              <a:cs typeface="Microsoft Sans Serif"/>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60676"/>
            <a:ext cx="2915920" cy="520655"/>
          </a:xfrm>
          <a:prstGeom prst="rect">
            <a:avLst/>
          </a:prstGeom>
        </p:spPr>
        <p:txBody>
          <a:bodyPr vert="horz" wrap="square" lIns="0" tIns="12700" rIns="0" bIns="0" rtlCol="0">
            <a:spAutoFit/>
          </a:bodyPr>
          <a:lstStyle/>
          <a:p>
            <a:pPr marL="12700">
              <a:lnSpc>
                <a:spcPct val="100000"/>
              </a:lnSpc>
              <a:spcBef>
                <a:spcPts val="100"/>
              </a:spcBef>
            </a:pPr>
            <a:r>
              <a:rPr spc="70" dirty="0">
                <a:solidFill>
                  <a:srgbClr val="FF0000"/>
                </a:solidFill>
              </a:rPr>
              <a:t>Future</a:t>
            </a:r>
            <a:r>
              <a:rPr spc="-114" dirty="0">
                <a:solidFill>
                  <a:srgbClr val="FF0000"/>
                </a:solidFill>
              </a:rPr>
              <a:t> </a:t>
            </a:r>
            <a:r>
              <a:rPr spc="245" dirty="0">
                <a:solidFill>
                  <a:srgbClr val="FF0000"/>
                </a:solidFill>
              </a:rPr>
              <a:t>of</a:t>
            </a:r>
            <a:r>
              <a:rPr spc="-110" dirty="0">
                <a:solidFill>
                  <a:srgbClr val="FF0000"/>
                </a:solidFill>
              </a:rPr>
              <a:t> </a:t>
            </a:r>
            <a:r>
              <a:rPr spc="-75" dirty="0">
                <a:solidFill>
                  <a:srgbClr val="FF0000"/>
                </a:solidFill>
              </a:rPr>
              <a:t>NLP</a:t>
            </a:r>
          </a:p>
        </p:txBody>
      </p:sp>
      <p:sp>
        <p:nvSpPr>
          <p:cNvPr id="3" name="object 3"/>
          <p:cNvSpPr txBox="1"/>
          <p:nvPr/>
        </p:nvSpPr>
        <p:spPr>
          <a:xfrm>
            <a:off x="535940" y="1516583"/>
            <a:ext cx="8105775" cy="4384534"/>
          </a:xfrm>
          <a:prstGeom prst="rect">
            <a:avLst/>
          </a:prstGeom>
        </p:spPr>
        <p:txBody>
          <a:bodyPr vert="horz" wrap="square" lIns="0" tIns="13970" rIns="0" bIns="0" rtlCol="0">
            <a:spAutoFit/>
          </a:bodyPr>
          <a:lstStyle/>
          <a:p>
            <a:pPr marL="293370" marR="5080" indent="-281305">
              <a:lnSpc>
                <a:spcPct val="99500"/>
              </a:lnSpc>
              <a:spcBef>
                <a:spcPts val="110"/>
              </a:spcBef>
              <a:buClr>
                <a:srgbClr val="6697CC"/>
              </a:buClr>
              <a:buFont typeface="Arial"/>
              <a:buChar char="•"/>
              <a:tabLst>
                <a:tab pos="293370" algn="l"/>
              </a:tabLst>
            </a:pPr>
            <a:r>
              <a:rPr sz="2200" dirty="0">
                <a:latin typeface="Microsoft Sans Serif"/>
                <a:cs typeface="Microsoft Sans Serif"/>
              </a:rPr>
              <a:t>Human</a:t>
            </a:r>
            <a:r>
              <a:rPr sz="2200" spc="-50" dirty="0">
                <a:latin typeface="Microsoft Sans Serif"/>
                <a:cs typeface="Microsoft Sans Serif"/>
              </a:rPr>
              <a:t> </a:t>
            </a:r>
            <a:r>
              <a:rPr sz="2200" dirty="0">
                <a:latin typeface="Microsoft Sans Serif"/>
                <a:cs typeface="Microsoft Sans Serif"/>
              </a:rPr>
              <a:t>readable</a:t>
            </a:r>
            <a:r>
              <a:rPr sz="2200" spc="-55" dirty="0">
                <a:latin typeface="Microsoft Sans Serif"/>
                <a:cs typeface="Microsoft Sans Serif"/>
              </a:rPr>
              <a:t> </a:t>
            </a:r>
            <a:r>
              <a:rPr sz="2200" spc="60" dirty="0">
                <a:latin typeface="Microsoft Sans Serif"/>
                <a:cs typeface="Microsoft Sans Serif"/>
              </a:rPr>
              <a:t>natural</a:t>
            </a:r>
            <a:r>
              <a:rPr sz="2200" spc="-45" dirty="0">
                <a:latin typeface="Microsoft Sans Serif"/>
                <a:cs typeface="Microsoft Sans Serif"/>
              </a:rPr>
              <a:t> </a:t>
            </a:r>
            <a:r>
              <a:rPr sz="2200" dirty="0">
                <a:latin typeface="Microsoft Sans Serif"/>
                <a:cs typeface="Microsoft Sans Serif"/>
              </a:rPr>
              <a:t>language</a:t>
            </a:r>
            <a:r>
              <a:rPr sz="2200" spc="-55" dirty="0">
                <a:latin typeface="Microsoft Sans Serif"/>
                <a:cs typeface="Microsoft Sans Serif"/>
              </a:rPr>
              <a:t> </a:t>
            </a:r>
            <a:r>
              <a:rPr sz="2200" dirty="0">
                <a:latin typeface="Microsoft Sans Serif"/>
                <a:cs typeface="Microsoft Sans Serif"/>
              </a:rPr>
              <a:t>processing</a:t>
            </a:r>
            <a:r>
              <a:rPr sz="2200" spc="-60" dirty="0">
                <a:latin typeface="Microsoft Sans Serif"/>
                <a:cs typeface="Microsoft Sans Serif"/>
              </a:rPr>
              <a:t> </a:t>
            </a:r>
            <a:r>
              <a:rPr sz="2200" spc="-30" dirty="0">
                <a:latin typeface="Microsoft Sans Serif"/>
                <a:cs typeface="Microsoft Sans Serif"/>
              </a:rPr>
              <a:t>is</a:t>
            </a:r>
            <a:r>
              <a:rPr sz="2200" spc="-50" dirty="0">
                <a:latin typeface="Microsoft Sans Serif"/>
                <a:cs typeface="Microsoft Sans Serif"/>
              </a:rPr>
              <a:t> </a:t>
            </a:r>
            <a:r>
              <a:rPr sz="2200" spc="95" dirty="0">
                <a:latin typeface="Microsoft Sans Serif"/>
                <a:cs typeface="Microsoft Sans Serif"/>
              </a:rPr>
              <a:t>the</a:t>
            </a:r>
            <a:r>
              <a:rPr sz="2200" spc="-55" dirty="0">
                <a:latin typeface="Microsoft Sans Serif"/>
                <a:cs typeface="Microsoft Sans Serif"/>
              </a:rPr>
              <a:t> </a:t>
            </a:r>
            <a:r>
              <a:rPr sz="2200" spc="35" dirty="0">
                <a:latin typeface="Microsoft Sans Serif"/>
                <a:cs typeface="Microsoft Sans Serif"/>
              </a:rPr>
              <a:t>biggest </a:t>
            </a:r>
            <a:r>
              <a:rPr sz="2200" dirty="0">
                <a:latin typeface="Microsoft Sans Serif"/>
                <a:cs typeface="Microsoft Sans Serif"/>
              </a:rPr>
              <a:t>Al-</a:t>
            </a:r>
            <a:r>
              <a:rPr sz="2200" spc="-65" dirty="0">
                <a:latin typeface="Microsoft Sans Serif"/>
                <a:cs typeface="Microsoft Sans Serif"/>
              </a:rPr>
              <a:t> </a:t>
            </a:r>
            <a:r>
              <a:rPr sz="2200" spc="45" dirty="0">
                <a:latin typeface="Microsoft Sans Serif"/>
                <a:cs typeface="Microsoft Sans Serif"/>
              </a:rPr>
              <a:t>problem.</a:t>
            </a:r>
            <a:endParaRPr lang="en-US" sz="2200" spc="45" dirty="0">
              <a:latin typeface="Microsoft Sans Serif"/>
              <a:cs typeface="Microsoft Sans Serif"/>
            </a:endParaRPr>
          </a:p>
          <a:p>
            <a:pPr marL="293370" marR="5080" indent="-281305">
              <a:lnSpc>
                <a:spcPct val="99500"/>
              </a:lnSpc>
              <a:spcBef>
                <a:spcPts val="110"/>
              </a:spcBef>
              <a:buClr>
                <a:srgbClr val="6697CC"/>
              </a:buClr>
              <a:buFont typeface="Arial"/>
              <a:buChar char="•"/>
              <a:tabLst>
                <a:tab pos="293370" algn="l"/>
              </a:tabLst>
            </a:pPr>
            <a:endParaRPr lang="en-US" sz="2200" spc="45" dirty="0">
              <a:latin typeface="Microsoft Sans Serif"/>
              <a:cs typeface="Microsoft Sans Serif"/>
            </a:endParaRPr>
          </a:p>
          <a:p>
            <a:pPr marL="293370" marR="5080" indent="-281305">
              <a:lnSpc>
                <a:spcPct val="99500"/>
              </a:lnSpc>
              <a:spcBef>
                <a:spcPts val="110"/>
              </a:spcBef>
              <a:buClr>
                <a:srgbClr val="6697CC"/>
              </a:buClr>
              <a:buFont typeface="Arial"/>
              <a:buChar char="•"/>
              <a:tabLst>
                <a:tab pos="293370" algn="l"/>
              </a:tabLst>
            </a:pPr>
            <a:r>
              <a:rPr sz="2200" spc="-60" dirty="0">
                <a:latin typeface="Microsoft Sans Serif"/>
                <a:cs typeface="Microsoft Sans Serif"/>
              </a:rPr>
              <a:t> </a:t>
            </a:r>
            <a:r>
              <a:rPr sz="2200" spc="125" dirty="0">
                <a:latin typeface="Microsoft Sans Serif"/>
                <a:cs typeface="Microsoft Sans Serif"/>
              </a:rPr>
              <a:t>It</a:t>
            </a:r>
            <a:r>
              <a:rPr sz="2200" spc="-55" dirty="0">
                <a:latin typeface="Microsoft Sans Serif"/>
                <a:cs typeface="Microsoft Sans Serif"/>
              </a:rPr>
              <a:t> </a:t>
            </a:r>
            <a:r>
              <a:rPr sz="2200" spc="-30" dirty="0">
                <a:latin typeface="Microsoft Sans Serif"/>
                <a:cs typeface="Microsoft Sans Serif"/>
              </a:rPr>
              <a:t>is</a:t>
            </a:r>
            <a:r>
              <a:rPr sz="2200" spc="-60" dirty="0">
                <a:latin typeface="Microsoft Sans Serif"/>
                <a:cs typeface="Microsoft Sans Serif"/>
              </a:rPr>
              <a:t> </a:t>
            </a:r>
            <a:r>
              <a:rPr sz="2200" dirty="0">
                <a:latin typeface="Microsoft Sans Serif"/>
                <a:cs typeface="Microsoft Sans Serif"/>
              </a:rPr>
              <a:t>all</a:t>
            </a:r>
            <a:r>
              <a:rPr sz="2200" spc="-70" dirty="0">
                <a:latin typeface="Microsoft Sans Serif"/>
                <a:cs typeface="Microsoft Sans Serif"/>
              </a:rPr>
              <a:t> </a:t>
            </a:r>
            <a:r>
              <a:rPr sz="2200" spc="65" dirty="0">
                <a:latin typeface="Microsoft Sans Serif"/>
                <a:cs typeface="Microsoft Sans Serif"/>
              </a:rPr>
              <a:t>most</a:t>
            </a:r>
            <a:r>
              <a:rPr sz="2200" spc="-60" dirty="0">
                <a:latin typeface="Microsoft Sans Serif"/>
                <a:cs typeface="Microsoft Sans Serif"/>
              </a:rPr>
              <a:t> </a:t>
            </a:r>
            <a:r>
              <a:rPr sz="2200" spc="-45" dirty="0">
                <a:latin typeface="Microsoft Sans Serif"/>
                <a:cs typeface="Microsoft Sans Serif"/>
              </a:rPr>
              <a:t>same</a:t>
            </a:r>
            <a:r>
              <a:rPr sz="2200" spc="-65" dirty="0">
                <a:latin typeface="Microsoft Sans Serif"/>
                <a:cs typeface="Microsoft Sans Serif"/>
              </a:rPr>
              <a:t> </a:t>
            </a:r>
            <a:r>
              <a:rPr sz="2200" spc="-114" dirty="0">
                <a:latin typeface="Microsoft Sans Serif"/>
                <a:cs typeface="Microsoft Sans Serif"/>
              </a:rPr>
              <a:t>as</a:t>
            </a:r>
            <a:r>
              <a:rPr sz="2200" spc="-60" dirty="0">
                <a:latin typeface="Microsoft Sans Serif"/>
                <a:cs typeface="Microsoft Sans Serif"/>
              </a:rPr>
              <a:t> </a:t>
            </a:r>
            <a:r>
              <a:rPr sz="2200" dirty="0">
                <a:latin typeface="Microsoft Sans Serif"/>
                <a:cs typeface="Microsoft Sans Serif"/>
              </a:rPr>
              <a:t>solving</a:t>
            </a:r>
            <a:r>
              <a:rPr sz="2200" spc="-80" dirty="0">
                <a:latin typeface="Microsoft Sans Serif"/>
                <a:cs typeface="Microsoft Sans Serif"/>
              </a:rPr>
              <a:t> </a:t>
            </a:r>
            <a:r>
              <a:rPr sz="2200" spc="100" dirty="0">
                <a:latin typeface="Microsoft Sans Serif"/>
                <a:cs typeface="Microsoft Sans Serif"/>
              </a:rPr>
              <a:t>the</a:t>
            </a:r>
            <a:r>
              <a:rPr sz="2200" spc="-60" dirty="0">
                <a:latin typeface="Microsoft Sans Serif"/>
                <a:cs typeface="Microsoft Sans Serif"/>
              </a:rPr>
              <a:t> </a:t>
            </a:r>
            <a:r>
              <a:rPr sz="2200" spc="40" dirty="0">
                <a:latin typeface="Microsoft Sans Serif"/>
                <a:cs typeface="Microsoft Sans Serif"/>
              </a:rPr>
              <a:t>central </a:t>
            </a:r>
            <a:r>
              <a:rPr sz="2200" spc="60" dirty="0">
                <a:latin typeface="Microsoft Sans Serif"/>
                <a:cs typeface="Microsoft Sans Serif"/>
              </a:rPr>
              <a:t>artificial</a:t>
            </a:r>
            <a:r>
              <a:rPr sz="2200" spc="15" dirty="0">
                <a:latin typeface="Microsoft Sans Serif"/>
                <a:cs typeface="Microsoft Sans Serif"/>
              </a:rPr>
              <a:t> </a:t>
            </a:r>
            <a:r>
              <a:rPr sz="2200" spc="10" dirty="0">
                <a:latin typeface="Microsoft Sans Serif"/>
                <a:cs typeface="Microsoft Sans Serif"/>
              </a:rPr>
              <a:t>intelligence</a:t>
            </a:r>
            <a:r>
              <a:rPr sz="2200" spc="20" dirty="0">
                <a:latin typeface="Microsoft Sans Serif"/>
                <a:cs typeface="Microsoft Sans Serif"/>
              </a:rPr>
              <a:t> </a:t>
            </a:r>
            <a:r>
              <a:rPr sz="2200" spc="65" dirty="0">
                <a:latin typeface="Microsoft Sans Serif"/>
                <a:cs typeface="Microsoft Sans Serif"/>
              </a:rPr>
              <a:t>problem</a:t>
            </a:r>
            <a:r>
              <a:rPr sz="2200" spc="15" dirty="0">
                <a:latin typeface="Microsoft Sans Serif"/>
                <a:cs typeface="Microsoft Sans Serif"/>
              </a:rPr>
              <a:t> </a:t>
            </a:r>
            <a:r>
              <a:rPr sz="2200" spc="10" dirty="0">
                <a:latin typeface="Microsoft Sans Serif"/>
                <a:cs typeface="Microsoft Sans Serif"/>
              </a:rPr>
              <a:t>and</a:t>
            </a:r>
            <a:r>
              <a:rPr sz="2200" spc="5" dirty="0">
                <a:latin typeface="Microsoft Sans Serif"/>
                <a:cs typeface="Microsoft Sans Serif"/>
              </a:rPr>
              <a:t> </a:t>
            </a:r>
            <a:r>
              <a:rPr sz="2200" spc="10" dirty="0">
                <a:latin typeface="Microsoft Sans Serif"/>
                <a:cs typeface="Microsoft Sans Serif"/>
              </a:rPr>
              <a:t>making</a:t>
            </a:r>
            <a:r>
              <a:rPr sz="2200" spc="15" dirty="0">
                <a:latin typeface="Microsoft Sans Serif"/>
                <a:cs typeface="Microsoft Sans Serif"/>
              </a:rPr>
              <a:t> </a:t>
            </a:r>
            <a:r>
              <a:rPr sz="2200" spc="45" dirty="0">
                <a:latin typeface="Microsoft Sans Serif"/>
                <a:cs typeface="Microsoft Sans Serif"/>
              </a:rPr>
              <a:t>computers</a:t>
            </a:r>
            <a:r>
              <a:rPr sz="2200" spc="5" dirty="0">
                <a:latin typeface="Microsoft Sans Serif"/>
                <a:cs typeface="Microsoft Sans Serif"/>
              </a:rPr>
              <a:t> </a:t>
            </a:r>
            <a:r>
              <a:rPr sz="2200" spc="-25" dirty="0">
                <a:latin typeface="Microsoft Sans Serif"/>
                <a:cs typeface="Microsoft Sans Serif"/>
              </a:rPr>
              <a:t>as </a:t>
            </a:r>
            <a:r>
              <a:rPr sz="2200" spc="85" dirty="0">
                <a:latin typeface="Microsoft Sans Serif"/>
                <a:cs typeface="Microsoft Sans Serif"/>
              </a:rPr>
              <a:t>intelligent</a:t>
            </a:r>
            <a:r>
              <a:rPr sz="2200" spc="-65" dirty="0">
                <a:latin typeface="Microsoft Sans Serif"/>
                <a:cs typeface="Microsoft Sans Serif"/>
              </a:rPr>
              <a:t> </a:t>
            </a:r>
            <a:r>
              <a:rPr sz="2200" spc="-114" dirty="0">
                <a:latin typeface="Microsoft Sans Serif"/>
                <a:cs typeface="Microsoft Sans Serif"/>
              </a:rPr>
              <a:t>as</a:t>
            </a:r>
            <a:r>
              <a:rPr sz="2200" spc="-75" dirty="0">
                <a:latin typeface="Microsoft Sans Serif"/>
                <a:cs typeface="Microsoft Sans Serif"/>
              </a:rPr>
              <a:t> </a:t>
            </a:r>
            <a:r>
              <a:rPr sz="2200" spc="-10" dirty="0">
                <a:latin typeface="Microsoft Sans Serif"/>
                <a:cs typeface="Microsoft Sans Serif"/>
              </a:rPr>
              <a:t>people</a:t>
            </a:r>
            <a:r>
              <a:rPr lang="en-US" sz="2200" spc="-10" dirty="0">
                <a:latin typeface="Microsoft Sans Serif"/>
                <a:cs typeface="Microsoft Sans Serif"/>
              </a:rPr>
              <a:t>.</a:t>
            </a:r>
          </a:p>
          <a:p>
            <a:pPr marL="293370" marR="5080" indent="-281305">
              <a:lnSpc>
                <a:spcPct val="99500"/>
              </a:lnSpc>
              <a:spcBef>
                <a:spcPts val="110"/>
              </a:spcBef>
              <a:buClr>
                <a:srgbClr val="6697CC"/>
              </a:buClr>
              <a:buFont typeface="Arial"/>
              <a:buChar char="•"/>
              <a:tabLst>
                <a:tab pos="293370" algn="l"/>
              </a:tabLst>
            </a:pPr>
            <a:endParaRPr sz="2200" dirty="0">
              <a:latin typeface="Microsoft Sans Serif"/>
              <a:cs typeface="Microsoft Sans Serif"/>
            </a:endParaRPr>
          </a:p>
          <a:p>
            <a:pPr marL="293370" marR="118110" indent="-281305">
              <a:lnSpc>
                <a:spcPct val="99500"/>
              </a:lnSpc>
              <a:spcBef>
                <a:spcPts val="665"/>
              </a:spcBef>
              <a:buClr>
                <a:srgbClr val="6697CC"/>
              </a:buClr>
              <a:buFont typeface="Arial"/>
              <a:buChar char="•"/>
              <a:tabLst>
                <a:tab pos="293370" algn="l"/>
              </a:tabLst>
            </a:pPr>
            <a:r>
              <a:rPr sz="2200" spc="50" dirty="0">
                <a:latin typeface="Microsoft Sans Serif"/>
                <a:cs typeface="Microsoft Sans Serif"/>
              </a:rPr>
              <a:t>Future</a:t>
            </a:r>
            <a:r>
              <a:rPr sz="2200" spc="-20" dirty="0">
                <a:latin typeface="Microsoft Sans Serif"/>
                <a:cs typeface="Microsoft Sans Serif"/>
              </a:rPr>
              <a:t> </a:t>
            </a:r>
            <a:r>
              <a:rPr sz="2200" dirty="0">
                <a:latin typeface="Microsoft Sans Serif"/>
                <a:cs typeface="Microsoft Sans Serif"/>
              </a:rPr>
              <a:t>computers</a:t>
            </a:r>
            <a:r>
              <a:rPr sz="2200" spc="-15" dirty="0">
                <a:latin typeface="Microsoft Sans Serif"/>
                <a:cs typeface="Microsoft Sans Serif"/>
              </a:rPr>
              <a:t> </a:t>
            </a:r>
            <a:r>
              <a:rPr sz="2200" spc="100" dirty="0">
                <a:latin typeface="Microsoft Sans Serif"/>
                <a:cs typeface="Microsoft Sans Serif"/>
              </a:rPr>
              <a:t>or</a:t>
            </a:r>
            <a:r>
              <a:rPr sz="2200" spc="-20" dirty="0">
                <a:latin typeface="Microsoft Sans Serif"/>
                <a:cs typeface="Microsoft Sans Serif"/>
              </a:rPr>
              <a:t> machines</a:t>
            </a:r>
            <a:r>
              <a:rPr sz="2200" spc="-15" dirty="0">
                <a:latin typeface="Microsoft Sans Serif"/>
                <a:cs typeface="Microsoft Sans Serif"/>
              </a:rPr>
              <a:t> </a:t>
            </a:r>
            <a:r>
              <a:rPr sz="2200" spc="110" dirty="0">
                <a:latin typeface="Microsoft Sans Serif"/>
                <a:cs typeface="Microsoft Sans Serif"/>
              </a:rPr>
              <a:t>with</a:t>
            </a:r>
            <a:r>
              <a:rPr sz="2200" spc="-10" dirty="0">
                <a:latin typeface="Microsoft Sans Serif"/>
                <a:cs typeface="Microsoft Sans Serif"/>
              </a:rPr>
              <a:t> </a:t>
            </a:r>
            <a:r>
              <a:rPr sz="2200" spc="95" dirty="0">
                <a:latin typeface="Microsoft Sans Serif"/>
                <a:cs typeface="Microsoft Sans Serif"/>
              </a:rPr>
              <a:t>the</a:t>
            </a:r>
            <a:r>
              <a:rPr sz="2200" spc="-15" dirty="0">
                <a:latin typeface="Microsoft Sans Serif"/>
                <a:cs typeface="Microsoft Sans Serif"/>
              </a:rPr>
              <a:t> </a:t>
            </a:r>
            <a:r>
              <a:rPr sz="2200" dirty="0">
                <a:latin typeface="Microsoft Sans Serif"/>
                <a:cs typeface="Microsoft Sans Serif"/>
              </a:rPr>
              <a:t>help</a:t>
            </a:r>
            <a:r>
              <a:rPr sz="2200" spc="-30" dirty="0">
                <a:latin typeface="Microsoft Sans Serif"/>
                <a:cs typeface="Microsoft Sans Serif"/>
              </a:rPr>
              <a:t> </a:t>
            </a:r>
            <a:r>
              <a:rPr sz="2200" spc="155" dirty="0">
                <a:latin typeface="Microsoft Sans Serif"/>
                <a:cs typeface="Microsoft Sans Serif"/>
              </a:rPr>
              <a:t>of</a:t>
            </a:r>
            <a:r>
              <a:rPr sz="2200" spc="-10" dirty="0">
                <a:latin typeface="Microsoft Sans Serif"/>
                <a:cs typeface="Microsoft Sans Serif"/>
              </a:rPr>
              <a:t> </a:t>
            </a:r>
            <a:r>
              <a:rPr sz="2200" spc="-90" dirty="0">
                <a:latin typeface="Microsoft Sans Serif"/>
                <a:cs typeface="Microsoft Sans Serif"/>
              </a:rPr>
              <a:t>NLP</a:t>
            </a:r>
            <a:r>
              <a:rPr sz="2200" spc="-20" dirty="0">
                <a:latin typeface="Microsoft Sans Serif"/>
                <a:cs typeface="Microsoft Sans Serif"/>
              </a:rPr>
              <a:t> </a:t>
            </a:r>
            <a:r>
              <a:rPr sz="2200" spc="60" dirty="0">
                <a:latin typeface="Microsoft Sans Serif"/>
                <a:cs typeface="Microsoft Sans Serif"/>
              </a:rPr>
              <a:t>will </a:t>
            </a:r>
            <a:r>
              <a:rPr sz="2200" dirty="0">
                <a:latin typeface="Microsoft Sans Serif"/>
                <a:cs typeface="Microsoft Sans Serif"/>
              </a:rPr>
              <a:t>able</a:t>
            </a:r>
            <a:r>
              <a:rPr sz="2200" spc="-15" dirty="0">
                <a:latin typeface="Microsoft Sans Serif"/>
                <a:cs typeface="Microsoft Sans Serif"/>
              </a:rPr>
              <a:t> </a:t>
            </a:r>
            <a:r>
              <a:rPr sz="2200" spc="175" dirty="0">
                <a:latin typeface="Microsoft Sans Serif"/>
                <a:cs typeface="Microsoft Sans Serif"/>
              </a:rPr>
              <a:t>to</a:t>
            </a:r>
            <a:r>
              <a:rPr sz="2200" spc="-10" dirty="0">
                <a:latin typeface="Microsoft Sans Serif"/>
                <a:cs typeface="Microsoft Sans Serif"/>
              </a:rPr>
              <a:t> </a:t>
            </a:r>
            <a:r>
              <a:rPr sz="2200" dirty="0">
                <a:latin typeface="Microsoft Sans Serif"/>
                <a:cs typeface="Microsoft Sans Serif"/>
              </a:rPr>
              <a:t>learn</a:t>
            </a:r>
            <a:r>
              <a:rPr sz="2200" spc="-5" dirty="0">
                <a:latin typeface="Microsoft Sans Serif"/>
                <a:cs typeface="Microsoft Sans Serif"/>
              </a:rPr>
              <a:t> </a:t>
            </a:r>
            <a:r>
              <a:rPr sz="2200" spc="125" dirty="0">
                <a:latin typeface="Microsoft Sans Serif"/>
                <a:cs typeface="Microsoft Sans Serif"/>
              </a:rPr>
              <a:t>from</a:t>
            </a:r>
            <a:r>
              <a:rPr sz="2200" spc="-30" dirty="0">
                <a:latin typeface="Microsoft Sans Serif"/>
                <a:cs typeface="Microsoft Sans Serif"/>
              </a:rPr>
              <a:t> </a:t>
            </a:r>
            <a:r>
              <a:rPr sz="2200" spc="95" dirty="0">
                <a:latin typeface="Microsoft Sans Serif"/>
                <a:cs typeface="Microsoft Sans Serif"/>
              </a:rPr>
              <a:t>the</a:t>
            </a:r>
            <a:r>
              <a:rPr sz="2200" spc="-15" dirty="0">
                <a:latin typeface="Microsoft Sans Serif"/>
                <a:cs typeface="Microsoft Sans Serif"/>
              </a:rPr>
              <a:t> </a:t>
            </a:r>
            <a:r>
              <a:rPr sz="2200" spc="80" dirty="0">
                <a:latin typeface="Microsoft Sans Serif"/>
                <a:cs typeface="Microsoft Sans Serif"/>
              </a:rPr>
              <a:t>information</a:t>
            </a:r>
            <a:r>
              <a:rPr sz="2200" spc="-5" dirty="0">
                <a:latin typeface="Microsoft Sans Serif"/>
                <a:cs typeface="Microsoft Sans Serif"/>
              </a:rPr>
              <a:t> </a:t>
            </a:r>
            <a:r>
              <a:rPr sz="2200" dirty="0">
                <a:latin typeface="Microsoft Sans Serif"/>
                <a:cs typeface="Microsoft Sans Serif"/>
              </a:rPr>
              <a:t>online</a:t>
            </a:r>
            <a:r>
              <a:rPr sz="2200" spc="-10" dirty="0">
                <a:latin typeface="Microsoft Sans Serif"/>
                <a:cs typeface="Microsoft Sans Serif"/>
              </a:rPr>
              <a:t> </a:t>
            </a:r>
            <a:r>
              <a:rPr sz="2200" dirty="0">
                <a:latin typeface="Microsoft Sans Serif"/>
                <a:cs typeface="Microsoft Sans Serif"/>
              </a:rPr>
              <a:t>and</a:t>
            </a:r>
            <a:r>
              <a:rPr sz="2200" spc="-15" dirty="0">
                <a:latin typeface="Microsoft Sans Serif"/>
                <a:cs typeface="Microsoft Sans Serif"/>
              </a:rPr>
              <a:t> </a:t>
            </a:r>
            <a:r>
              <a:rPr sz="2200" dirty="0">
                <a:latin typeface="Microsoft Sans Serif"/>
                <a:cs typeface="Microsoft Sans Serif"/>
              </a:rPr>
              <a:t>apply</a:t>
            </a:r>
            <a:r>
              <a:rPr sz="2200" spc="-5" dirty="0">
                <a:latin typeface="Microsoft Sans Serif"/>
                <a:cs typeface="Microsoft Sans Serif"/>
              </a:rPr>
              <a:t> </a:t>
            </a:r>
            <a:r>
              <a:rPr sz="2200" spc="125" dirty="0">
                <a:latin typeface="Microsoft Sans Serif"/>
                <a:cs typeface="Microsoft Sans Serif"/>
              </a:rPr>
              <a:t>that</a:t>
            </a:r>
            <a:r>
              <a:rPr sz="2200" spc="-10" dirty="0">
                <a:latin typeface="Microsoft Sans Serif"/>
                <a:cs typeface="Microsoft Sans Serif"/>
              </a:rPr>
              <a:t> </a:t>
            </a:r>
            <a:r>
              <a:rPr sz="2200" spc="-25" dirty="0">
                <a:latin typeface="Microsoft Sans Serif"/>
                <a:cs typeface="Microsoft Sans Serif"/>
              </a:rPr>
              <a:t>in </a:t>
            </a:r>
            <a:r>
              <a:rPr sz="2200" spc="95" dirty="0">
                <a:latin typeface="Microsoft Sans Serif"/>
                <a:cs typeface="Microsoft Sans Serif"/>
              </a:rPr>
              <a:t>the</a:t>
            </a:r>
            <a:r>
              <a:rPr sz="2200" spc="-30" dirty="0">
                <a:latin typeface="Microsoft Sans Serif"/>
                <a:cs typeface="Microsoft Sans Serif"/>
              </a:rPr>
              <a:t> </a:t>
            </a:r>
            <a:r>
              <a:rPr sz="2200" dirty="0">
                <a:latin typeface="Microsoft Sans Serif"/>
                <a:cs typeface="Microsoft Sans Serif"/>
              </a:rPr>
              <a:t>real</a:t>
            </a:r>
            <a:r>
              <a:rPr sz="2200" spc="-35" dirty="0">
                <a:latin typeface="Microsoft Sans Serif"/>
                <a:cs typeface="Microsoft Sans Serif"/>
              </a:rPr>
              <a:t> </a:t>
            </a:r>
            <a:r>
              <a:rPr sz="2200" spc="60" dirty="0">
                <a:latin typeface="Microsoft Sans Serif"/>
                <a:cs typeface="Microsoft Sans Serif"/>
              </a:rPr>
              <a:t>world,</a:t>
            </a:r>
            <a:r>
              <a:rPr sz="2200" spc="-35" dirty="0">
                <a:latin typeface="Microsoft Sans Serif"/>
                <a:cs typeface="Microsoft Sans Serif"/>
              </a:rPr>
              <a:t> </a:t>
            </a:r>
            <a:r>
              <a:rPr sz="2200" dirty="0">
                <a:latin typeface="Microsoft Sans Serif"/>
                <a:cs typeface="Microsoft Sans Serif"/>
              </a:rPr>
              <a:t>however,</a:t>
            </a:r>
            <a:r>
              <a:rPr sz="2200" spc="-35" dirty="0">
                <a:latin typeface="Microsoft Sans Serif"/>
                <a:cs typeface="Microsoft Sans Serif"/>
              </a:rPr>
              <a:t> </a:t>
            </a:r>
            <a:r>
              <a:rPr sz="2200" spc="80" dirty="0">
                <a:latin typeface="Microsoft Sans Serif"/>
                <a:cs typeface="Microsoft Sans Serif"/>
              </a:rPr>
              <a:t>lots</a:t>
            </a:r>
            <a:r>
              <a:rPr sz="2200" spc="-40" dirty="0">
                <a:latin typeface="Microsoft Sans Serif"/>
                <a:cs typeface="Microsoft Sans Serif"/>
              </a:rPr>
              <a:t> </a:t>
            </a:r>
            <a:r>
              <a:rPr sz="2200" spc="160" dirty="0">
                <a:latin typeface="Microsoft Sans Serif"/>
                <a:cs typeface="Microsoft Sans Serif"/>
              </a:rPr>
              <a:t>of</a:t>
            </a:r>
            <a:r>
              <a:rPr sz="2200" spc="-40" dirty="0">
                <a:latin typeface="Microsoft Sans Serif"/>
                <a:cs typeface="Microsoft Sans Serif"/>
              </a:rPr>
              <a:t> </a:t>
            </a:r>
            <a:r>
              <a:rPr sz="2200" spc="85" dirty="0">
                <a:latin typeface="Microsoft Sans Serif"/>
                <a:cs typeface="Microsoft Sans Serif"/>
              </a:rPr>
              <a:t>work</a:t>
            </a:r>
            <a:r>
              <a:rPr sz="2200" spc="-30" dirty="0">
                <a:latin typeface="Microsoft Sans Serif"/>
                <a:cs typeface="Microsoft Sans Serif"/>
              </a:rPr>
              <a:t> </a:t>
            </a:r>
            <a:r>
              <a:rPr sz="2200" dirty="0">
                <a:latin typeface="Microsoft Sans Serif"/>
                <a:cs typeface="Microsoft Sans Serif"/>
              </a:rPr>
              <a:t>need</a:t>
            </a:r>
            <a:r>
              <a:rPr sz="2200" spc="-50" dirty="0">
                <a:latin typeface="Microsoft Sans Serif"/>
                <a:cs typeface="Microsoft Sans Serif"/>
              </a:rPr>
              <a:t> </a:t>
            </a:r>
            <a:r>
              <a:rPr sz="2200" spc="175" dirty="0">
                <a:latin typeface="Microsoft Sans Serif"/>
                <a:cs typeface="Microsoft Sans Serif"/>
              </a:rPr>
              <a:t>to</a:t>
            </a:r>
            <a:r>
              <a:rPr sz="2200" spc="-35" dirty="0">
                <a:latin typeface="Microsoft Sans Serif"/>
                <a:cs typeface="Microsoft Sans Serif"/>
              </a:rPr>
              <a:t> </a:t>
            </a:r>
            <a:r>
              <a:rPr sz="2200" spc="50" dirty="0">
                <a:latin typeface="Microsoft Sans Serif"/>
                <a:cs typeface="Microsoft Sans Serif"/>
              </a:rPr>
              <a:t>on</a:t>
            </a:r>
            <a:r>
              <a:rPr sz="2200" spc="-45" dirty="0">
                <a:latin typeface="Microsoft Sans Serif"/>
                <a:cs typeface="Microsoft Sans Serif"/>
              </a:rPr>
              <a:t> </a:t>
            </a:r>
            <a:r>
              <a:rPr sz="2200" spc="30" dirty="0">
                <a:latin typeface="Microsoft Sans Serif"/>
                <a:cs typeface="Microsoft Sans Serif"/>
              </a:rPr>
              <a:t>this </a:t>
            </a:r>
            <a:r>
              <a:rPr sz="2200" spc="-10" dirty="0">
                <a:latin typeface="Microsoft Sans Serif"/>
                <a:cs typeface="Microsoft Sans Serif"/>
              </a:rPr>
              <a:t>regard.</a:t>
            </a:r>
            <a:endParaRPr lang="en-US" sz="2200" spc="-10" dirty="0">
              <a:latin typeface="Microsoft Sans Serif"/>
              <a:cs typeface="Microsoft Sans Serif"/>
            </a:endParaRPr>
          </a:p>
          <a:p>
            <a:pPr marL="12065" marR="118110">
              <a:lnSpc>
                <a:spcPct val="99500"/>
              </a:lnSpc>
              <a:spcBef>
                <a:spcPts val="665"/>
              </a:spcBef>
              <a:buClr>
                <a:srgbClr val="6697CC"/>
              </a:buClr>
              <a:tabLst>
                <a:tab pos="293370" algn="l"/>
              </a:tabLst>
            </a:pPr>
            <a:endParaRPr lang="en-US" sz="2200" spc="-10" dirty="0">
              <a:latin typeface="Microsoft Sans Serif"/>
              <a:cs typeface="Microsoft Sans Serif"/>
            </a:endParaRPr>
          </a:p>
          <a:p>
            <a:pPr marL="293370" marR="118110" indent="-281305">
              <a:lnSpc>
                <a:spcPct val="99500"/>
              </a:lnSpc>
              <a:spcBef>
                <a:spcPts val="665"/>
              </a:spcBef>
              <a:buClr>
                <a:srgbClr val="6697CC"/>
              </a:buClr>
              <a:buFont typeface="Arial"/>
              <a:buChar char="•"/>
              <a:tabLst>
                <a:tab pos="293370" algn="l"/>
              </a:tabLst>
            </a:pPr>
            <a:r>
              <a:rPr lang="en-US" sz="2200" dirty="0" err="1">
                <a:latin typeface="Microsoft Sans Serif"/>
                <a:cs typeface="Microsoft Sans Serif"/>
              </a:rPr>
              <a:t>Nltk</a:t>
            </a:r>
            <a:r>
              <a:rPr lang="en-US" sz="2200" dirty="0">
                <a:latin typeface="Microsoft Sans Serif"/>
                <a:cs typeface="Microsoft Sans Serif"/>
              </a:rPr>
              <a:t>, when paired with natural language generation, enhances computer capabilities for exchanging valuable information.</a:t>
            </a:r>
            <a:endParaRPr sz="2200" dirty="0">
              <a:latin typeface="Microsoft Sans Serif"/>
              <a:cs typeface="Microsoft Sans Serif"/>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736867"/>
            <a:ext cx="7886700" cy="582081"/>
          </a:xfrm>
          <a:prstGeom prst="rect">
            <a:avLst/>
          </a:prstGeom>
        </p:spPr>
        <p:txBody>
          <a:bodyPr vert="horz" wrap="square" lIns="0" tIns="73532" rIns="0" bIns="0" rtlCol="0">
            <a:spAutoFit/>
          </a:bodyPr>
          <a:lstStyle/>
          <a:p>
            <a:pPr marL="12700">
              <a:lnSpc>
                <a:spcPct val="100000"/>
              </a:lnSpc>
              <a:spcBef>
                <a:spcPts val="100"/>
              </a:spcBef>
            </a:pPr>
            <a:r>
              <a:rPr spc="-75" dirty="0">
                <a:solidFill>
                  <a:srgbClr val="FF0000"/>
                </a:solidFill>
              </a:rPr>
              <a:t>Natural Language vs. Computer Language</a:t>
            </a:r>
          </a:p>
        </p:txBody>
      </p:sp>
      <p:pic>
        <p:nvPicPr>
          <p:cNvPr id="4" name="object 4"/>
          <p:cNvPicPr/>
          <p:nvPr/>
        </p:nvPicPr>
        <p:blipFill>
          <a:blip r:embed="rId2" cstate="print"/>
          <a:stretch>
            <a:fillRect/>
          </a:stretch>
        </p:blipFill>
        <p:spPr>
          <a:xfrm>
            <a:off x="616318" y="1663957"/>
            <a:ext cx="8070482" cy="2755643"/>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57200" y="180338"/>
            <a:ext cx="4569460" cy="520655"/>
          </a:xfrm>
          <a:prstGeom prst="rect">
            <a:avLst/>
          </a:prstGeom>
        </p:spPr>
        <p:txBody>
          <a:bodyPr vert="horz" wrap="square" lIns="0" tIns="12700" rIns="0" bIns="0" rtlCol="0">
            <a:spAutoFit/>
          </a:bodyPr>
          <a:lstStyle/>
          <a:p>
            <a:pPr marL="12700">
              <a:lnSpc>
                <a:spcPct val="100000"/>
              </a:lnSpc>
              <a:spcBef>
                <a:spcPts val="100"/>
              </a:spcBef>
            </a:pPr>
            <a:r>
              <a:rPr dirty="0">
                <a:solidFill>
                  <a:srgbClr val="FF0000"/>
                </a:solidFill>
              </a:rPr>
              <a:t>Advantages</a:t>
            </a:r>
            <a:r>
              <a:rPr spc="-50" dirty="0">
                <a:solidFill>
                  <a:srgbClr val="FF0000"/>
                </a:solidFill>
              </a:rPr>
              <a:t> </a:t>
            </a:r>
            <a:r>
              <a:rPr spc="245" dirty="0">
                <a:solidFill>
                  <a:srgbClr val="FF0000"/>
                </a:solidFill>
              </a:rPr>
              <a:t>of</a:t>
            </a:r>
            <a:r>
              <a:rPr spc="-50" dirty="0">
                <a:solidFill>
                  <a:srgbClr val="FF0000"/>
                </a:solidFill>
              </a:rPr>
              <a:t> NLP</a:t>
            </a:r>
          </a:p>
        </p:txBody>
      </p:sp>
      <p:sp>
        <p:nvSpPr>
          <p:cNvPr id="3" name="object 3"/>
          <p:cNvSpPr txBox="1"/>
          <p:nvPr/>
        </p:nvSpPr>
        <p:spPr>
          <a:xfrm>
            <a:off x="535940" y="1503616"/>
            <a:ext cx="116205" cy="335280"/>
          </a:xfrm>
          <a:prstGeom prst="rect">
            <a:avLst/>
          </a:prstGeom>
        </p:spPr>
        <p:txBody>
          <a:bodyPr vert="horz" wrap="square" lIns="0" tIns="16510" rIns="0" bIns="0" rtlCol="0">
            <a:spAutoFit/>
          </a:bodyPr>
          <a:lstStyle/>
          <a:p>
            <a:pPr marL="12700">
              <a:lnSpc>
                <a:spcPct val="100000"/>
              </a:lnSpc>
              <a:spcBef>
                <a:spcPts val="130"/>
              </a:spcBef>
            </a:pPr>
            <a:endParaRPr sz="2000" dirty="0">
              <a:latin typeface="Arial"/>
              <a:cs typeface="Arial"/>
            </a:endParaRPr>
          </a:p>
        </p:txBody>
      </p:sp>
      <p:sp>
        <p:nvSpPr>
          <p:cNvPr id="4" name="object 4"/>
          <p:cNvSpPr txBox="1"/>
          <p:nvPr/>
        </p:nvSpPr>
        <p:spPr>
          <a:xfrm>
            <a:off x="762000" y="881331"/>
            <a:ext cx="7848599" cy="5015284"/>
          </a:xfrm>
          <a:prstGeom prst="rect">
            <a:avLst/>
          </a:prstGeom>
        </p:spPr>
        <p:txBody>
          <a:bodyPr vert="horz" wrap="square" lIns="0" tIns="10795" rIns="0" bIns="0" rtlCol="0">
            <a:spAutoFit/>
          </a:bodyPr>
          <a:lstStyle/>
          <a:p>
            <a:pPr marL="355600" marR="991869" indent="-342900">
              <a:lnSpc>
                <a:spcPct val="101699"/>
              </a:lnSpc>
              <a:spcBef>
                <a:spcPts val="85"/>
              </a:spcBef>
              <a:buClr>
                <a:schemeClr val="accent1"/>
              </a:buClr>
              <a:buFont typeface="Arial" panose="020B0604020202020204" pitchFamily="34" charset="0"/>
              <a:buChar char="•"/>
            </a:pPr>
            <a:r>
              <a:rPr sz="2200" spc="-25" dirty="0">
                <a:latin typeface="Microsoft Sans Serif"/>
                <a:cs typeface="Microsoft Sans Serif"/>
              </a:rPr>
              <a:t>Users</a:t>
            </a:r>
            <a:r>
              <a:rPr sz="2200" spc="-20" dirty="0">
                <a:latin typeface="Microsoft Sans Serif"/>
                <a:cs typeface="Microsoft Sans Serif"/>
              </a:rPr>
              <a:t> </a:t>
            </a:r>
            <a:r>
              <a:rPr sz="2200" spc="-10" dirty="0">
                <a:latin typeface="Microsoft Sans Serif"/>
                <a:cs typeface="Microsoft Sans Serif"/>
              </a:rPr>
              <a:t>can</a:t>
            </a:r>
            <a:r>
              <a:rPr sz="2200" spc="-15" dirty="0">
                <a:latin typeface="Microsoft Sans Serif"/>
                <a:cs typeface="Microsoft Sans Serif"/>
              </a:rPr>
              <a:t> </a:t>
            </a:r>
            <a:r>
              <a:rPr sz="2200" spc="-40" dirty="0">
                <a:latin typeface="Microsoft Sans Serif"/>
                <a:cs typeface="Microsoft Sans Serif"/>
              </a:rPr>
              <a:t>ask</a:t>
            </a:r>
            <a:r>
              <a:rPr sz="2200" spc="-10" dirty="0">
                <a:latin typeface="Microsoft Sans Serif"/>
                <a:cs typeface="Microsoft Sans Serif"/>
              </a:rPr>
              <a:t> </a:t>
            </a:r>
            <a:r>
              <a:rPr sz="2200" dirty="0">
                <a:latin typeface="Microsoft Sans Serif"/>
                <a:cs typeface="Microsoft Sans Serif"/>
              </a:rPr>
              <a:t>questions</a:t>
            </a:r>
            <a:r>
              <a:rPr sz="2200" spc="-30" dirty="0">
                <a:latin typeface="Microsoft Sans Serif"/>
                <a:cs typeface="Microsoft Sans Serif"/>
              </a:rPr>
              <a:t> </a:t>
            </a:r>
            <a:r>
              <a:rPr sz="2200" spc="80" dirty="0">
                <a:latin typeface="Microsoft Sans Serif"/>
                <a:cs typeface="Microsoft Sans Serif"/>
              </a:rPr>
              <a:t>about</a:t>
            </a:r>
            <a:r>
              <a:rPr sz="2200" spc="-10" dirty="0">
                <a:latin typeface="Microsoft Sans Serif"/>
                <a:cs typeface="Microsoft Sans Serif"/>
              </a:rPr>
              <a:t> </a:t>
            </a:r>
            <a:r>
              <a:rPr sz="2200" dirty="0">
                <a:latin typeface="Microsoft Sans Serif"/>
                <a:cs typeface="Microsoft Sans Serif"/>
              </a:rPr>
              <a:t>any</a:t>
            </a:r>
            <a:r>
              <a:rPr sz="2200" spc="-25" dirty="0">
                <a:latin typeface="Microsoft Sans Serif"/>
                <a:cs typeface="Microsoft Sans Serif"/>
              </a:rPr>
              <a:t> </a:t>
            </a:r>
            <a:r>
              <a:rPr sz="2200" dirty="0">
                <a:latin typeface="Microsoft Sans Serif"/>
                <a:cs typeface="Microsoft Sans Serif"/>
              </a:rPr>
              <a:t>subject</a:t>
            </a:r>
            <a:r>
              <a:rPr sz="2200" spc="-20" dirty="0">
                <a:latin typeface="Microsoft Sans Serif"/>
                <a:cs typeface="Microsoft Sans Serif"/>
              </a:rPr>
              <a:t> </a:t>
            </a:r>
            <a:r>
              <a:rPr sz="2200" dirty="0">
                <a:latin typeface="Microsoft Sans Serif"/>
                <a:cs typeface="Microsoft Sans Serif"/>
              </a:rPr>
              <a:t>and</a:t>
            </a:r>
            <a:r>
              <a:rPr sz="2200" spc="-10" dirty="0">
                <a:latin typeface="Microsoft Sans Serif"/>
                <a:cs typeface="Microsoft Sans Serif"/>
              </a:rPr>
              <a:t> </a:t>
            </a:r>
            <a:r>
              <a:rPr sz="2200" spc="105" dirty="0">
                <a:latin typeface="Microsoft Sans Serif"/>
                <a:cs typeface="Microsoft Sans Serif"/>
              </a:rPr>
              <a:t>get</a:t>
            </a:r>
            <a:r>
              <a:rPr sz="2200" spc="-15" dirty="0">
                <a:latin typeface="Microsoft Sans Serif"/>
                <a:cs typeface="Microsoft Sans Serif"/>
              </a:rPr>
              <a:t> </a:t>
            </a:r>
            <a:r>
              <a:rPr sz="2200" dirty="0">
                <a:latin typeface="Microsoft Sans Serif"/>
                <a:cs typeface="Microsoft Sans Serif"/>
              </a:rPr>
              <a:t>a</a:t>
            </a:r>
            <a:r>
              <a:rPr sz="2200" spc="-25" dirty="0">
                <a:latin typeface="Microsoft Sans Serif"/>
                <a:cs typeface="Microsoft Sans Serif"/>
              </a:rPr>
              <a:t> </a:t>
            </a:r>
            <a:r>
              <a:rPr sz="2200" spc="65" dirty="0">
                <a:latin typeface="Microsoft Sans Serif"/>
                <a:cs typeface="Microsoft Sans Serif"/>
              </a:rPr>
              <a:t>direct </a:t>
            </a:r>
            <a:r>
              <a:rPr sz="2200" dirty="0">
                <a:latin typeface="Microsoft Sans Serif"/>
                <a:cs typeface="Microsoft Sans Serif"/>
              </a:rPr>
              <a:t>response</a:t>
            </a:r>
            <a:r>
              <a:rPr sz="2200" spc="-15" dirty="0">
                <a:latin typeface="Microsoft Sans Serif"/>
                <a:cs typeface="Microsoft Sans Serif"/>
              </a:rPr>
              <a:t> </a:t>
            </a:r>
            <a:r>
              <a:rPr sz="2200" spc="95" dirty="0">
                <a:latin typeface="Microsoft Sans Serif"/>
                <a:cs typeface="Microsoft Sans Serif"/>
              </a:rPr>
              <a:t>within</a:t>
            </a:r>
            <a:r>
              <a:rPr sz="2200" spc="-10" dirty="0">
                <a:latin typeface="Microsoft Sans Serif"/>
                <a:cs typeface="Microsoft Sans Serif"/>
              </a:rPr>
              <a:t> seconds.</a:t>
            </a:r>
            <a:endParaRPr sz="2200" dirty="0">
              <a:latin typeface="Microsoft Sans Serif"/>
              <a:cs typeface="Microsoft Sans Serif"/>
            </a:endParaRPr>
          </a:p>
          <a:p>
            <a:pPr marL="355600" marR="5080" indent="-342900">
              <a:lnSpc>
                <a:spcPct val="101200"/>
              </a:lnSpc>
              <a:spcBef>
                <a:spcPts val="630"/>
              </a:spcBef>
              <a:buClr>
                <a:schemeClr val="accent1"/>
              </a:buClr>
              <a:buFont typeface="Arial" panose="020B0604020202020204" pitchFamily="34" charset="0"/>
              <a:buChar char="•"/>
            </a:pPr>
            <a:endParaRPr lang="en-US" sz="2200" dirty="0">
              <a:latin typeface="Microsoft Sans Serif"/>
              <a:cs typeface="Microsoft Sans Serif"/>
            </a:endParaRPr>
          </a:p>
          <a:p>
            <a:pPr marL="355600" marR="5080" indent="-342900">
              <a:lnSpc>
                <a:spcPct val="101200"/>
              </a:lnSpc>
              <a:spcBef>
                <a:spcPts val="630"/>
              </a:spcBef>
              <a:buClr>
                <a:schemeClr val="accent1"/>
              </a:buClr>
              <a:buFont typeface="Arial" panose="020B0604020202020204" pitchFamily="34" charset="0"/>
              <a:buChar char="•"/>
            </a:pPr>
            <a:r>
              <a:rPr lang="en-US" sz="2200" dirty="0">
                <a:latin typeface="Microsoft Sans Serif"/>
                <a:cs typeface="Microsoft Sans Serif"/>
              </a:rPr>
              <a:t>NLP systems provide precise answers in natural language, omitting unnecessary information.</a:t>
            </a:r>
          </a:p>
          <a:p>
            <a:pPr marL="355600" marR="5080" indent="-342900">
              <a:lnSpc>
                <a:spcPct val="101200"/>
              </a:lnSpc>
              <a:spcBef>
                <a:spcPts val="630"/>
              </a:spcBef>
              <a:buClr>
                <a:schemeClr val="accent1"/>
              </a:buClr>
              <a:buFont typeface="Arial" panose="020B0604020202020204" pitchFamily="34" charset="0"/>
              <a:buChar char="•"/>
            </a:pPr>
            <a:endParaRPr lang="en-US" sz="2200" dirty="0">
              <a:latin typeface="Microsoft Sans Serif"/>
              <a:cs typeface="Microsoft Sans Serif"/>
            </a:endParaRPr>
          </a:p>
          <a:p>
            <a:pPr marL="355600" marR="5080" indent="-342900">
              <a:lnSpc>
                <a:spcPct val="101200"/>
              </a:lnSpc>
              <a:spcBef>
                <a:spcPts val="630"/>
              </a:spcBef>
              <a:buClr>
                <a:schemeClr val="accent1"/>
              </a:buClr>
              <a:buFont typeface="Arial" panose="020B0604020202020204" pitchFamily="34" charset="0"/>
              <a:buChar char="•"/>
            </a:pPr>
            <a:r>
              <a:rPr sz="2200" dirty="0">
                <a:latin typeface="Microsoft Sans Serif"/>
                <a:cs typeface="Microsoft Sans Serif"/>
              </a:rPr>
              <a:t>The</a:t>
            </a:r>
            <a:r>
              <a:rPr sz="2200" spc="-80" dirty="0">
                <a:latin typeface="Microsoft Sans Serif"/>
                <a:cs typeface="Microsoft Sans Serif"/>
              </a:rPr>
              <a:t> </a:t>
            </a:r>
            <a:r>
              <a:rPr sz="2200" spc="-20" dirty="0">
                <a:latin typeface="Microsoft Sans Serif"/>
                <a:cs typeface="Microsoft Sans Serif"/>
              </a:rPr>
              <a:t>accuracy</a:t>
            </a:r>
            <a:r>
              <a:rPr sz="2200" spc="-65" dirty="0">
                <a:latin typeface="Microsoft Sans Serif"/>
                <a:cs typeface="Microsoft Sans Serif"/>
              </a:rPr>
              <a:t> </a:t>
            </a:r>
            <a:r>
              <a:rPr sz="2200" spc="155" dirty="0">
                <a:latin typeface="Microsoft Sans Serif"/>
                <a:cs typeface="Microsoft Sans Serif"/>
              </a:rPr>
              <a:t>of</a:t>
            </a:r>
            <a:r>
              <a:rPr sz="2200" spc="-65" dirty="0">
                <a:latin typeface="Microsoft Sans Serif"/>
                <a:cs typeface="Microsoft Sans Serif"/>
              </a:rPr>
              <a:t> </a:t>
            </a:r>
            <a:r>
              <a:rPr sz="2200" spc="95" dirty="0">
                <a:latin typeface="Microsoft Sans Serif"/>
                <a:cs typeface="Microsoft Sans Serif"/>
              </a:rPr>
              <a:t>the</a:t>
            </a:r>
            <a:r>
              <a:rPr sz="2200" spc="-70" dirty="0">
                <a:latin typeface="Microsoft Sans Serif"/>
                <a:cs typeface="Microsoft Sans Serif"/>
              </a:rPr>
              <a:t> </a:t>
            </a:r>
            <a:r>
              <a:rPr sz="2200" dirty="0">
                <a:latin typeface="Microsoft Sans Serif"/>
                <a:cs typeface="Microsoft Sans Serif"/>
              </a:rPr>
              <a:t>answers</a:t>
            </a:r>
            <a:r>
              <a:rPr sz="2200" spc="-70" dirty="0">
                <a:latin typeface="Microsoft Sans Serif"/>
                <a:cs typeface="Microsoft Sans Serif"/>
              </a:rPr>
              <a:t> </a:t>
            </a:r>
            <a:r>
              <a:rPr sz="2200" spc="-10" dirty="0">
                <a:latin typeface="Microsoft Sans Serif"/>
                <a:cs typeface="Microsoft Sans Serif"/>
              </a:rPr>
              <a:t>increases</a:t>
            </a:r>
            <a:r>
              <a:rPr sz="2200" spc="-65" dirty="0">
                <a:latin typeface="Microsoft Sans Serif"/>
                <a:cs typeface="Microsoft Sans Serif"/>
              </a:rPr>
              <a:t> </a:t>
            </a:r>
            <a:r>
              <a:rPr sz="2200" spc="114" dirty="0">
                <a:latin typeface="Microsoft Sans Serif"/>
                <a:cs typeface="Microsoft Sans Serif"/>
              </a:rPr>
              <a:t>with</a:t>
            </a:r>
            <a:r>
              <a:rPr sz="2200" spc="-75" dirty="0">
                <a:latin typeface="Microsoft Sans Serif"/>
                <a:cs typeface="Microsoft Sans Serif"/>
              </a:rPr>
              <a:t> </a:t>
            </a:r>
            <a:r>
              <a:rPr sz="2200" spc="100" dirty="0">
                <a:latin typeface="Microsoft Sans Serif"/>
                <a:cs typeface="Microsoft Sans Serif"/>
              </a:rPr>
              <a:t>the</a:t>
            </a:r>
            <a:r>
              <a:rPr sz="2200" spc="-75" dirty="0">
                <a:latin typeface="Microsoft Sans Serif"/>
                <a:cs typeface="Microsoft Sans Serif"/>
              </a:rPr>
              <a:t> </a:t>
            </a:r>
            <a:r>
              <a:rPr sz="2200" spc="70" dirty="0">
                <a:latin typeface="Microsoft Sans Serif"/>
                <a:cs typeface="Microsoft Sans Serif"/>
              </a:rPr>
              <a:t>amount</a:t>
            </a:r>
            <a:r>
              <a:rPr sz="2200" spc="-70" dirty="0">
                <a:latin typeface="Microsoft Sans Serif"/>
                <a:cs typeface="Microsoft Sans Serif"/>
              </a:rPr>
              <a:t> </a:t>
            </a:r>
            <a:r>
              <a:rPr sz="2200" spc="155" dirty="0">
                <a:latin typeface="Microsoft Sans Serif"/>
                <a:cs typeface="Microsoft Sans Serif"/>
              </a:rPr>
              <a:t>of</a:t>
            </a:r>
            <a:r>
              <a:rPr sz="2200" spc="-70" dirty="0">
                <a:latin typeface="Microsoft Sans Serif"/>
                <a:cs typeface="Microsoft Sans Serif"/>
              </a:rPr>
              <a:t> </a:t>
            </a:r>
            <a:r>
              <a:rPr sz="2200" spc="45" dirty="0">
                <a:latin typeface="Microsoft Sans Serif"/>
                <a:cs typeface="Microsoft Sans Serif"/>
              </a:rPr>
              <a:t>relevant </a:t>
            </a:r>
            <a:r>
              <a:rPr sz="2200" spc="85" dirty="0">
                <a:latin typeface="Microsoft Sans Serif"/>
                <a:cs typeface="Microsoft Sans Serif"/>
              </a:rPr>
              <a:t>information</a:t>
            </a:r>
            <a:r>
              <a:rPr sz="2200" spc="-50" dirty="0">
                <a:latin typeface="Microsoft Sans Serif"/>
                <a:cs typeface="Microsoft Sans Serif"/>
              </a:rPr>
              <a:t> </a:t>
            </a:r>
            <a:r>
              <a:rPr sz="2200" spc="60" dirty="0">
                <a:latin typeface="Microsoft Sans Serif"/>
                <a:cs typeface="Microsoft Sans Serif"/>
              </a:rPr>
              <a:t>provided</a:t>
            </a:r>
            <a:r>
              <a:rPr sz="2200" spc="-45" dirty="0">
                <a:latin typeface="Microsoft Sans Serif"/>
                <a:cs typeface="Microsoft Sans Serif"/>
              </a:rPr>
              <a:t> </a:t>
            </a:r>
            <a:r>
              <a:rPr sz="2200" spc="50" dirty="0">
                <a:latin typeface="Microsoft Sans Serif"/>
                <a:cs typeface="Microsoft Sans Serif"/>
              </a:rPr>
              <a:t>in</a:t>
            </a:r>
            <a:r>
              <a:rPr sz="2200" spc="-50" dirty="0">
                <a:latin typeface="Microsoft Sans Serif"/>
                <a:cs typeface="Microsoft Sans Serif"/>
              </a:rPr>
              <a:t> </a:t>
            </a:r>
            <a:r>
              <a:rPr sz="2200" spc="95" dirty="0">
                <a:latin typeface="Microsoft Sans Serif"/>
                <a:cs typeface="Microsoft Sans Serif"/>
              </a:rPr>
              <a:t>the</a:t>
            </a:r>
            <a:r>
              <a:rPr sz="2200" spc="-50" dirty="0">
                <a:latin typeface="Microsoft Sans Serif"/>
                <a:cs typeface="Microsoft Sans Serif"/>
              </a:rPr>
              <a:t> </a:t>
            </a:r>
            <a:r>
              <a:rPr sz="2200" spc="-10" dirty="0">
                <a:latin typeface="Microsoft Sans Serif"/>
                <a:cs typeface="Microsoft Sans Serif"/>
              </a:rPr>
              <a:t>question.</a:t>
            </a:r>
            <a:endParaRPr lang="en-US" sz="2200" spc="-10" dirty="0">
              <a:latin typeface="Microsoft Sans Serif"/>
              <a:cs typeface="Microsoft Sans Serif"/>
            </a:endParaRPr>
          </a:p>
          <a:p>
            <a:pPr marL="355600" marR="5080" indent="-342900">
              <a:lnSpc>
                <a:spcPct val="101200"/>
              </a:lnSpc>
              <a:spcBef>
                <a:spcPts val="630"/>
              </a:spcBef>
              <a:buClr>
                <a:schemeClr val="accent1"/>
              </a:buClr>
              <a:buFont typeface="Arial" panose="020B0604020202020204" pitchFamily="34" charset="0"/>
              <a:buChar char="•"/>
            </a:pPr>
            <a:endParaRPr sz="2200" dirty="0">
              <a:latin typeface="Microsoft Sans Serif"/>
              <a:cs typeface="Microsoft Sans Serif"/>
            </a:endParaRPr>
          </a:p>
          <a:p>
            <a:pPr marL="355600" marR="5080" indent="-342900">
              <a:lnSpc>
                <a:spcPct val="101200"/>
              </a:lnSpc>
              <a:spcBef>
                <a:spcPts val="630"/>
              </a:spcBef>
              <a:buClr>
                <a:schemeClr val="accent1"/>
              </a:buClr>
              <a:buFont typeface="Arial" panose="020B0604020202020204" pitchFamily="34" charset="0"/>
              <a:buChar char="•"/>
            </a:pPr>
            <a:r>
              <a:rPr lang="en-US" sz="2200" dirty="0">
                <a:latin typeface="Microsoft Sans Serif"/>
                <a:cs typeface="Microsoft Sans Serif"/>
              </a:rPr>
              <a:t>Enables us to conduct extensive language-based data comparisons without fatigue, bias, or inconsistency, unlike humans.</a:t>
            </a:r>
          </a:p>
          <a:p>
            <a:pPr marL="355600" marR="245745" indent="-342900">
              <a:lnSpc>
                <a:spcPct val="101699"/>
              </a:lnSpc>
              <a:spcBef>
                <a:spcPts val="620"/>
              </a:spcBef>
              <a:buClr>
                <a:schemeClr val="accent1"/>
              </a:buClr>
              <a:buFont typeface="Arial" panose="020B0604020202020204" pitchFamily="34" charset="0"/>
              <a:buChar char="•"/>
            </a:pPr>
            <a:r>
              <a:rPr sz="2200" spc="55" dirty="0">
                <a:latin typeface="Microsoft Sans Serif"/>
                <a:cs typeface="Microsoft Sans Serif"/>
              </a:rPr>
              <a:t>Structuring</a:t>
            </a:r>
            <a:r>
              <a:rPr sz="2200" spc="-5" dirty="0">
                <a:latin typeface="Microsoft Sans Serif"/>
                <a:cs typeface="Microsoft Sans Serif"/>
              </a:rPr>
              <a:t> </a:t>
            </a:r>
            <a:r>
              <a:rPr sz="2200" dirty="0">
                <a:latin typeface="Microsoft Sans Serif"/>
                <a:cs typeface="Microsoft Sans Serif"/>
              </a:rPr>
              <a:t>a highly</a:t>
            </a:r>
            <a:r>
              <a:rPr sz="2200" spc="-10" dirty="0">
                <a:latin typeface="Microsoft Sans Serif"/>
                <a:cs typeface="Microsoft Sans Serif"/>
              </a:rPr>
              <a:t> </a:t>
            </a:r>
            <a:r>
              <a:rPr sz="2200" spc="65" dirty="0">
                <a:latin typeface="Microsoft Sans Serif"/>
                <a:cs typeface="Microsoft Sans Serif"/>
              </a:rPr>
              <a:t>unstructured</a:t>
            </a:r>
            <a:r>
              <a:rPr sz="2200" dirty="0">
                <a:latin typeface="Microsoft Sans Serif"/>
                <a:cs typeface="Microsoft Sans Serif"/>
              </a:rPr>
              <a:t> </a:t>
            </a:r>
            <a:r>
              <a:rPr sz="2200" spc="50" dirty="0">
                <a:latin typeface="Microsoft Sans Serif"/>
                <a:cs typeface="Microsoft Sans Serif"/>
              </a:rPr>
              <a:t>data</a:t>
            </a:r>
            <a:r>
              <a:rPr sz="2200" spc="-10" dirty="0">
                <a:latin typeface="Microsoft Sans Serif"/>
                <a:cs typeface="Microsoft Sans Serif"/>
              </a:rPr>
              <a:t> source</a:t>
            </a:r>
            <a:r>
              <a:rPr lang="en-US" sz="2200" spc="-10" dirty="0">
                <a:latin typeface="Microsoft Sans Serif"/>
                <a:cs typeface="Microsoft Sans Serif"/>
              </a:rPr>
              <a:t>.</a:t>
            </a:r>
            <a:endParaRPr sz="2200" dirty="0">
              <a:latin typeface="Microsoft Sans Serif"/>
              <a:cs typeface="Microsoft Sans Serif"/>
            </a:endParaRPr>
          </a:p>
        </p:txBody>
      </p:sp>
      <p:sp>
        <p:nvSpPr>
          <p:cNvPr id="8" name="object 8"/>
          <p:cNvSpPr txBox="1"/>
          <p:nvPr/>
        </p:nvSpPr>
        <p:spPr>
          <a:xfrm>
            <a:off x="535940" y="4681347"/>
            <a:ext cx="116205" cy="335280"/>
          </a:xfrm>
          <a:prstGeom prst="rect">
            <a:avLst/>
          </a:prstGeom>
        </p:spPr>
        <p:txBody>
          <a:bodyPr vert="horz" wrap="square" lIns="0" tIns="16510" rIns="0" bIns="0" rtlCol="0">
            <a:spAutoFit/>
          </a:bodyPr>
          <a:lstStyle/>
          <a:p>
            <a:pPr marL="12700">
              <a:lnSpc>
                <a:spcPct val="100000"/>
              </a:lnSpc>
              <a:spcBef>
                <a:spcPts val="130"/>
              </a:spcBef>
            </a:pPr>
            <a:endParaRPr sz="2000" dirty="0">
              <a:latin typeface="Arial"/>
              <a:cs typeface="Arial"/>
            </a:endParaRPr>
          </a:p>
        </p:txBody>
      </p:sp>
      <p:sp>
        <p:nvSpPr>
          <p:cNvPr id="9" name="object 9"/>
          <p:cNvSpPr txBox="1"/>
          <p:nvPr/>
        </p:nvSpPr>
        <p:spPr>
          <a:xfrm>
            <a:off x="535940" y="5687186"/>
            <a:ext cx="116205" cy="335280"/>
          </a:xfrm>
          <a:prstGeom prst="rect">
            <a:avLst/>
          </a:prstGeom>
        </p:spPr>
        <p:txBody>
          <a:bodyPr vert="horz" wrap="square" lIns="0" tIns="16510" rIns="0" bIns="0" rtlCol="0">
            <a:spAutoFit/>
          </a:bodyPr>
          <a:lstStyle/>
          <a:p>
            <a:pPr marL="12700">
              <a:lnSpc>
                <a:spcPct val="100000"/>
              </a:lnSpc>
              <a:spcBef>
                <a:spcPts val="130"/>
              </a:spcBef>
            </a:pPr>
            <a:endParaRPr sz="2000" dirty="0">
              <a:latin typeface="Arial"/>
              <a:cs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60676"/>
            <a:ext cx="4561205" cy="520655"/>
          </a:xfrm>
          <a:prstGeom prst="rect">
            <a:avLst/>
          </a:prstGeom>
        </p:spPr>
        <p:txBody>
          <a:bodyPr vert="horz" wrap="square" lIns="0" tIns="12700" rIns="0" bIns="0" rtlCol="0">
            <a:spAutoFit/>
          </a:bodyPr>
          <a:lstStyle/>
          <a:p>
            <a:pPr marL="12700">
              <a:lnSpc>
                <a:spcPct val="100000"/>
              </a:lnSpc>
              <a:spcBef>
                <a:spcPts val="100"/>
              </a:spcBef>
            </a:pPr>
            <a:r>
              <a:rPr spc="-10" dirty="0">
                <a:solidFill>
                  <a:srgbClr val="FF0000"/>
                </a:solidFill>
              </a:rPr>
              <a:t>Disadvantages</a:t>
            </a:r>
            <a:r>
              <a:rPr spc="-125" dirty="0">
                <a:solidFill>
                  <a:srgbClr val="FF0000"/>
                </a:solidFill>
              </a:rPr>
              <a:t> </a:t>
            </a:r>
            <a:r>
              <a:rPr spc="245" dirty="0">
                <a:solidFill>
                  <a:srgbClr val="FF0000"/>
                </a:solidFill>
              </a:rPr>
              <a:t>of</a:t>
            </a:r>
            <a:r>
              <a:rPr spc="-125" dirty="0">
                <a:solidFill>
                  <a:srgbClr val="FF0000"/>
                </a:solidFill>
              </a:rPr>
              <a:t> </a:t>
            </a:r>
            <a:r>
              <a:rPr spc="-40" dirty="0">
                <a:solidFill>
                  <a:srgbClr val="FF0000"/>
                </a:solidFill>
              </a:rPr>
              <a:t>NLP</a:t>
            </a:r>
          </a:p>
        </p:txBody>
      </p:sp>
      <p:sp>
        <p:nvSpPr>
          <p:cNvPr id="4" name="object 4"/>
          <p:cNvSpPr txBox="1"/>
          <p:nvPr/>
        </p:nvSpPr>
        <p:spPr>
          <a:xfrm>
            <a:off x="838201" y="1371600"/>
            <a:ext cx="7696200" cy="3263714"/>
          </a:xfrm>
          <a:prstGeom prst="rect">
            <a:avLst/>
          </a:prstGeom>
        </p:spPr>
        <p:txBody>
          <a:bodyPr vert="horz" wrap="square" lIns="0" tIns="11430" rIns="0" bIns="0" rtlCol="0">
            <a:spAutoFit/>
          </a:bodyPr>
          <a:lstStyle/>
          <a:p>
            <a:pPr marL="355600" marR="5080" indent="-342900" algn="just">
              <a:lnSpc>
                <a:spcPct val="100200"/>
              </a:lnSpc>
              <a:spcBef>
                <a:spcPts val="90"/>
              </a:spcBef>
              <a:buClr>
                <a:schemeClr val="accent1"/>
              </a:buClr>
              <a:buFont typeface="Arial" panose="020B0604020202020204" pitchFamily="34" charset="0"/>
              <a:buChar char="•"/>
            </a:pPr>
            <a:r>
              <a:rPr sz="2200" dirty="0">
                <a:latin typeface="Microsoft Sans Serif"/>
                <a:cs typeface="Microsoft Sans Serif"/>
              </a:rPr>
              <a:t>Complex</a:t>
            </a:r>
            <a:r>
              <a:rPr sz="2200" spc="-60" dirty="0">
                <a:latin typeface="Microsoft Sans Serif"/>
                <a:cs typeface="Microsoft Sans Serif"/>
              </a:rPr>
              <a:t> </a:t>
            </a:r>
            <a:r>
              <a:rPr sz="2200" dirty="0">
                <a:latin typeface="Microsoft Sans Serif"/>
                <a:cs typeface="Microsoft Sans Serif"/>
              </a:rPr>
              <a:t>Query</a:t>
            </a:r>
            <a:r>
              <a:rPr sz="2200" spc="-55" dirty="0">
                <a:latin typeface="Microsoft Sans Serif"/>
                <a:cs typeface="Microsoft Sans Serif"/>
              </a:rPr>
              <a:t> </a:t>
            </a:r>
            <a:r>
              <a:rPr sz="2200" spc="-25" dirty="0">
                <a:latin typeface="Microsoft Sans Serif"/>
                <a:cs typeface="Microsoft Sans Serif"/>
              </a:rPr>
              <a:t>Language-</a:t>
            </a:r>
            <a:r>
              <a:rPr sz="2200" spc="-65" dirty="0">
                <a:latin typeface="Microsoft Sans Serif"/>
                <a:cs typeface="Microsoft Sans Serif"/>
              </a:rPr>
              <a:t> </a:t>
            </a:r>
            <a:r>
              <a:rPr sz="2200" spc="110" dirty="0">
                <a:latin typeface="Microsoft Sans Serif"/>
                <a:cs typeface="Microsoft Sans Serif"/>
              </a:rPr>
              <a:t>the</a:t>
            </a:r>
            <a:r>
              <a:rPr sz="2200" spc="-55" dirty="0">
                <a:latin typeface="Microsoft Sans Serif"/>
                <a:cs typeface="Microsoft Sans Serif"/>
              </a:rPr>
              <a:t> </a:t>
            </a:r>
            <a:r>
              <a:rPr sz="2200" dirty="0">
                <a:latin typeface="Microsoft Sans Serif"/>
                <a:cs typeface="Microsoft Sans Serif"/>
              </a:rPr>
              <a:t>system</a:t>
            </a:r>
            <a:r>
              <a:rPr sz="2200" spc="-65" dirty="0">
                <a:latin typeface="Microsoft Sans Serif"/>
                <a:cs typeface="Microsoft Sans Serif"/>
              </a:rPr>
              <a:t> </a:t>
            </a:r>
            <a:r>
              <a:rPr sz="2200" dirty="0">
                <a:latin typeface="Microsoft Sans Serif"/>
                <a:cs typeface="Microsoft Sans Serif"/>
              </a:rPr>
              <a:t>may</a:t>
            </a:r>
            <a:r>
              <a:rPr sz="2200" spc="-65" dirty="0">
                <a:latin typeface="Microsoft Sans Serif"/>
                <a:cs typeface="Microsoft Sans Serif"/>
              </a:rPr>
              <a:t> </a:t>
            </a:r>
            <a:r>
              <a:rPr sz="2200" spc="140" dirty="0">
                <a:latin typeface="Microsoft Sans Serif"/>
                <a:cs typeface="Microsoft Sans Serif"/>
              </a:rPr>
              <a:t>not</a:t>
            </a:r>
            <a:r>
              <a:rPr sz="2200" spc="-70" dirty="0">
                <a:latin typeface="Microsoft Sans Serif"/>
                <a:cs typeface="Microsoft Sans Serif"/>
              </a:rPr>
              <a:t> </a:t>
            </a:r>
            <a:r>
              <a:rPr sz="2200" spc="-25" dirty="0">
                <a:latin typeface="Microsoft Sans Serif"/>
                <a:cs typeface="Microsoft Sans Serif"/>
              </a:rPr>
              <a:t>be </a:t>
            </a:r>
            <a:r>
              <a:rPr sz="2200" dirty="0">
                <a:latin typeface="Microsoft Sans Serif"/>
                <a:cs typeface="Microsoft Sans Serif"/>
              </a:rPr>
              <a:t>able</a:t>
            </a:r>
            <a:r>
              <a:rPr sz="2200" spc="-70" dirty="0">
                <a:latin typeface="Microsoft Sans Serif"/>
                <a:cs typeface="Microsoft Sans Serif"/>
              </a:rPr>
              <a:t> </a:t>
            </a:r>
            <a:r>
              <a:rPr sz="2200" spc="190" dirty="0">
                <a:latin typeface="Microsoft Sans Serif"/>
                <a:cs typeface="Microsoft Sans Serif"/>
              </a:rPr>
              <a:t>to</a:t>
            </a:r>
            <a:r>
              <a:rPr sz="2200" spc="-65" dirty="0">
                <a:latin typeface="Microsoft Sans Serif"/>
                <a:cs typeface="Microsoft Sans Serif"/>
              </a:rPr>
              <a:t> </a:t>
            </a:r>
            <a:r>
              <a:rPr sz="2200" spc="60" dirty="0">
                <a:latin typeface="Microsoft Sans Serif"/>
                <a:cs typeface="Microsoft Sans Serif"/>
              </a:rPr>
              <a:t>provide</a:t>
            </a:r>
            <a:r>
              <a:rPr sz="2200" spc="-60" dirty="0">
                <a:latin typeface="Microsoft Sans Serif"/>
                <a:cs typeface="Microsoft Sans Serif"/>
              </a:rPr>
              <a:t> </a:t>
            </a:r>
            <a:r>
              <a:rPr sz="2200" spc="110" dirty="0">
                <a:latin typeface="Microsoft Sans Serif"/>
                <a:cs typeface="Microsoft Sans Serif"/>
              </a:rPr>
              <a:t>the</a:t>
            </a:r>
            <a:r>
              <a:rPr sz="2200" spc="-70" dirty="0">
                <a:latin typeface="Microsoft Sans Serif"/>
                <a:cs typeface="Microsoft Sans Serif"/>
              </a:rPr>
              <a:t> </a:t>
            </a:r>
            <a:r>
              <a:rPr sz="2200" spc="65">
                <a:latin typeface="Microsoft Sans Serif"/>
                <a:cs typeface="Microsoft Sans Serif"/>
              </a:rPr>
              <a:t>correct</a:t>
            </a:r>
            <a:r>
              <a:rPr sz="2200" spc="-70">
                <a:latin typeface="Microsoft Sans Serif"/>
                <a:cs typeface="Microsoft Sans Serif"/>
              </a:rPr>
              <a:t> </a:t>
            </a:r>
            <a:r>
              <a:rPr sz="2200">
                <a:latin typeface="Microsoft Sans Serif"/>
                <a:cs typeface="Microsoft Sans Serif"/>
              </a:rPr>
              <a:t>answer</a:t>
            </a:r>
            <a:r>
              <a:rPr lang="en-US" sz="2200">
                <a:latin typeface="Microsoft Sans Serif"/>
                <a:cs typeface="Microsoft Sans Serif"/>
              </a:rPr>
              <a:t>,</a:t>
            </a:r>
            <a:r>
              <a:rPr sz="2200" spc="-65">
                <a:latin typeface="Microsoft Sans Serif"/>
                <a:cs typeface="Microsoft Sans Serif"/>
              </a:rPr>
              <a:t> </a:t>
            </a:r>
            <a:r>
              <a:rPr sz="2200" spc="190">
                <a:latin typeface="Microsoft Sans Serif"/>
                <a:cs typeface="Microsoft Sans Serif"/>
              </a:rPr>
              <a:t>i</a:t>
            </a:r>
            <a:r>
              <a:rPr lang="en-US" sz="2200" spc="190">
                <a:latin typeface="Microsoft Sans Serif"/>
                <a:cs typeface="Microsoft Sans Serif"/>
              </a:rPr>
              <a:t>f</a:t>
            </a:r>
            <a:r>
              <a:rPr sz="2200" spc="-65">
                <a:latin typeface="Microsoft Sans Serif"/>
                <a:cs typeface="Microsoft Sans Serif"/>
              </a:rPr>
              <a:t> </a:t>
            </a:r>
            <a:r>
              <a:rPr sz="2200" spc="110" dirty="0">
                <a:latin typeface="Microsoft Sans Serif"/>
                <a:cs typeface="Microsoft Sans Serif"/>
              </a:rPr>
              <a:t>the</a:t>
            </a:r>
            <a:r>
              <a:rPr sz="2200" spc="-70" dirty="0">
                <a:latin typeface="Microsoft Sans Serif"/>
                <a:cs typeface="Microsoft Sans Serif"/>
              </a:rPr>
              <a:t> </a:t>
            </a:r>
            <a:r>
              <a:rPr sz="2200" spc="40" dirty="0">
                <a:latin typeface="Microsoft Sans Serif"/>
                <a:cs typeface="Microsoft Sans Serif"/>
              </a:rPr>
              <a:t>question </a:t>
            </a:r>
            <a:r>
              <a:rPr sz="2200" spc="135" dirty="0">
                <a:latin typeface="Microsoft Sans Serif"/>
                <a:cs typeface="Microsoft Sans Serif"/>
              </a:rPr>
              <a:t>that</a:t>
            </a:r>
            <a:r>
              <a:rPr sz="2200" spc="-114" dirty="0">
                <a:latin typeface="Microsoft Sans Serif"/>
                <a:cs typeface="Microsoft Sans Serif"/>
              </a:rPr>
              <a:t> </a:t>
            </a:r>
            <a:r>
              <a:rPr sz="2200" dirty="0">
                <a:latin typeface="Microsoft Sans Serif"/>
                <a:cs typeface="Microsoft Sans Serif"/>
              </a:rPr>
              <a:t>is</a:t>
            </a:r>
            <a:r>
              <a:rPr sz="2200" spc="-95" dirty="0">
                <a:latin typeface="Microsoft Sans Serif"/>
                <a:cs typeface="Microsoft Sans Serif"/>
              </a:rPr>
              <a:t> </a:t>
            </a:r>
            <a:r>
              <a:rPr sz="2200" spc="75" dirty="0">
                <a:latin typeface="Microsoft Sans Serif"/>
                <a:cs typeface="Microsoft Sans Serif"/>
              </a:rPr>
              <a:t>poorly</a:t>
            </a:r>
            <a:r>
              <a:rPr sz="2200" spc="-95" dirty="0">
                <a:latin typeface="Microsoft Sans Serif"/>
                <a:cs typeface="Microsoft Sans Serif"/>
              </a:rPr>
              <a:t> </a:t>
            </a:r>
            <a:r>
              <a:rPr sz="2200" spc="80" dirty="0">
                <a:latin typeface="Microsoft Sans Serif"/>
                <a:cs typeface="Microsoft Sans Serif"/>
              </a:rPr>
              <a:t>worded</a:t>
            </a:r>
            <a:r>
              <a:rPr sz="2200" spc="-105" dirty="0">
                <a:latin typeface="Microsoft Sans Serif"/>
                <a:cs typeface="Microsoft Sans Serif"/>
              </a:rPr>
              <a:t> </a:t>
            </a:r>
            <a:r>
              <a:rPr sz="2200" spc="105" dirty="0">
                <a:latin typeface="Microsoft Sans Serif"/>
                <a:cs typeface="Microsoft Sans Serif"/>
              </a:rPr>
              <a:t>or</a:t>
            </a:r>
            <a:r>
              <a:rPr sz="2200" spc="-110" dirty="0">
                <a:latin typeface="Microsoft Sans Serif"/>
                <a:cs typeface="Microsoft Sans Serif"/>
              </a:rPr>
              <a:t> </a:t>
            </a:r>
            <a:r>
              <a:rPr sz="2200" spc="-10" dirty="0">
                <a:latin typeface="Microsoft Sans Serif"/>
                <a:cs typeface="Microsoft Sans Serif"/>
              </a:rPr>
              <a:t>ambiguous.</a:t>
            </a:r>
            <a:endParaRPr sz="2200" dirty="0">
              <a:latin typeface="Microsoft Sans Serif"/>
              <a:cs typeface="Microsoft Sans Serif"/>
            </a:endParaRPr>
          </a:p>
          <a:p>
            <a:pPr marL="355600" marR="381000" indent="-342900">
              <a:lnSpc>
                <a:spcPct val="100000"/>
              </a:lnSpc>
              <a:spcBef>
                <a:spcPts val="800"/>
              </a:spcBef>
              <a:buClr>
                <a:schemeClr val="accent1"/>
              </a:buClr>
              <a:buFont typeface="Arial" panose="020B0604020202020204" pitchFamily="34" charset="0"/>
              <a:buChar char="•"/>
            </a:pPr>
            <a:r>
              <a:rPr sz="2200" spc="-10" dirty="0">
                <a:latin typeface="Microsoft Sans Serif"/>
                <a:cs typeface="Microsoft Sans Serif"/>
              </a:rPr>
              <a:t>The</a:t>
            </a:r>
            <a:r>
              <a:rPr sz="2200" spc="-55" dirty="0">
                <a:latin typeface="Microsoft Sans Serif"/>
                <a:cs typeface="Microsoft Sans Serif"/>
              </a:rPr>
              <a:t> </a:t>
            </a:r>
            <a:r>
              <a:rPr sz="2200" dirty="0">
                <a:latin typeface="Microsoft Sans Serif"/>
                <a:cs typeface="Microsoft Sans Serif"/>
              </a:rPr>
              <a:t>system</a:t>
            </a:r>
            <a:r>
              <a:rPr sz="2200" spc="-65" dirty="0">
                <a:latin typeface="Microsoft Sans Serif"/>
                <a:cs typeface="Microsoft Sans Serif"/>
              </a:rPr>
              <a:t> </a:t>
            </a:r>
            <a:r>
              <a:rPr sz="2200" dirty="0">
                <a:latin typeface="Microsoft Sans Serif"/>
                <a:cs typeface="Microsoft Sans Serif"/>
              </a:rPr>
              <a:t>is</a:t>
            </a:r>
            <a:r>
              <a:rPr sz="2200" spc="-65" dirty="0">
                <a:latin typeface="Microsoft Sans Serif"/>
                <a:cs typeface="Microsoft Sans Serif"/>
              </a:rPr>
              <a:t> </a:t>
            </a:r>
            <a:r>
              <a:rPr sz="2200" spc="120" dirty="0">
                <a:latin typeface="Microsoft Sans Serif"/>
                <a:cs typeface="Microsoft Sans Serif"/>
              </a:rPr>
              <a:t>built</a:t>
            </a:r>
            <a:r>
              <a:rPr sz="2200" spc="-70" dirty="0">
                <a:latin typeface="Microsoft Sans Serif"/>
                <a:cs typeface="Microsoft Sans Serif"/>
              </a:rPr>
              <a:t> </a:t>
            </a:r>
            <a:r>
              <a:rPr sz="2200" spc="155" dirty="0">
                <a:latin typeface="Microsoft Sans Serif"/>
                <a:cs typeface="Microsoft Sans Serif"/>
              </a:rPr>
              <a:t>for</a:t>
            </a:r>
            <a:r>
              <a:rPr sz="2200" spc="-60" dirty="0">
                <a:latin typeface="Microsoft Sans Serif"/>
                <a:cs typeface="Microsoft Sans Serif"/>
              </a:rPr>
              <a:t> </a:t>
            </a:r>
            <a:r>
              <a:rPr sz="2200" spc="-110" dirty="0">
                <a:latin typeface="Microsoft Sans Serif"/>
                <a:cs typeface="Microsoft Sans Serif"/>
              </a:rPr>
              <a:t>a</a:t>
            </a:r>
            <a:r>
              <a:rPr sz="2200" spc="-65" dirty="0">
                <a:latin typeface="Microsoft Sans Serif"/>
                <a:cs typeface="Microsoft Sans Serif"/>
              </a:rPr>
              <a:t> </a:t>
            </a:r>
            <a:r>
              <a:rPr sz="2200" dirty="0">
                <a:latin typeface="Microsoft Sans Serif"/>
                <a:cs typeface="Microsoft Sans Serif"/>
              </a:rPr>
              <a:t>single</a:t>
            </a:r>
            <a:r>
              <a:rPr sz="2200" spc="-60" dirty="0">
                <a:latin typeface="Microsoft Sans Serif"/>
                <a:cs typeface="Microsoft Sans Serif"/>
              </a:rPr>
              <a:t> </a:t>
            </a:r>
            <a:r>
              <a:rPr sz="2200" dirty="0">
                <a:latin typeface="Microsoft Sans Serif"/>
                <a:cs typeface="Microsoft Sans Serif"/>
              </a:rPr>
              <a:t>and</a:t>
            </a:r>
            <a:r>
              <a:rPr sz="2200" spc="-65" dirty="0">
                <a:latin typeface="Microsoft Sans Serif"/>
                <a:cs typeface="Microsoft Sans Serif"/>
              </a:rPr>
              <a:t> </a:t>
            </a:r>
            <a:r>
              <a:rPr sz="2200" dirty="0">
                <a:latin typeface="Microsoft Sans Serif"/>
                <a:cs typeface="Microsoft Sans Serif"/>
              </a:rPr>
              <a:t>specific</a:t>
            </a:r>
            <a:r>
              <a:rPr sz="2200" spc="-65" dirty="0">
                <a:latin typeface="Microsoft Sans Serif"/>
                <a:cs typeface="Microsoft Sans Serif"/>
              </a:rPr>
              <a:t> </a:t>
            </a:r>
            <a:r>
              <a:rPr sz="2200" spc="-20" dirty="0">
                <a:latin typeface="Microsoft Sans Serif"/>
                <a:cs typeface="Microsoft Sans Serif"/>
              </a:rPr>
              <a:t>task </a:t>
            </a:r>
            <a:r>
              <a:rPr sz="2200" dirty="0">
                <a:latin typeface="Microsoft Sans Serif"/>
                <a:cs typeface="Microsoft Sans Serif"/>
              </a:rPr>
              <a:t>only;</a:t>
            </a:r>
            <a:r>
              <a:rPr sz="2200" spc="-75" dirty="0">
                <a:latin typeface="Microsoft Sans Serif"/>
                <a:cs typeface="Microsoft Sans Serif"/>
              </a:rPr>
              <a:t> </a:t>
            </a:r>
            <a:r>
              <a:rPr sz="2200" spc="190" dirty="0">
                <a:latin typeface="Microsoft Sans Serif"/>
                <a:cs typeface="Microsoft Sans Serif"/>
              </a:rPr>
              <a:t>it</a:t>
            </a:r>
            <a:r>
              <a:rPr sz="2200" spc="-55" dirty="0">
                <a:latin typeface="Microsoft Sans Serif"/>
                <a:cs typeface="Microsoft Sans Serif"/>
              </a:rPr>
              <a:t> </a:t>
            </a:r>
            <a:r>
              <a:rPr sz="2200" dirty="0">
                <a:latin typeface="Microsoft Sans Serif"/>
                <a:cs typeface="Microsoft Sans Serif"/>
              </a:rPr>
              <a:t>is</a:t>
            </a:r>
            <a:r>
              <a:rPr sz="2200" spc="-60" dirty="0">
                <a:latin typeface="Microsoft Sans Serif"/>
                <a:cs typeface="Microsoft Sans Serif"/>
              </a:rPr>
              <a:t> </a:t>
            </a:r>
            <a:r>
              <a:rPr sz="2200" dirty="0">
                <a:latin typeface="Microsoft Sans Serif"/>
                <a:cs typeface="Microsoft Sans Serif"/>
              </a:rPr>
              <a:t>unable</a:t>
            </a:r>
            <a:r>
              <a:rPr sz="2200" spc="-70" dirty="0">
                <a:latin typeface="Microsoft Sans Serif"/>
                <a:cs typeface="Microsoft Sans Serif"/>
              </a:rPr>
              <a:t> </a:t>
            </a:r>
            <a:r>
              <a:rPr sz="2200" spc="195" dirty="0">
                <a:latin typeface="Microsoft Sans Serif"/>
                <a:cs typeface="Microsoft Sans Serif"/>
              </a:rPr>
              <a:t>to</a:t>
            </a:r>
            <a:r>
              <a:rPr sz="2200" spc="-65" dirty="0">
                <a:latin typeface="Microsoft Sans Serif"/>
                <a:cs typeface="Microsoft Sans Serif"/>
              </a:rPr>
              <a:t> </a:t>
            </a:r>
            <a:r>
              <a:rPr sz="2200" spc="50" dirty="0">
                <a:latin typeface="Microsoft Sans Serif"/>
                <a:cs typeface="Microsoft Sans Serif"/>
              </a:rPr>
              <a:t>adapt</a:t>
            </a:r>
            <a:r>
              <a:rPr sz="2200" spc="-65" dirty="0">
                <a:latin typeface="Microsoft Sans Serif"/>
                <a:cs typeface="Microsoft Sans Serif"/>
              </a:rPr>
              <a:t> </a:t>
            </a:r>
            <a:r>
              <a:rPr sz="2200" spc="195" dirty="0">
                <a:latin typeface="Microsoft Sans Serif"/>
                <a:cs typeface="Microsoft Sans Serif"/>
              </a:rPr>
              <a:t>to</a:t>
            </a:r>
            <a:r>
              <a:rPr sz="2200" spc="-70" dirty="0">
                <a:latin typeface="Microsoft Sans Serif"/>
                <a:cs typeface="Microsoft Sans Serif"/>
              </a:rPr>
              <a:t> </a:t>
            </a:r>
            <a:r>
              <a:rPr sz="2200" spc="55" dirty="0">
                <a:latin typeface="Microsoft Sans Serif"/>
                <a:cs typeface="Microsoft Sans Serif"/>
              </a:rPr>
              <a:t>new</a:t>
            </a:r>
            <a:r>
              <a:rPr sz="2200" spc="-60" dirty="0">
                <a:latin typeface="Microsoft Sans Serif"/>
                <a:cs typeface="Microsoft Sans Serif"/>
              </a:rPr>
              <a:t> </a:t>
            </a:r>
            <a:r>
              <a:rPr sz="2200" dirty="0">
                <a:latin typeface="Microsoft Sans Serif"/>
                <a:cs typeface="Microsoft Sans Serif"/>
              </a:rPr>
              <a:t>domains</a:t>
            </a:r>
            <a:r>
              <a:rPr sz="2200" spc="-60" dirty="0">
                <a:latin typeface="Microsoft Sans Serif"/>
                <a:cs typeface="Microsoft Sans Serif"/>
              </a:rPr>
              <a:t> </a:t>
            </a:r>
            <a:r>
              <a:rPr sz="2200" spc="-25" dirty="0">
                <a:latin typeface="Microsoft Sans Serif"/>
                <a:cs typeface="Microsoft Sans Serif"/>
              </a:rPr>
              <a:t>and </a:t>
            </a:r>
            <a:r>
              <a:rPr sz="2200" spc="45" dirty="0">
                <a:latin typeface="Microsoft Sans Serif"/>
                <a:cs typeface="Microsoft Sans Serif"/>
              </a:rPr>
              <a:t>problems</a:t>
            </a:r>
            <a:r>
              <a:rPr sz="2200" spc="-90" dirty="0">
                <a:latin typeface="Microsoft Sans Serif"/>
                <a:cs typeface="Microsoft Sans Serif"/>
              </a:rPr>
              <a:t> </a:t>
            </a:r>
            <a:r>
              <a:rPr sz="2200" spc="-30" dirty="0">
                <a:latin typeface="Microsoft Sans Serif"/>
                <a:cs typeface="Microsoft Sans Serif"/>
              </a:rPr>
              <a:t>because</a:t>
            </a:r>
            <a:r>
              <a:rPr sz="2200" spc="-85" dirty="0">
                <a:latin typeface="Microsoft Sans Serif"/>
                <a:cs typeface="Microsoft Sans Serif"/>
              </a:rPr>
              <a:t> </a:t>
            </a:r>
            <a:r>
              <a:rPr sz="2200" spc="170" dirty="0">
                <a:latin typeface="Microsoft Sans Serif"/>
                <a:cs typeface="Microsoft Sans Serif"/>
              </a:rPr>
              <a:t>of</a:t>
            </a:r>
            <a:r>
              <a:rPr sz="2200" spc="-80" dirty="0">
                <a:latin typeface="Microsoft Sans Serif"/>
                <a:cs typeface="Microsoft Sans Serif"/>
              </a:rPr>
              <a:t> </a:t>
            </a:r>
            <a:r>
              <a:rPr sz="2200" spc="100" dirty="0">
                <a:latin typeface="Microsoft Sans Serif"/>
                <a:cs typeface="Microsoft Sans Serif"/>
              </a:rPr>
              <a:t>limited</a:t>
            </a:r>
            <a:r>
              <a:rPr sz="2200" spc="-85" dirty="0">
                <a:latin typeface="Microsoft Sans Serif"/>
                <a:cs typeface="Microsoft Sans Serif"/>
              </a:rPr>
              <a:t> </a:t>
            </a:r>
            <a:r>
              <a:rPr sz="2200" spc="40" dirty="0">
                <a:latin typeface="Microsoft Sans Serif"/>
                <a:cs typeface="Microsoft Sans Serif"/>
              </a:rPr>
              <a:t>functions.</a:t>
            </a:r>
            <a:endParaRPr sz="2200" dirty="0">
              <a:latin typeface="Microsoft Sans Serif"/>
              <a:cs typeface="Microsoft Sans Serif"/>
            </a:endParaRPr>
          </a:p>
          <a:p>
            <a:pPr marL="355600" marR="86360" indent="-342900">
              <a:lnSpc>
                <a:spcPct val="100000"/>
              </a:lnSpc>
              <a:spcBef>
                <a:spcPts val="810"/>
              </a:spcBef>
              <a:buClr>
                <a:schemeClr val="accent1"/>
              </a:buClr>
              <a:buFont typeface="Arial" panose="020B0604020202020204" pitchFamily="34" charset="0"/>
              <a:buChar char="•"/>
            </a:pPr>
            <a:r>
              <a:rPr sz="2200" spc="-100" dirty="0">
                <a:latin typeface="Microsoft Sans Serif"/>
                <a:cs typeface="Microsoft Sans Serif"/>
              </a:rPr>
              <a:t>NLP</a:t>
            </a:r>
            <a:r>
              <a:rPr sz="2200" spc="-65" dirty="0">
                <a:latin typeface="Microsoft Sans Serif"/>
                <a:cs typeface="Microsoft Sans Serif"/>
              </a:rPr>
              <a:t> </a:t>
            </a:r>
            <a:r>
              <a:rPr sz="2200" dirty="0">
                <a:latin typeface="Microsoft Sans Serif"/>
                <a:cs typeface="Microsoft Sans Serif"/>
              </a:rPr>
              <a:t>system</a:t>
            </a:r>
            <a:r>
              <a:rPr sz="2200" spc="-75" dirty="0">
                <a:latin typeface="Microsoft Sans Serif"/>
                <a:cs typeface="Microsoft Sans Serif"/>
              </a:rPr>
              <a:t> </a:t>
            </a:r>
            <a:r>
              <a:rPr sz="2200" spc="50" dirty="0">
                <a:latin typeface="Microsoft Sans Serif"/>
                <a:cs typeface="Microsoft Sans Serif"/>
              </a:rPr>
              <a:t>doesn’t</a:t>
            </a:r>
            <a:r>
              <a:rPr sz="2200" spc="-80" dirty="0">
                <a:latin typeface="Microsoft Sans Serif"/>
                <a:cs typeface="Microsoft Sans Serif"/>
              </a:rPr>
              <a:t> </a:t>
            </a:r>
            <a:r>
              <a:rPr sz="2200" spc="-10" dirty="0">
                <a:latin typeface="Microsoft Sans Serif"/>
                <a:cs typeface="Microsoft Sans Serif"/>
              </a:rPr>
              <a:t>have</a:t>
            </a:r>
            <a:r>
              <a:rPr sz="2200" spc="-65" dirty="0">
                <a:latin typeface="Microsoft Sans Serif"/>
                <a:cs typeface="Microsoft Sans Serif"/>
              </a:rPr>
              <a:t> </a:t>
            </a:r>
            <a:r>
              <a:rPr sz="2200" spc="-110" dirty="0">
                <a:latin typeface="Microsoft Sans Serif"/>
                <a:cs typeface="Microsoft Sans Serif"/>
              </a:rPr>
              <a:t>a</a:t>
            </a:r>
            <a:r>
              <a:rPr sz="2200" spc="-80" dirty="0">
                <a:latin typeface="Microsoft Sans Serif"/>
                <a:cs typeface="Microsoft Sans Serif"/>
              </a:rPr>
              <a:t> </a:t>
            </a:r>
            <a:r>
              <a:rPr sz="2200" dirty="0">
                <a:latin typeface="Microsoft Sans Serif"/>
                <a:cs typeface="Microsoft Sans Serif"/>
              </a:rPr>
              <a:t>user</a:t>
            </a:r>
            <a:r>
              <a:rPr sz="2200" spc="-70" dirty="0">
                <a:latin typeface="Microsoft Sans Serif"/>
                <a:cs typeface="Microsoft Sans Serif"/>
              </a:rPr>
              <a:t> </a:t>
            </a:r>
            <a:r>
              <a:rPr sz="2200" spc="65" dirty="0">
                <a:latin typeface="Microsoft Sans Serif"/>
                <a:cs typeface="Microsoft Sans Serif"/>
              </a:rPr>
              <a:t>interface</a:t>
            </a:r>
            <a:r>
              <a:rPr sz="2200" spc="-75" dirty="0">
                <a:latin typeface="Microsoft Sans Serif"/>
                <a:cs typeface="Microsoft Sans Serif"/>
              </a:rPr>
              <a:t> </a:t>
            </a:r>
            <a:r>
              <a:rPr sz="2200" spc="-10" dirty="0">
                <a:latin typeface="Microsoft Sans Serif"/>
                <a:cs typeface="Microsoft Sans Serif"/>
              </a:rPr>
              <a:t>which </a:t>
            </a:r>
            <a:r>
              <a:rPr sz="2200" spc="-30" dirty="0">
                <a:latin typeface="Microsoft Sans Serif"/>
                <a:cs typeface="Microsoft Sans Serif"/>
              </a:rPr>
              <a:t>lacks</a:t>
            </a:r>
            <a:r>
              <a:rPr sz="2200" spc="-100" dirty="0">
                <a:latin typeface="Microsoft Sans Serif"/>
                <a:cs typeface="Microsoft Sans Serif"/>
              </a:rPr>
              <a:t> </a:t>
            </a:r>
            <a:r>
              <a:rPr sz="2200" spc="60" dirty="0">
                <a:latin typeface="Microsoft Sans Serif"/>
                <a:cs typeface="Microsoft Sans Serif"/>
              </a:rPr>
              <a:t>features</a:t>
            </a:r>
            <a:r>
              <a:rPr sz="2200" spc="-90" dirty="0">
                <a:latin typeface="Microsoft Sans Serif"/>
                <a:cs typeface="Microsoft Sans Serif"/>
              </a:rPr>
              <a:t> </a:t>
            </a:r>
            <a:r>
              <a:rPr sz="2200" spc="135" dirty="0">
                <a:latin typeface="Microsoft Sans Serif"/>
                <a:cs typeface="Microsoft Sans Serif"/>
              </a:rPr>
              <a:t>that</a:t>
            </a:r>
            <a:r>
              <a:rPr sz="2200" spc="-105" dirty="0">
                <a:latin typeface="Microsoft Sans Serif"/>
                <a:cs typeface="Microsoft Sans Serif"/>
              </a:rPr>
              <a:t> </a:t>
            </a:r>
            <a:r>
              <a:rPr sz="2200" spc="65" dirty="0">
                <a:latin typeface="Microsoft Sans Serif"/>
                <a:cs typeface="Microsoft Sans Serif"/>
              </a:rPr>
              <a:t>allow</a:t>
            </a:r>
            <a:r>
              <a:rPr sz="2200" spc="-90" dirty="0">
                <a:latin typeface="Microsoft Sans Serif"/>
                <a:cs typeface="Microsoft Sans Serif"/>
              </a:rPr>
              <a:t> </a:t>
            </a:r>
            <a:r>
              <a:rPr sz="2200" spc="-10" dirty="0">
                <a:latin typeface="Microsoft Sans Serif"/>
                <a:cs typeface="Microsoft Sans Serif"/>
              </a:rPr>
              <a:t>users</a:t>
            </a:r>
            <a:r>
              <a:rPr sz="2200" spc="-85" dirty="0">
                <a:latin typeface="Microsoft Sans Serif"/>
                <a:cs typeface="Microsoft Sans Serif"/>
              </a:rPr>
              <a:t> </a:t>
            </a:r>
            <a:r>
              <a:rPr sz="2200" spc="190" dirty="0">
                <a:latin typeface="Microsoft Sans Serif"/>
                <a:cs typeface="Microsoft Sans Serif"/>
              </a:rPr>
              <a:t>to</a:t>
            </a:r>
            <a:r>
              <a:rPr sz="2200" spc="-105" dirty="0">
                <a:latin typeface="Microsoft Sans Serif"/>
                <a:cs typeface="Microsoft Sans Serif"/>
              </a:rPr>
              <a:t> </a:t>
            </a:r>
            <a:r>
              <a:rPr sz="2200" spc="130" dirty="0">
                <a:latin typeface="Microsoft Sans Serif"/>
                <a:cs typeface="Microsoft Sans Serif"/>
              </a:rPr>
              <a:t>further</a:t>
            </a:r>
            <a:r>
              <a:rPr sz="2200" spc="-95" dirty="0">
                <a:latin typeface="Microsoft Sans Serif"/>
                <a:cs typeface="Microsoft Sans Serif"/>
              </a:rPr>
              <a:t> </a:t>
            </a:r>
            <a:r>
              <a:rPr sz="2200" spc="75" dirty="0">
                <a:latin typeface="Microsoft Sans Serif"/>
                <a:cs typeface="Microsoft Sans Serif"/>
              </a:rPr>
              <a:t>interact </a:t>
            </a:r>
            <a:r>
              <a:rPr sz="2200" spc="130" dirty="0">
                <a:latin typeface="Microsoft Sans Serif"/>
                <a:cs typeface="Microsoft Sans Serif"/>
              </a:rPr>
              <a:t>with</a:t>
            </a:r>
            <a:r>
              <a:rPr sz="2200" spc="-80" dirty="0">
                <a:latin typeface="Microsoft Sans Serif"/>
                <a:cs typeface="Microsoft Sans Serif"/>
              </a:rPr>
              <a:t> </a:t>
            </a:r>
            <a:r>
              <a:rPr sz="2200" spc="110" dirty="0">
                <a:latin typeface="Microsoft Sans Serif"/>
                <a:cs typeface="Microsoft Sans Serif"/>
              </a:rPr>
              <a:t>the</a:t>
            </a:r>
            <a:r>
              <a:rPr sz="2200" spc="-85" dirty="0">
                <a:latin typeface="Microsoft Sans Serif"/>
                <a:cs typeface="Microsoft Sans Serif"/>
              </a:rPr>
              <a:t> </a:t>
            </a:r>
            <a:r>
              <a:rPr sz="2200" spc="-10" dirty="0">
                <a:latin typeface="Microsoft Sans Serif"/>
                <a:cs typeface="Microsoft Sans Serif"/>
              </a:rPr>
              <a:t>system</a:t>
            </a:r>
            <a:r>
              <a:rPr lang="en-US" sz="2200" spc="-10" dirty="0">
                <a:latin typeface="Microsoft Sans Serif"/>
                <a:cs typeface="Microsoft Sans Serif"/>
              </a:rPr>
              <a:t>.</a:t>
            </a:r>
            <a:endParaRPr sz="2200" dirty="0">
              <a:latin typeface="Microsoft Sans Serif"/>
              <a:cs typeface="Microsoft Sans Serif"/>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49442" y="381000"/>
            <a:ext cx="7886700" cy="520655"/>
          </a:xfrm>
          <a:prstGeom prst="rect">
            <a:avLst/>
          </a:prstGeom>
        </p:spPr>
        <p:txBody>
          <a:bodyPr vert="horz" wrap="square" lIns="0" tIns="12700" rIns="0" bIns="0" rtlCol="0">
            <a:spAutoFit/>
          </a:bodyPr>
          <a:lstStyle/>
          <a:p>
            <a:pPr marL="12700">
              <a:lnSpc>
                <a:spcPct val="100000"/>
              </a:lnSpc>
              <a:spcBef>
                <a:spcPts val="100"/>
              </a:spcBef>
            </a:pPr>
            <a:r>
              <a:rPr spc="80" dirty="0">
                <a:solidFill>
                  <a:srgbClr val="FF0000"/>
                </a:solidFill>
              </a:rPr>
              <a:t>Natural</a:t>
            </a:r>
            <a:r>
              <a:rPr spc="-180" dirty="0">
                <a:solidFill>
                  <a:srgbClr val="FF0000"/>
                </a:solidFill>
              </a:rPr>
              <a:t> </a:t>
            </a:r>
            <a:r>
              <a:rPr spc="-10" dirty="0">
                <a:solidFill>
                  <a:srgbClr val="FF0000"/>
                </a:solidFill>
              </a:rPr>
              <a:t>Language</a:t>
            </a:r>
            <a:r>
              <a:rPr spc="-165" dirty="0">
                <a:solidFill>
                  <a:srgbClr val="FF0000"/>
                </a:solidFill>
              </a:rPr>
              <a:t> </a:t>
            </a:r>
            <a:r>
              <a:rPr spc="-10" dirty="0">
                <a:solidFill>
                  <a:srgbClr val="FF0000"/>
                </a:solidFill>
              </a:rPr>
              <a:t>Processing</a:t>
            </a:r>
          </a:p>
        </p:txBody>
      </p:sp>
      <p:sp>
        <p:nvSpPr>
          <p:cNvPr id="3" name="object 3"/>
          <p:cNvSpPr txBox="1"/>
          <p:nvPr/>
        </p:nvSpPr>
        <p:spPr>
          <a:xfrm>
            <a:off x="535940" y="1503629"/>
            <a:ext cx="122555" cy="358140"/>
          </a:xfrm>
          <a:prstGeom prst="rect">
            <a:avLst/>
          </a:prstGeom>
        </p:spPr>
        <p:txBody>
          <a:bodyPr vert="horz" wrap="square" lIns="0" tIns="16510" rIns="0" bIns="0" rtlCol="0">
            <a:spAutoFit/>
          </a:bodyPr>
          <a:lstStyle/>
          <a:p>
            <a:pPr marL="12700">
              <a:lnSpc>
                <a:spcPct val="100000"/>
              </a:lnSpc>
              <a:spcBef>
                <a:spcPts val="130"/>
              </a:spcBef>
            </a:pPr>
            <a:r>
              <a:rPr sz="2150" spc="-50" dirty="0">
                <a:solidFill>
                  <a:srgbClr val="6697CC"/>
                </a:solidFill>
                <a:latin typeface="Arial"/>
                <a:cs typeface="Arial"/>
              </a:rPr>
              <a:t>•</a:t>
            </a:r>
            <a:endParaRPr sz="2150">
              <a:latin typeface="Arial"/>
              <a:cs typeface="Arial"/>
            </a:endParaRPr>
          </a:p>
        </p:txBody>
      </p:sp>
      <p:sp>
        <p:nvSpPr>
          <p:cNvPr id="4" name="object 4"/>
          <p:cNvSpPr txBox="1"/>
          <p:nvPr/>
        </p:nvSpPr>
        <p:spPr>
          <a:xfrm>
            <a:off x="762000" y="1447800"/>
            <a:ext cx="7797063" cy="3388363"/>
          </a:xfrm>
          <a:prstGeom prst="rect">
            <a:avLst/>
          </a:prstGeom>
        </p:spPr>
        <p:txBody>
          <a:bodyPr vert="horz" wrap="square" lIns="0" tIns="10795" rIns="0" bIns="0" rtlCol="0">
            <a:spAutoFit/>
          </a:bodyPr>
          <a:lstStyle/>
          <a:p>
            <a:pPr marL="12700" marR="69215">
              <a:lnSpc>
                <a:spcPct val="101600"/>
              </a:lnSpc>
              <a:spcBef>
                <a:spcPts val="670"/>
              </a:spcBef>
            </a:pPr>
            <a:r>
              <a:rPr lang="en-US" sz="2200" dirty="0">
                <a:latin typeface="Microsoft Sans Serif"/>
                <a:cs typeface="Microsoft Sans Serif"/>
              </a:rPr>
              <a:t>Humans communicate using words and text, a method known as Natural Language. They share vast amounts of information daily in various languages through speech or text.</a:t>
            </a:r>
          </a:p>
          <a:p>
            <a:pPr marL="12700" marR="69215">
              <a:lnSpc>
                <a:spcPct val="101600"/>
              </a:lnSpc>
              <a:spcBef>
                <a:spcPts val="670"/>
              </a:spcBef>
            </a:pPr>
            <a:endParaRPr lang="en-US" sz="2200" dirty="0">
              <a:latin typeface="Microsoft Sans Serif"/>
              <a:cs typeface="Microsoft Sans Serif"/>
            </a:endParaRPr>
          </a:p>
          <a:p>
            <a:pPr marL="12700" marR="26034">
              <a:lnSpc>
                <a:spcPct val="101600"/>
              </a:lnSpc>
              <a:spcBef>
                <a:spcPts val="670"/>
              </a:spcBef>
            </a:pPr>
            <a:r>
              <a:rPr lang="en-US" sz="2200" spc="60" dirty="0">
                <a:latin typeface="Microsoft Sans Serif"/>
                <a:cs typeface="Microsoft Sans Serif"/>
              </a:rPr>
              <a:t>Computers cannot interpret natural language data, as they communicate in 1s and 0s. This data is valuable and can offer insights, so computers need to understand, emulate, and respond intelligently to human speech.</a:t>
            </a:r>
          </a:p>
          <a:p>
            <a:pPr marL="12700" marR="26034">
              <a:lnSpc>
                <a:spcPct val="101600"/>
              </a:lnSpc>
              <a:spcBef>
                <a:spcPts val="670"/>
              </a:spcBef>
            </a:pPr>
            <a:endParaRPr lang="en-US" sz="2200" spc="60" dirty="0">
              <a:latin typeface="Microsoft Sans Serif"/>
              <a:cs typeface="Microsoft Sans Serif"/>
            </a:endParaRPr>
          </a:p>
        </p:txBody>
      </p:sp>
      <p:sp>
        <p:nvSpPr>
          <p:cNvPr id="5" name="object 5"/>
          <p:cNvSpPr txBox="1"/>
          <p:nvPr/>
        </p:nvSpPr>
        <p:spPr>
          <a:xfrm>
            <a:off x="535940" y="3253943"/>
            <a:ext cx="122555" cy="358140"/>
          </a:xfrm>
          <a:prstGeom prst="rect">
            <a:avLst/>
          </a:prstGeom>
        </p:spPr>
        <p:txBody>
          <a:bodyPr vert="horz" wrap="square" lIns="0" tIns="16510" rIns="0" bIns="0" rtlCol="0">
            <a:spAutoFit/>
          </a:bodyPr>
          <a:lstStyle/>
          <a:p>
            <a:pPr marL="12700">
              <a:lnSpc>
                <a:spcPct val="100000"/>
              </a:lnSpc>
              <a:spcBef>
                <a:spcPts val="130"/>
              </a:spcBef>
            </a:pPr>
            <a:r>
              <a:rPr sz="2150" spc="-50" dirty="0">
                <a:solidFill>
                  <a:srgbClr val="6697CC"/>
                </a:solidFill>
                <a:latin typeface="Arial"/>
                <a:cs typeface="Arial"/>
              </a:rPr>
              <a:t>•</a:t>
            </a:r>
            <a:endParaRPr sz="2150">
              <a:latin typeface="Arial"/>
              <a:cs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5" name="Rectangle 24"/>
          <p:cNvSpPr/>
          <p:nvPr/>
        </p:nvSpPr>
        <p:spPr>
          <a:xfrm>
            <a:off x="2971800" y="2057400"/>
            <a:ext cx="3429000" cy="923330"/>
          </a:xfrm>
          <a:prstGeom prst="rect">
            <a:avLst/>
          </a:prstGeom>
        </p:spPr>
        <p:txBody>
          <a:bodyPr wrap="square">
            <a:spAutoFit/>
          </a:bodyPr>
          <a:lstStyle/>
          <a:p>
            <a:r>
              <a:rPr lang="en-US" sz="5400" dirty="0">
                <a:ln w="0"/>
                <a:solidFill>
                  <a:schemeClr val="accent1"/>
                </a:solidFill>
                <a:effectLst>
                  <a:outerShdw blurRad="38100" dist="25400" dir="5400000" algn="ctr" rotWithShape="0">
                    <a:srgbClr val="6E747A">
                      <a:alpha val="43000"/>
                    </a:srgbClr>
                  </a:outerShdw>
                </a:effectLst>
                <a:latin typeface="+mj-lt"/>
              </a:rPr>
              <a:t> Thank You</a:t>
            </a:r>
            <a:endParaRPr lang="en-US" sz="5400" dirty="0">
              <a:latin typeface="+mj-l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819400" y="2890254"/>
            <a:ext cx="3051721" cy="2527554"/>
          </a:xfrm>
          <a:prstGeom prst="rect">
            <a:avLst/>
          </a:prstGeom>
        </p:spPr>
      </p:pic>
      <p:sp>
        <p:nvSpPr>
          <p:cNvPr id="3" name="object 3"/>
          <p:cNvSpPr txBox="1">
            <a:spLocks noGrp="1"/>
          </p:cNvSpPr>
          <p:nvPr>
            <p:ph type="title"/>
          </p:nvPr>
        </p:nvSpPr>
        <p:spPr>
          <a:xfrm>
            <a:off x="676910" y="622261"/>
            <a:ext cx="7886700" cy="520655"/>
          </a:xfrm>
          <a:prstGeom prst="rect">
            <a:avLst/>
          </a:prstGeom>
        </p:spPr>
        <p:txBody>
          <a:bodyPr vert="horz" wrap="square" lIns="0" tIns="12700" rIns="0" bIns="0" rtlCol="0">
            <a:spAutoFit/>
          </a:bodyPr>
          <a:lstStyle/>
          <a:p>
            <a:pPr marL="12700">
              <a:lnSpc>
                <a:spcPct val="100000"/>
              </a:lnSpc>
              <a:spcBef>
                <a:spcPts val="100"/>
              </a:spcBef>
            </a:pPr>
            <a:r>
              <a:rPr spc="80" dirty="0">
                <a:solidFill>
                  <a:srgbClr val="FF0000"/>
                </a:solidFill>
              </a:rPr>
              <a:t>Natural</a:t>
            </a:r>
            <a:r>
              <a:rPr spc="-180" dirty="0">
                <a:solidFill>
                  <a:srgbClr val="FF0000"/>
                </a:solidFill>
              </a:rPr>
              <a:t> </a:t>
            </a:r>
            <a:r>
              <a:rPr spc="-10" dirty="0">
                <a:solidFill>
                  <a:srgbClr val="FF0000"/>
                </a:solidFill>
              </a:rPr>
              <a:t>Language</a:t>
            </a:r>
            <a:r>
              <a:rPr spc="-165" dirty="0">
                <a:solidFill>
                  <a:srgbClr val="FF0000"/>
                </a:solidFill>
              </a:rPr>
              <a:t> </a:t>
            </a:r>
            <a:r>
              <a:rPr spc="-10" dirty="0">
                <a:solidFill>
                  <a:srgbClr val="FF0000"/>
                </a:solidFill>
              </a:rPr>
              <a:t>Processing</a:t>
            </a:r>
          </a:p>
        </p:txBody>
      </p:sp>
      <p:sp>
        <p:nvSpPr>
          <p:cNvPr id="5" name="object 5"/>
          <p:cNvSpPr txBox="1">
            <a:spLocks noGrp="1"/>
          </p:cNvSpPr>
          <p:nvPr>
            <p:ph idx="1"/>
          </p:nvPr>
        </p:nvSpPr>
        <p:spPr>
          <a:xfrm>
            <a:off x="769620" y="1500022"/>
            <a:ext cx="7993380" cy="1027845"/>
          </a:xfrm>
          <a:prstGeom prst="rect">
            <a:avLst/>
          </a:prstGeom>
        </p:spPr>
        <p:txBody>
          <a:bodyPr vert="horz" wrap="square" lIns="0" tIns="12065" rIns="0" bIns="0" rtlCol="0">
            <a:spAutoFit/>
          </a:bodyPr>
          <a:lstStyle/>
          <a:p>
            <a:pPr marL="0" marR="5080" indent="0">
              <a:lnSpc>
                <a:spcPct val="100099"/>
              </a:lnSpc>
              <a:spcBef>
                <a:spcPts val="95"/>
              </a:spcBef>
              <a:buNone/>
            </a:pPr>
            <a:r>
              <a:rPr lang="en-US" sz="2200" dirty="0">
                <a:latin typeface="Microsoft Sans Serif"/>
                <a:cs typeface="Microsoft Sans Serif"/>
              </a:rPr>
              <a:t>NLP combines linguistics and computer science to create models that understand, analyze, and extract meaningful details from text and speech.</a:t>
            </a:r>
            <a:endParaRPr sz="2200" dirty="0">
              <a:latin typeface="Microsoft Sans Serif"/>
              <a:cs typeface="Microsoft Sans Serif"/>
            </a:endParaRPr>
          </a:p>
        </p:txBody>
      </p:sp>
      <p:sp>
        <p:nvSpPr>
          <p:cNvPr id="4" name="object 4"/>
          <p:cNvSpPr txBox="1"/>
          <p:nvPr/>
        </p:nvSpPr>
        <p:spPr>
          <a:xfrm>
            <a:off x="535940" y="1500022"/>
            <a:ext cx="140970" cy="421640"/>
          </a:xfrm>
          <a:prstGeom prst="rect">
            <a:avLst/>
          </a:prstGeom>
        </p:spPr>
        <p:txBody>
          <a:bodyPr vert="horz" wrap="square" lIns="0" tIns="12700" rIns="0" bIns="0" rtlCol="0">
            <a:spAutoFit/>
          </a:bodyPr>
          <a:lstStyle/>
          <a:p>
            <a:pPr marL="12700">
              <a:lnSpc>
                <a:spcPct val="100000"/>
              </a:lnSpc>
              <a:spcBef>
                <a:spcPts val="100"/>
              </a:spcBef>
            </a:pPr>
            <a:r>
              <a:rPr sz="2600" spc="-50" dirty="0">
                <a:solidFill>
                  <a:srgbClr val="6697CC"/>
                </a:solidFill>
                <a:latin typeface="Arial"/>
                <a:cs typeface="Arial"/>
              </a:rPr>
              <a:t>•</a:t>
            </a:r>
            <a:endParaRPr sz="2600">
              <a:latin typeface="Arial"/>
              <a:cs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5940" y="360676"/>
            <a:ext cx="2969895" cy="520655"/>
          </a:xfrm>
          <a:prstGeom prst="rect">
            <a:avLst/>
          </a:prstGeom>
        </p:spPr>
        <p:txBody>
          <a:bodyPr vert="horz" wrap="square" lIns="0" tIns="12700" rIns="0" bIns="0" rtlCol="0">
            <a:spAutoFit/>
          </a:bodyPr>
          <a:lstStyle/>
          <a:p>
            <a:pPr marL="12700">
              <a:lnSpc>
                <a:spcPct val="100000"/>
              </a:lnSpc>
              <a:spcBef>
                <a:spcPts val="100"/>
              </a:spcBef>
            </a:pPr>
            <a:r>
              <a:rPr spc="-125" dirty="0">
                <a:solidFill>
                  <a:srgbClr val="FF0000"/>
                </a:solidFill>
              </a:rPr>
              <a:t>Phases</a:t>
            </a:r>
            <a:r>
              <a:rPr spc="-110" dirty="0">
                <a:solidFill>
                  <a:srgbClr val="FF0000"/>
                </a:solidFill>
              </a:rPr>
              <a:t> </a:t>
            </a:r>
            <a:r>
              <a:rPr spc="245" dirty="0">
                <a:solidFill>
                  <a:srgbClr val="FF0000"/>
                </a:solidFill>
              </a:rPr>
              <a:t>of</a:t>
            </a:r>
            <a:r>
              <a:rPr spc="-114" dirty="0">
                <a:solidFill>
                  <a:srgbClr val="FF0000"/>
                </a:solidFill>
              </a:rPr>
              <a:t> </a:t>
            </a:r>
            <a:r>
              <a:rPr spc="-75" dirty="0">
                <a:solidFill>
                  <a:srgbClr val="FF0000"/>
                </a:solidFill>
              </a:rPr>
              <a:t>NLP</a:t>
            </a:r>
          </a:p>
        </p:txBody>
      </p:sp>
      <p:pic>
        <p:nvPicPr>
          <p:cNvPr id="4" name="object 4"/>
          <p:cNvPicPr/>
          <p:nvPr/>
        </p:nvPicPr>
        <p:blipFill>
          <a:blip r:embed="rId2" cstate="print"/>
          <a:stretch>
            <a:fillRect/>
          </a:stretch>
        </p:blipFill>
        <p:spPr>
          <a:xfrm>
            <a:off x="2667000" y="1143000"/>
            <a:ext cx="3824998" cy="416952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767580"/>
            <a:ext cx="7886700" cy="520655"/>
          </a:xfrm>
          <a:prstGeom prst="rect">
            <a:avLst/>
          </a:prstGeom>
        </p:spPr>
        <p:txBody>
          <a:bodyPr vert="horz" wrap="square" lIns="0" tIns="12700" rIns="0" bIns="0" rtlCol="0">
            <a:spAutoFit/>
          </a:bodyPr>
          <a:lstStyle/>
          <a:p>
            <a:pPr marL="12700">
              <a:lnSpc>
                <a:spcPct val="100000"/>
              </a:lnSpc>
              <a:spcBef>
                <a:spcPts val="100"/>
              </a:spcBef>
            </a:pPr>
            <a:r>
              <a:rPr b="1" dirty="0">
                <a:solidFill>
                  <a:srgbClr val="FF0000"/>
                </a:solidFill>
              </a:rPr>
              <a:t>Lexical</a:t>
            </a:r>
            <a:r>
              <a:rPr b="1" spc="-240" dirty="0">
                <a:solidFill>
                  <a:srgbClr val="FF0000"/>
                </a:solidFill>
              </a:rPr>
              <a:t> </a:t>
            </a:r>
            <a:r>
              <a:rPr b="1" spc="-25" dirty="0">
                <a:solidFill>
                  <a:srgbClr val="FF0000"/>
                </a:solidFill>
              </a:rPr>
              <a:t>Analysis</a:t>
            </a:r>
          </a:p>
        </p:txBody>
      </p:sp>
      <p:sp>
        <p:nvSpPr>
          <p:cNvPr id="3" name="object 3"/>
          <p:cNvSpPr txBox="1"/>
          <p:nvPr/>
        </p:nvSpPr>
        <p:spPr>
          <a:xfrm>
            <a:off x="535940" y="1500022"/>
            <a:ext cx="140970" cy="421640"/>
          </a:xfrm>
          <a:prstGeom prst="rect">
            <a:avLst/>
          </a:prstGeom>
        </p:spPr>
        <p:txBody>
          <a:bodyPr vert="horz" wrap="square" lIns="0" tIns="12700" rIns="0" bIns="0" rtlCol="0">
            <a:spAutoFit/>
          </a:bodyPr>
          <a:lstStyle/>
          <a:p>
            <a:pPr marL="12700">
              <a:lnSpc>
                <a:spcPct val="100000"/>
              </a:lnSpc>
              <a:spcBef>
                <a:spcPts val="100"/>
              </a:spcBef>
            </a:pPr>
            <a:r>
              <a:rPr sz="2600" spc="-50" dirty="0">
                <a:solidFill>
                  <a:srgbClr val="6697CC"/>
                </a:solidFill>
                <a:latin typeface="Arial"/>
                <a:cs typeface="Arial"/>
              </a:rPr>
              <a:t>•</a:t>
            </a:r>
            <a:endParaRPr sz="2600">
              <a:latin typeface="Arial"/>
              <a:cs typeface="Arial"/>
            </a:endParaRPr>
          </a:p>
        </p:txBody>
      </p:sp>
      <p:sp>
        <p:nvSpPr>
          <p:cNvPr id="4" name="object 4"/>
          <p:cNvSpPr txBox="1"/>
          <p:nvPr/>
        </p:nvSpPr>
        <p:spPr>
          <a:xfrm>
            <a:off x="879017" y="1519097"/>
            <a:ext cx="7764145" cy="4351191"/>
          </a:xfrm>
          <a:prstGeom prst="rect">
            <a:avLst/>
          </a:prstGeom>
        </p:spPr>
        <p:txBody>
          <a:bodyPr vert="horz" wrap="square" lIns="0" tIns="11430" rIns="0" bIns="0" rtlCol="0">
            <a:spAutoFit/>
          </a:bodyPr>
          <a:lstStyle/>
          <a:p>
            <a:pPr marL="12700" marR="5080">
              <a:lnSpc>
                <a:spcPct val="100200"/>
              </a:lnSpc>
              <a:spcBef>
                <a:spcPts val="90"/>
              </a:spcBef>
            </a:pPr>
            <a:r>
              <a:rPr sz="2200" spc="-10" dirty="0">
                <a:latin typeface="Microsoft Sans Serif"/>
                <a:cs typeface="Microsoft Sans Serif"/>
              </a:rPr>
              <a:t>The</a:t>
            </a:r>
            <a:r>
              <a:rPr sz="2200" spc="-100" dirty="0">
                <a:latin typeface="Microsoft Sans Serif"/>
                <a:cs typeface="Microsoft Sans Serif"/>
              </a:rPr>
              <a:t> </a:t>
            </a:r>
            <a:r>
              <a:rPr sz="2200" spc="130" dirty="0">
                <a:latin typeface="Microsoft Sans Serif"/>
                <a:cs typeface="Microsoft Sans Serif"/>
              </a:rPr>
              <a:t>first</a:t>
            </a:r>
            <a:r>
              <a:rPr sz="2200" spc="-110" dirty="0">
                <a:latin typeface="Microsoft Sans Serif"/>
                <a:cs typeface="Microsoft Sans Serif"/>
              </a:rPr>
              <a:t> </a:t>
            </a:r>
            <a:r>
              <a:rPr sz="2200" spc="-20" dirty="0">
                <a:latin typeface="Microsoft Sans Serif"/>
                <a:cs typeface="Microsoft Sans Serif"/>
              </a:rPr>
              <a:t>phase</a:t>
            </a:r>
            <a:r>
              <a:rPr sz="2200" spc="-95" dirty="0">
                <a:latin typeface="Microsoft Sans Serif"/>
                <a:cs typeface="Microsoft Sans Serif"/>
              </a:rPr>
              <a:t> </a:t>
            </a:r>
            <a:r>
              <a:rPr sz="2200" dirty="0">
                <a:latin typeface="Microsoft Sans Serif"/>
                <a:cs typeface="Microsoft Sans Serif"/>
              </a:rPr>
              <a:t>is</a:t>
            </a:r>
            <a:r>
              <a:rPr sz="2200" spc="-110" dirty="0">
                <a:latin typeface="Microsoft Sans Serif"/>
                <a:cs typeface="Microsoft Sans Serif"/>
              </a:rPr>
              <a:t> </a:t>
            </a:r>
            <a:r>
              <a:rPr sz="2200" dirty="0">
                <a:latin typeface="Microsoft Sans Serif"/>
                <a:cs typeface="Microsoft Sans Serif"/>
              </a:rPr>
              <a:t>lexical</a:t>
            </a:r>
            <a:r>
              <a:rPr sz="2200" spc="-105" dirty="0">
                <a:latin typeface="Microsoft Sans Serif"/>
                <a:cs typeface="Microsoft Sans Serif"/>
              </a:rPr>
              <a:t> </a:t>
            </a:r>
            <a:r>
              <a:rPr sz="2200" spc="-10" dirty="0">
                <a:latin typeface="Microsoft Sans Serif"/>
                <a:cs typeface="Microsoft Sans Serif"/>
              </a:rPr>
              <a:t>analysis/morphological </a:t>
            </a:r>
            <a:r>
              <a:rPr sz="2200" dirty="0">
                <a:latin typeface="Microsoft Sans Serif"/>
                <a:cs typeface="Microsoft Sans Serif"/>
              </a:rPr>
              <a:t>processing.</a:t>
            </a:r>
            <a:r>
              <a:rPr sz="2200" spc="-114" dirty="0">
                <a:latin typeface="Microsoft Sans Serif"/>
                <a:cs typeface="Microsoft Sans Serif"/>
              </a:rPr>
              <a:t> </a:t>
            </a:r>
            <a:r>
              <a:rPr sz="2200" dirty="0">
                <a:latin typeface="Microsoft Sans Serif"/>
                <a:cs typeface="Microsoft Sans Serif"/>
              </a:rPr>
              <a:t>In</a:t>
            </a:r>
            <a:r>
              <a:rPr sz="2200" spc="-100" dirty="0">
                <a:latin typeface="Microsoft Sans Serif"/>
                <a:cs typeface="Microsoft Sans Serif"/>
              </a:rPr>
              <a:t> </a:t>
            </a:r>
            <a:r>
              <a:rPr sz="2200" spc="65" dirty="0">
                <a:latin typeface="Microsoft Sans Serif"/>
                <a:cs typeface="Microsoft Sans Serif"/>
              </a:rPr>
              <a:t>this</a:t>
            </a:r>
            <a:r>
              <a:rPr sz="2200" spc="-100" dirty="0">
                <a:latin typeface="Microsoft Sans Serif"/>
                <a:cs typeface="Microsoft Sans Serif"/>
              </a:rPr>
              <a:t> </a:t>
            </a:r>
            <a:r>
              <a:rPr sz="2200" spc="-35" dirty="0">
                <a:latin typeface="Microsoft Sans Serif"/>
                <a:cs typeface="Microsoft Sans Serif"/>
              </a:rPr>
              <a:t>phase,</a:t>
            </a:r>
            <a:r>
              <a:rPr sz="2200" spc="-110" dirty="0">
                <a:latin typeface="Microsoft Sans Serif"/>
                <a:cs typeface="Microsoft Sans Serif"/>
              </a:rPr>
              <a:t> </a:t>
            </a:r>
            <a:r>
              <a:rPr sz="2200" spc="110" dirty="0">
                <a:latin typeface="Microsoft Sans Serif"/>
                <a:cs typeface="Microsoft Sans Serif"/>
              </a:rPr>
              <a:t>the</a:t>
            </a:r>
            <a:r>
              <a:rPr sz="2200" spc="-100" dirty="0">
                <a:latin typeface="Microsoft Sans Serif"/>
                <a:cs typeface="Microsoft Sans Serif"/>
              </a:rPr>
              <a:t> </a:t>
            </a:r>
            <a:r>
              <a:rPr sz="2200" spc="-10" dirty="0">
                <a:latin typeface="Microsoft Sans Serif"/>
                <a:cs typeface="Microsoft Sans Serif"/>
              </a:rPr>
              <a:t>sentences,</a:t>
            </a:r>
            <a:r>
              <a:rPr sz="2200" spc="-120" dirty="0">
                <a:latin typeface="Microsoft Sans Serif"/>
                <a:cs typeface="Microsoft Sans Serif"/>
              </a:rPr>
              <a:t> </a:t>
            </a:r>
            <a:r>
              <a:rPr sz="2200" spc="-10" dirty="0">
                <a:latin typeface="Microsoft Sans Serif"/>
                <a:cs typeface="Microsoft Sans Serif"/>
              </a:rPr>
              <a:t>paragraphs </a:t>
            </a:r>
            <a:r>
              <a:rPr sz="2200" dirty="0">
                <a:latin typeface="Microsoft Sans Serif"/>
                <a:cs typeface="Microsoft Sans Serif"/>
              </a:rPr>
              <a:t>are</a:t>
            </a:r>
            <a:r>
              <a:rPr sz="2200" spc="-75" dirty="0">
                <a:latin typeface="Microsoft Sans Serif"/>
                <a:cs typeface="Microsoft Sans Serif"/>
              </a:rPr>
              <a:t> </a:t>
            </a:r>
            <a:r>
              <a:rPr sz="2200" spc="55" dirty="0">
                <a:latin typeface="Microsoft Sans Serif"/>
                <a:cs typeface="Microsoft Sans Serif"/>
              </a:rPr>
              <a:t>broken</a:t>
            </a:r>
            <a:r>
              <a:rPr sz="2200" spc="-60" dirty="0">
                <a:latin typeface="Microsoft Sans Serif"/>
                <a:cs typeface="Microsoft Sans Serif"/>
              </a:rPr>
              <a:t> </a:t>
            </a:r>
            <a:r>
              <a:rPr sz="2200" spc="120" dirty="0">
                <a:latin typeface="Microsoft Sans Serif"/>
                <a:cs typeface="Microsoft Sans Serif"/>
              </a:rPr>
              <a:t>into</a:t>
            </a:r>
            <a:r>
              <a:rPr sz="2200" spc="-75" dirty="0">
                <a:latin typeface="Microsoft Sans Serif"/>
                <a:cs typeface="Microsoft Sans Serif"/>
              </a:rPr>
              <a:t> </a:t>
            </a:r>
            <a:r>
              <a:rPr sz="2200" spc="-10" dirty="0">
                <a:latin typeface="Microsoft Sans Serif"/>
                <a:cs typeface="Microsoft Sans Serif"/>
              </a:rPr>
              <a:t>tokens.</a:t>
            </a:r>
            <a:endParaRPr sz="2200" dirty="0">
              <a:latin typeface="Microsoft Sans Serif"/>
              <a:cs typeface="Microsoft Sans Serif"/>
            </a:endParaRPr>
          </a:p>
          <a:p>
            <a:pPr marL="12700" marR="257175">
              <a:lnSpc>
                <a:spcPct val="100000"/>
              </a:lnSpc>
              <a:spcBef>
                <a:spcPts val="800"/>
              </a:spcBef>
            </a:pPr>
            <a:endParaRPr lang="en-US" sz="2200" spc="-50" dirty="0">
              <a:latin typeface="Microsoft Sans Serif"/>
              <a:cs typeface="Microsoft Sans Serif"/>
            </a:endParaRPr>
          </a:p>
          <a:p>
            <a:pPr marL="12700" marR="257175">
              <a:lnSpc>
                <a:spcPct val="100000"/>
              </a:lnSpc>
              <a:spcBef>
                <a:spcPts val="800"/>
              </a:spcBef>
            </a:pPr>
            <a:r>
              <a:rPr sz="2200" spc="-50" dirty="0">
                <a:latin typeface="Microsoft Sans Serif"/>
                <a:cs typeface="Microsoft Sans Serif"/>
              </a:rPr>
              <a:t>These</a:t>
            </a:r>
            <a:r>
              <a:rPr sz="2200" spc="-60" dirty="0">
                <a:latin typeface="Microsoft Sans Serif"/>
                <a:cs typeface="Microsoft Sans Serif"/>
              </a:rPr>
              <a:t> </a:t>
            </a:r>
            <a:r>
              <a:rPr sz="2200" spc="50" dirty="0">
                <a:latin typeface="Microsoft Sans Serif"/>
                <a:cs typeface="Microsoft Sans Serif"/>
              </a:rPr>
              <a:t>tokens</a:t>
            </a:r>
            <a:r>
              <a:rPr sz="2200" spc="-55" dirty="0">
                <a:latin typeface="Microsoft Sans Serif"/>
                <a:cs typeface="Microsoft Sans Serif"/>
              </a:rPr>
              <a:t> </a:t>
            </a:r>
            <a:r>
              <a:rPr sz="2200" dirty="0">
                <a:latin typeface="Microsoft Sans Serif"/>
                <a:cs typeface="Microsoft Sans Serif"/>
              </a:rPr>
              <a:t>are</a:t>
            </a:r>
            <a:r>
              <a:rPr sz="2200" spc="-60" dirty="0">
                <a:latin typeface="Microsoft Sans Serif"/>
                <a:cs typeface="Microsoft Sans Serif"/>
              </a:rPr>
              <a:t> </a:t>
            </a:r>
            <a:r>
              <a:rPr sz="2200" spc="110" dirty="0">
                <a:latin typeface="Microsoft Sans Serif"/>
                <a:cs typeface="Microsoft Sans Serif"/>
              </a:rPr>
              <a:t>the</a:t>
            </a:r>
            <a:r>
              <a:rPr sz="2200" spc="-55" dirty="0">
                <a:latin typeface="Microsoft Sans Serif"/>
                <a:cs typeface="Microsoft Sans Serif"/>
              </a:rPr>
              <a:t> </a:t>
            </a:r>
            <a:r>
              <a:rPr sz="2200" dirty="0">
                <a:latin typeface="Microsoft Sans Serif"/>
                <a:cs typeface="Microsoft Sans Serif"/>
              </a:rPr>
              <a:t>smallest</a:t>
            </a:r>
            <a:r>
              <a:rPr sz="2200" spc="-65" dirty="0">
                <a:latin typeface="Microsoft Sans Serif"/>
                <a:cs typeface="Microsoft Sans Serif"/>
              </a:rPr>
              <a:t> </a:t>
            </a:r>
            <a:r>
              <a:rPr sz="2200" spc="110" dirty="0">
                <a:latin typeface="Microsoft Sans Serif"/>
                <a:cs typeface="Microsoft Sans Serif"/>
              </a:rPr>
              <a:t>unit</a:t>
            </a:r>
            <a:r>
              <a:rPr sz="2200" spc="-50" dirty="0">
                <a:latin typeface="Microsoft Sans Serif"/>
                <a:cs typeface="Microsoft Sans Serif"/>
              </a:rPr>
              <a:t> </a:t>
            </a:r>
            <a:r>
              <a:rPr sz="2200" spc="165" dirty="0">
                <a:latin typeface="Microsoft Sans Serif"/>
                <a:cs typeface="Microsoft Sans Serif"/>
              </a:rPr>
              <a:t>of</a:t>
            </a:r>
            <a:r>
              <a:rPr sz="2200" spc="-50" dirty="0">
                <a:latin typeface="Microsoft Sans Serif"/>
                <a:cs typeface="Microsoft Sans Serif"/>
              </a:rPr>
              <a:t> </a:t>
            </a:r>
            <a:r>
              <a:rPr sz="2200" spc="110" dirty="0">
                <a:latin typeface="Microsoft Sans Serif"/>
                <a:cs typeface="Microsoft Sans Serif"/>
              </a:rPr>
              <a:t>text.</a:t>
            </a:r>
            <a:r>
              <a:rPr sz="2200" spc="-60" dirty="0">
                <a:latin typeface="Microsoft Sans Serif"/>
                <a:cs typeface="Microsoft Sans Serif"/>
              </a:rPr>
              <a:t> </a:t>
            </a:r>
            <a:r>
              <a:rPr sz="2200" spc="135" dirty="0">
                <a:latin typeface="Microsoft Sans Serif"/>
                <a:cs typeface="Microsoft Sans Serif"/>
              </a:rPr>
              <a:t>It</a:t>
            </a:r>
            <a:r>
              <a:rPr sz="2200" spc="-50" dirty="0">
                <a:latin typeface="Microsoft Sans Serif"/>
                <a:cs typeface="Microsoft Sans Serif"/>
              </a:rPr>
              <a:t> </a:t>
            </a:r>
            <a:r>
              <a:rPr sz="2200" spc="-40" dirty="0">
                <a:latin typeface="Microsoft Sans Serif"/>
                <a:cs typeface="Microsoft Sans Serif"/>
              </a:rPr>
              <a:t>scans </a:t>
            </a:r>
            <a:r>
              <a:rPr sz="2200" spc="110" dirty="0">
                <a:latin typeface="Microsoft Sans Serif"/>
                <a:cs typeface="Microsoft Sans Serif"/>
              </a:rPr>
              <a:t>the</a:t>
            </a:r>
            <a:r>
              <a:rPr sz="2200" spc="-70" dirty="0">
                <a:latin typeface="Microsoft Sans Serif"/>
                <a:cs typeface="Microsoft Sans Serif"/>
              </a:rPr>
              <a:t> </a:t>
            </a:r>
            <a:r>
              <a:rPr sz="2200" spc="90" dirty="0">
                <a:latin typeface="Microsoft Sans Serif"/>
                <a:cs typeface="Microsoft Sans Serif"/>
              </a:rPr>
              <a:t>entire</a:t>
            </a:r>
            <a:r>
              <a:rPr sz="2200" spc="-70" dirty="0">
                <a:latin typeface="Microsoft Sans Serif"/>
                <a:cs typeface="Microsoft Sans Serif"/>
              </a:rPr>
              <a:t> </a:t>
            </a:r>
            <a:r>
              <a:rPr sz="2200" dirty="0">
                <a:latin typeface="Microsoft Sans Serif"/>
                <a:cs typeface="Microsoft Sans Serif"/>
              </a:rPr>
              <a:t>source</a:t>
            </a:r>
            <a:r>
              <a:rPr sz="2200" spc="-65" dirty="0">
                <a:latin typeface="Microsoft Sans Serif"/>
                <a:cs typeface="Microsoft Sans Serif"/>
              </a:rPr>
              <a:t> </a:t>
            </a:r>
            <a:r>
              <a:rPr sz="2200" spc="160" dirty="0">
                <a:latin typeface="Microsoft Sans Serif"/>
                <a:cs typeface="Microsoft Sans Serif"/>
              </a:rPr>
              <a:t>text</a:t>
            </a:r>
            <a:r>
              <a:rPr sz="2200" spc="-75" dirty="0">
                <a:latin typeface="Microsoft Sans Serif"/>
                <a:cs typeface="Microsoft Sans Serif"/>
              </a:rPr>
              <a:t> </a:t>
            </a:r>
            <a:r>
              <a:rPr sz="2200" dirty="0">
                <a:latin typeface="Microsoft Sans Serif"/>
                <a:cs typeface="Microsoft Sans Serif"/>
              </a:rPr>
              <a:t>and</a:t>
            </a:r>
            <a:r>
              <a:rPr sz="2200" spc="-70" dirty="0">
                <a:latin typeface="Microsoft Sans Serif"/>
                <a:cs typeface="Microsoft Sans Serif"/>
              </a:rPr>
              <a:t> </a:t>
            </a:r>
            <a:r>
              <a:rPr sz="2200" dirty="0">
                <a:latin typeface="Microsoft Sans Serif"/>
                <a:cs typeface="Microsoft Sans Serif"/>
              </a:rPr>
              <a:t>divides</a:t>
            </a:r>
            <a:r>
              <a:rPr sz="2200" spc="-70" dirty="0">
                <a:latin typeface="Microsoft Sans Serif"/>
                <a:cs typeface="Microsoft Sans Serif"/>
              </a:rPr>
              <a:t> </a:t>
            </a:r>
            <a:r>
              <a:rPr sz="2200" spc="190" dirty="0">
                <a:latin typeface="Microsoft Sans Serif"/>
                <a:cs typeface="Microsoft Sans Serif"/>
              </a:rPr>
              <a:t>it</a:t>
            </a:r>
            <a:r>
              <a:rPr sz="2200" spc="-65" dirty="0">
                <a:latin typeface="Microsoft Sans Serif"/>
                <a:cs typeface="Microsoft Sans Serif"/>
              </a:rPr>
              <a:t> </a:t>
            </a:r>
            <a:r>
              <a:rPr sz="2200" spc="100" dirty="0">
                <a:latin typeface="Microsoft Sans Serif"/>
                <a:cs typeface="Microsoft Sans Serif"/>
              </a:rPr>
              <a:t>into </a:t>
            </a:r>
            <a:r>
              <a:rPr sz="2200" spc="55" dirty="0">
                <a:latin typeface="Microsoft Sans Serif"/>
                <a:cs typeface="Microsoft Sans Serif"/>
              </a:rPr>
              <a:t>meaningful</a:t>
            </a:r>
            <a:r>
              <a:rPr sz="2200" spc="-60" dirty="0">
                <a:latin typeface="Microsoft Sans Serif"/>
                <a:cs typeface="Microsoft Sans Serif"/>
              </a:rPr>
              <a:t> </a:t>
            </a:r>
            <a:r>
              <a:rPr sz="2200" spc="-10" dirty="0">
                <a:latin typeface="Microsoft Sans Serif"/>
                <a:cs typeface="Microsoft Sans Serif"/>
              </a:rPr>
              <a:t>lexemes.</a:t>
            </a:r>
            <a:endParaRPr sz="2200" dirty="0">
              <a:latin typeface="Microsoft Sans Serif"/>
              <a:cs typeface="Microsoft Sans Serif"/>
            </a:endParaRPr>
          </a:p>
          <a:p>
            <a:pPr marL="12700" marR="212725">
              <a:lnSpc>
                <a:spcPct val="100000"/>
              </a:lnSpc>
              <a:spcBef>
                <a:spcPts val="810"/>
              </a:spcBef>
            </a:pPr>
            <a:endParaRPr lang="en-US" sz="2200" dirty="0">
              <a:latin typeface="Microsoft Sans Serif"/>
              <a:cs typeface="Microsoft Sans Serif"/>
            </a:endParaRPr>
          </a:p>
          <a:p>
            <a:pPr marL="12700" marR="212725">
              <a:lnSpc>
                <a:spcPct val="100000"/>
              </a:lnSpc>
              <a:spcBef>
                <a:spcPts val="810"/>
              </a:spcBef>
            </a:pPr>
            <a:r>
              <a:rPr sz="2200" dirty="0">
                <a:latin typeface="Microsoft Sans Serif"/>
                <a:cs typeface="Microsoft Sans Serif"/>
              </a:rPr>
              <a:t>For</a:t>
            </a:r>
            <a:r>
              <a:rPr sz="2200" spc="-30" dirty="0">
                <a:latin typeface="Microsoft Sans Serif"/>
                <a:cs typeface="Microsoft Sans Serif"/>
              </a:rPr>
              <a:t> </a:t>
            </a:r>
            <a:r>
              <a:rPr sz="2200" dirty="0">
                <a:latin typeface="Microsoft Sans Serif"/>
                <a:cs typeface="Microsoft Sans Serif"/>
              </a:rPr>
              <a:t>example,</a:t>
            </a:r>
            <a:r>
              <a:rPr sz="2200" spc="-40" dirty="0">
                <a:latin typeface="Microsoft Sans Serif"/>
                <a:cs typeface="Microsoft Sans Serif"/>
              </a:rPr>
              <a:t> </a:t>
            </a:r>
            <a:r>
              <a:rPr sz="2200" spc="-10" dirty="0">
                <a:latin typeface="Microsoft Sans Serif"/>
                <a:cs typeface="Microsoft Sans Serif"/>
              </a:rPr>
              <a:t>The</a:t>
            </a:r>
            <a:r>
              <a:rPr sz="2200" spc="-35" dirty="0">
                <a:latin typeface="Microsoft Sans Serif"/>
                <a:cs typeface="Microsoft Sans Serif"/>
              </a:rPr>
              <a:t> </a:t>
            </a:r>
            <a:r>
              <a:rPr sz="2200" dirty="0">
                <a:latin typeface="Microsoft Sans Serif"/>
                <a:cs typeface="Microsoft Sans Serif"/>
              </a:rPr>
              <a:t>sentence</a:t>
            </a:r>
            <a:r>
              <a:rPr sz="2200" spc="-35" dirty="0">
                <a:latin typeface="Microsoft Sans Serif"/>
                <a:cs typeface="Microsoft Sans Serif"/>
              </a:rPr>
              <a:t> </a:t>
            </a:r>
            <a:r>
              <a:rPr sz="2200" spc="50" dirty="0">
                <a:latin typeface="Microsoft Sans Serif"/>
                <a:cs typeface="Microsoft Sans Serif"/>
              </a:rPr>
              <a:t>“He</a:t>
            </a:r>
            <a:r>
              <a:rPr sz="2200" spc="-30" dirty="0">
                <a:latin typeface="Microsoft Sans Serif"/>
                <a:cs typeface="Microsoft Sans Serif"/>
              </a:rPr>
              <a:t> </a:t>
            </a:r>
            <a:r>
              <a:rPr sz="2200" dirty="0">
                <a:latin typeface="Microsoft Sans Serif"/>
                <a:cs typeface="Microsoft Sans Serif"/>
              </a:rPr>
              <a:t>goes</a:t>
            </a:r>
            <a:r>
              <a:rPr sz="2200" spc="-35" dirty="0">
                <a:latin typeface="Microsoft Sans Serif"/>
                <a:cs typeface="Microsoft Sans Serif"/>
              </a:rPr>
              <a:t> </a:t>
            </a:r>
            <a:r>
              <a:rPr sz="2200" spc="195" dirty="0">
                <a:latin typeface="Microsoft Sans Serif"/>
                <a:cs typeface="Microsoft Sans Serif"/>
              </a:rPr>
              <a:t>to</a:t>
            </a:r>
            <a:r>
              <a:rPr sz="2200" spc="-35" dirty="0">
                <a:latin typeface="Microsoft Sans Serif"/>
                <a:cs typeface="Microsoft Sans Serif"/>
              </a:rPr>
              <a:t> </a:t>
            </a:r>
            <a:r>
              <a:rPr sz="2200" dirty="0">
                <a:latin typeface="Microsoft Sans Serif"/>
                <a:cs typeface="Microsoft Sans Serif"/>
              </a:rPr>
              <a:t>college.”</a:t>
            </a:r>
            <a:r>
              <a:rPr sz="2200" spc="-40" dirty="0">
                <a:latin typeface="Microsoft Sans Serif"/>
                <a:cs typeface="Microsoft Sans Serif"/>
              </a:rPr>
              <a:t> </a:t>
            </a:r>
            <a:r>
              <a:rPr sz="2200" spc="-25" dirty="0">
                <a:latin typeface="Microsoft Sans Serif"/>
                <a:cs typeface="Microsoft Sans Serif"/>
              </a:rPr>
              <a:t>is </a:t>
            </a:r>
            <a:r>
              <a:rPr sz="2200" spc="45" dirty="0">
                <a:latin typeface="Microsoft Sans Serif"/>
                <a:cs typeface="Microsoft Sans Serif"/>
              </a:rPr>
              <a:t>divided</a:t>
            </a:r>
            <a:r>
              <a:rPr sz="2200" spc="-50" dirty="0">
                <a:latin typeface="Microsoft Sans Serif"/>
                <a:cs typeface="Microsoft Sans Serif"/>
              </a:rPr>
              <a:t> </a:t>
            </a:r>
            <a:r>
              <a:rPr sz="2200" spc="120" dirty="0">
                <a:latin typeface="Microsoft Sans Serif"/>
                <a:cs typeface="Microsoft Sans Serif"/>
              </a:rPr>
              <a:t>into</a:t>
            </a:r>
            <a:r>
              <a:rPr sz="2200" spc="-55" dirty="0">
                <a:latin typeface="Microsoft Sans Serif"/>
                <a:cs typeface="Microsoft Sans Serif"/>
              </a:rPr>
              <a:t> </a:t>
            </a:r>
            <a:r>
              <a:rPr sz="2200" spc="120" dirty="0">
                <a:latin typeface="Microsoft Sans Serif"/>
                <a:cs typeface="Microsoft Sans Serif"/>
              </a:rPr>
              <a:t>[</a:t>
            </a:r>
            <a:r>
              <a:rPr sz="2200" spc="-60" dirty="0">
                <a:latin typeface="Microsoft Sans Serif"/>
                <a:cs typeface="Microsoft Sans Serif"/>
              </a:rPr>
              <a:t> </a:t>
            </a:r>
            <a:r>
              <a:rPr sz="2200" dirty="0">
                <a:latin typeface="Microsoft Sans Serif"/>
                <a:cs typeface="Microsoft Sans Serif"/>
              </a:rPr>
              <a:t>‘He’</a:t>
            </a:r>
            <a:r>
              <a:rPr sz="2200" spc="-60" dirty="0">
                <a:latin typeface="Microsoft Sans Serif"/>
                <a:cs typeface="Microsoft Sans Serif"/>
              </a:rPr>
              <a:t> </a:t>
            </a:r>
            <a:r>
              <a:rPr sz="2200" spc="-90" dirty="0">
                <a:latin typeface="Microsoft Sans Serif"/>
                <a:cs typeface="Microsoft Sans Serif"/>
              </a:rPr>
              <a:t>,</a:t>
            </a:r>
            <a:r>
              <a:rPr sz="2200" spc="-60" dirty="0">
                <a:latin typeface="Microsoft Sans Serif"/>
                <a:cs typeface="Microsoft Sans Serif"/>
              </a:rPr>
              <a:t> </a:t>
            </a:r>
            <a:r>
              <a:rPr sz="2200" dirty="0">
                <a:latin typeface="Microsoft Sans Serif"/>
                <a:cs typeface="Microsoft Sans Serif"/>
              </a:rPr>
              <a:t>‘goes’</a:t>
            </a:r>
            <a:r>
              <a:rPr sz="2200" spc="-55" dirty="0">
                <a:latin typeface="Microsoft Sans Serif"/>
                <a:cs typeface="Microsoft Sans Serif"/>
              </a:rPr>
              <a:t> </a:t>
            </a:r>
            <a:r>
              <a:rPr sz="2200" spc="-90" dirty="0">
                <a:latin typeface="Microsoft Sans Serif"/>
                <a:cs typeface="Microsoft Sans Serif"/>
              </a:rPr>
              <a:t>,</a:t>
            </a:r>
            <a:r>
              <a:rPr sz="2200" spc="-60" dirty="0">
                <a:latin typeface="Microsoft Sans Serif"/>
                <a:cs typeface="Microsoft Sans Serif"/>
              </a:rPr>
              <a:t> </a:t>
            </a:r>
            <a:r>
              <a:rPr sz="2200" spc="110" dirty="0">
                <a:latin typeface="Microsoft Sans Serif"/>
                <a:cs typeface="Microsoft Sans Serif"/>
              </a:rPr>
              <a:t>‘to’</a:t>
            </a:r>
            <a:r>
              <a:rPr sz="2200" spc="-60" dirty="0">
                <a:latin typeface="Microsoft Sans Serif"/>
                <a:cs typeface="Microsoft Sans Serif"/>
              </a:rPr>
              <a:t> </a:t>
            </a:r>
            <a:r>
              <a:rPr sz="2200" spc="-90" dirty="0">
                <a:latin typeface="Microsoft Sans Serif"/>
                <a:cs typeface="Microsoft Sans Serif"/>
              </a:rPr>
              <a:t>,</a:t>
            </a:r>
            <a:r>
              <a:rPr sz="2200" spc="-55" dirty="0">
                <a:latin typeface="Microsoft Sans Serif"/>
                <a:cs typeface="Microsoft Sans Serif"/>
              </a:rPr>
              <a:t> </a:t>
            </a:r>
            <a:r>
              <a:rPr sz="2200" dirty="0">
                <a:latin typeface="Microsoft Sans Serif"/>
                <a:cs typeface="Microsoft Sans Serif"/>
              </a:rPr>
              <a:t>‘college’,</a:t>
            </a:r>
            <a:r>
              <a:rPr sz="2200" spc="-60" dirty="0">
                <a:latin typeface="Microsoft Sans Serif"/>
                <a:cs typeface="Microsoft Sans Serif"/>
              </a:rPr>
              <a:t> </a:t>
            </a:r>
            <a:r>
              <a:rPr sz="2200" dirty="0">
                <a:latin typeface="Microsoft Sans Serif"/>
                <a:cs typeface="Microsoft Sans Serif"/>
              </a:rPr>
              <a:t>‘.’]</a:t>
            </a:r>
            <a:r>
              <a:rPr sz="2200" spc="-65" dirty="0">
                <a:latin typeface="Microsoft Sans Serif"/>
                <a:cs typeface="Microsoft Sans Serif"/>
              </a:rPr>
              <a:t> </a:t>
            </a:r>
            <a:r>
              <a:rPr sz="2200" spc="-50" dirty="0">
                <a:latin typeface="Microsoft Sans Serif"/>
                <a:cs typeface="Microsoft Sans Serif"/>
              </a:rPr>
              <a:t>.</a:t>
            </a:r>
            <a:endParaRPr lang="en-US" sz="2200" spc="-50" dirty="0">
              <a:latin typeface="Microsoft Sans Serif"/>
              <a:cs typeface="Microsoft Sans Serif"/>
            </a:endParaRPr>
          </a:p>
          <a:p>
            <a:pPr marL="12700" marR="207645">
              <a:lnSpc>
                <a:spcPct val="100000"/>
              </a:lnSpc>
              <a:spcBef>
                <a:spcPts val="810"/>
              </a:spcBef>
            </a:pPr>
            <a:endParaRPr lang="en-US" sz="2200" dirty="0">
              <a:latin typeface="Microsoft Sans Serif"/>
              <a:cs typeface="Microsoft Sans Serif"/>
            </a:endParaRPr>
          </a:p>
          <a:p>
            <a:pPr marL="12700" marR="207645">
              <a:lnSpc>
                <a:spcPct val="100000"/>
              </a:lnSpc>
              <a:spcBef>
                <a:spcPts val="810"/>
              </a:spcBef>
            </a:pPr>
            <a:r>
              <a:rPr sz="2200" dirty="0">
                <a:latin typeface="Microsoft Sans Serif"/>
                <a:cs typeface="Microsoft Sans Serif"/>
              </a:rPr>
              <a:t>There</a:t>
            </a:r>
            <a:r>
              <a:rPr sz="2200" spc="-85" dirty="0">
                <a:latin typeface="Microsoft Sans Serif"/>
                <a:cs typeface="Microsoft Sans Serif"/>
              </a:rPr>
              <a:t> </a:t>
            </a:r>
            <a:r>
              <a:rPr sz="2200" dirty="0">
                <a:latin typeface="Microsoft Sans Serif"/>
                <a:cs typeface="Microsoft Sans Serif"/>
              </a:rPr>
              <a:t>are</a:t>
            </a:r>
            <a:r>
              <a:rPr sz="2200" spc="-75" dirty="0">
                <a:latin typeface="Microsoft Sans Serif"/>
                <a:cs typeface="Microsoft Sans Serif"/>
              </a:rPr>
              <a:t> </a:t>
            </a:r>
            <a:r>
              <a:rPr sz="2200" spc="85" dirty="0">
                <a:latin typeface="Microsoft Sans Serif"/>
                <a:cs typeface="Microsoft Sans Serif"/>
              </a:rPr>
              <a:t>five</a:t>
            </a:r>
            <a:r>
              <a:rPr sz="2200" spc="-75" dirty="0">
                <a:latin typeface="Microsoft Sans Serif"/>
                <a:cs typeface="Microsoft Sans Serif"/>
              </a:rPr>
              <a:t> </a:t>
            </a:r>
            <a:r>
              <a:rPr sz="2200" spc="50" dirty="0">
                <a:latin typeface="Microsoft Sans Serif"/>
                <a:cs typeface="Microsoft Sans Serif"/>
              </a:rPr>
              <a:t>tokens</a:t>
            </a:r>
            <a:r>
              <a:rPr sz="2200" spc="-80" dirty="0">
                <a:latin typeface="Microsoft Sans Serif"/>
                <a:cs typeface="Microsoft Sans Serif"/>
              </a:rPr>
              <a:t> </a:t>
            </a:r>
            <a:r>
              <a:rPr sz="2200" spc="50" dirty="0">
                <a:latin typeface="Microsoft Sans Serif"/>
                <a:cs typeface="Microsoft Sans Serif"/>
              </a:rPr>
              <a:t>in</a:t>
            </a:r>
            <a:r>
              <a:rPr sz="2200" spc="-65" dirty="0">
                <a:latin typeface="Microsoft Sans Serif"/>
                <a:cs typeface="Microsoft Sans Serif"/>
              </a:rPr>
              <a:t> </a:t>
            </a:r>
            <a:r>
              <a:rPr sz="2200" spc="110" dirty="0">
                <a:latin typeface="Microsoft Sans Serif"/>
                <a:cs typeface="Microsoft Sans Serif"/>
              </a:rPr>
              <a:t>the</a:t>
            </a:r>
            <a:r>
              <a:rPr sz="2200" spc="-65" dirty="0">
                <a:latin typeface="Microsoft Sans Serif"/>
                <a:cs typeface="Microsoft Sans Serif"/>
              </a:rPr>
              <a:t> </a:t>
            </a:r>
            <a:r>
              <a:rPr sz="2200" dirty="0">
                <a:latin typeface="Microsoft Sans Serif"/>
                <a:cs typeface="Microsoft Sans Serif"/>
              </a:rPr>
              <a:t>sentence.</a:t>
            </a:r>
            <a:r>
              <a:rPr sz="2200" spc="-80" dirty="0">
                <a:latin typeface="Microsoft Sans Serif"/>
                <a:cs typeface="Microsoft Sans Serif"/>
              </a:rPr>
              <a:t> </a:t>
            </a:r>
            <a:r>
              <a:rPr sz="2200" dirty="0">
                <a:latin typeface="Microsoft Sans Serif"/>
                <a:cs typeface="Microsoft Sans Serif"/>
              </a:rPr>
              <a:t>A</a:t>
            </a:r>
            <a:r>
              <a:rPr sz="2200" spc="-70" dirty="0">
                <a:latin typeface="Microsoft Sans Serif"/>
                <a:cs typeface="Microsoft Sans Serif"/>
              </a:rPr>
              <a:t> </a:t>
            </a:r>
            <a:r>
              <a:rPr sz="2200" spc="-10" dirty="0">
                <a:latin typeface="Microsoft Sans Serif"/>
                <a:cs typeface="Microsoft Sans Serif"/>
              </a:rPr>
              <a:t>paragraph </a:t>
            </a:r>
            <a:r>
              <a:rPr sz="2200" dirty="0">
                <a:latin typeface="Microsoft Sans Serif"/>
                <a:cs typeface="Microsoft Sans Serif"/>
              </a:rPr>
              <a:t>may</a:t>
            </a:r>
            <a:r>
              <a:rPr sz="2200" spc="-100" dirty="0">
                <a:latin typeface="Microsoft Sans Serif"/>
                <a:cs typeface="Microsoft Sans Serif"/>
              </a:rPr>
              <a:t> </a:t>
            </a:r>
            <a:r>
              <a:rPr sz="2200" dirty="0">
                <a:latin typeface="Microsoft Sans Serif"/>
                <a:cs typeface="Microsoft Sans Serif"/>
              </a:rPr>
              <a:t>also</a:t>
            </a:r>
            <a:r>
              <a:rPr sz="2200" spc="-95" dirty="0">
                <a:latin typeface="Microsoft Sans Serif"/>
                <a:cs typeface="Microsoft Sans Serif"/>
              </a:rPr>
              <a:t> </a:t>
            </a:r>
            <a:r>
              <a:rPr sz="2200" dirty="0">
                <a:latin typeface="Microsoft Sans Serif"/>
                <a:cs typeface="Microsoft Sans Serif"/>
              </a:rPr>
              <a:t>be</a:t>
            </a:r>
            <a:r>
              <a:rPr sz="2200" spc="-90" dirty="0">
                <a:latin typeface="Microsoft Sans Serif"/>
                <a:cs typeface="Microsoft Sans Serif"/>
              </a:rPr>
              <a:t> </a:t>
            </a:r>
            <a:r>
              <a:rPr sz="2200" spc="50" dirty="0">
                <a:latin typeface="Microsoft Sans Serif"/>
                <a:cs typeface="Microsoft Sans Serif"/>
              </a:rPr>
              <a:t>divided</a:t>
            </a:r>
            <a:r>
              <a:rPr sz="2200" spc="-90" dirty="0">
                <a:latin typeface="Microsoft Sans Serif"/>
                <a:cs typeface="Microsoft Sans Serif"/>
              </a:rPr>
              <a:t> </a:t>
            </a:r>
            <a:r>
              <a:rPr sz="2200" spc="120" dirty="0">
                <a:latin typeface="Microsoft Sans Serif"/>
                <a:cs typeface="Microsoft Sans Serif"/>
              </a:rPr>
              <a:t>into</a:t>
            </a:r>
            <a:r>
              <a:rPr sz="2200" spc="-105" dirty="0">
                <a:latin typeface="Microsoft Sans Serif"/>
                <a:cs typeface="Microsoft Sans Serif"/>
              </a:rPr>
              <a:t> </a:t>
            </a:r>
            <a:r>
              <a:rPr sz="2200" spc="-10" dirty="0">
                <a:latin typeface="Microsoft Sans Serif"/>
                <a:cs typeface="Microsoft Sans Serif"/>
              </a:rPr>
              <a:t>sentences.</a:t>
            </a:r>
            <a:endParaRPr sz="2200" dirty="0">
              <a:latin typeface="Microsoft Sans Serif"/>
              <a:cs typeface="Microsoft Sans Serif"/>
            </a:endParaRPr>
          </a:p>
        </p:txBody>
      </p:sp>
      <p:sp>
        <p:nvSpPr>
          <p:cNvPr id="5" name="object 5"/>
          <p:cNvSpPr txBox="1"/>
          <p:nvPr/>
        </p:nvSpPr>
        <p:spPr>
          <a:xfrm>
            <a:off x="535940" y="2791701"/>
            <a:ext cx="140970" cy="421640"/>
          </a:xfrm>
          <a:prstGeom prst="rect">
            <a:avLst/>
          </a:prstGeom>
        </p:spPr>
        <p:txBody>
          <a:bodyPr vert="horz" wrap="square" lIns="0" tIns="12700" rIns="0" bIns="0" rtlCol="0">
            <a:spAutoFit/>
          </a:bodyPr>
          <a:lstStyle/>
          <a:p>
            <a:pPr marL="12700">
              <a:lnSpc>
                <a:spcPct val="100000"/>
              </a:lnSpc>
              <a:spcBef>
                <a:spcPts val="100"/>
              </a:spcBef>
            </a:pPr>
            <a:r>
              <a:rPr sz="2600" spc="-50" dirty="0">
                <a:solidFill>
                  <a:srgbClr val="6697CC"/>
                </a:solidFill>
                <a:latin typeface="Arial"/>
                <a:cs typeface="Arial"/>
              </a:rPr>
              <a:t>•</a:t>
            </a:r>
            <a:endParaRPr sz="2600" dirty="0">
              <a:latin typeface="Arial"/>
              <a:cs typeface="Arial"/>
            </a:endParaRPr>
          </a:p>
        </p:txBody>
      </p:sp>
      <p:sp>
        <p:nvSpPr>
          <p:cNvPr id="6" name="object 6"/>
          <p:cNvSpPr txBox="1"/>
          <p:nvPr/>
        </p:nvSpPr>
        <p:spPr>
          <a:xfrm>
            <a:off x="535940" y="3962400"/>
            <a:ext cx="302260" cy="412934"/>
          </a:xfrm>
          <a:prstGeom prst="rect">
            <a:avLst/>
          </a:prstGeom>
        </p:spPr>
        <p:txBody>
          <a:bodyPr vert="horz" wrap="square" lIns="0" tIns="12700" rIns="0" bIns="0" rtlCol="0">
            <a:spAutoFit/>
          </a:bodyPr>
          <a:lstStyle/>
          <a:p>
            <a:pPr marL="12700">
              <a:lnSpc>
                <a:spcPct val="100000"/>
              </a:lnSpc>
              <a:spcBef>
                <a:spcPts val="100"/>
              </a:spcBef>
            </a:pPr>
            <a:r>
              <a:rPr sz="2600" spc="-50" dirty="0">
                <a:solidFill>
                  <a:srgbClr val="6697CC"/>
                </a:solidFill>
                <a:latin typeface="Arial"/>
                <a:cs typeface="Arial"/>
              </a:rPr>
              <a:t>•</a:t>
            </a:r>
            <a:endParaRPr sz="2600" dirty="0">
              <a:latin typeface="Arial"/>
              <a:cs typeface="Arial"/>
            </a:endParaRPr>
          </a:p>
        </p:txBody>
      </p:sp>
      <p:sp>
        <p:nvSpPr>
          <p:cNvPr id="10" name="Rectangle 9"/>
          <p:cNvSpPr/>
          <p:nvPr/>
        </p:nvSpPr>
        <p:spPr>
          <a:xfrm>
            <a:off x="470811" y="5124393"/>
            <a:ext cx="308098" cy="492443"/>
          </a:xfrm>
          <a:prstGeom prst="rect">
            <a:avLst/>
          </a:prstGeom>
        </p:spPr>
        <p:txBody>
          <a:bodyPr wrap="none">
            <a:spAutoFit/>
          </a:bodyPr>
          <a:lstStyle/>
          <a:p>
            <a:pPr marL="12700">
              <a:lnSpc>
                <a:spcPct val="100000"/>
              </a:lnSpc>
              <a:spcBef>
                <a:spcPts val="100"/>
              </a:spcBef>
            </a:pPr>
            <a:r>
              <a:rPr lang="en-US" sz="2600" spc="-50" dirty="0">
                <a:solidFill>
                  <a:srgbClr val="6697CC"/>
                </a:solidFill>
                <a:latin typeface="Arial"/>
                <a:cs typeface="Arial"/>
              </a:rPr>
              <a:t>•</a:t>
            </a:r>
            <a:endParaRPr lang="en-US" sz="2600" dirty="0">
              <a:latin typeface="Arial"/>
              <a:cs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767580"/>
            <a:ext cx="7886700" cy="520655"/>
          </a:xfrm>
          <a:prstGeom prst="rect">
            <a:avLst/>
          </a:prstGeom>
        </p:spPr>
        <p:txBody>
          <a:bodyPr vert="horz" wrap="square" lIns="0" tIns="12700" rIns="0" bIns="0" rtlCol="0">
            <a:spAutoFit/>
          </a:bodyPr>
          <a:lstStyle/>
          <a:p>
            <a:pPr marL="12700">
              <a:lnSpc>
                <a:spcPct val="100000"/>
              </a:lnSpc>
              <a:spcBef>
                <a:spcPts val="100"/>
              </a:spcBef>
            </a:pPr>
            <a:r>
              <a:rPr dirty="0">
                <a:solidFill>
                  <a:srgbClr val="FF0000"/>
                </a:solidFill>
              </a:rPr>
              <a:t>Lexical</a:t>
            </a:r>
            <a:r>
              <a:rPr spc="-240" dirty="0">
                <a:solidFill>
                  <a:srgbClr val="FF0000"/>
                </a:solidFill>
              </a:rPr>
              <a:t> </a:t>
            </a:r>
            <a:r>
              <a:rPr spc="-25" dirty="0">
                <a:solidFill>
                  <a:srgbClr val="FF0000"/>
                </a:solidFill>
              </a:rPr>
              <a:t>Analysis</a:t>
            </a:r>
          </a:p>
        </p:txBody>
      </p:sp>
      <p:pic>
        <p:nvPicPr>
          <p:cNvPr id="4" name="object 4"/>
          <p:cNvPicPr/>
          <p:nvPr/>
        </p:nvPicPr>
        <p:blipFill>
          <a:blip r:embed="rId2" cstate="print"/>
          <a:stretch>
            <a:fillRect/>
          </a:stretch>
        </p:blipFill>
        <p:spPr>
          <a:xfrm>
            <a:off x="457200" y="1981200"/>
            <a:ext cx="8243968" cy="34290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767580"/>
            <a:ext cx="7886700" cy="520655"/>
          </a:xfrm>
          <a:prstGeom prst="rect">
            <a:avLst/>
          </a:prstGeom>
        </p:spPr>
        <p:txBody>
          <a:bodyPr vert="horz" wrap="square" lIns="0" tIns="12700" rIns="0" bIns="0" rtlCol="0">
            <a:spAutoFit/>
          </a:bodyPr>
          <a:lstStyle/>
          <a:p>
            <a:pPr marL="12700">
              <a:lnSpc>
                <a:spcPct val="100000"/>
              </a:lnSpc>
              <a:spcBef>
                <a:spcPts val="100"/>
              </a:spcBef>
            </a:pPr>
            <a:r>
              <a:rPr dirty="0">
                <a:solidFill>
                  <a:srgbClr val="FF0000"/>
                </a:solidFill>
              </a:rPr>
              <a:t>Syntactic</a:t>
            </a:r>
            <a:r>
              <a:rPr spc="5" dirty="0">
                <a:solidFill>
                  <a:srgbClr val="FF0000"/>
                </a:solidFill>
              </a:rPr>
              <a:t> </a:t>
            </a:r>
            <a:r>
              <a:rPr spc="-10" dirty="0">
                <a:solidFill>
                  <a:srgbClr val="FF0000"/>
                </a:solidFill>
              </a:rPr>
              <a:t>Analysis/Parsing</a:t>
            </a:r>
          </a:p>
        </p:txBody>
      </p:sp>
      <p:sp>
        <p:nvSpPr>
          <p:cNvPr id="3" name="object 3"/>
          <p:cNvSpPr txBox="1"/>
          <p:nvPr/>
        </p:nvSpPr>
        <p:spPr>
          <a:xfrm>
            <a:off x="535940" y="1500022"/>
            <a:ext cx="140970" cy="421640"/>
          </a:xfrm>
          <a:prstGeom prst="rect">
            <a:avLst/>
          </a:prstGeom>
        </p:spPr>
        <p:txBody>
          <a:bodyPr vert="horz" wrap="square" lIns="0" tIns="12700" rIns="0" bIns="0" rtlCol="0">
            <a:spAutoFit/>
          </a:bodyPr>
          <a:lstStyle/>
          <a:p>
            <a:pPr marL="12700">
              <a:lnSpc>
                <a:spcPct val="100000"/>
              </a:lnSpc>
              <a:spcBef>
                <a:spcPts val="100"/>
              </a:spcBef>
            </a:pPr>
            <a:r>
              <a:rPr sz="2600" spc="-50" dirty="0">
                <a:solidFill>
                  <a:srgbClr val="6697CC"/>
                </a:solidFill>
                <a:latin typeface="Arial"/>
                <a:cs typeface="Arial"/>
              </a:rPr>
              <a:t>•</a:t>
            </a:r>
            <a:endParaRPr sz="2600">
              <a:latin typeface="Arial"/>
              <a:cs typeface="Arial"/>
            </a:endParaRPr>
          </a:p>
        </p:txBody>
      </p:sp>
      <p:sp>
        <p:nvSpPr>
          <p:cNvPr id="4" name="object 4"/>
          <p:cNvSpPr txBox="1"/>
          <p:nvPr/>
        </p:nvSpPr>
        <p:spPr>
          <a:xfrm>
            <a:off x="879017" y="1519097"/>
            <a:ext cx="7369809" cy="3468898"/>
          </a:xfrm>
          <a:prstGeom prst="rect">
            <a:avLst/>
          </a:prstGeom>
        </p:spPr>
        <p:txBody>
          <a:bodyPr vert="horz" wrap="square" lIns="0" tIns="11430" rIns="0" bIns="0" rtlCol="0">
            <a:spAutoFit/>
          </a:bodyPr>
          <a:lstStyle/>
          <a:p>
            <a:pPr marL="12700" marR="5080">
              <a:lnSpc>
                <a:spcPct val="100200"/>
              </a:lnSpc>
              <a:spcBef>
                <a:spcPts val="90"/>
              </a:spcBef>
            </a:pPr>
            <a:r>
              <a:rPr sz="2200" spc="-10" dirty="0">
                <a:latin typeface="Microsoft Sans Serif"/>
                <a:cs typeface="Microsoft Sans Serif"/>
              </a:rPr>
              <a:t>The</a:t>
            </a:r>
            <a:r>
              <a:rPr sz="2200" spc="-114" dirty="0">
                <a:latin typeface="Microsoft Sans Serif"/>
                <a:cs typeface="Microsoft Sans Serif"/>
              </a:rPr>
              <a:t> </a:t>
            </a:r>
            <a:r>
              <a:rPr sz="2200" dirty="0">
                <a:latin typeface="Microsoft Sans Serif"/>
                <a:cs typeface="Microsoft Sans Serif"/>
              </a:rPr>
              <a:t>second</a:t>
            </a:r>
            <a:r>
              <a:rPr sz="2200" spc="-114" dirty="0">
                <a:latin typeface="Microsoft Sans Serif"/>
                <a:cs typeface="Microsoft Sans Serif"/>
              </a:rPr>
              <a:t> </a:t>
            </a:r>
            <a:r>
              <a:rPr sz="2200" spc="-25" dirty="0">
                <a:latin typeface="Microsoft Sans Serif"/>
                <a:cs typeface="Microsoft Sans Serif"/>
              </a:rPr>
              <a:t>phase</a:t>
            </a:r>
            <a:r>
              <a:rPr sz="2200" spc="-125" dirty="0">
                <a:latin typeface="Microsoft Sans Serif"/>
                <a:cs typeface="Microsoft Sans Serif"/>
              </a:rPr>
              <a:t> </a:t>
            </a:r>
            <a:r>
              <a:rPr sz="2200" dirty="0">
                <a:latin typeface="Microsoft Sans Serif"/>
                <a:cs typeface="Microsoft Sans Serif"/>
              </a:rPr>
              <a:t>is</a:t>
            </a:r>
            <a:r>
              <a:rPr sz="2200" spc="-125" dirty="0">
                <a:latin typeface="Microsoft Sans Serif"/>
                <a:cs typeface="Microsoft Sans Serif"/>
              </a:rPr>
              <a:t> </a:t>
            </a:r>
            <a:r>
              <a:rPr sz="2200" dirty="0">
                <a:latin typeface="Microsoft Sans Serif"/>
                <a:cs typeface="Microsoft Sans Serif"/>
              </a:rPr>
              <a:t>Syntactic</a:t>
            </a:r>
            <a:r>
              <a:rPr sz="2200" spc="-120" dirty="0">
                <a:latin typeface="Microsoft Sans Serif"/>
                <a:cs typeface="Microsoft Sans Serif"/>
              </a:rPr>
              <a:t> </a:t>
            </a:r>
            <a:r>
              <a:rPr sz="2200" spc="-40" dirty="0">
                <a:latin typeface="Microsoft Sans Serif"/>
                <a:cs typeface="Microsoft Sans Serif"/>
              </a:rPr>
              <a:t>analysis.</a:t>
            </a:r>
            <a:r>
              <a:rPr sz="2200" spc="-125" dirty="0">
                <a:latin typeface="Microsoft Sans Serif"/>
                <a:cs typeface="Microsoft Sans Serif"/>
              </a:rPr>
              <a:t> </a:t>
            </a:r>
            <a:r>
              <a:rPr sz="2200" dirty="0">
                <a:latin typeface="Microsoft Sans Serif"/>
                <a:cs typeface="Microsoft Sans Serif"/>
              </a:rPr>
              <a:t>In</a:t>
            </a:r>
            <a:r>
              <a:rPr sz="2200" spc="-114" dirty="0">
                <a:latin typeface="Microsoft Sans Serif"/>
                <a:cs typeface="Microsoft Sans Serif"/>
              </a:rPr>
              <a:t> </a:t>
            </a:r>
            <a:r>
              <a:rPr sz="2200" spc="45" dirty="0">
                <a:latin typeface="Microsoft Sans Serif"/>
                <a:cs typeface="Microsoft Sans Serif"/>
              </a:rPr>
              <a:t>this </a:t>
            </a:r>
            <a:r>
              <a:rPr sz="2200" spc="-35" dirty="0">
                <a:latin typeface="Microsoft Sans Serif"/>
                <a:cs typeface="Microsoft Sans Serif"/>
              </a:rPr>
              <a:t>phase,</a:t>
            </a:r>
            <a:r>
              <a:rPr sz="2200" spc="-114" dirty="0">
                <a:latin typeface="Microsoft Sans Serif"/>
                <a:cs typeface="Microsoft Sans Serif"/>
              </a:rPr>
              <a:t> </a:t>
            </a:r>
            <a:r>
              <a:rPr sz="2200" spc="110" dirty="0">
                <a:latin typeface="Microsoft Sans Serif"/>
                <a:cs typeface="Microsoft Sans Serif"/>
              </a:rPr>
              <a:t>the</a:t>
            </a:r>
            <a:r>
              <a:rPr sz="2200" spc="-114" dirty="0">
                <a:latin typeface="Microsoft Sans Serif"/>
                <a:cs typeface="Microsoft Sans Serif"/>
              </a:rPr>
              <a:t> </a:t>
            </a:r>
            <a:r>
              <a:rPr sz="2200" dirty="0">
                <a:latin typeface="Microsoft Sans Serif"/>
                <a:cs typeface="Microsoft Sans Serif"/>
              </a:rPr>
              <a:t>sentence</a:t>
            </a:r>
            <a:r>
              <a:rPr sz="2200" spc="-110" dirty="0">
                <a:latin typeface="Microsoft Sans Serif"/>
                <a:cs typeface="Microsoft Sans Serif"/>
              </a:rPr>
              <a:t> </a:t>
            </a:r>
            <a:r>
              <a:rPr sz="2200" dirty="0">
                <a:latin typeface="Microsoft Sans Serif"/>
                <a:cs typeface="Microsoft Sans Serif"/>
              </a:rPr>
              <a:t>is</a:t>
            </a:r>
            <a:r>
              <a:rPr sz="2200" spc="-100" dirty="0">
                <a:latin typeface="Microsoft Sans Serif"/>
                <a:cs typeface="Microsoft Sans Serif"/>
              </a:rPr>
              <a:t> </a:t>
            </a:r>
            <a:r>
              <a:rPr sz="2200" dirty="0">
                <a:latin typeface="Microsoft Sans Serif"/>
                <a:cs typeface="Microsoft Sans Serif"/>
              </a:rPr>
              <a:t>checked</a:t>
            </a:r>
            <a:r>
              <a:rPr sz="2200" spc="-110" dirty="0">
                <a:latin typeface="Microsoft Sans Serif"/>
                <a:cs typeface="Microsoft Sans Serif"/>
              </a:rPr>
              <a:t> </a:t>
            </a:r>
            <a:r>
              <a:rPr sz="2200" spc="90" dirty="0">
                <a:latin typeface="Microsoft Sans Serif"/>
                <a:cs typeface="Microsoft Sans Serif"/>
              </a:rPr>
              <a:t>whether</a:t>
            </a:r>
            <a:r>
              <a:rPr sz="2200" spc="-105" dirty="0">
                <a:latin typeface="Microsoft Sans Serif"/>
                <a:cs typeface="Microsoft Sans Serif"/>
              </a:rPr>
              <a:t> </a:t>
            </a:r>
            <a:r>
              <a:rPr sz="2200" spc="190" dirty="0">
                <a:latin typeface="Microsoft Sans Serif"/>
                <a:cs typeface="Microsoft Sans Serif"/>
              </a:rPr>
              <a:t>it</a:t>
            </a:r>
            <a:r>
              <a:rPr sz="2200" spc="-105" dirty="0">
                <a:latin typeface="Microsoft Sans Serif"/>
                <a:cs typeface="Microsoft Sans Serif"/>
              </a:rPr>
              <a:t> </a:t>
            </a:r>
            <a:r>
              <a:rPr sz="2200" dirty="0">
                <a:latin typeface="Microsoft Sans Serif"/>
                <a:cs typeface="Microsoft Sans Serif"/>
              </a:rPr>
              <a:t>is</a:t>
            </a:r>
            <a:r>
              <a:rPr sz="2200" spc="-110" dirty="0">
                <a:latin typeface="Microsoft Sans Serif"/>
                <a:cs typeface="Microsoft Sans Serif"/>
              </a:rPr>
              <a:t> </a:t>
            </a:r>
            <a:r>
              <a:rPr sz="2200" spc="40" dirty="0">
                <a:latin typeface="Microsoft Sans Serif"/>
                <a:cs typeface="Microsoft Sans Serif"/>
              </a:rPr>
              <a:t>well- </a:t>
            </a:r>
            <a:r>
              <a:rPr sz="2200" spc="100" dirty="0">
                <a:latin typeface="Microsoft Sans Serif"/>
                <a:cs typeface="Microsoft Sans Serif"/>
              </a:rPr>
              <a:t>formed</a:t>
            </a:r>
            <a:r>
              <a:rPr sz="2200" spc="-90" dirty="0">
                <a:latin typeface="Microsoft Sans Serif"/>
                <a:cs typeface="Microsoft Sans Serif"/>
              </a:rPr>
              <a:t> </a:t>
            </a:r>
            <a:r>
              <a:rPr sz="2200" spc="105" dirty="0">
                <a:latin typeface="Microsoft Sans Serif"/>
                <a:cs typeface="Microsoft Sans Serif"/>
              </a:rPr>
              <a:t>or</a:t>
            </a:r>
            <a:r>
              <a:rPr sz="2200" spc="-85" dirty="0">
                <a:latin typeface="Microsoft Sans Serif"/>
                <a:cs typeface="Microsoft Sans Serif"/>
              </a:rPr>
              <a:t> </a:t>
            </a:r>
            <a:r>
              <a:rPr sz="2200" spc="60" dirty="0">
                <a:latin typeface="Microsoft Sans Serif"/>
                <a:cs typeface="Microsoft Sans Serif"/>
              </a:rPr>
              <a:t>not.</a:t>
            </a:r>
            <a:endParaRPr sz="2200" dirty="0">
              <a:latin typeface="Microsoft Sans Serif"/>
              <a:cs typeface="Microsoft Sans Serif"/>
            </a:endParaRPr>
          </a:p>
          <a:p>
            <a:pPr marL="12700" marR="16510" algn="just">
              <a:lnSpc>
                <a:spcPct val="100000"/>
              </a:lnSpc>
              <a:spcBef>
                <a:spcPts val="800"/>
              </a:spcBef>
            </a:pPr>
            <a:endParaRPr lang="en-US" sz="2200" spc="-35" dirty="0">
              <a:latin typeface="Microsoft Sans Serif"/>
              <a:cs typeface="Microsoft Sans Serif"/>
            </a:endParaRPr>
          </a:p>
          <a:p>
            <a:pPr marL="12700" marR="16510" algn="just">
              <a:lnSpc>
                <a:spcPct val="100000"/>
              </a:lnSpc>
              <a:spcBef>
                <a:spcPts val="800"/>
              </a:spcBef>
            </a:pPr>
            <a:r>
              <a:rPr sz="2200" spc="-35" dirty="0">
                <a:latin typeface="Microsoft Sans Serif"/>
                <a:cs typeface="Microsoft Sans Serif"/>
              </a:rPr>
              <a:t>The</a:t>
            </a:r>
            <a:r>
              <a:rPr sz="2200" spc="-85" dirty="0">
                <a:latin typeface="Microsoft Sans Serif"/>
                <a:cs typeface="Microsoft Sans Serif"/>
              </a:rPr>
              <a:t> </a:t>
            </a:r>
            <a:r>
              <a:rPr sz="2200" spc="100" dirty="0">
                <a:latin typeface="Microsoft Sans Serif"/>
                <a:cs typeface="Microsoft Sans Serif"/>
              </a:rPr>
              <a:t>word</a:t>
            </a:r>
            <a:r>
              <a:rPr sz="2200" spc="-95" dirty="0">
                <a:latin typeface="Microsoft Sans Serif"/>
                <a:cs typeface="Microsoft Sans Serif"/>
              </a:rPr>
              <a:t> </a:t>
            </a:r>
            <a:r>
              <a:rPr sz="2200" spc="50" dirty="0">
                <a:latin typeface="Microsoft Sans Serif"/>
                <a:cs typeface="Microsoft Sans Serif"/>
              </a:rPr>
              <a:t>arrangement</a:t>
            </a:r>
            <a:r>
              <a:rPr sz="2200" spc="-100" dirty="0">
                <a:latin typeface="Microsoft Sans Serif"/>
                <a:cs typeface="Microsoft Sans Serif"/>
              </a:rPr>
              <a:t> </a:t>
            </a:r>
            <a:r>
              <a:rPr sz="2200" spc="-40" dirty="0">
                <a:latin typeface="Microsoft Sans Serif"/>
                <a:cs typeface="Microsoft Sans Serif"/>
              </a:rPr>
              <a:t>is</a:t>
            </a:r>
            <a:r>
              <a:rPr sz="2200" spc="-85" dirty="0">
                <a:latin typeface="Microsoft Sans Serif"/>
                <a:cs typeface="Microsoft Sans Serif"/>
              </a:rPr>
              <a:t> </a:t>
            </a:r>
            <a:r>
              <a:rPr sz="2200" spc="55" dirty="0">
                <a:latin typeface="Microsoft Sans Serif"/>
                <a:cs typeface="Microsoft Sans Serif"/>
              </a:rPr>
              <a:t>studied</a:t>
            </a:r>
            <a:r>
              <a:rPr sz="2200" spc="-85" dirty="0">
                <a:latin typeface="Microsoft Sans Serif"/>
                <a:cs typeface="Microsoft Sans Serif"/>
              </a:rPr>
              <a:t> </a:t>
            </a:r>
            <a:r>
              <a:rPr sz="2200" spc="5" dirty="0">
                <a:latin typeface="Microsoft Sans Serif"/>
                <a:cs typeface="Microsoft Sans Serif"/>
              </a:rPr>
              <a:t>and</a:t>
            </a:r>
            <a:r>
              <a:rPr sz="2200" spc="-95" dirty="0">
                <a:latin typeface="Microsoft Sans Serif"/>
                <a:cs typeface="Microsoft Sans Serif"/>
              </a:rPr>
              <a:t> </a:t>
            </a:r>
            <a:r>
              <a:rPr sz="2200" spc="-105" dirty="0">
                <a:latin typeface="Microsoft Sans Serif"/>
                <a:cs typeface="Microsoft Sans Serif"/>
              </a:rPr>
              <a:t>a</a:t>
            </a:r>
            <a:r>
              <a:rPr sz="2200" spc="-95" dirty="0">
                <a:latin typeface="Microsoft Sans Serif"/>
                <a:cs typeface="Microsoft Sans Serif"/>
              </a:rPr>
              <a:t> </a:t>
            </a:r>
            <a:r>
              <a:rPr sz="2200" spc="25" dirty="0">
                <a:latin typeface="Microsoft Sans Serif"/>
                <a:cs typeface="Microsoft Sans Serif"/>
              </a:rPr>
              <a:t>syntactic</a:t>
            </a:r>
            <a:r>
              <a:rPr sz="2200" spc="-15" dirty="0">
                <a:latin typeface="Microsoft Sans Serif"/>
                <a:cs typeface="Microsoft Sans Serif"/>
              </a:rPr>
              <a:t> </a:t>
            </a:r>
            <a:r>
              <a:rPr sz="2200" spc="55" dirty="0">
                <a:latin typeface="Microsoft Sans Serif"/>
                <a:cs typeface="Microsoft Sans Serif"/>
              </a:rPr>
              <a:t>relationship</a:t>
            </a:r>
            <a:r>
              <a:rPr sz="2200" spc="-95" dirty="0">
                <a:latin typeface="Microsoft Sans Serif"/>
                <a:cs typeface="Microsoft Sans Serif"/>
              </a:rPr>
              <a:t> </a:t>
            </a:r>
            <a:r>
              <a:rPr sz="2200" spc="-40" dirty="0">
                <a:latin typeface="Microsoft Sans Serif"/>
                <a:cs typeface="Microsoft Sans Serif"/>
              </a:rPr>
              <a:t>is</a:t>
            </a:r>
            <a:r>
              <a:rPr sz="2200" spc="-95" dirty="0">
                <a:latin typeface="Microsoft Sans Serif"/>
                <a:cs typeface="Microsoft Sans Serif"/>
              </a:rPr>
              <a:t> </a:t>
            </a:r>
            <a:r>
              <a:rPr sz="2200" spc="95" dirty="0">
                <a:latin typeface="Microsoft Sans Serif"/>
                <a:cs typeface="Microsoft Sans Serif"/>
              </a:rPr>
              <a:t>found</a:t>
            </a:r>
            <a:r>
              <a:rPr sz="2200" spc="-85" dirty="0">
                <a:latin typeface="Microsoft Sans Serif"/>
                <a:cs typeface="Microsoft Sans Serif"/>
              </a:rPr>
              <a:t> </a:t>
            </a:r>
            <a:r>
              <a:rPr sz="2200" spc="75" dirty="0">
                <a:latin typeface="Microsoft Sans Serif"/>
                <a:cs typeface="Microsoft Sans Serif"/>
              </a:rPr>
              <a:t>between</a:t>
            </a:r>
            <a:r>
              <a:rPr sz="2200" spc="-85" dirty="0">
                <a:latin typeface="Microsoft Sans Serif"/>
                <a:cs typeface="Microsoft Sans Serif"/>
              </a:rPr>
              <a:t> </a:t>
            </a:r>
            <a:r>
              <a:rPr sz="2200" spc="60" dirty="0">
                <a:latin typeface="Microsoft Sans Serif"/>
                <a:cs typeface="Microsoft Sans Serif"/>
              </a:rPr>
              <a:t>them.</a:t>
            </a:r>
            <a:r>
              <a:rPr sz="2200" spc="-105" dirty="0">
                <a:latin typeface="Microsoft Sans Serif"/>
                <a:cs typeface="Microsoft Sans Serif"/>
              </a:rPr>
              <a:t> </a:t>
            </a:r>
            <a:r>
              <a:rPr sz="2200" spc="145" dirty="0">
                <a:latin typeface="Microsoft Sans Serif"/>
                <a:cs typeface="Microsoft Sans Serif"/>
              </a:rPr>
              <a:t>It</a:t>
            </a:r>
            <a:r>
              <a:rPr sz="2200" spc="-100" dirty="0">
                <a:latin typeface="Microsoft Sans Serif"/>
                <a:cs typeface="Microsoft Sans Serif"/>
              </a:rPr>
              <a:t> </a:t>
            </a:r>
            <a:r>
              <a:rPr sz="2200" spc="-40" dirty="0">
                <a:latin typeface="Microsoft Sans Serif"/>
                <a:cs typeface="Microsoft Sans Serif"/>
              </a:rPr>
              <a:t>is</a:t>
            </a:r>
            <a:r>
              <a:rPr sz="2200" spc="-85" dirty="0">
                <a:latin typeface="Microsoft Sans Serif"/>
                <a:cs typeface="Microsoft Sans Serif"/>
              </a:rPr>
              <a:t> </a:t>
            </a:r>
            <a:r>
              <a:rPr sz="2200" spc="-10" dirty="0">
                <a:latin typeface="Microsoft Sans Serif"/>
                <a:cs typeface="Microsoft Sans Serif"/>
              </a:rPr>
              <a:t>checked</a:t>
            </a:r>
            <a:r>
              <a:rPr sz="2200" spc="30" dirty="0">
                <a:latin typeface="Microsoft Sans Serif"/>
                <a:cs typeface="Microsoft Sans Serif"/>
              </a:rPr>
              <a:t> </a:t>
            </a:r>
            <a:r>
              <a:rPr sz="2200" spc="155" dirty="0">
                <a:latin typeface="Microsoft Sans Serif"/>
                <a:cs typeface="Microsoft Sans Serif"/>
              </a:rPr>
              <a:t>for</a:t>
            </a:r>
            <a:r>
              <a:rPr sz="2200" spc="-90" dirty="0">
                <a:latin typeface="Microsoft Sans Serif"/>
                <a:cs typeface="Microsoft Sans Serif"/>
              </a:rPr>
              <a:t> </a:t>
            </a:r>
            <a:r>
              <a:rPr sz="2200" spc="100" dirty="0">
                <a:latin typeface="Microsoft Sans Serif"/>
                <a:cs typeface="Microsoft Sans Serif"/>
              </a:rPr>
              <a:t>word</a:t>
            </a:r>
            <a:r>
              <a:rPr sz="2200" spc="-85" dirty="0">
                <a:latin typeface="Microsoft Sans Serif"/>
                <a:cs typeface="Microsoft Sans Serif"/>
              </a:rPr>
              <a:t> </a:t>
            </a:r>
            <a:r>
              <a:rPr sz="2200" spc="35" dirty="0">
                <a:latin typeface="Microsoft Sans Serif"/>
                <a:cs typeface="Microsoft Sans Serif"/>
              </a:rPr>
              <a:t>arrangements</a:t>
            </a:r>
            <a:r>
              <a:rPr sz="2200" spc="-95" dirty="0">
                <a:latin typeface="Microsoft Sans Serif"/>
                <a:cs typeface="Microsoft Sans Serif"/>
              </a:rPr>
              <a:t> </a:t>
            </a:r>
            <a:r>
              <a:rPr sz="2200" spc="5" dirty="0">
                <a:latin typeface="Microsoft Sans Serif"/>
                <a:cs typeface="Microsoft Sans Serif"/>
              </a:rPr>
              <a:t>and</a:t>
            </a:r>
            <a:r>
              <a:rPr sz="2200" spc="-100" dirty="0">
                <a:latin typeface="Microsoft Sans Serif"/>
                <a:cs typeface="Microsoft Sans Serif"/>
              </a:rPr>
              <a:t> </a:t>
            </a:r>
            <a:r>
              <a:rPr sz="2200" spc="20" dirty="0">
                <a:latin typeface="Microsoft Sans Serif"/>
                <a:cs typeface="Microsoft Sans Serif"/>
              </a:rPr>
              <a:t>grammar.</a:t>
            </a:r>
            <a:endParaRPr sz="2200" dirty="0">
              <a:latin typeface="Microsoft Sans Serif"/>
              <a:cs typeface="Microsoft Sans Serif"/>
            </a:endParaRPr>
          </a:p>
          <a:p>
            <a:pPr marL="12700" marR="118110" algn="just">
              <a:lnSpc>
                <a:spcPct val="100000"/>
              </a:lnSpc>
              <a:spcBef>
                <a:spcPts val="810"/>
              </a:spcBef>
            </a:pPr>
            <a:endParaRPr lang="en-US" sz="2200" dirty="0">
              <a:latin typeface="Microsoft Sans Serif"/>
              <a:cs typeface="Microsoft Sans Serif"/>
            </a:endParaRPr>
          </a:p>
          <a:p>
            <a:pPr marL="12700" marR="118110" algn="just">
              <a:lnSpc>
                <a:spcPct val="100000"/>
              </a:lnSpc>
              <a:spcBef>
                <a:spcPts val="810"/>
              </a:spcBef>
            </a:pPr>
            <a:r>
              <a:rPr sz="2200" dirty="0">
                <a:latin typeface="Microsoft Sans Serif"/>
                <a:cs typeface="Microsoft Sans Serif"/>
              </a:rPr>
              <a:t>For</a:t>
            </a:r>
            <a:r>
              <a:rPr sz="2200" spc="-65" dirty="0">
                <a:latin typeface="Microsoft Sans Serif"/>
                <a:cs typeface="Microsoft Sans Serif"/>
              </a:rPr>
              <a:t> </a:t>
            </a:r>
            <a:r>
              <a:rPr sz="2200" dirty="0">
                <a:latin typeface="Microsoft Sans Serif"/>
                <a:cs typeface="Microsoft Sans Serif"/>
              </a:rPr>
              <a:t>example,</a:t>
            </a:r>
            <a:r>
              <a:rPr sz="2200" spc="-80" dirty="0">
                <a:latin typeface="Microsoft Sans Serif"/>
                <a:cs typeface="Microsoft Sans Serif"/>
              </a:rPr>
              <a:t> </a:t>
            </a:r>
            <a:r>
              <a:rPr sz="2200" spc="114" dirty="0">
                <a:latin typeface="Microsoft Sans Serif"/>
                <a:cs typeface="Microsoft Sans Serif"/>
              </a:rPr>
              <a:t>the</a:t>
            </a:r>
            <a:r>
              <a:rPr sz="2200" spc="-65" dirty="0">
                <a:latin typeface="Microsoft Sans Serif"/>
                <a:cs typeface="Microsoft Sans Serif"/>
              </a:rPr>
              <a:t> </a:t>
            </a:r>
            <a:r>
              <a:rPr sz="2200" dirty="0">
                <a:latin typeface="Microsoft Sans Serif"/>
                <a:cs typeface="Microsoft Sans Serif"/>
              </a:rPr>
              <a:t>sentence</a:t>
            </a:r>
            <a:r>
              <a:rPr sz="2200" spc="-70" dirty="0">
                <a:latin typeface="Microsoft Sans Serif"/>
                <a:cs typeface="Microsoft Sans Serif"/>
              </a:rPr>
              <a:t> </a:t>
            </a:r>
            <a:r>
              <a:rPr sz="2200" spc="60" dirty="0">
                <a:latin typeface="Microsoft Sans Serif"/>
                <a:cs typeface="Microsoft Sans Serif"/>
              </a:rPr>
              <a:t>“Delhi</a:t>
            </a:r>
            <a:r>
              <a:rPr sz="2200" spc="-65" dirty="0">
                <a:latin typeface="Microsoft Sans Serif"/>
                <a:cs typeface="Microsoft Sans Serif"/>
              </a:rPr>
              <a:t> </a:t>
            </a:r>
            <a:r>
              <a:rPr sz="2200" dirty="0">
                <a:latin typeface="Microsoft Sans Serif"/>
                <a:cs typeface="Microsoft Sans Serif"/>
              </a:rPr>
              <a:t>goes</a:t>
            </a:r>
            <a:r>
              <a:rPr sz="2200" spc="-70" dirty="0">
                <a:latin typeface="Microsoft Sans Serif"/>
                <a:cs typeface="Microsoft Sans Serif"/>
              </a:rPr>
              <a:t> </a:t>
            </a:r>
            <a:r>
              <a:rPr sz="2200" spc="195" dirty="0">
                <a:latin typeface="Microsoft Sans Serif"/>
                <a:cs typeface="Microsoft Sans Serif"/>
              </a:rPr>
              <a:t>to</a:t>
            </a:r>
            <a:r>
              <a:rPr sz="2200" spc="-70" dirty="0">
                <a:latin typeface="Microsoft Sans Serif"/>
                <a:cs typeface="Microsoft Sans Serif"/>
              </a:rPr>
              <a:t> </a:t>
            </a:r>
            <a:r>
              <a:rPr sz="2200" spc="95" dirty="0">
                <a:latin typeface="Microsoft Sans Serif"/>
                <a:cs typeface="Microsoft Sans Serif"/>
              </a:rPr>
              <a:t>him”</a:t>
            </a:r>
            <a:r>
              <a:rPr sz="2200" spc="-75" dirty="0">
                <a:latin typeface="Microsoft Sans Serif"/>
                <a:cs typeface="Microsoft Sans Serif"/>
              </a:rPr>
              <a:t> </a:t>
            </a:r>
            <a:r>
              <a:rPr sz="2200" spc="-25" dirty="0">
                <a:latin typeface="Microsoft Sans Serif"/>
                <a:cs typeface="Microsoft Sans Serif"/>
              </a:rPr>
              <a:t>is </a:t>
            </a:r>
            <a:r>
              <a:rPr sz="2200" spc="55" dirty="0">
                <a:latin typeface="Microsoft Sans Serif"/>
                <a:cs typeface="Microsoft Sans Serif"/>
              </a:rPr>
              <a:t>rejected</a:t>
            </a:r>
            <a:r>
              <a:rPr sz="2200" spc="10" dirty="0">
                <a:latin typeface="Microsoft Sans Serif"/>
                <a:cs typeface="Microsoft Sans Serif"/>
              </a:rPr>
              <a:t> </a:t>
            </a:r>
            <a:r>
              <a:rPr sz="2200" dirty="0">
                <a:latin typeface="Microsoft Sans Serif"/>
                <a:cs typeface="Microsoft Sans Serif"/>
              </a:rPr>
              <a:t>by</a:t>
            </a:r>
            <a:r>
              <a:rPr sz="2200" spc="10" dirty="0">
                <a:latin typeface="Microsoft Sans Serif"/>
                <a:cs typeface="Microsoft Sans Serif"/>
              </a:rPr>
              <a:t> </a:t>
            </a:r>
            <a:r>
              <a:rPr sz="2200" spc="110" dirty="0">
                <a:latin typeface="Microsoft Sans Serif"/>
                <a:cs typeface="Microsoft Sans Serif"/>
              </a:rPr>
              <a:t>the</a:t>
            </a:r>
            <a:r>
              <a:rPr sz="2200" spc="-5" dirty="0">
                <a:latin typeface="Microsoft Sans Serif"/>
                <a:cs typeface="Microsoft Sans Serif"/>
              </a:rPr>
              <a:t> </a:t>
            </a:r>
            <a:r>
              <a:rPr sz="2200" dirty="0">
                <a:latin typeface="Microsoft Sans Serif"/>
                <a:cs typeface="Microsoft Sans Serif"/>
              </a:rPr>
              <a:t>syntactic </a:t>
            </a:r>
            <a:r>
              <a:rPr sz="2200" spc="-10" dirty="0">
                <a:latin typeface="Microsoft Sans Serif"/>
                <a:cs typeface="Microsoft Sans Serif"/>
              </a:rPr>
              <a:t>parser.</a:t>
            </a:r>
            <a:endParaRPr sz="2200" dirty="0">
              <a:latin typeface="Microsoft Sans Serif"/>
              <a:cs typeface="Microsoft Sans Serif"/>
            </a:endParaRPr>
          </a:p>
        </p:txBody>
      </p:sp>
      <p:sp>
        <p:nvSpPr>
          <p:cNvPr id="5" name="object 5"/>
          <p:cNvSpPr txBox="1"/>
          <p:nvPr/>
        </p:nvSpPr>
        <p:spPr>
          <a:xfrm>
            <a:off x="535940" y="2791701"/>
            <a:ext cx="140970" cy="421640"/>
          </a:xfrm>
          <a:prstGeom prst="rect">
            <a:avLst/>
          </a:prstGeom>
        </p:spPr>
        <p:txBody>
          <a:bodyPr vert="horz" wrap="square" lIns="0" tIns="12700" rIns="0" bIns="0" rtlCol="0">
            <a:spAutoFit/>
          </a:bodyPr>
          <a:lstStyle/>
          <a:p>
            <a:pPr marL="12700">
              <a:lnSpc>
                <a:spcPct val="100000"/>
              </a:lnSpc>
              <a:spcBef>
                <a:spcPts val="100"/>
              </a:spcBef>
            </a:pPr>
            <a:r>
              <a:rPr sz="2600" spc="-50" dirty="0">
                <a:solidFill>
                  <a:srgbClr val="6697CC"/>
                </a:solidFill>
                <a:latin typeface="Arial"/>
                <a:cs typeface="Arial"/>
              </a:rPr>
              <a:t>•</a:t>
            </a:r>
            <a:endParaRPr sz="2600" dirty="0">
              <a:latin typeface="Arial"/>
              <a:cs typeface="Arial"/>
            </a:endParaRPr>
          </a:p>
        </p:txBody>
      </p:sp>
      <p:sp>
        <p:nvSpPr>
          <p:cNvPr id="9" name="Rectangle 8"/>
          <p:cNvSpPr/>
          <p:nvPr/>
        </p:nvSpPr>
        <p:spPr>
          <a:xfrm flipH="1">
            <a:off x="466725" y="4343400"/>
            <a:ext cx="323850" cy="492443"/>
          </a:xfrm>
          <a:prstGeom prst="rect">
            <a:avLst/>
          </a:prstGeom>
        </p:spPr>
        <p:txBody>
          <a:bodyPr wrap="square">
            <a:spAutoFit/>
          </a:bodyPr>
          <a:lstStyle/>
          <a:p>
            <a:pPr marL="12700">
              <a:lnSpc>
                <a:spcPct val="100000"/>
              </a:lnSpc>
              <a:spcBef>
                <a:spcPts val="100"/>
              </a:spcBef>
            </a:pPr>
            <a:r>
              <a:rPr lang="en-US" sz="2600" spc="-50" dirty="0">
                <a:solidFill>
                  <a:srgbClr val="6697CC"/>
                </a:solidFill>
                <a:latin typeface="Arial"/>
                <a:cs typeface="Arial"/>
              </a:rPr>
              <a:t>•</a:t>
            </a:r>
            <a:endParaRPr lang="en-US" sz="2600" dirty="0">
              <a:latin typeface="Arial"/>
              <a:cs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28650" y="767580"/>
            <a:ext cx="7886700" cy="520655"/>
          </a:xfrm>
          <a:prstGeom prst="rect">
            <a:avLst/>
          </a:prstGeom>
        </p:spPr>
        <p:txBody>
          <a:bodyPr vert="horz" wrap="square" lIns="0" tIns="12700" rIns="0" bIns="0" rtlCol="0">
            <a:spAutoFit/>
          </a:bodyPr>
          <a:lstStyle/>
          <a:p>
            <a:pPr marL="12700">
              <a:lnSpc>
                <a:spcPct val="100000"/>
              </a:lnSpc>
              <a:spcBef>
                <a:spcPts val="100"/>
              </a:spcBef>
            </a:pPr>
            <a:r>
              <a:rPr dirty="0">
                <a:solidFill>
                  <a:srgbClr val="FF0000"/>
                </a:solidFill>
              </a:rPr>
              <a:t>Semantic</a:t>
            </a:r>
            <a:r>
              <a:rPr spc="-229" dirty="0">
                <a:solidFill>
                  <a:srgbClr val="FF0000"/>
                </a:solidFill>
              </a:rPr>
              <a:t> </a:t>
            </a:r>
            <a:r>
              <a:rPr spc="-20" dirty="0">
                <a:solidFill>
                  <a:srgbClr val="FF0000"/>
                </a:solidFill>
              </a:rPr>
              <a:t>Analysis</a:t>
            </a:r>
          </a:p>
        </p:txBody>
      </p:sp>
      <p:sp>
        <p:nvSpPr>
          <p:cNvPr id="3" name="object 3"/>
          <p:cNvSpPr txBox="1"/>
          <p:nvPr/>
        </p:nvSpPr>
        <p:spPr>
          <a:xfrm>
            <a:off x="535940" y="1500022"/>
            <a:ext cx="140970" cy="421640"/>
          </a:xfrm>
          <a:prstGeom prst="rect">
            <a:avLst/>
          </a:prstGeom>
        </p:spPr>
        <p:txBody>
          <a:bodyPr vert="horz" wrap="square" lIns="0" tIns="12700" rIns="0" bIns="0" rtlCol="0">
            <a:spAutoFit/>
          </a:bodyPr>
          <a:lstStyle/>
          <a:p>
            <a:pPr marL="12700">
              <a:lnSpc>
                <a:spcPct val="100000"/>
              </a:lnSpc>
              <a:spcBef>
                <a:spcPts val="100"/>
              </a:spcBef>
            </a:pPr>
            <a:r>
              <a:rPr sz="2600" spc="-50" dirty="0">
                <a:solidFill>
                  <a:srgbClr val="6697CC"/>
                </a:solidFill>
                <a:latin typeface="Arial"/>
                <a:cs typeface="Arial"/>
              </a:rPr>
              <a:t>•</a:t>
            </a:r>
            <a:endParaRPr sz="2600">
              <a:latin typeface="Arial"/>
              <a:cs typeface="Arial"/>
            </a:endParaRPr>
          </a:p>
        </p:txBody>
      </p:sp>
      <p:sp>
        <p:nvSpPr>
          <p:cNvPr id="4" name="object 4"/>
          <p:cNvSpPr txBox="1"/>
          <p:nvPr/>
        </p:nvSpPr>
        <p:spPr>
          <a:xfrm>
            <a:off x="879017" y="1519097"/>
            <a:ext cx="7729855" cy="4587153"/>
          </a:xfrm>
          <a:prstGeom prst="rect">
            <a:avLst/>
          </a:prstGeom>
        </p:spPr>
        <p:txBody>
          <a:bodyPr vert="horz" wrap="square" lIns="0" tIns="11430" rIns="0" bIns="0" rtlCol="0">
            <a:spAutoFit/>
          </a:bodyPr>
          <a:lstStyle/>
          <a:p>
            <a:pPr marL="12700" marR="222885" algn="just">
              <a:lnSpc>
                <a:spcPct val="100200"/>
              </a:lnSpc>
              <a:spcBef>
                <a:spcPts val="90"/>
              </a:spcBef>
            </a:pPr>
            <a:r>
              <a:rPr sz="2200" spc="-10" dirty="0">
                <a:latin typeface="Microsoft Sans Serif"/>
                <a:cs typeface="Microsoft Sans Serif"/>
              </a:rPr>
              <a:t>The</a:t>
            </a:r>
            <a:r>
              <a:rPr sz="2200" spc="-114" dirty="0">
                <a:latin typeface="Microsoft Sans Serif"/>
                <a:cs typeface="Microsoft Sans Serif"/>
              </a:rPr>
              <a:t> </a:t>
            </a:r>
            <a:r>
              <a:rPr sz="2200" spc="120" dirty="0">
                <a:latin typeface="Microsoft Sans Serif"/>
                <a:cs typeface="Microsoft Sans Serif"/>
              </a:rPr>
              <a:t>third</a:t>
            </a:r>
            <a:r>
              <a:rPr sz="2200" spc="-114" dirty="0">
                <a:latin typeface="Microsoft Sans Serif"/>
                <a:cs typeface="Microsoft Sans Serif"/>
              </a:rPr>
              <a:t> </a:t>
            </a:r>
            <a:r>
              <a:rPr sz="2200" spc="-20" dirty="0">
                <a:latin typeface="Microsoft Sans Serif"/>
                <a:cs typeface="Microsoft Sans Serif"/>
              </a:rPr>
              <a:t>phase</a:t>
            </a:r>
            <a:r>
              <a:rPr sz="2200" spc="-120" dirty="0">
                <a:latin typeface="Microsoft Sans Serif"/>
                <a:cs typeface="Microsoft Sans Serif"/>
              </a:rPr>
              <a:t> </a:t>
            </a:r>
            <a:r>
              <a:rPr sz="2200" dirty="0">
                <a:latin typeface="Microsoft Sans Serif"/>
                <a:cs typeface="Microsoft Sans Serif"/>
              </a:rPr>
              <a:t>is</a:t>
            </a:r>
            <a:r>
              <a:rPr sz="2200" spc="-125" dirty="0">
                <a:latin typeface="Microsoft Sans Serif"/>
                <a:cs typeface="Microsoft Sans Serif"/>
              </a:rPr>
              <a:t> </a:t>
            </a:r>
            <a:r>
              <a:rPr sz="2200" spc="-10" dirty="0">
                <a:latin typeface="Microsoft Sans Serif"/>
                <a:cs typeface="Microsoft Sans Serif"/>
              </a:rPr>
              <a:t>Semantic</a:t>
            </a:r>
            <a:r>
              <a:rPr sz="2200" spc="-120" dirty="0">
                <a:latin typeface="Microsoft Sans Serif"/>
                <a:cs typeface="Microsoft Sans Serif"/>
              </a:rPr>
              <a:t> </a:t>
            </a:r>
            <a:r>
              <a:rPr sz="2200" spc="-30" dirty="0">
                <a:latin typeface="Microsoft Sans Serif"/>
                <a:cs typeface="Microsoft Sans Serif"/>
              </a:rPr>
              <a:t>Analysis.</a:t>
            </a:r>
            <a:r>
              <a:rPr sz="2200" spc="-125" dirty="0">
                <a:latin typeface="Microsoft Sans Serif"/>
                <a:cs typeface="Microsoft Sans Serif"/>
              </a:rPr>
              <a:t> </a:t>
            </a:r>
            <a:r>
              <a:rPr sz="2200" dirty="0">
                <a:latin typeface="Microsoft Sans Serif"/>
                <a:cs typeface="Microsoft Sans Serif"/>
              </a:rPr>
              <a:t>In</a:t>
            </a:r>
            <a:r>
              <a:rPr sz="2200" spc="-110" dirty="0">
                <a:latin typeface="Microsoft Sans Serif"/>
                <a:cs typeface="Microsoft Sans Serif"/>
              </a:rPr>
              <a:t> </a:t>
            </a:r>
            <a:r>
              <a:rPr sz="2200" spc="65" dirty="0">
                <a:latin typeface="Microsoft Sans Serif"/>
                <a:cs typeface="Microsoft Sans Serif"/>
              </a:rPr>
              <a:t>this</a:t>
            </a:r>
            <a:r>
              <a:rPr sz="2200" spc="-125" dirty="0">
                <a:latin typeface="Microsoft Sans Serif"/>
                <a:cs typeface="Microsoft Sans Serif"/>
              </a:rPr>
              <a:t> </a:t>
            </a:r>
            <a:r>
              <a:rPr sz="2200" spc="-10" dirty="0">
                <a:latin typeface="Microsoft Sans Serif"/>
                <a:cs typeface="Microsoft Sans Serif"/>
              </a:rPr>
              <a:t>phase, </a:t>
            </a:r>
            <a:r>
              <a:rPr sz="2200" spc="110" dirty="0">
                <a:latin typeface="Microsoft Sans Serif"/>
                <a:cs typeface="Microsoft Sans Serif"/>
              </a:rPr>
              <a:t>the</a:t>
            </a:r>
            <a:r>
              <a:rPr sz="2200" spc="-75" dirty="0">
                <a:latin typeface="Microsoft Sans Serif"/>
                <a:cs typeface="Microsoft Sans Serif"/>
              </a:rPr>
              <a:t> </a:t>
            </a:r>
            <a:r>
              <a:rPr sz="2200" dirty="0">
                <a:latin typeface="Microsoft Sans Serif"/>
                <a:cs typeface="Microsoft Sans Serif"/>
              </a:rPr>
              <a:t>sentence</a:t>
            </a:r>
            <a:r>
              <a:rPr sz="2200" spc="-70" dirty="0">
                <a:latin typeface="Microsoft Sans Serif"/>
                <a:cs typeface="Microsoft Sans Serif"/>
              </a:rPr>
              <a:t> </a:t>
            </a:r>
            <a:r>
              <a:rPr sz="2200" dirty="0">
                <a:latin typeface="Microsoft Sans Serif"/>
                <a:cs typeface="Microsoft Sans Serif"/>
              </a:rPr>
              <a:t>is</a:t>
            </a:r>
            <a:r>
              <a:rPr sz="2200" spc="-70" dirty="0">
                <a:latin typeface="Microsoft Sans Serif"/>
                <a:cs typeface="Microsoft Sans Serif"/>
              </a:rPr>
              <a:t> </a:t>
            </a:r>
            <a:r>
              <a:rPr sz="2200" dirty="0">
                <a:latin typeface="Microsoft Sans Serif"/>
                <a:cs typeface="Microsoft Sans Serif"/>
              </a:rPr>
              <a:t>checked</a:t>
            </a:r>
            <a:r>
              <a:rPr sz="2200" spc="-60" dirty="0">
                <a:latin typeface="Microsoft Sans Serif"/>
                <a:cs typeface="Microsoft Sans Serif"/>
              </a:rPr>
              <a:t> </a:t>
            </a:r>
            <a:r>
              <a:rPr sz="2200" spc="155" dirty="0">
                <a:latin typeface="Microsoft Sans Serif"/>
                <a:cs typeface="Microsoft Sans Serif"/>
              </a:rPr>
              <a:t>for</a:t>
            </a:r>
            <a:r>
              <a:rPr sz="2200" spc="-65" dirty="0">
                <a:latin typeface="Microsoft Sans Serif"/>
                <a:cs typeface="Microsoft Sans Serif"/>
              </a:rPr>
              <a:t> </a:t>
            </a:r>
            <a:r>
              <a:rPr sz="2200" spc="110" dirty="0">
                <a:latin typeface="Microsoft Sans Serif"/>
                <a:cs typeface="Microsoft Sans Serif"/>
              </a:rPr>
              <a:t>the</a:t>
            </a:r>
            <a:r>
              <a:rPr sz="2200" spc="-60" dirty="0">
                <a:latin typeface="Microsoft Sans Serif"/>
                <a:cs typeface="Microsoft Sans Serif"/>
              </a:rPr>
              <a:t> </a:t>
            </a:r>
            <a:r>
              <a:rPr sz="2200" spc="90" dirty="0">
                <a:latin typeface="Microsoft Sans Serif"/>
                <a:cs typeface="Microsoft Sans Serif"/>
              </a:rPr>
              <a:t>literal</a:t>
            </a:r>
            <a:r>
              <a:rPr sz="2200" spc="-70" dirty="0">
                <a:latin typeface="Microsoft Sans Serif"/>
                <a:cs typeface="Microsoft Sans Serif"/>
              </a:rPr>
              <a:t> </a:t>
            </a:r>
            <a:r>
              <a:rPr sz="2200" dirty="0">
                <a:latin typeface="Microsoft Sans Serif"/>
                <a:cs typeface="Microsoft Sans Serif"/>
              </a:rPr>
              <a:t>meaning</a:t>
            </a:r>
            <a:r>
              <a:rPr sz="2200" spc="-75" dirty="0">
                <a:latin typeface="Microsoft Sans Serif"/>
                <a:cs typeface="Microsoft Sans Serif"/>
              </a:rPr>
              <a:t> </a:t>
            </a:r>
            <a:r>
              <a:rPr sz="2200" spc="140" dirty="0">
                <a:latin typeface="Microsoft Sans Serif"/>
                <a:cs typeface="Microsoft Sans Serif"/>
              </a:rPr>
              <a:t>of </a:t>
            </a:r>
            <a:r>
              <a:rPr sz="2200" spc="-40" dirty="0">
                <a:latin typeface="Microsoft Sans Serif"/>
                <a:cs typeface="Microsoft Sans Serif"/>
              </a:rPr>
              <a:t>each</a:t>
            </a:r>
            <a:r>
              <a:rPr sz="2200" spc="-85" dirty="0">
                <a:latin typeface="Microsoft Sans Serif"/>
                <a:cs typeface="Microsoft Sans Serif"/>
              </a:rPr>
              <a:t> </a:t>
            </a:r>
            <a:r>
              <a:rPr sz="2200" spc="100" dirty="0">
                <a:latin typeface="Microsoft Sans Serif"/>
                <a:cs typeface="Microsoft Sans Serif"/>
              </a:rPr>
              <a:t>word</a:t>
            </a:r>
            <a:r>
              <a:rPr sz="2200" spc="-90" dirty="0">
                <a:latin typeface="Microsoft Sans Serif"/>
                <a:cs typeface="Microsoft Sans Serif"/>
              </a:rPr>
              <a:t> </a:t>
            </a:r>
            <a:r>
              <a:rPr sz="2200" dirty="0">
                <a:latin typeface="Microsoft Sans Serif"/>
                <a:cs typeface="Microsoft Sans Serif"/>
              </a:rPr>
              <a:t>and</a:t>
            </a:r>
            <a:r>
              <a:rPr sz="2200" spc="-75" dirty="0">
                <a:latin typeface="Microsoft Sans Serif"/>
                <a:cs typeface="Microsoft Sans Serif"/>
              </a:rPr>
              <a:t> </a:t>
            </a:r>
            <a:r>
              <a:rPr sz="2200" spc="105" dirty="0">
                <a:latin typeface="Microsoft Sans Serif"/>
                <a:cs typeface="Microsoft Sans Serif"/>
              </a:rPr>
              <a:t>their</a:t>
            </a:r>
            <a:r>
              <a:rPr sz="2200" spc="-85" dirty="0">
                <a:latin typeface="Microsoft Sans Serif"/>
                <a:cs typeface="Microsoft Sans Serif"/>
              </a:rPr>
              <a:t> </a:t>
            </a:r>
            <a:r>
              <a:rPr sz="2200" spc="50" dirty="0">
                <a:latin typeface="Microsoft Sans Serif"/>
                <a:cs typeface="Microsoft Sans Serif"/>
              </a:rPr>
              <a:t>arrangement</a:t>
            </a:r>
            <a:r>
              <a:rPr sz="2200" spc="-80" dirty="0">
                <a:latin typeface="Microsoft Sans Serif"/>
                <a:cs typeface="Microsoft Sans Serif"/>
              </a:rPr>
              <a:t> </a:t>
            </a:r>
            <a:r>
              <a:rPr sz="2200" spc="75" dirty="0">
                <a:latin typeface="Microsoft Sans Serif"/>
                <a:cs typeface="Microsoft Sans Serif"/>
              </a:rPr>
              <a:t>together.</a:t>
            </a:r>
            <a:endParaRPr lang="en-US" sz="2200" dirty="0">
              <a:latin typeface="Microsoft Sans Serif"/>
              <a:cs typeface="Microsoft Sans Serif"/>
            </a:endParaRPr>
          </a:p>
          <a:p>
            <a:pPr marL="12700" marR="5080">
              <a:lnSpc>
                <a:spcPct val="100000"/>
              </a:lnSpc>
              <a:spcBef>
                <a:spcPts val="800"/>
              </a:spcBef>
            </a:pPr>
            <a:endParaRPr lang="en-US" sz="2200" dirty="0">
              <a:latin typeface="Microsoft Sans Serif"/>
              <a:cs typeface="Microsoft Sans Serif"/>
            </a:endParaRPr>
          </a:p>
          <a:p>
            <a:pPr marL="12700" marR="5080">
              <a:lnSpc>
                <a:spcPct val="100000"/>
              </a:lnSpc>
              <a:spcBef>
                <a:spcPts val="800"/>
              </a:spcBef>
            </a:pPr>
            <a:r>
              <a:rPr sz="2200" dirty="0">
                <a:latin typeface="Microsoft Sans Serif"/>
                <a:cs typeface="Microsoft Sans Serif"/>
              </a:rPr>
              <a:t>For</a:t>
            </a:r>
            <a:r>
              <a:rPr sz="2200" spc="-50" dirty="0">
                <a:latin typeface="Microsoft Sans Serif"/>
                <a:cs typeface="Microsoft Sans Serif"/>
              </a:rPr>
              <a:t> </a:t>
            </a:r>
            <a:r>
              <a:rPr sz="2200" dirty="0">
                <a:latin typeface="Microsoft Sans Serif"/>
                <a:cs typeface="Microsoft Sans Serif"/>
              </a:rPr>
              <a:t>example,</a:t>
            </a:r>
            <a:r>
              <a:rPr sz="2200" spc="-65" dirty="0">
                <a:latin typeface="Microsoft Sans Serif"/>
                <a:cs typeface="Microsoft Sans Serif"/>
              </a:rPr>
              <a:t> </a:t>
            </a:r>
            <a:r>
              <a:rPr sz="2200" spc="-10" dirty="0">
                <a:latin typeface="Microsoft Sans Serif"/>
                <a:cs typeface="Microsoft Sans Serif"/>
              </a:rPr>
              <a:t>The</a:t>
            </a:r>
            <a:r>
              <a:rPr sz="2200" spc="-50" dirty="0">
                <a:latin typeface="Microsoft Sans Serif"/>
                <a:cs typeface="Microsoft Sans Serif"/>
              </a:rPr>
              <a:t> </a:t>
            </a:r>
            <a:r>
              <a:rPr sz="2200" dirty="0">
                <a:latin typeface="Microsoft Sans Serif"/>
                <a:cs typeface="Microsoft Sans Serif"/>
              </a:rPr>
              <a:t>sentence</a:t>
            </a:r>
            <a:r>
              <a:rPr sz="2200" spc="-60" dirty="0">
                <a:latin typeface="Microsoft Sans Serif"/>
                <a:cs typeface="Microsoft Sans Serif"/>
              </a:rPr>
              <a:t> </a:t>
            </a:r>
            <a:r>
              <a:rPr sz="2200" spc="85" dirty="0">
                <a:latin typeface="Microsoft Sans Serif"/>
                <a:cs typeface="Microsoft Sans Serif"/>
              </a:rPr>
              <a:t>“I</a:t>
            </a:r>
            <a:r>
              <a:rPr sz="2200" spc="-50" dirty="0">
                <a:latin typeface="Microsoft Sans Serif"/>
                <a:cs typeface="Microsoft Sans Serif"/>
              </a:rPr>
              <a:t> </a:t>
            </a:r>
            <a:r>
              <a:rPr sz="2200" spc="65" dirty="0">
                <a:latin typeface="Microsoft Sans Serif"/>
                <a:cs typeface="Microsoft Sans Serif"/>
              </a:rPr>
              <a:t>ate</a:t>
            </a:r>
            <a:r>
              <a:rPr sz="2200" spc="-55" dirty="0">
                <a:latin typeface="Microsoft Sans Serif"/>
                <a:cs typeface="Microsoft Sans Serif"/>
              </a:rPr>
              <a:t> </a:t>
            </a:r>
            <a:r>
              <a:rPr sz="2200" spc="140" dirty="0">
                <a:latin typeface="Microsoft Sans Serif"/>
                <a:cs typeface="Microsoft Sans Serif"/>
              </a:rPr>
              <a:t>hot</a:t>
            </a:r>
            <a:r>
              <a:rPr sz="2200" spc="-55" dirty="0">
                <a:latin typeface="Microsoft Sans Serif"/>
                <a:cs typeface="Microsoft Sans Serif"/>
              </a:rPr>
              <a:t> </a:t>
            </a:r>
            <a:r>
              <a:rPr sz="2200" dirty="0">
                <a:latin typeface="Microsoft Sans Serif"/>
                <a:cs typeface="Microsoft Sans Serif"/>
              </a:rPr>
              <a:t>ice</a:t>
            </a:r>
            <a:r>
              <a:rPr sz="2200" spc="-55" dirty="0">
                <a:latin typeface="Microsoft Sans Serif"/>
                <a:cs typeface="Microsoft Sans Serif"/>
              </a:rPr>
              <a:t> </a:t>
            </a:r>
            <a:r>
              <a:rPr sz="2200" dirty="0">
                <a:latin typeface="Microsoft Sans Serif"/>
                <a:cs typeface="Microsoft Sans Serif"/>
              </a:rPr>
              <a:t>cream”</a:t>
            </a:r>
            <a:r>
              <a:rPr sz="2200" spc="-60" dirty="0">
                <a:latin typeface="Microsoft Sans Serif"/>
                <a:cs typeface="Microsoft Sans Serif"/>
              </a:rPr>
              <a:t> </a:t>
            </a:r>
            <a:r>
              <a:rPr sz="2200" spc="85" dirty="0">
                <a:latin typeface="Microsoft Sans Serif"/>
                <a:cs typeface="Microsoft Sans Serif"/>
              </a:rPr>
              <a:t>will </a:t>
            </a:r>
            <a:r>
              <a:rPr sz="2200" spc="114" dirty="0">
                <a:latin typeface="Microsoft Sans Serif"/>
                <a:cs typeface="Microsoft Sans Serif"/>
              </a:rPr>
              <a:t>get</a:t>
            </a:r>
            <a:r>
              <a:rPr sz="2200" spc="-70" dirty="0">
                <a:latin typeface="Microsoft Sans Serif"/>
                <a:cs typeface="Microsoft Sans Serif"/>
              </a:rPr>
              <a:t> </a:t>
            </a:r>
            <a:r>
              <a:rPr sz="2200" spc="55" dirty="0">
                <a:latin typeface="Microsoft Sans Serif"/>
                <a:cs typeface="Microsoft Sans Serif"/>
              </a:rPr>
              <a:t>rejected</a:t>
            </a:r>
            <a:r>
              <a:rPr sz="2200" spc="-50" dirty="0">
                <a:latin typeface="Microsoft Sans Serif"/>
                <a:cs typeface="Microsoft Sans Serif"/>
              </a:rPr>
              <a:t> </a:t>
            </a:r>
            <a:r>
              <a:rPr sz="2200" dirty="0">
                <a:latin typeface="Microsoft Sans Serif"/>
                <a:cs typeface="Microsoft Sans Serif"/>
              </a:rPr>
              <a:t>by</a:t>
            </a:r>
            <a:r>
              <a:rPr sz="2200" spc="-60" dirty="0">
                <a:latin typeface="Microsoft Sans Serif"/>
                <a:cs typeface="Microsoft Sans Serif"/>
              </a:rPr>
              <a:t> </a:t>
            </a:r>
            <a:r>
              <a:rPr sz="2200" spc="110" dirty="0">
                <a:latin typeface="Microsoft Sans Serif"/>
                <a:cs typeface="Microsoft Sans Serif"/>
              </a:rPr>
              <a:t>the</a:t>
            </a:r>
            <a:r>
              <a:rPr sz="2200" spc="-55" dirty="0">
                <a:latin typeface="Microsoft Sans Serif"/>
                <a:cs typeface="Microsoft Sans Serif"/>
              </a:rPr>
              <a:t> </a:t>
            </a:r>
            <a:r>
              <a:rPr sz="2200" dirty="0">
                <a:latin typeface="Microsoft Sans Serif"/>
                <a:cs typeface="Microsoft Sans Serif"/>
              </a:rPr>
              <a:t>semantic</a:t>
            </a:r>
            <a:r>
              <a:rPr sz="2200" spc="-60" dirty="0">
                <a:latin typeface="Microsoft Sans Serif"/>
                <a:cs typeface="Microsoft Sans Serif"/>
              </a:rPr>
              <a:t> </a:t>
            </a:r>
            <a:r>
              <a:rPr sz="2200" dirty="0">
                <a:latin typeface="Microsoft Sans Serif"/>
                <a:cs typeface="Microsoft Sans Serif"/>
              </a:rPr>
              <a:t>analyzer</a:t>
            </a:r>
            <a:r>
              <a:rPr sz="2200" spc="-55" dirty="0">
                <a:latin typeface="Microsoft Sans Serif"/>
                <a:cs typeface="Microsoft Sans Serif"/>
              </a:rPr>
              <a:t> </a:t>
            </a:r>
            <a:r>
              <a:rPr sz="2200" spc="-30" dirty="0">
                <a:latin typeface="Microsoft Sans Serif"/>
                <a:cs typeface="Microsoft Sans Serif"/>
              </a:rPr>
              <a:t>because</a:t>
            </a:r>
            <a:r>
              <a:rPr sz="2200" spc="-60" dirty="0">
                <a:latin typeface="Microsoft Sans Serif"/>
                <a:cs typeface="Microsoft Sans Serif"/>
              </a:rPr>
              <a:t> </a:t>
            </a:r>
            <a:r>
              <a:rPr sz="2200" spc="165" dirty="0">
                <a:latin typeface="Microsoft Sans Serif"/>
                <a:cs typeface="Microsoft Sans Serif"/>
              </a:rPr>
              <a:t>it </a:t>
            </a:r>
            <a:r>
              <a:rPr sz="2200" spc="50" dirty="0">
                <a:latin typeface="Microsoft Sans Serif"/>
                <a:cs typeface="Microsoft Sans Serif"/>
              </a:rPr>
              <a:t>doesn’t</a:t>
            </a:r>
            <a:r>
              <a:rPr sz="2200" spc="-80" dirty="0">
                <a:latin typeface="Microsoft Sans Serif"/>
                <a:cs typeface="Microsoft Sans Serif"/>
              </a:rPr>
              <a:t> </a:t>
            </a:r>
            <a:r>
              <a:rPr sz="2200" dirty="0">
                <a:latin typeface="Microsoft Sans Serif"/>
                <a:cs typeface="Microsoft Sans Serif"/>
              </a:rPr>
              <a:t>make</a:t>
            </a:r>
            <a:r>
              <a:rPr sz="2200" spc="-70" dirty="0">
                <a:latin typeface="Microsoft Sans Serif"/>
                <a:cs typeface="Microsoft Sans Serif"/>
              </a:rPr>
              <a:t> </a:t>
            </a:r>
            <a:r>
              <a:rPr sz="2200" spc="-10" dirty="0">
                <a:latin typeface="Microsoft Sans Serif"/>
                <a:cs typeface="Microsoft Sans Serif"/>
              </a:rPr>
              <a:t>sense.</a:t>
            </a:r>
            <a:r>
              <a:rPr lang="en-IN" sz="2200" spc="-10" dirty="0">
                <a:latin typeface="Microsoft Sans Serif"/>
                <a:cs typeface="Microsoft Sans Serif"/>
              </a:rPr>
              <a:t> </a:t>
            </a:r>
            <a:endParaRPr sz="2200" dirty="0">
              <a:latin typeface="Microsoft Sans Serif"/>
              <a:cs typeface="Microsoft Sans Serif"/>
            </a:endParaRPr>
          </a:p>
          <a:p>
            <a:pPr marL="12700" marR="200660">
              <a:lnSpc>
                <a:spcPct val="100000"/>
              </a:lnSpc>
              <a:spcBef>
                <a:spcPts val="810"/>
              </a:spcBef>
            </a:pPr>
            <a:endParaRPr lang="en-US" sz="2200" spc="-105" dirty="0">
              <a:latin typeface="Microsoft Sans Serif"/>
              <a:cs typeface="Microsoft Sans Serif"/>
            </a:endParaRPr>
          </a:p>
          <a:p>
            <a:pPr marL="12700" marR="200660">
              <a:lnSpc>
                <a:spcPct val="100000"/>
              </a:lnSpc>
              <a:spcBef>
                <a:spcPts val="810"/>
              </a:spcBef>
            </a:pPr>
            <a:r>
              <a:rPr sz="2200" spc="-105" dirty="0">
                <a:latin typeface="Microsoft Sans Serif"/>
                <a:cs typeface="Microsoft Sans Serif"/>
              </a:rPr>
              <a:t>E.g..</a:t>
            </a:r>
            <a:r>
              <a:rPr sz="2200" spc="5" dirty="0">
                <a:latin typeface="Microsoft Sans Serif"/>
                <a:cs typeface="Microsoft Sans Serif"/>
              </a:rPr>
              <a:t> </a:t>
            </a:r>
            <a:r>
              <a:rPr lang="en-IN" sz="2200" dirty="0">
                <a:latin typeface="Microsoft Sans Serif"/>
                <a:cs typeface="Microsoft Sans Serif"/>
              </a:rPr>
              <a:t>“</a:t>
            </a:r>
            <a:r>
              <a:rPr lang="en-US" sz="2200" dirty="0">
                <a:latin typeface="Microsoft Sans Serif"/>
                <a:cs typeface="Microsoft Sans Serif"/>
              </a:rPr>
              <a:t>colorless</a:t>
            </a:r>
            <a:r>
              <a:rPr lang="en-US" sz="2200" spc="20" dirty="0">
                <a:latin typeface="Microsoft Sans Serif"/>
                <a:cs typeface="Microsoft Sans Serif"/>
              </a:rPr>
              <a:t> </a:t>
            </a:r>
            <a:r>
              <a:rPr lang="en-US" sz="2200" dirty="0">
                <a:latin typeface="Microsoft Sans Serif"/>
                <a:cs typeface="Microsoft Sans Serif"/>
              </a:rPr>
              <a:t>green</a:t>
            </a:r>
            <a:r>
              <a:rPr lang="en-US" sz="2200" spc="30" dirty="0">
                <a:latin typeface="Microsoft Sans Serif"/>
                <a:cs typeface="Microsoft Sans Serif"/>
              </a:rPr>
              <a:t> </a:t>
            </a:r>
            <a:r>
              <a:rPr lang="en-US" sz="2200" dirty="0">
                <a:latin typeface="Microsoft Sans Serif"/>
                <a:cs typeface="Microsoft Sans Serif"/>
              </a:rPr>
              <a:t>idea.”</a:t>
            </a:r>
            <a:r>
              <a:rPr lang="en-US" sz="2200" spc="10" dirty="0">
                <a:latin typeface="Microsoft Sans Serif"/>
                <a:cs typeface="Microsoft Sans Serif"/>
              </a:rPr>
              <a:t> </a:t>
            </a:r>
            <a:r>
              <a:rPr lang="en-US" sz="2200" spc="-40" dirty="0">
                <a:latin typeface="Microsoft Sans Serif"/>
                <a:cs typeface="Microsoft Sans Serif"/>
              </a:rPr>
              <a:t>This</a:t>
            </a:r>
            <a:r>
              <a:rPr lang="en-US" sz="2200" spc="20" dirty="0">
                <a:latin typeface="Microsoft Sans Serif"/>
                <a:cs typeface="Microsoft Sans Serif"/>
              </a:rPr>
              <a:t> </a:t>
            </a:r>
            <a:r>
              <a:rPr lang="en-US" sz="2200" spc="80" dirty="0">
                <a:latin typeface="Microsoft Sans Serif"/>
                <a:cs typeface="Microsoft Sans Serif"/>
              </a:rPr>
              <a:t>would</a:t>
            </a:r>
            <a:r>
              <a:rPr lang="en-US" sz="2200" spc="30" dirty="0">
                <a:latin typeface="Microsoft Sans Serif"/>
                <a:cs typeface="Microsoft Sans Serif"/>
              </a:rPr>
              <a:t> </a:t>
            </a:r>
            <a:r>
              <a:rPr lang="en-US" sz="2200" dirty="0">
                <a:latin typeface="Microsoft Sans Serif"/>
                <a:cs typeface="Microsoft Sans Serif"/>
              </a:rPr>
              <a:t>be</a:t>
            </a:r>
            <a:r>
              <a:rPr lang="en-US" sz="2200" spc="20" dirty="0">
                <a:latin typeface="Microsoft Sans Serif"/>
                <a:cs typeface="Microsoft Sans Serif"/>
              </a:rPr>
              <a:t> </a:t>
            </a:r>
            <a:r>
              <a:rPr lang="en-US" sz="2200" spc="45" dirty="0">
                <a:latin typeface="Microsoft Sans Serif"/>
                <a:cs typeface="Microsoft Sans Serif"/>
              </a:rPr>
              <a:t>rejected </a:t>
            </a:r>
            <a:r>
              <a:rPr lang="en-US" sz="2200" dirty="0">
                <a:latin typeface="Microsoft Sans Serif"/>
                <a:cs typeface="Microsoft Sans Serif"/>
              </a:rPr>
              <a:t>by</a:t>
            </a:r>
            <a:r>
              <a:rPr lang="en-US" sz="2200" spc="-60" dirty="0">
                <a:latin typeface="Microsoft Sans Serif"/>
                <a:cs typeface="Microsoft Sans Serif"/>
              </a:rPr>
              <a:t> </a:t>
            </a:r>
            <a:r>
              <a:rPr lang="en-US" sz="2200" spc="110" dirty="0">
                <a:latin typeface="Microsoft Sans Serif"/>
                <a:cs typeface="Microsoft Sans Serif"/>
              </a:rPr>
              <a:t>the</a:t>
            </a:r>
            <a:r>
              <a:rPr lang="en-US" sz="2200" spc="-70" dirty="0">
                <a:latin typeface="Microsoft Sans Serif"/>
                <a:cs typeface="Microsoft Sans Serif"/>
              </a:rPr>
              <a:t> </a:t>
            </a:r>
            <a:r>
              <a:rPr lang="en-US" sz="2200" spc="-20" dirty="0" err="1">
                <a:latin typeface="Microsoft Sans Serif"/>
                <a:cs typeface="Microsoft Sans Serif"/>
              </a:rPr>
              <a:t>Symantic</a:t>
            </a:r>
            <a:r>
              <a:rPr lang="en-US" sz="2200" spc="-65" dirty="0">
                <a:latin typeface="Microsoft Sans Serif"/>
                <a:cs typeface="Microsoft Sans Serif"/>
              </a:rPr>
              <a:t> </a:t>
            </a:r>
            <a:r>
              <a:rPr lang="en-US" sz="2200" spc="-35" dirty="0">
                <a:latin typeface="Microsoft Sans Serif"/>
                <a:cs typeface="Microsoft Sans Serif"/>
              </a:rPr>
              <a:t>analysis</a:t>
            </a:r>
            <a:r>
              <a:rPr lang="en-US" sz="2200" spc="-70" dirty="0">
                <a:latin typeface="Microsoft Sans Serif"/>
                <a:cs typeface="Microsoft Sans Serif"/>
              </a:rPr>
              <a:t> </a:t>
            </a:r>
            <a:r>
              <a:rPr lang="en-US" sz="2200" spc="-130" dirty="0">
                <a:latin typeface="Microsoft Sans Serif"/>
                <a:cs typeface="Microsoft Sans Serif"/>
              </a:rPr>
              <a:t>as</a:t>
            </a:r>
            <a:r>
              <a:rPr lang="en-US" sz="2200" spc="-65" dirty="0">
                <a:latin typeface="Microsoft Sans Serif"/>
                <a:cs typeface="Microsoft Sans Serif"/>
              </a:rPr>
              <a:t> </a:t>
            </a:r>
            <a:r>
              <a:rPr lang="en-US" sz="2200" dirty="0">
                <a:latin typeface="Microsoft Sans Serif"/>
                <a:cs typeface="Microsoft Sans Serif"/>
              </a:rPr>
              <a:t>colorless.</a:t>
            </a:r>
            <a:r>
              <a:rPr lang="en-US" sz="2200" spc="-70" dirty="0">
                <a:latin typeface="Microsoft Sans Serif"/>
                <a:cs typeface="Microsoft Sans Serif"/>
              </a:rPr>
              <a:t> </a:t>
            </a:r>
            <a:r>
              <a:rPr lang="en-US" sz="2200" dirty="0">
                <a:latin typeface="Microsoft Sans Serif"/>
                <a:cs typeface="Microsoft Sans Serif"/>
              </a:rPr>
              <a:t>Here;</a:t>
            </a:r>
            <a:r>
              <a:rPr lang="en-US" sz="2200" spc="-65" dirty="0">
                <a:latin typeface="Microsoft Sans Serif"/>
                <a:cs typeface="Microsoft Sans Serif"/>
              </a:rPr>
              <a:t> </a:t>
            </a:r>
            <a:r>
              <a:rPr lang="en-US" sz="2200" spc="-10" dirty="0">
                <a:latin typeface="Microsoft Sans Serif"/>
                <a:cs typeface="Microsoft Sans Serif"/>
              </a:rPr>
              <a:t>green </a:t>
            </a:r>
            <a:r>
              <a:rPr lang="en-US" sz="2200" spc="50" dirty="0">
                <a:latin typeface="Microsoft Sans Serif"/>
                <a:cs typeface="Microsoft Sans Serif"/>
              </a:rPr>
              <a:t>doesn’t</a:t>
            </a:r>
            <a:r>
              <a:rPr lang="en-US" sz="2200" spc="-110" dirty="0">
                <a:latin typeface="Microsoft Sans Serif"/>
                <a:cs typeface="Microsoft Sans Serif"/>
              </a:rPr>
              <a:t> </a:t>
            </a:r>
            <a:r>
              <a:rPr lang="en-US" sz="2200" dirty="0">
                <a:latin typeface="Microsoft Sans Serif"/>
                <a:cs typeface="Microsoft Sans Serif"/>
              </a:rPr>
              <a:t>make</a:t>
            </a:r>
            <a:r>
              <a:rPr lang="en-US" sz="2200" spc="-100" dirty="0">
                <a:latin typeface="Microsoft Sans Serif"/>
                <a:cs typeface="Microsoft Sans Serif"/>
              </a:rPr>
              <a:t> </a:t>
            </a:r>
            <a:r>
              <a:rPr lang="en-US" sz="2200" dirty="0">
                <a:latin typeface="Microsoft Sans Serif"/>
                <a:cs typeface="Microsoft Sans Serif"/>
              </a:rPr>
              <a:t>any</a:t>
            </a:r>
            <a:r>
              <a:rPr lang="en-US" sz="2200" spc="-105" dirty="0">
                <a:latin typeface="Microsoft Sans Serif"/>
                <a:cs typeface="Microsoft Sans Serif"/>
              </a:rPr>
              <a:t> </a:t>
            </a:r>
            <a:r>
              <a:rPr lang="en-US" sz="2200" spc="-10" dirty="0">
                <a:latin typeface="Microsoft Sans Serif"/>
                <a:cs typeface="Microsoft Sans Serif"/>
              </a:rPr>
              <a:t>sense.</a:t>
            </a:r>
          </a:p>
          <a:p>
            <a:pPr marL="12700" marR="200660">
              <a:lnSpc>
                <a:spcPct val="100000"/>
              </a:lnSpc>
              <a:spcBef>
                <a:spcPts val="810"/>
              </a:spcBef>
            </a:pPr>
            <a:endParaRPr lang="en-US" sz="2200" dirty="0">
              <a:latin typeface="Microsoft Sans Serif"/>
              <a:cs typeface="Microsoft Sans Serif"/>
            </a:endParaRPr>
          </a:p>
        </p:txBody>
      </p:sp>
      <p:sp>
        <p:nvSpPr>
          <p:cNvPr id="5" name="object 5"/>
          <p:cNvSpPr txBox="1"/>
          <p:nvPr/>
        </p:nvSpPr>
        <p:spPr>
          <a:xfrm>
            <a:off x="535940" y="3124199"/>
            <a:ext cx="140970" cy="412934"/>
          </a:xfrm>
          <a:prstGeom prst="rect">
            <a:avLst/>
          </a:prstGeom>
        </p:spPr>
        <p:txBody>
          <a:bodyPr vert="horz" wrap="square" lIns="0" tIns="12700" rIns="0" bIns="0" rtlCol="0">
            <a:spAutoFit/>
          </a:bodyPr>
          <a:lstStyle/>
          <a:p>
            <a:pPr marL="12700">
              <a:lnSpc>
                <a:spcPct val="100000"/>
              </a:lnSpc>
              <a:spcBef>
                <a:spcPts val="100"/>
              </a:spcBef>
            </a:pPr>
            <a:r>
              <a:rPr sz="2600" spc="-50" dirty="0">
                <a:solidFill>
                  <a:srgbClr val="6697CC"/>
                </a:solidFill>
                <a:latin typeface="Arial"/>
                <a:cs typeface="Arial"/>
              </a:rPr>
              <a:t>•</a:t>
            </a:r>
            <a:endParaRPr sz="2600" dirty="0">
              <a:latin typeface="Arial"/>
              <a:cs typeface="Arial"/>
            </a:endParaRPr>
          </a:p>
        </p:txBody>
      </p:sp>
      <p:sp>
        <p:nvSpPr>
          <p:cNvPr id="6" name="object 6"/>
          <p:cNvSpPr txBox="1"/>
          <p:nvPr/>
        </p:nvSpPr>
        <p:spPr>
          <a:xfrm>
            <a:off x="535940" y="4739670"/>
            <a:ext cx="140970" cy="421640"/>
          </a:xfrm>
          <a:prstGeom prst="rect">
            <a:avLst/>
          </a:prstGeom>
        </p:spPr>
        <p:txBody>
          <a:bodyPr vert="horz" wrap="square" lIns="0" tIns="12700" rIns="0" bIns="0" rtlCol="0">
            <a:spAutoFit/>
          </a:bodyPr>
          <a:lstStyle/>
          <a:p>
            <a:pPr marL="12700">
              <a:lnSpc>
                <a:spcPct val="100000"/>
              </a:lnSpc>
              <a:spcBef>
                <a:spcPts val="100"/>
              </a:spcBef>
            </a:pPr>
            <a:r>
              <a:rPr sz="2600" spc="-50" dirty="0">
                <a:solidFill>
                  <a:srgbClr val="6697CC"/>
                </a:solidFill>
                <a:latin typeface="Arial"/>
                <a:cs typeface="Arial"/>
              </a:rPr>
              <a:t>•</a:t>
            </a:r>
            <a:endParaRPr sz="2600">
              <a:latin typeface="Arial"/>
              <a:cs typeface="Arial"/>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1271</TotalTime>
  <Words>1618</Words>
  <Application>Microsoft Office PowerPoint</Application>
  <PresentationFormat>On-screen Show (4:3)</PresentationFormat>
  <Paragraphs>174</Paragraphs>
  <Slides>30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30</vt:i4>
      </vt:variant>
    </vt:vector>
  </HeadingPairs>
  <TitlesOfParts>
    <vt:vector size="35" baseType="lpstr">
      <vt:lpstr>Arial</vt:lpstr>
      <vt:lpstr>Calibri</vt:lpstr>
      <vt:lpstr>Calibri Light</vt:lpstr>
      <vt:lpstr>Microsoft Sans Serif</vt:lpstr>
      <vt:lpstr>Office Theme</vt:lpstr>
      <vt:lpstr>Crucial Feature Extraction for NLP Insights     M.Tech DSc&amp;AI</vt:lpstr>
      <vt:lpstr> Natural Language Processing</vt:lpstr>
      <vt:lpstr>Natural Language Processing</vt:lpstr>
      <vt:lpstr>Natural Language Processing</vt:lpstr>
      <vt:lpstr>Phases of NLP</vt:lpstr>
      <vt:lpstr>Lexical Analysis</vt:lpstr>
      <vt:lpstr>Lexical Analysis</vt:lpstr>
      <vt:lpstr>Syntactic Analysis/Parsing</vt:lpstr>
      <vt:lpstr>Semantic Analysis</vt:lpstr>
      <vt:lpstr>Discourse Integration</vt:lpstr>
      <vt:lpstr>Pragmatic Analysis</vt:lpstr>
      <vt:lpstr>NLP Implementation</vt:lpstr>
      <vt:lpstr>NLP Steps</vt:lpstr>
      <vt:lpstr>Segmentation</vt:lpstr>
      <vt:lpstr>Tokenizing</vt:lpstr>
      <vt:lpstr>Removing Stop Words </vt:lpstr>
      <vt:lpstr>Stemming</vt:lpstr>
      <vt:lpstr>Lemmatization</vt:lpstr>
      <vt:lpstr>Part of Speech Tagging</vt:lpstr>
      <vt:lpstr>Named Entity Tagging</vt:lpstr>
      <vt:lpstr>Applications of NLP</vt:lpstr>
      <vt:lpstr>Applications of NLP</vt:lpstr>
      <vt:lpstr>Applications of NLP</vt:lpstr>
      <vt:lpstr>Applications of NLP</vt:lpstr>
      <vt:lpstr>Applications of NLP</vt:lpstr>
      <vt:lpstr>Future of NLP</vt:lpstr>
      <vt:lpstr>Natural Language vs. Computer Language</vt:lpstr>
      <vt:lpstr>Advantages of NLP</vt:lpstr>
      <vt:lpstr>Disadvantages of NLP</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Natural Language Processing</dc:title>
  <cp:lastModifiedBy>Dheeraj Kodati</cp:lastModifiedBy>
  <cp:revision>34</cp:revision>
  <dcterms:created xsi:type="dcterms:W3CDTF">2024-06-08T11:15:05Z</dcterms:created>
  <dcterms:modified xsi:type="dcterms:W3CDTF">2025-01-28T07:02:50Z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stSaved">
    <vt:filetime>2024-06-08T00:00:00Z</vt:filetime>
  </property>
  <property fmtid="{D5CDD505-2E9C-101B-9397-08002B2CF9AE}" pid="3" name="Producer">
    <vt:lpwstr>iLovePDF</vt:lpwstr>
  </property>
</Properties>
</file>