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4" r:id="rId3"/>
    <p:sldId id="260" r:id="rId4"/>
    <p:sldId id="261" r:id="rId5"/>
    <p:sldId id="262" r:id="rId6"/>
    <p:sldId id="267" r:id="rId7"/>
    <p:sldId id="268" r:id="rId8"/>
    <p:sldId id="272" r:id="rId9"/>
    <p:sldId id="269" r:id="rId10"/>
    <p:sldId id="274" r:id="rId11"/>
    <p:sldId id="275" r:id="rId12"/>
    <p:sldId id="276" r:id="rId13"/>
    <p:sldId id="278" r:id="rId14"/>
    <p:sldId id="270" r:id="rId15"/>
    <p:sldId id="273" r:id="rId16"/>
    <p:sldId id="285" r:id="rId17"/>
    <p:sldId id="286" r:id="rId18"/>
    <p:sldId id="287" r:id="rId19"/>
    <p:sldId id="288" r:id="rId20"/>
    <p:sldId id="289" r:id="rId21"/>
    <p:sldId id="290" r:id="rId22"/>
    <p:sldId id="291" r:id="rId23"/>
    <p:sldId id="292" r:id="rId24"/>
    <p:sldId id="293"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08" autoAdjust="0"/>
    <p:restoredTop sz="94660"/>
  </p:normalViewPr>
  <p:slideViewPr>
    <p:cSldViewPr snapToGrid="0">
      <p:cViewPr varScale="1">
        <p:scale>
          <a:sx n="66" d="100"/>
          <a:sy n="66" d="100"/>
        </p:scale>
        <p:origin x="868"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198E-BD11-4BF2-8F5C-5FD9DEAAF8DE}"/>
              </a:ext>
            </a:extLst>
          </p:cNvPr>
          <p:cNvSpPr>
            <a:spLocks noGrp="1"/>
          </p:cNvSpPr>
          <p:nvPr>
            <p:ph type="ctrTitle"/>
          </p:nvPr>
        </p:nvSpPr>
        <p:spPr>
          <a:xfrm>
            <a:off x="1507067" y="1160865"/>
            <a:ext cx="7766936" cy="1646302"/>
          </a:xfrm>
        </p:spPr>
        <p:txBody>
          <a:bodyPr/>
          <a:lstStyle/>
          <a:p>
            <a:pPr algn="l"/>
            <a:r>
              <a:rPr lang="en-IN" dirty="0"/>
              <a:t>Word Vector Model</a:t>
            </a:r>
          </a:p>
        </p:txBody>
      </p:sp>
      <p:sp>
        <p:nvSpPr>
          <p:cNvPr id="3" name="Subtitle 2">
            <a:extLst>
              <a:ext uri="{FF2B5EF4-FFF2-40B4-BE49-F238E27FC236}">
                <a16:creationId xmlns:a16="http://schemas.microsoft.com/office/drawing/2014/main" id="{FF4F5C8F-5CED-470A-82D3-1B61978F41DB}"/>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62799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4E84-DFC9-4F3B-9AC7-24E9656C75A0}"/>
              </a:ext>
            </a:extLst>
          </p:cNvPr>
          <p:cNvSpPr>
            <a:spLocks noGrp="1"/>
          </p:cNvSpPr>
          <p:nvPr>
            <p:ph type="title"/>
          </p:nvPr>
        </p:nvSpPr>
        <p:spPr>
          <a:xfrm>
            <a:off x="677334" y="609600"/>
            <a:ext cx="8596668" cy="926237"/>
          </a:xfrm>
        </p:spPr>
        <p:txBody>
          <a:bodyPr/>
          <a:lstStyle/>
          <a:p>
            <a:r>
              <a:rPr lang="en-IN" dirty="0"/>
              <a:t>Reasoning with Word Vectors</a:t>
            </a:r>
          </a:p>
        </p:txBody>
      </p:sp>
      <p:sp>
        <p:nvSpPr>
          <p:cNvPr id="3" name="Content Placeholder 2">
            <a:extLst>
              <a:ext uri="{FF2B5EF4-FFF2-40B4-BE49-F238E27FC236}">
                <a16:creationId xmlns:a16="http://schemas.microsoft.com/office/drawing/2014/main" id="{F8EA3DC1-CFD8-49E7-9EE1-AB727D39A3D9}"/>
              </a:ext>
            </a:extLst>
          </p:cNvPr>
          <p:cNvSpPr>
            <a:spLocks noGrp="1"/>
          </p:cNvSpPr>
          <p:nvPr>
            <p:ph idx="1"/>
          </p:nvPr>
        </p:nvSpPr>
        <p:spPr/>
        <p:txBody>
          <a:bodyPr>
            <a:normAutofit/>
          </a:bodyPr>
          <a:lstStyle/>
          <a:p>
            <a:r>
              <a:rPr lang="en-US" dirty="0"/>
              <a:t>It has been found that the learned word representations in fact capture meaningful syntactic and semantic regularities in a very simple way.</a:t>
            </a:r>
          </a:p>
          <a:p>
            <a:r>
              <a:rPr lang="en-US" dirty="0"/>
              <a:t>Specifically, the regularities are observed as constant vector offsets between pairs of words sharing a particular relationship.</a:t>
            </a:r>
          </a:p>
          <a:p>
            <a:r>
              <a:rPr lang="en-US" dirty="0"/>
              <a:t>Case of Singular-Plural Relations</a:t>
            </a:r>
          </a:p>
          <a:p>
            <a:pPr lvl="1"/>
            <a:r>
              <a:rPr lang="en-US" dirty="0"/>
              <a:t>If we denote the vector for word </a:t>
            </a:r>
            <a:r>
              <a:rPr lang="en-US" dirty="0" err="1"/>
              <a:t>i</a:t>
            </a:r>
            <a:r>
              <a:rPr lang="en-US" dirty="0"/>
              <a:t> as x</a:t>
            </a:r>
            <a:r>
              <a:rPr lang="en-US" baseline="-25000" dirty="0"/>
              <a:t>i</a:t>
            </a:r>
            <a:r>
              <a:rPr lang="en-US" dirty="0"/>
              <a:t>, and focus on the singular/plural relation, we observe that</a:t>
            </a:r>
          </a:p>
          <a:p>
            <a:pPr lvl="2"/>
            <a:r>
              <a:rPr lang="en-US" dirty="0" err="1"/>
              <a:t>x</a:t>
            </a:r>
            <a:r>
              <a:rPr lang="en-US" i="1" baseline="-25000" dirty="0" err="1"/>
              <a:t>apple</a:t>
            </a:r>
            <a:r>
              <a:rPr lang="en-US" dirty="0"/>
              <a:t> −</a:t>
            </a:r>
            <a:r>
              <a:rPr lang="en-US" dirty="0" err="1"/>
              <a:t>x</a:t>
            </a:r>
            <a:r>
              <a:rPr lang="en-US" i="1" baseline="-25000" dirty="0" err="1"/>
              <a:t>apples</a:t>
            </a:r>
            <a:r>
              <a:rPr lang="en-US" dirty="0"/>
              <a:t> ≈ </a:t>
            </a:r>
            <a:r>
              <a:rPr lang="en-US" dirty="0" err="1"/>
              <a:t>x</a:t>
            </a:r>
            <a:r>
              <a:rPr lang="en-US" i="1" baseline="-25000" dirty="0" err="1"/>
              <a:t>car</a:t>
            </a:r>
            <a:r>
              <a:rPr lang="en-US" dirty="0"/>
              <a:t> −</a:t>
            </a:r>
            <a:r>
              <a:rPr lang="en-US" dirty="0" err="1"/>
              <a:t>x</a:t>
            </a:r>
            <a:r>
              <a:rPr lang="en-US" baseline="-25000" dirty="0" err="1"/>
              <a:t>cars</a:t>
            </a:r>
            <a:r>
              <a:rPr lang="en-US" dirty="0"/>
              <a:t> ≈ </a:t>
            </a:r>
            <a:r>
              <a:rPr lang="en-US" dirty="0" err="1"/>
              <a:t>x</a:t>
            </a:r>
            <a:r>
              <a:rPr lang="en-US" i="1" baseline="-25000" dirty="0" err="1"/>
              <a:t>family</a:t>
            </a:r>
            <a:r>
              <a:rPr lang="en-US" dirty="0"/>
              <a:t> −</a:t>
            </a:r>
            <a:r>
              <a:rPr lang="en-US" dirty="0" err="1"/>
              <a:t>x</a:t>
            </a:r>
            <a:r>
              <a:rPr lang="en-US" i="1" baseline="-25000" dirty="0" err="1"/>
              <a:t>families</a:t>
            </a:r>
            <a:r>
              <a:rPr lang="en-US" dirty="0"/>
              <a:t> ≈ </a:t>
            </a:r>
            <a:r>
              <a:rPr lang="en-US" dirty="0" err="1"/>
              <a:t>x</a:t>
            </a:r>
            <a:r>
              <a:rPr lang="en-US" i="1" baseline="-25000" dirty="0" err="1"/>
              <a:t>car</a:t>
            </a:r>
            <a:r>
              <a:rPr lang="en-US" dirty="0"/>
              <a:t> −</a:t>
            </a:r>
            <a:r>
              <a:rPr lang="en-US" dirty="0" err="1"/>
              <a:t>x</a:t>
            </a:r>
            <a:r>
              <a:rPr lang="en-US" baseline="-25000" dirty="0" err="1"/>
              <a:t>cars</a:t>
            </a:r>
            <a:r>
              <a:rPr lang="en-US" baseline="-25000" dirty="0"/>
              <a:t> </a:t>
            </a:r>
            <a:r>
              <a:rPr lang="en-US" dirty="0"/>
              <a:t>and so on.</a:t>
            </a:r>
            <a:endParaRPr lang="en-IN" dirty="0"/>
          </a:p>
        </p:txBody>
      </p:sp>
    </p:spTree>
    <p:extLst>
      <p:ext uri="{BB962C8B-B14F-4D97-AF65-F5344CB8AC3E}">
        <p14:creationId xmlns:p14="http://schemas.microsoft.com/office/powerpoint/2010/main" val="138146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AED2D-7555-403F-8137-229E24C4A210}"/>
              </a:ext>
            </a:extLst>
          </p:cNvPr>
          <p:cNvSpPr>
            <a:spLocks noGrp="1"/>
          </p:cNvSpPr>
          <p:nvPr>
            <p:ph type="title"/>
          </p:nvPr>
        </p:nvSpPr>
        <p:spPr>
          <a:xfrm>
            <a:off x="677333" y="609600"/>
            <a:ext cx="8342379" cy="640702"/>
          </a:xfrm>
        </p:spPr>
        <p:txBody>
          <a:bodyPr>
            <a:normAutofit/>
          </a:bodyPr>
          <a:lstStyle/>
          <a:p>
            <a:r>
              <a:rPr lang="en-IN" dirty="0"/>
              <a:t>Reasoning with Word Vectors</a:t>
            </a:r>
          </a:p>
        </p:txBody>
      </p:sp>
      <p:sp>
        <p:nvSpPr>
          <p:cNvPr id="7" name="Content Placeholder 6">
            <a:extLst>
              <a:ext uri="{FF2B5EF4-FFF2-40B4-BE49-F238E27FC236}">
                <a16:creationId xmlns:a16="http://schemas.microsoft.com/office/drawing/2014/main" id="{D3BEB7B5-ABF9-453D-83C6-480775D6FCD7}"/>
              </a:ext>
            </a:extLst>
          </p:cNvPr>
          <p:cNvSpPr>
            <a:spLocks noGrp="1"/>
          </p:cNvSpPr>
          <p:nvPr>
            <p:ph idx="1"/>
          </p:nvPr>
        </p:nvSpPr>
        <p:spPr/>
        <p:txBody>
          <a:bodyPr/>
          <a:lstStyle/>
          <a:p>
            <a:r>
              <a:rPr lang="en-US" dirty="0"/>
              <a:t>Perhaps more surprisingly, we find that this is also the case for a variety of semantic relations.</a:t>
            </a:r>
          </a:p>
          <a:p>
            <a:r>
              <a:rPr lang="en-US" dirty="0"/>
              <a:t>Good at answering analogy questions:</a:t>
            </a:r>
          </a:p>
          <a:p>
            <a:pPr lvl="1"/>
            <a:r>
              <a:rPr lang="en-US" dirty="0"/>
              <a:t> a is to b, as c is to ?</a:t>
            </a:r>
          </a:p>
          <a:p>
            <a:pPr lvl="1"/>
            <a:r>
              <a:rPr lang="en-US" dirty="0"/>
              <a:t>man is to woman as uncle is to ? (aunt)</a:t>
            </a:r>
          </a:p>
          <a:p>
            <a:r>
              <a:rPr lang="en-US" dirty="0"/>
              <a:t>A simple vector offset method based on cosine distance shows the relation.</a:t>
            </a:r>
            <a:endParaRPr lang="en-IN" dirty="0"/>
          </a:p>
        </p:txBody>
      </p:sp>
    </p:spTree>
    <p:extLst>
      <p:ext uri="{BB962C8B-B14F-4D97-AF65-F5344CB8AC3E}">
        <p14:creationId xmlns:p14="http://schemas.microsoft.com/office/powerpoint/2010/main" val="33141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7CA8-D228-4217-8F15-C1EE3CEFAFC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AA8E947-E179-467A-A066-CEA3496C4C61}"/>
              </a:ext>
            </a:extLst>
          </p:cNvPr>
          <p:cNvSpPr>
            <a:spLocks noGrp="1"/>
          </p:cNvSpPr>
          <p:nvPr>
            <p:ph idx="1"/>
          </p:nvPr>
        </p:nvSpPr>
        <p:spPr>
          <a:xfrm>
            <a:off x="210803" y="1586205"/>
            <a:ext cx="8596668" cy="4585786"/>
          </a:xfrm>
        </p:spPr>
        <p:txBody>
          <a:bodyPr>
            <a:normAutofit/>
          </a:bodyPr>
          <a:lstStyle/>
          <a:p>
            <a:r>
              <a:rPr lang="en-US" dirty="0"/>
              <a:t>.</a:t>
            </a:r>
            <a:endParaRPr lang="en-IN" dirty="0"/>
          </a:p>
        </p:txBody>
      </p:sp>
      <p:pic>
        <p:nvPicPr>
          <p:cNvPr id="5" name="Picture 4">
            <a:extLst>
              <a:ext uri="{FF2B5EF4-FFF2-40B4-BE49-F238E27FC236}">
                <a16:creationId xmlns:a16="http://schemas.microsoft.com/office/drawing/2014/main" id="{3C621203-3253-42D7-9BF8-F46A5FB7C92E}"/>
              </a:ext>
            </a:extLst>
          </p:cNvPr>
          <p:cNvPicPr>
            <a:picLocks noChangeAspect="1"/>
          </p:cNvPicPr>
          <p:nvPr/>
        </p:nvPicPr>
        <p:blipFill>
          <a:blip r:embed="rId2"/>
          <a:stretch>
            <a:fillRect/>
          </a:stretch>
        </p:blipFill>
        <p:spPr>
          <a:xfrm>
            <a:off x="1642970" y="2010422"/>
            <a:ext cx="6296025" cy="4648200"/>
          </a:xfrm>
          <a:prstGeom prst="rect">
            <a:avLst/>
          </a:prstGeom>
        </p:spPr>
      </p:pic>
    </p:spTree>
    <p:extLst>
      <p:ext uri="{BB962C8B-B14F-4D97-AF65-F5344CB8AC3E}">
        <p14:creationId xmlns:p14="http://schemas.microsoft.com/office/powerpoint/2010/main" val="1871217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6448-DF94-40CF-9656-D6182590BC35}"/>
              </a:ext>
            </a:extLst>
          </p:cNvPr>
          <p:cNvSpPr>
            <a:spLocks noGrp="1"/>
          </p:cNvSpPr>
          <p:nvPr>
            <p:ph type="title"/>
          </p:nvPr>
        </p:nvSpPr>
        <p:spPr>
          <a:xfrm>
            <a:off x="677334" y="233265"/>
            <a:ext cx="8596668" cy="989045"/>
          </a:xfrm>
        </p:spPr>
        <p:txBody>
          <a:bodyPr>
            <a:normAutofit/>
          </a:bodyPr>
          <a:lstStyle/>
          <a:p>
            <a:endParaRPr lang="en-IN" dirty="0"/>
          </a:p>
        </p:txBody>
      </p:sp>
      <p:pic>
        <p:nvPicPr>
          <p:cNvPr id="9" name="Content Placeholder 8">
            <a:extLst>
              <a:ext uri="{FF2B5EF4-FFF2-40B4-BE49-F238E27FC236}">
                <a16:creationId xmlns:a16="http://schemas.microsoft.com/office/drawing/2014/main" id="{B1269CA9-4E03-4FB2-B9B9-8E462C63A685}"/>
              </a:ext>
            </a:extLst>
          </p:cNvPr>
          <p:cNvPicPr>
            <a:picLocks noGrp="1" noChangeAspect="1"/>
          </p:cNvPicPr>
          <p:nvPr>
            <p:ph idx="1"/>
          </p:nvPr>
        </p:nvPicPr>
        <p:blipFill>
          <a:blip r:embed="rId2"/>
          <a:stretch>
            <a:fillRect/>
          </a:stretch>
        </p:blipFill>
        <p:spPr>
          <a:xfrm>
            <a:off x="2361156" y="2160588"/>
            <a:ext cx="5229725" cy="3881437"/>
          </a:xfrm>
        </p:spPr>
      </p:pic>
    </p:spTree>
    <p:extLst>
      <p:ext uri="{BB962C8B-B14F-4D97-AF65-F5344CB8AC3E}">
        <p14:creationId xmlns:p14="http://schemas.microsoft.com/office/powerpoint/2010/main" val="264232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1839-D573-4CB7-B671-601DC016A210}"/>
              </a:ext>
            </a:extLst>
          </p:cNvPr>
          <p:cNvSpPr>
            <a:spLocks noGrp="1"/>
          </p:cNvSpPr>
          <p:nvPr>
            <p:ph type="title"/>
          </p:nvPr>
        </p:nvSpPr>
        <p:spPr/>
        <p:txBody>
          <a:bodyPr/>
          <a:lstStyle/>
          <a:p>
            <a:r>
              <a:rPr lang="en-IN" dirty="0"/>
              <a:t>Analogy Test</a:t>
            </a:r>
          </a:p>
        </p:txBody>
      </p:sp>
      <p:pic>
        <p:nvPicPr>
          <p:cNvPr id="5" name="Content Placeholder 4">
            <a:extLst>
              <a:ext uri="{FF2B5EF4-FFF2-40B4-BE49-F238E27FC236}">
                <a16:creationId xmlns:a16="http://schemas.microsoft.com/office/drawing/2014/main" id="{DEB7C79A-F98F-461A-A6CB-E6FB035ABA93}"/>
              </a:ext>
            </a:extLst>
          </p:cNvPr>
          <p:cNvPicPr>
            <a:picLocks noGrp="1" noChangeAspect="1"/>
          </p:cNvPicPr>
          <p:nvPr>
            <p:ph idx="1"/>
          </p:nvPr>
        </p:nvPicPr>
        <p:blipFill>
          <a:blip r:embed="rId2"/>
          <a:stretch>
            <a:fillRect/>
          </a:stretch>
        </p:blipFill>
        <p:spPr>
          <a:xfrm>
            <a:off x="399494" y="1464816"/>
            <a:ext cx="8874507" cy="4347021"/>
          </a:xfrm>
        </p:spPr>
      </p:pic>
    </p:spTree>
    <p:extLst>
      <p:ext uri="{BB962C8B-B14F-4D97-AF65-F5344CB8AC3E}">
        <p14:creationId xmlns:p14="http://schemas.microsoft.com/office/powerpoint/2010/main" val="3325843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3F74-4C29-4789-81A1-E64890B90A69}"/>
              </a:ext>
            </a:extLst>
          </p:cNvPr>
          <p:cNvSpPr>
            <a:spLocks noGrp="1"/>
          </p:cNvSpPr>
          <p:nvPr>
            <p:ph type="title"/>
          </p:nvPr>
        </p:nvSpPr>
        <p:spPr>
          <a:xfrm>
            <a:off x="677334" y="609600"/>
            <a:ext cx="8596668" cy="1077157"/>
          </a:xfrm>
        </p:spPr>
        <p:txBody>
          <a:bodyPr/>
          <a:lstStyle/>
          <a:p>
            <a:r>
              <a:rPr lang="en-IN" dirty="0"/>
              <a:t>Learning Word Vectors</a:t>
            </a:r>
          </a:p>
        </p:txBody>
      </p:sp>
      <p:sp>
        <p:nvSpPr>
          <p:cNvPr id="3" name="Content Placeholder 2">
            <a:extLst>
              <a:ext uri="{FF2B5EF4-FFF2-40B4-BE49-F238E27FC236}">
                <a16:creationId xmlns:a16="http://schemas.microsoft.com/office/drawing/2014/main" id="{096DDB51-1107-4DAD-8169-F7EAD775CB6F}"/>
              </a:ext>
            </a:extLst>
          </p:cNvPr>
          <p:cNvSpPr>
            <a:spLocks noGrp="1"/>
          </p:cNvSpPr>
          <p:nvPr>
            <p:ph idx="1"/>
          </p:nvPr>
        </p:nvSpPr>
        <p:spPr/>
        <p:txBody>
          <a:bodyPr/>
          <a:lstStyle/>
          <a:p>
            <a:r>
              <a:rPr lang="en-US" dirty="0"/>
              <a:t>Instead of capturing co-occurrence counts directly, predict (using) surrounding words of every word.</a:t>
            </a:r>
          </a:p>
          <a:p>
            <a:r>
              <a:rPr lang="en-US" dirty="0"/>
              <a:t>Code as well as word-vectors: https://code.google.com/p/word2vec/</a:t>
            </a:r>
          </a:p>
        </p:txBody>
      </p:sp>
    </p:spTree>
    <p:extLst>
      <p:ext uri="{BB962C8B-B14F-4D97-AF65-F5344CB8AC3E}">
        <p14:creationId xmlns:p14="http://schemas.microsoft.com/office/powerpoint/2010/main" val="4110031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B3FD-36F7-4B92-80D8-F6E2B60A0FC4}"/>
              </a:ext>
            </a:extLst>
          </p:cNvPr>
          <p:cNvSpPr>
            <a:spLocks noGrp="1"/>
          </p:cNvSpPr>
          <p:nvPr>
            <p:ph type="title"/>
          </p:nvPr>
        </p:nvSpPr>
        <p:spPr>
          <a:xfrm>
            <a:off x="677334" y="609600"/>
            <a:ext cx="8596668" cy="695417"/>
          </a:xfrm>
        </p:spPr>
        <p:txBody>
          <a:bodyPr/>
          <a:lstStyle/>
          <a:p>
            <a:r>
              <a:rPr lang="en-US" dirty="0"/>
              <a:t>Two Variations: CBOW and Skip-grams</a:t>
            </a:r>
            <a:endParaRPr lang="en-IN" dirty="0"/>
          </a:p>
        </p:txBody>
      </p:sp>
      <p:pic>
        <p:nvPicPr>
          <p:cNvPr id="5" name="Content Placeholder 4">
            <a:extLst>
              <a:ext uri="{FF2B5EF4-FFF2-40B4-BE49-F238E27FC236}">
                <a16:creationId xmlns:a16="http://schemas.microsoft.com/office/drawing/2014/main" id="{27E9F987-8B5C-477A-8179-D2D14F986E73}"/>
              </a:ext>
            </a:extLst>
          </p:cNvPr>
          <p:cNvPicPr>
            <a:picLocks noGrp="1" noChangeAspect="1"/>
          </p:cNvPicPr>
          <p:nvPr>
            <p:ph idx="1"/>
          </p:nvPr>
        </p:nvPicPr>
        <p:blipFill>
          <a:blip r:embed="rId2"/>
          <a:stretch>
            <a:fillRect/>
          </a:stretch>
        </p:blipFill>
        <p:spPr>
          <a:xfrm>
            <a:off x="1166019" y="1305018"/>
            <a:ext cx="7620000" cy="4722720"/>
          </a:xfrm>
        </p:spPr>
      </p:pic>
    </p:spTree>
    <p:extLst>
      <p:ext uri="{BB962C8B-B14F-4D97-AF65-F5344CB8AC3E}">
        <p14:creationId xmlns:p14="http://schemas.microsoft.com/office/powerpoint/2010/main" val="1245968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39C3-E5D6-45FC-A264-F08548DA0C74}"/>
              </a:ext>
            </a:extLst>
          </p:cNvPr>
          <p:cNvSpPr>
            <a:spLocks noGrp="1"/>
          </p:cNvSpPr>
          <p:nvPr>
            <p:ph type="title"/>
          </p:nvPr>
        </p:nvSpPr>
        <p:spPr>
          <a:xfrm>
            <a:off x="677334" y="609600"/>
            <a:ext cx="8596668" cy="686540"/>
          </a:xfrm>
        </p:spPr>
        <p:txBody>
          <a:bodyPr/>
          <a:lstStyle/>
          <a:p>
            <a:r>
              <a:rPr lang="en-IN" dirty="0"/>
              <a:t>CBOW</a:t>
            </a:r>
          </a:p>
        </p:txBody>
      </p:sp>
      <p:sp>
        <p:nvSpPr>
          <p:cNvPr id="3" name="Content Placeholder 2">
            <a:extLst>
              <a:ext uri="{FF2B5EF4-FFF2-40B4-BE49-F238E27FC236}">
                <a16:creationId xmlns:a16="http://schemas.microsoft.com/office/drawing/2014/main" id="{979AC32E-5B97-49DD-86A6-E607F98B7F3D}"/>
              </a:ext>
            </a:extLst>
          </p:cNvPr>
          <p:cNvSpPr>
            <a:spLocks noGrp="1"/>
          </p:cNvSpPr>
          <p:nvPr>
            <p:ph idx="1"/>
          </p:nvPr>
        </p:nvSpPr>
        <p:spPr>
          <a:xfrm>
            <a:off x="677334" y="1464817"/>
            <a:ext cx="8596668" cy="4576546"/>
          </a:xfrm>
        </p:spPr>
        <p:txBody>
          <a:bodyPr/>
          <a:lstStyle/>
          <a:p>
            <a:r>
              <a:rPr lang="en-US" dirty="0"/>
              <a:t>Consider a piece of prose such as:</a:t>
            </a:r>
          </a:p>
          <a:p>
            <a:r>
              <a:rPr lang="en-US" dirty="0"/>
              <a:t>“The recently introduced continuous Skip-gram model is an efficient method for learning high-quality distributed vector representations that capture a large number of </a:t>
            </a:r>
            <a:r>
              <a:rPr lang="en-US" dirty="0" err="1"/>
              <a:t>precises</a:t>
            </a:r>
            <a:r>
              <a:rPr lang="en-US" dirty="0"/>
              <a:t> </a:t>
            </a:r>
            <a:r>
              <a:rPr lang="en-US" dirty="0" err="1"/>
              <a:t>syntatic</a:t>
            </a:r>
            <a:r>
              <a:rPr lang="en-US" dirty="0"/>
              <a:t> and semantic word relationships.”</a:t>
            </a:r>
          </a:p>
          <a:p>
            <a:r>
              <a:rPr lang="en-US" dirty="0"/>
              <a:t>Imagine a sliding window over the text, that includes the central word currently in focus, together with the four words that precede it, and the four words that follow it:</a:t>
            </a:r>
            <a:endParaRPr lang="en-IN" dirty="0"/>
          </a:p>
        </p:txBody>
      </p:sp>
      <p:pic>
        <p:nvPicPr>
          <p:cNvPr id="7" name="Picture 6">
            <a:extLst>
              <a:ext uri="{FF2B5EF4-FFF2-40B4-BE49-F238E27FC236}">
                <a16:creationId xmlns:a16="http://schemas.microsoft.com/office/drawing/2014/main" id="{B6388CD4-FBF6-4A2D-850B-4D08FC288DB3}"/>
              </a:ext>
            </a:extLst>
          </p:cNvPr>
          <p:cNvPicPr>
            <a:picLocks noChangeAspect="1"/>
          </p:cNvPicPr>
          <p:nvPr/>
        </p:nvPicPr>
        <p:blipFill>
          <a:blip r:embed="rId2"/>
          <a:stretch>
            <a:fillRect/>
          </a:stretch>
        </p:blipFill>
        <p:spPr>
          <a:xfrm>
            <a:off x="997073" y="4164090"/>
            <a:ext cx="8191500" cy="1619250"/>
          </a:xfrm>
          <a:prstGeom prst="rect">
            <a:avLst/>
          </a:prstGeom>
        </p:spPr>
      </p:pic>
    </p:spTree>
    <p:extLst>
      <p:ext uri="{BB962C8B-B14F-4D97-AF65-F5344CB8AC3E}">
        <p14:creationId xmlns:p14="http://schemas.microsoft.com/office/powerpoint/2010/main" val="2266478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FCF4-CF84-4E69-BF7C-4524D3D517C9}"/>
              </a:ext>
            </a:extLst>
          </p:cNvPr>
          <p:cNvSpPr>
            <a:spLocks noGrp="1"/>
          </p:cNvSpPr>
          <p:nvPr>
            <p:ph type="title"/>
          </p:nvPr>
        </p:nvSpPr>
        <p:spPr>
          <a:xfrm>
            <a:off x="579679" y="31069"/>
            <a:ext cx="8596668" cy="553374"/>
          </a:xfrm>
        </p:spPr>
        <p:txBody>
          <a:bodyPr>
            <a:normAutofit fontScale="90000"/>
          </a:bodyPr>
          <a:lstStyle/>
          <a:p>
            <a:r>
              <a:rPr lang="en-IN" dirty="0"/>
              <a:t>CBOW</a:t>
            </a:r>
          </a:p>
        </p:txBody>
      </p:sp>
      <p:sp>
        <p:nvSpPr>
          <p:cNvPr id="3" name="Content Placeholder 2">
            <a:extLst>
              <a:ext uri="{FF2B5EF4-FFF2-40B4-BE49-F238E27FC236}">
                <a16:creationId xmlns:a16="http://schemas.microsoft.com/office/drawing/2014/main" id="{1A6E4229-637A-418E-BED3-FF217B92DB99}"/>
              </a:ext>
            </a:extLst>
          </p:cNvPr>
          <p:cNvSpPr>
            <a:spLocks noGrp="1"/>
          </p:cNvSpPr>
          <p:nvPr>
            <p:ph idx="1"/>
          </p:nvPr>
        </p:nvSpPr>
        <p:spPr>
          <a:xfrm>
            <a:off x="650701" y="584443"/>
            <a:ext cx="8596668" cy="3742045"/>
          </a:xfrm>
        </p:spPr>
        <p:txBody>
          <a:bodyPr/>
          <a:lstStyle/>
          <a:p>
            <a:r>
              <a:rPr lang="en-US" dirty="0"/>
              <a:t>The context words form the input layer. Each word is encoded in one-hot form.</a:t>
            </a:r>
          </a:p>
          <a:p>
            <a:r>
              <a:rPr lang="en-US" dirty="0"/>
              <a:t>A single hidden and output layer.</a:t>
            </a:r>
            <a:endParaRPr lang="en-IN" dirty="0"/>
          </a:p>
        </p:txBody>
      </p:sp>
      <p:pic>
        <p:nvPicPr>
          <p:cNvPr id="5" name="Picture 4">
            <a:extLst>
              <a:ext uri="{FF2B5EF4-FFF2-40B4-BE49-F238E27FC236}">
                <a16:creationId xmlns:a16="http://schemas.microsoft.com/office/drawing/2014/main" id="{2CEFB968-E440-47CE-BC23-54D96AC8EB1E}"/>
              </a:ext>
            </a:extLst>
          </p:cNvPr>
          <p:cNvPicPr>
            <a:picLocks noChangeAspect="1"/>
          </p:cNvPicPr>
          <p:nvPr/>
        </p:nvPicPr>
        <p:blipFill>
          <a:blip r:embed="rId2"/>
          <a:stretch>
            <a:fillRect/>
          </a:stretch>
        </p:blipFill>
        <p:spPr>
          <a:xfrm>
            <a:off x="579679" y="1660124"/>
            <a:ext cx="7321733" cy="5575181"/>
          </a:xfrm>
          <a:prstGeom prst="rect">
            <a:avLst/>
          </a:prstGeom>
        </p:spPr>
      </p:pic>
    </p:spTree>
    <p:extLst>
      <p:ext uri="{BB962C8B-B14F-4D97-AF65-F5344CB8AC3E}">
        <p14:creationId xmlns:p14="http://schemas.microsoft.com/office/powerpoint/2010/main" val="258913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F6FB-4BDC-44B8-9436-DAA183DB38AC}"/>
              </a:ext>
            </a:extLst>
          </p:cNvPr>
          <p:cNvSpPr>
            <a:spLocks noGrp="1"/>
          </p:cNvSpPr>
          <p:nvPr>
            <p:ph type="title"/>
          </p:nvPr>
        </p:nvSpPr>
        <p:spPr/>
        <p:txBody>
          <a:bodyPr/>
          <a:lstStyle/>
          <a:p>
            <a:r>
              <a:rPr lang="en-IN" dirty="0"/>
              <a:t>CBOW: Training Objective</a:t>
            </a:r>
          </a:p>
        </p:txBody>
      </p:sp>
      <p:sp>
        <p:nvSpPr>
          <p:cNvPr id="3" name="Content Placeholder 2">
            <a:extLst>
              <a:ext uri="{FF2B5EF4-FFF2-40B4-BE49-F238E27FC236}">
                <a16:creationId xmlns:a16="http://schemas.microsoft.com/office/drawing/2014/main" id="{BD57381D-F8DF-40F5-A2E1-3E552578AF64}"/>
              </a:ext>
            </a:extLst>
          </p:cNvPr>
          <p:cNvSpPr>
            <a:spLocks noGrp="1"/>
          </p:cNvSpPr>
          <p:nvPr>
            <p:ph idx="1"/>
          </p:nvPr>
        </p:nvSpPr>
        <p:spPr/>
        <p:txBody>
          <a:bodyPr/>
          <a:lstStyle/>
          <a:p>
            <a:r>
              <a:rPr lang="en-US" dirty="0"/>
              <a:t>The training objective is to maximize the conditional probability of observing the actual output word (the focus word) given the input context words, with regard to the weights.</a:t>
            </a:r>
          </a:p>
          <a:p>
            <a:r>
              <a:rPr lang="en-US" dirty="0"/>
              <a:t>In our example, given the input (“an”, “efficient”, “method”, “for”, “high”, “quality” , “distributed”, “vector”), we want to maximize the probability of getting “learning” as the output.</a:t>
            </a:r>
            <a:endParaRPr lang="en-IN" dirty="0"/>
          </a:p>
        </p:txBody>
      </p:sp>
    </p:spTree>
    <p:extLst>
      <p:ext uri="{BB962C8B-B14F-4D97-AF65-F5344CB8AC3E}">
        <p14:creationId xmlns:p14="http://schemas.microsoft.com/office/powerpoint/2010/main" val="289926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2F41CA-4408-4C1C-8ABC-443C0F8C64A3}"/>
              </a:ext>
            </a:extLst>
          </p:cNvPr>
          <p:cNvPicPr>
            <a:picLocks noChangeAspect="1"/>
          </p:cNvPicPr>
          <p:nvPr/>
        </p:nvPicPr>
        <p:blipFill>
          <a:blip r:embed="rId2"/>
          <a:stretch>
            <a:fillRect/>
          </a:stretch>
        </p:blipFill>
        <p:spPr>
          <a:xfrm>
            <a:off x="0" y="3158694"/>
            <a:ext cx="10210800" cy="1162050"/>
          </a:xfrm>
          <a:prstGeom prst="rect">
            <a:avLst/>
          </a:prstGeom>
        </p:spPr>
      </p:pic>
      <p:sp>
        <p:nvSpPr>
          <p:cNvPr id="4" name="TextBox 3">
            <a:extLst>
              <a:ext uri="{FF2B5EF4-FFF2-40B4-BE49-F238E27FC236}">
                <a16:creationId xmlns:a16="http://schemas.microsoft.com/office/drawing/2014/main" id="{61A7EFA6-9FA1-456B-8F1C-F09EDB49F388}"/>
              </a:ext>
            </a:extLst>
          </p:cNvPr>
          <p:cNvSpPr txBox="1"/>
          <p:nvPr/>
        </p:nvSpPr>
        <p:spPr>
          <a:xfrm>
            <a:off x="603682" y="727969"/>
            <a:ext cx="8655728" cy="400110"/>
          </a:xfrm>
          <a:prstGeom prst="rect">
            <a:avLst/>
          </a:prstGeom>
          <a:noFill/>
        </p:spPr>
        <p:txBody>
          <a:bodyPr wrap="square" rtlCol="0">
            <a:spAutoFit/>
          </a:bodyPr>
          <a:lstStyle/>
          <a:p>
            <a:r>
              <a:rPr lang="en-IN" sz="2000" dirty="0"/>
              <a:t>Word Representation</a:t>
            </a:r>
          </a:p>
        </p:txBody>
      </p:sp>
      <p:sp>
        <p:nvSpPr>
          <p:cNvPr id="5" name="Rectangle 4">
            <a:extLst>
              <a:ext uri="{FF2B5EF4-FFF2-40B4-BE49-F238E27FC236}">
                <a16:creationId xmlns:a16="http://schemas.microsoft.com/office/drawing/2014/main" id="{E9E9B1BF-9193-4D85-B5FC-9E6731C54782}"/>
              </a:ext>
            </a:extLst>
          </p:cNvPr>
          <p:cNvSpPr/>
          <p:nvPr/>
        </p:nvSpPr>
        <p:spPr>
          <a:xfrm>
            <a:off x="351654" y="2352590"/>
            <a:ext cx="5256567" cy="369332"/>
          </a:xfrm>
          <a:prstGeom prst="rect">
            <a:avLst/>
          </a:prstGeom>
        </p:spPr>
        <p:txBody>
          <a:bodyPr wrap="none">
            <a:spAutoFit/>
          </a:bodyPr>
          <a:lstStyle/>
          <a:p>
            <a:r>
              <a:rPr lang="en-US" dirty="0"/>
              <a:t>In general, words are treated as atomic symbols.</a:t>
            </a:r>
            <a:endParaRPr lang="en-IN" dirty="0"/>
          </a:p>
        </p:txBody>
      </p:sp>
    </p:spTree>
    <p:extLst>
      <p:ext uri="{BB962C8B-B14F-4D97-AF65-F5344CB8AC3E}">
        <p14:creationId xmlns:p14="http://schemas.microsoft.com/office/powerpoint/2010/main" val="2975056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C015-8D25-4996-9494-2A6948879FA3}"/>
              </a:ext>
            </a:extLst>
          </p:cNvPr>
          <p:cNvSpPr>
            <a:spLocks noGrp="1"/>
          </p:cNvSpPr>
          <p:nvPr>
            <p:ph type="title"/>
          </p:nvPr>
        </p:nvSpPr>
        <p:spPr/>
        <p:txBody>
          <a:bodyPr/>
          <a:lstStyle/>
          <a:p>
            <a:r>
              <a:rPr lang="en-US" dirty="0"/>
              <a:t>CBOW: Input to Hidden Layer</a:t>
            </a:r>
            <a:endParaRPr lang="en-IN" dirty="0"/>
          </a:p>
        </p:txBody>
      </p:sp>
      <p:sp>
        <p:nvSpPr>
          <p:cNvPr id="3" name="Content Placeholder 2">
            <a:extLst>
              <a:ext uri="{FF2B5EF4-FFF2-40B4-BE49-F238E27FC236}">
                <a16:creationId xmlns:a16="http://schemas.microsoft.com/office/drawing/2014/main" id="{06C3F97A-8368-4F23-8320-25136ADAEFE1}"/>
              </a:ext>
            </a:extLst>
          </p:cNvPr>
          <p:cNvSpPr>
            <a:spLocks noGrp="1"/>
          </p:cNvSpPr>
          <p:nvPr>
            <p:ph idx="1"/>
          </p:nvPr>
        </p:nvSpPr>
        <p:spPr>
          <a:xfrm>
            <a:off x="677334" y="1305017"/>
            <a:ext cx="8596668" cy="4736345"/>
          </a:xfrm>
        </p:spPr>
        <p:txBody>
          <a:bodyPr>
            <a:normAutofit/>
          </a:bodyPr>
          <a:lstStyle/>
          <a:p>
            <a:r>
              <a:rPr lang="en-US" dirty="0"/>
              <a:t>Since our input vectors are one-hot, multiplying an input vector by the weight matrix W</a:t>
            </a:r>
            <a:r>
              <a:rPr lang="en-US" baseline="-25000" dirty="0"/>
              <a:t>1</a:t>
            </a:r>
            <a:r>
              <a:rPr lang="en-US" dirty="0"/>
              <a:t> amounts to simply selecting a row from W</a:t>
            </a:r>
            <a:r>
              <a:rPr lang="en-US" baseline="-25000" dirty="0"/>
              <a:t>1</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dirty="0"/>
              <a:t>Given C input word vectors, the activation function for the hidden layer h amounts to simply summing the corresponding ‘hot’ rows in W</a:t>
            </a:r>
            <a:r>
              <a:rPr lang="en-US" baseline="-25000" dirty="0"/>
              <a:t>1</a:t>
            </a:r>
            <a:r>
              <a:rPr lang="en-US" dirty="0"/>
              <a:t>, and dividing by C to take their average.</a:t>
            </a:r>
            <a:endParaRPr lang="en-IN" dirty="0"/>
          </a:p>
        </p:txBody>
      </p:sp>
      <p:pic>
        <p:nvPicPr>
          <p:cNvPr id="5" name="Picture 4">
            <a:extLst>
              <a:ext uri="{FF2B5EF4-FFF2-40B4-BE49-F238E27FC236}">
                <a16:creationId xmlns:a16="http://schemas.microsoft.com/office/drawing/2014/main" id="{DFE47126-0384-49C6-AD87-60B787FE9B25}"/>
              </a:ext>
            </a:extLst>
          </p:cNvPr>
          <p:cNvPicPr>
            <a:picLocks noChangeAspect="1"/>
          </p:cNvPicPr>
          <p:nvPr/>
        </p:nvPicPr>
        <p:blipFill>
          <a:blip r:embed="rId2"/>
          <a:stretch>
            <a:fillRect/>
          </a:stretch>
        </p:blipFill>
        <p:spPr>
          <a:xfrm>
            <a:off x="1358286" y="2506046"/>
            <a:ext cx="6090080" cy="1845908"/>
          </a:xfrm>
          <a:prstGeom prst="rect">
            <a:avLst/>
          </a:prstGeom>
        </p:spPr>
      </p:pic>
    </p:spTree>
    <p:extLst>
      <p:ext uri="{BB962C8B-B14F-4D97-AF65-F5344CB8AC3E}">
        <p14:creationId xmlns:p14="http://schemas.microsoft.com/office/powerpoint/2010/main" val="247393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07DF-B66D-4E25-9DF3-413D08D67502}"/>
              </a:ext>
            </a:extLst>
          </p:cNvPr>
          <p:cNvSpPr>
            <a:spLocks noGrp="1"/>
          </p:cNvSpPr>
          <p:nvPr>
            <p:ph type="title"/>
          </p:nvPr>
        </p:nvSpPr>
        <p:spPr/>
        <p:txBody>
          <a:bodyPr/>
          <a:lstStyle/>
          <a:p>
            <a:r>
              <a:rPr lang="en-US" dirty="0"/>
              <a:t>CBOW: Hidden to Output Layer</a:t>
            </a:r>
            <a:endParaRPr lang="en-IN" dirty="0"/>
          </a:p>
        </p:txBody>
      </p:sp>
      <p:sp>
        <p:nvSpPr>
          <p:cNvPr id="3" name="Content Placeholder 2">
            <a:extLst>
              <a:ext uri="{FF2B5EF4-FFF2-40B4-BE49-F238E27FC236}">
                <a16:creationId xmlns:a16="http://schemas.microsoft.com/office/drawing/2014/main" id="{7915302D-1BFD-4665-ABD4-9CB20B5D0BBE}"/>
              </a:ext>
            </a:extLst>
          </p:cNvPr>
          <p:cNvSpPr>
            <a:spLocks noGrp="1"/>
          </p:cNvSpPr>
          <p:nvPr>
            <p:ph idx="1"/>
          </p:nvPr>
        </p:nvSpPr>
        <p:spPr/>
        <p:txBody>
          <a:bodyPr/>
          <a:lstStyle/>
          <a:p>
            <a:r>
              <a:rPr lang="en-US" dirty="0"/>
              <a:t>From the hidden layer to the output layer, the second weight matrix W</a:t>
            </a:r>
            <a:r>
              <a:rPr lang="en-US" baseline="-25000" dirty="0"/>
              <a:t>2</a:t>
            </a:r>
            <a:r>
              <a:rPr lang="en-US" dirty="0"/>
              <a:t> can be used to compute a score for each word in the vocabulary, and </a:t>
            </a:r>
            <a:r>
              <a:rPr lang="en-US" dirty="0" err="1"/>
              <a:t>softmax</a:t>
            </a:r>
            <a:r>
              <a:rPr lang="en-US" dirty="0"/>
              <a:t> can be used to obtain the posterior distribution of words.</a:t>
            </a:r>
            <a:endParaRPr lang="en-IN" dirty="0"/>
          </a:p>
        </p:txBody>
      </p:sp>
    </p:spTree>
    <p:extLst>
      <p:ext uri="{BB962C8B-B14F-4D97-AF65-F5344CB8AC3E}">
        <p14:creationId xmlns:p14="http://schemas.microsoft.com/office/powerpoint/2010/main" val="3029489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ADD0F-4E28-4C67-8F57-DC8DC1BCEDF7}"/>
              </a:ext>
            </a:extLst>
          </p:cNvPr>
          <p:cNvSpPr>
            <a:spLocks noGrp="1"/>
          </p:cNvSpPr>
          <p:nvPr>
            <p:ph type="title"/>
          </p:nvPr>
        </p:nvSpPr>
        <p:spPr>
          <a:xfrm>
            <a:off x="615190" y="325514"/>
            <a:ext cx="8596668" cy="659907"/>
          </a:xfrm>
        </p:spPr>
        <p:txBody>
          <a:bodyPr/>
          <a:lstStyle/>
          <a:p>
            <a:r>
              <a:rPr lang="en-IN" dirty="0"/>
              <a:t>Skip-gram Model</a:t>
            </a:r>
          </a:p>
        </p:txBody>
      </p:sp>
      <p:sp>
        <p:nvSpPr>
          <p:cNvPr id="3" name="Content Placeholder 2">
            <a:extLst>
              <a:ext uri="{FF2B5EF4-FFF2-40B4-BE49-F238E27FC236}">
                <a16:creationId xmlns:a16="http://schemas.microsoft.com/office/drawing/2014/main" id="{6152C573-E37C-4D48-822A-D14091BEC5EE}"/>
              </a:ext>
            </a:extLst>
          </p:cNvPr>
          <p:cNvSpPr>
            <a:spLocks noGrp="1"/>
          </p:cNvSpPr>
          <p:nvPr>
            <p:ph idx="1"/>
          </p:nvPr>
        </p:nvSpPr>
        <p:spPr>
          <a:xfrm>
            <a:off x="677334" y="1074199"/>
            <a:ext cx="8596668" cy="5850384"/>
          </a:xfrm>
        </p:spPr>
        <p:txBody>
          <a:bodyPr/>
          <a:lstStyle/>
          <a:p>
            <a:r>
              <a:rPr lang="en-US" dirty="0"/>
              <a:t>The skip-gram model is the opposite of the CBOW model. It is constructed with the focus word as the single input vector, and the target context words are now at the output layer:</a:t>
            </a:r>
            <a:endParaRPr lang="en-IN" dirty="0"/>
          </a:p>
        </p:txBody>
      </p:sp>
      <p:pic>
        <p:nvPicPr>
          <p:cNvPr id="5" name="Picture 4">
            <a:extLst>
              <a:ext uri="{FF2B5EF4-FFF2-40B4-BE49-F238E27FC236}">
                <a16:creationId xmlns:a16="http://schemas.microsoft.com/office/drawing/2014/main" id="{FA687441-C1F5-4435-B1A3-9BEF01253342}"/>
              </a:ext>
            </a:extLst>
          </p:cNvPr>
          <p:cNvPicPr>
            <a:picLocks noChangeAspect="1"/>
          </p:cNvPicPr>
          <p:nvPr/>
        </p:nvPicPr>
        <p:blipFill>
          <a:blip r:embed="rId2"/>
          <a:stretch>
            <a:fillRect/>
          </a:stretch>
        </p:blipFill>
        <p:spPr>
          <a:xfrm>
            <a:off x="1914635" y="2050742"/>
            <a:ext cx="6122065" cy="4873841"/>
          </a:xfrm>
          <a:prstGeom prst="rect">
            <a:avLst/>
          </a:prstGeom>
        </p:spPr>
      </p:pic>
    </p:spTree>
    <p:extLst>
      <p:ext uri="{BB962C8B-B14F-4D97-AF65-F5344CB8AC3E}">
        <p14:creationId xmlns:p14="http://schemas.microsoft.com/office/powerpoint/2010/main" val="1821203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50DF-18D7-4093-8EF0-E20E7D91EBE4}"/>
              </a:ext>
            </a:extLst>
          </p:cNvPr>
          <p:cNvSpPr>
            <a:spLocks noGrp="1"/>
          </p:cNvSpPr>
          <p:nvPr>
            <p:ph type="title"/>
          </p:nvPr>
        </p:nvSpPr>
        <p:spPr/>
        <p:txBody>
          <a:bodyPr/>
          <a:lstStyle/>
          <a:p>
            <a:r>
              <a:rPr lang="en-IN" dirty="0" err="1"/>
              <a:t>Skipgram</a:t>
            </a:r>
            <a:r>
              <a:rPr lang="en-IN" dirty="0"/>
              <a:t> : Objective </a:t>
            </a:r>
            <a:r>
              <a:rPr lang="en-IN" dirty="0" err="1"/>
              <a:t>Fn</a:t>
            </a:r>
            <a:endParaRPr lang="en-IN" dirty="0"/>
          </a:p>
        </p:txBody>
      </p:sp>
      <p:sp>
        <p:nvSpPr>
          <p:cNvPr id="3" name="Content Placeholder 2">
            <a:extLst>
              <a:ext uri="{FF2B5EF4-FFF2-40B4-BE49-F238E27FC236}">
                <a16:creationId xmlns:a16="http://schemas.microsoft.com/office/drawing/2014/main" id="{5265EEE5-6AE2-4A3F-87EE-7B0DC98E765E}"/>
              </a:ext>
            </a:extLst>
          </p:cNvPr>
          <p:cNvSpPr>
            <a:spLocks noGrp="1"/>
          </p:cNvSpPr>
          <p:nvPr>
            <p:ph idx="1"/>
          </p:nvPr>
        </p:nvSpPr>
        <p:spPr/>
        <p:txBody>
          <a:bodyPr/>
          <a:lstStyle/>
          <a:p>
            <a:r>
              <a:rPr lang="en-US" dirty="0"/>
              <a:t>The activation function for the hidden layer simply amounts to copying the corresponding row from the weights matrix W</a:t>
            </a:r>
            <a:r>
              <a:rPr lang="en-US" baseline="-25000" dirty="0"/>
              <a:t>1</a:t>
            </a:r>
            <a:r>
              <a:rPr lang="en-US" dirty="0"/>
              <a:t> (linear) as we saw before.</a:t>
            </a:r>
          </a:p>
          <a:p>
            <a:r>
              <a:rPr lang="en-US" dirty="0"/>
              <a:t>At the output layer, we now output C multinomial distributions instead of just one.</a:t>
            </a:r>
          </a:p>
          <a:p>
            <a:r>
              <a:rPr lang="en-US" dirty="0"/>
              <a:t>The training objective is to minimize the summed prediction error across all context words in the output layer. In our example, the input would be “learning”, and we hope to see (“an”, “efficient”, “method”, “for”, “</a:t>
            </a:r>
            <a:r>
              <a:rPr lang="en-US" dirty="0" err="1"/>
              <a:t>high”,“quality</a:t>
            </a:r>
            <a:r>
              <a:rPr lang="en-US" dirty="0"/>
              <a:t>”, “distributed”, “vector”) at the output layer.</a:t>
            </a:r>
            <a:endParaRPr lang="en-IN" dirty="0"/>
          </a:p>
        </p:txBody>
      </p:sp>
    </p:spTree>
    <p:extLst>
      <p:ext uri="{BB962C8B-B14F-4D97-AF65-F5344CB8AC3E}">
        <p14:creationId xmlns:p14="http://schemas.microsoft.com/office/powerpoint/2010/main" val="1471515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449F-92A3-4383-8C21-30C477F203A7}"/>
              </a:ext>
            </a:extLst>
          </p:cNvPr>
          <p:cNvSpPr>
            <a:spLocks noGrp="1"/>
          </p:cNvSpPr>
          <p:nvPr>
            <p:ph type="title"/>
          </p:nvPr>
        </p:nvSpPr>
        <p:spPr/>
        <p:txBody>
          <a:bodyPr/>
          <a:lstStyle/>
          <a:p>
            <a:r>
              <a:rPr lang="en-IN" dirty="0"/>
              <a:t>Skip-gram Model</a:t>
            </a:r>
          </a:p>
        </p:txBody>
      </p:sp>
      <p:sp>
        <p:nvSpPr>
          <p:cNvPr id="3" name="Content Placeholder 2">
            <a:extLst>
              <a:ext uri="{FF2B5EF4-FFF2-40B4-BE49-F238E27FC236}">
                <a16:creationId xmlns:a16="http://schemas.microsoft.com/office/drawing/2014/main" id="{DD28ECF0-FAFF-4847-B6D8-81DE29BE6A2E}"/>
              </a:ext>
            </a:extLst>
          </p:cNvPr>
          <p:cNvSpPr>
            <a:spLocks noGrp="1"/>
          </p:cNvSpPr>
          <p:nvPr>
            <p:ph idx="1"/>
          </p:nvPr>
        </p:nvSpPr>
        <p:spPr/>
        <p:txBody>
          <a:bodyPr/>
          <a:lstStyle/>
          <a:p>
            <a:r>
              <a:rPr lang="en-US" dirty="0"/>
              <a:t>Predict surrounding words in a window of length c of each word</a:t>
            </a:r>
          </a:p>
          <a:p>
            <a:r>
              <a:rPr lang="en-US" dirty="0"/>
              <a:t>Objective Function: Maximize the log </a:t>
            </a:r>
            <a:r>
              <a:rPr lang="en-US" dirty="0" err="1"/>
              <a:t>probablility</a:t>
            </a:r>
            <a:r>
              <a:rPr lang="en-US" dirty="0"/>
              <a:t> of any context word given</a:t>
            </a:r>
          </a:p>
          <a:p>
            <a:r>
              <a:rPr lang="en-US" dirty="0"/>
              <a:t>the current center word:  </a:t>
            </a:r>
            <a:endParaRPr lang="en-IN" dirty="0"/>
          </a:p>
        </p:txBody>
      </p:sp>
      <p:pic>
        <p:nvPicPr>
          <p:cNvPr id="4" name="Picture 3">
            <a:extLst>
              <a:ext uri="{FF2B5EF4-FFF2-40B4-BE49-F238E27FC236}">
                <a16:creationId xmlns:a16="http://schemas.microsoft.com/office/drawing/2014/main" id="{78830E75-7630-4D8C-B571-DE7BAA7AD929}"/>
              </a:ext>
            </a:extLst>
          </p:cNvPr>
          <p:cNvPicPr>
            <a:picLocks noChangeAspect="1"/>
          </p:cNvPicPr>
          <p:nvPr/>
        </p:nvPicPr>
        <p:blipFill>
          <a:blip r:embed="rId2"/>
          <a:stretch>
            <a:fillRect/>
          </a:stretch>
        </p:blipFill>
        <p:spPr>
          <a:xfrm>
            <a:off x="1926685" y="3543762"/>
            <a:ext cx="5000625" cy="1114425"/>
          </a:xfrm>
          <a:prstGeom prst="rect">
            <a:avLst/>
          </a:prstGeom>
        </p:spPr>
      </p:pic>
    </p:spTree>
    <p:extLst>
      <p:ext uri="{BB962C8B-B14F-4D97-AF65-F5344CB8AC3E}">
        <p14:creationId xmlns:p14="http://schemas.microsoft.com/office/powerpoint/2010/main" val="1807003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D067F8-BF7E-44C4-A9E8-4E7D2D5FFC27}"/>
              </a:ext>
            </a:extLst>
          </p:cNvPr>
          <p:cNvSpPr txBox="1"/>
          <p:nvPr/>
        </p:nvSpPr>
        <p:spPr>
          <a:xfrm>
            <a:off x="1660124" y="1935332"/>
            <a:ext cx="7679185" cy="1569660"/>
          </a:xfrm>
          <a:prstGeom prst="rect">
            <a:avLst/>
          </a:prstGeom>
          <a:noFill/>
        </p:spPr>
        <p:txBody>
          <a:bodyPr wrap="square" rtlCol="0">
            <a:spAutoFit/>
          </a:bodyPr>
          <a:lstStyle/>
          <a:p>
            <a:r>
              <a:rPr lang="en-IN" sz="9600" dirty="0"/>
              <a:t>Thank You</a:t>
            </a:r>
          </a:p>
        </p:txBody>
      </p:sp>
    </p:spTree>
    <p:extLst>
      <p:ext uri="{BB962C8B-B14F-4D97-AF65-F5344CB8AC3E}">
        <p14:creationId xmlns:p14="http://schemas.microsoft.com/office/powerpoint/2010/main" val="177447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906-0D65-4053-9B84-03FEA7318239}"/>
              </a:ext>
            </a:extLst>
          </p:cNvPr>
          <p:cNvSpPr>
            <a:spLocks noGrp="1"/>
          </p:cNvSpPr>
          <p:nvPr>
            <p:ph type="title"/>
          </p:nvPr>
        </p:nvSpPr>
        <p:spPr>
          <a:xfrm>
            <a:off x="677334" y="609600"/>
            <a:ext cx="8596668" cy="1023891"/>
          </a:xfrm>
        </p:spPr>
        <p:txBody>
          <a:bodyPr/>
          <a:lstStyle/>
          <a:p>
            <a:r>
              <a:rPr lang="en-IN" dirty="0"/>
              <a:t>Word Vectors</a:t>
            </a:r>
          </a:p>
        </p:txBody>
      </p:sp>
      <p:sp>
        <p:nvSpPr>
          <p:cNvPr id="3" name="Content Placeholder 2">
            <a:extLst>
              <a:ext uri="{FF2B5EF4-FFF2-40B4-BE49-F238E27FC236}">
                <a16:creationId xmlns:a16="http://schemas.microsoft.com/office/drawing/2014/main" id="{DA613552-0DA2-4AE4-920F-AD3955BCD83F}"/>
              </a:ext>
            </a:extLst>
          </p:cNvPr>
          <p:cNvSpPr>
            <a:spLocks noGrp="1"/>
          </p:cNvSpPr>
          <p:nvPr>
            <p:ph idx="1"/>
          </p:nvPr>
        </p:nvSpPr>
        <p:spPr>
          <a:xfrm>
            <a:off x="677334" y="1704513"/>
            <a:ext cx="8596668" cy="4336849"/>
          </a:xfrm>
        </p:spPr>
        <p:txBody>
          <a:bodyPr>
            <a:normAutofit/>
          </a:bodyPr>
          <a:lstStyle/>
          <a:p>
            <a:r>
              <a:rPr lang="en-US" dirty="0"/>
              <a:t>At one level, it is simply a vector of weights.</a:t>
            </a:r>
          </a:p>
          <a:p>
            <a:r>
              <a:rPr lang="en-US" dirty="0"/>
              <a:t>In a simple 1-of-N (or ‘one-hot’) encoding every element in the vector is associated with a word in the vocabulary.</a:t>
            </a:r>
          </a:p>
          <a:p>
            <a:r>
              <a:rPr lang="en-US" dirty="0"/>
              <a:t>The encoding of a given word is simply the vector in which the corresponding element is set to one, and all other elements are zero.</a:t>
            </a:r>
          </a:p>
          <a:p>
            <a:r>
              <a:rPr lang="en-US" b="1" i="1" dirty="0"/>
              <a:t>One-hot representation:</a:t>
            </a:r>
          </a:p>
          <a:p>
            <a:endParaRPr lang="en-IN" dirty="0"/>
          </a:p>
        </p:txBody>
      </p:sp>
      <p:pic>
        <p:nvPicPr>
          <p:cNvPr id="5" name="Picture 4">
            <a:extLst>
              <a:ext uri="{FF2B5EF4-FFF2-40B4-BE49-F238E27FC236}">
                <a16:creationId xmlns:a16="http://schemas.microsoft.com/office/drawing/2014/main" id="{8B2508C3-CB81-48EE-AF57-D1954E616B59}"/>
              </a:ext>
            </a:extLst>
          </p:cNvPr>
          <p:cNvPicPr>
            <a:picLocks noChangeAspect="1"/>
          </p:cNvPicPr>
          <p:nvPr/>
        </p:nvPicPr>
        <p:blipFill>
          <a:blip r:embed="rId2"/>
          <a:stretch>
            <a:fillRect/>
          </a:stretch>
        </p:blipFill>
        <p:spPr>
          <a:xfrm>
            <a:off x="253753" y="3901789"/>
            <a:ext cx="10210800" cy="1162050"/>
          </a:xfrm>
          <a:prstGeom prst="rect">
            <a:avLst/>
          </a:prstGeom>
        </p:spPr>
      </p:pic>
    </p:spTree>
    <p:extLst>
      <p:ext uri="{BB962C8B-B14F-4D97-AF65-F5344CB8AC3E}">
        <p14:creationId xmlns:p14="http://schemas.microsoft.com/office/powerpoint/2010/main" val="56006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450E-3DD0-400D-B12B-2350FB6AD7F8}"/>
              </a:ext>
            </a:extLst>
          </p:cNvPr>
          <p:cNvSpPr>
            <a:spLocks noGrp="1"/>
          </p:cNvSpPr>
          <p:nvPr>
            <p:ph type="title"/>
          </p:nvPr>
        </p:nvSpPr>
        <p:spPr/>
        <p:txBody>
          <a:bodyPr/>
          <a:lstStyle/>
          <a:p>
            <a:r>
              <a:rPr lang="en-IN" dirty="0"/>
              <a:t>Word Vectors: One-Hot Encoding</a:t>
            </a:r>
          </a:p>
        </p:txBody>
      </p:sp>
      <p:sp>
        <p:nvSpPr>
          <p:cNvPr id="3" name="Content Placeholder 2">
            <a:extLst>
              <a:ext uri="{FF2B5EF4-FFF2-40B4-BE49-F238E27FC236}">
                <a16:creationId xmlns:a16="http://schemas.microsoft.com/office/drawing/2014/main" id="{75EDC2BE-F528-4FE3-A6A0-67E3335DD2F0}"/>
              </a:ext>
            </a:extLst>
          </p:cNvPr>
          <p:cNvSpPr>
            <a:spLocks noGrp="1"/>
          </p:cNvSpPr>
          <p:nvPr>
            <p:ph idx="1"/>
          </p:nvPr>
        </p:nvSpPr>
        <p:spPr>
          <a:xfrm>
            <a:off x="677334" y="1474237"/>
            <a:ext cx="8596668" cy="4567125"/>
          </a:xfrm>
        </p:spPr>
        <p:txBody>
          <a:bodyPr/>
          <a:lstStyle/>
          <a:p>
            <a:r>
              <a:rPr lang="en-US" dirty="0"/>
              <a:t> Suppose our vocabulary has only five words: King, Queen, Man, Woman and Child.</a:t>
            </a:r>
          </a:p>
          <a:p>
            <a:r>
              <a:rPr lang="en-US" dirty="0"/>
              <a:t>We could encode the word ‘Queen’ as:</a:t>
            </a:r>
            <a:endParaRPr lang="en-IN" dirty="0"/>
          </a:p>
        </p:txBody>
      </p:sp>
      <p:pic>
        <p:nvPicPr>
          <p:cNvPr id="5" name="Picture 4">
            <a:extLst>
              <a:ext uri="{FF2B5EF4-FFF2-40B4-BE49-F238E27FC236}">
                <a16:creationId xmlns:a16="http://schemas.microsoft.com/office/drawing/2014/main" id="{E7414E5A-45C8-403E-8398-1F1C10326C06}"/>
              </a:ext>
            </a:extLst>
          </p:cNvPr>
          <p:cNvPicPr>
            <a:picLocks noChangeAspect="1"/>
          </p:cNvPicPr>
          <p:nvPr/>
        </p:nvPicPr>
        <p:blipFill>
          <a:blip r:embed="rId2"/>
          <a:stretch>
            <a:fillRect/>
          </a:stretch>
        </p:blipFill>
        <p:spPr>
          <a:xfrm>
            <a:off x="1748161" y="3259307"/>
            <a:ext cx="5943600" cy="2381250"/>
          </a:xfrm>
          <a:prstGeom prst="rect">
            <a:avLst/>
          </a:prstGeom>
        </p:spPr>
      </p:pic>
    </p:spTree>
    <p:extLst>
      <p:ext uri="{BB962C8B-B14F-4D97-AF65-F5344CB8AC3E}">
        <p14:creationId xmlns:p14="http://schemas.microsoft.com/office/powerpoint/2010/main" val="188668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9842-DCEC-4EEC-BBDA-580513BBCA98}"/>
              </a:ext>
            </a:extLst>
          </p:cNvPr>
          <p:cNvSpPr>
            <a:spLocks noGrp="1"/>
          </p:cNvSpPr>
          <p:nvPr>
            <p:ph type="title"/>
          </p:nvPr>
        </p:nvSpPr>
        <p:spPr>
          <a:xfrm>
            <a:off x="677334" y="609600"/>
            <a:ext cx="8596668" cy="1320800"/>
          </a:xfrm>
        </p:spPr>
        <p:txBody>
          <a:bodyPr/>
          <a:lstStyle/>
          <a:p>
            <a:r>
              <a:rPr lang="en-IN" dirty="0"/>
              <a:t>Limitations of One-hot encoding</a:t>
            </a:r>
          </a:p>
        </p:txBody>
      </p:sp>
      <p:sp>
        <p:nvSpPr>
          <p:cNvPr id="3" name="Content Placeholder 2">
            <a:extLst>
              <a:ext uri="{FF2B5EF4-FFF2-40B4-BE49-F238E27FC236}">
                <a16:creationId xmlns:a16="http://schemas.microsoft.com/office/drawing/2014/main" id="{428B133D-F235-4CCC-9DB3-C15F108D7455}"/>
              </a:ext>
            </a:extLst>
          </p:cNvPr>
          <p:cNvSpPr>
            <a:spLocks noGrp="1"/>
          </p:cNvSpPr>
          <p:nvPr>
            <p:ph idx="1"/>
          </p:nvPr>
        </p:nvSpPr>
        <p:spPr>
          <a:xfrm>
            <a:off x="677334" y="2160589"/>
            <a:ext cx="8596668" cy="3880773"/>
          </a:xfrm>
        </p:spPr>
        <p:txBody>
          <a:bodyPr/>
          <a:lstStyle/>
          <a:p>
            <a:r>
              <a:rPr lang="en-US" dirty="0"/>
              <a:t>Word vectors are not comparable</a:t>
            </a:r>
          </a:p>
          <a:p>
            <a:r>
              <a:rPr lang="en-US" dirty="0"/>
              <a:t>Using such an encoding, there is no meaningful comparison we can make between word vectors other than equality testing.</a:t>
            </a:r>
            <a:endParaRPr lang="en-IN" dirty="0"/>
          </a:p>
        </p:txBody>
      </p:sp>
    </p:spTree>
    <p:extLst>
      <p:ext uri="{BB962C8B-B14F-4D97-AF65-F5344CB8AC3E}">
        <p14:creationId xmlns:p14="http://schemas.microsoft.com/office/powerpoint/2010/main" val="145938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5A8E-209D-4BB0-935D-4E728C1F57ED}"/>
              </a:ext>
            </a:extLst>
          </p:cNvPr>
          <p:cNvSpPr>
            <a:spLocks noGrp="1"/>
          </p:cNvSpPr>
          <p:nvPr>
            <p:ph type="title"/>
          </p:nvPr>
        </p:nvSpPr>
        <p:spPr>
          <a:xfrm>
            <a:off x="677334" y="272141"/>
            <a:ext cx="8596668" cy="544497"/>
          </a:xfrm>
        </p:spPr>
        <p:txBody>
          <a:bodyPr>
            <a:normAutofit fontScale="90000"/>
          </a:bodyPr>
          <a:lstStyle/>
          <a:p>
            <a:r>
              <a:rPr lang="en-IN" dirty="0"/>
              <a:t>Word2Vec – A distributed representation</a:t>
            </a:r>
          </a:p>
        </p:txBody>
      </p:sp>
      <p:sp>
        <p:nvSpPr>
          <p:cNvPr id="3" name="Content Placeholder 2">
            <a:extLst>
              <a:ext uri="{FF2B5EF4-FFF2-40B4-BE49-F238E27FC236}">
                <a16:creationId xmlns:a16="http://schemas.microsoft.com/office/drawing/2014/main" id="{8CE597DC-1936-45FD-937B-3AB05C0EC78C}"/>
              </a:ext>
            </a:extLst>
          </p:cNvPr>
          <p:cNvSpPr>
            <a:spLocks noGrp="1"/>
          </p:cNvSpPr>
          <p:nvPr>
            <p:ph idx="1"/>
          </p:nvPr>
        </p:nvSpPr>
        <p:spPr>
          <a:xfrm>
            <a:off x="677334" y="967667"/>
            <a:ext cx="8596668" cy="5073696"/>
          </a:xfrm>
        </p:spPr>
        <p:txBody>
          <a:bodyPr/>
          <a:lstStyle/>
          <a:p>
            <a:r>
              <a:rPr lang="en-IN" sz="2000" dirty="0"/>
              <a:t>Distributional representation – word embedding ?</a:t>
            </a:r>
          </a:p>
          <a:p>
            <a:pPr lvl="1"/>
            <a:r>
              <a:rPr lang="en-US" sz="1800" dirty="0"/>
              <a:t>Any word </a:t>
            </a:r>
            <a:r>
              <a:rPr lang="en-US" sz="1800" dirty="0" err="1"/>
              <a:t>w</a:t>
            </a:r>
            <a:r>
              <a:rPr lang="en-US" sz="1800" baseline="-25000" dirty="0" err="1"/>
              <a:t>i</a:t>
            </a:r>
            <a:r>
              <a:rPr lang="en-US" sz="1800" dirty="0"/>
              <a:t> in the corpus is given a distributional representation by an embedding</a:t>
            </a:r>
          </a:p>
          <a:p>
            <a:pPr lvl="2"/>
            <a:r>
              <a:rPr lang="en-IN" sz="1600" dirty="0" err="1"/>
              <a:t>w</a:t>
            </a:r>
            <a:r>
              <a:rPr lang="en-IN" sz="1600" baseline="-25000" dirty="0" err="1"/>
              <a:t>i</a:t>
            </a:r>
            <a:r>
              <a:rPr lang="en-IN" sz="1600" dirty="0"/>
              <a:t> ∈ R</a:t>
            </a:r>
            <a:r>
              <a:rPr lang="en-IN" sz="1600" baseline="30000" dirty="0"/>
              <a:t>d</a:t>
            </a:r>
            <a:r>
              <a:rPr lang="en-IN" sz="1600" dirty="0"/>
              <a:t> </a:t>
            </a:r>
            <a:r>
              <a:rPr lang="en-IN" sz="1600" dirty="0" err="1"/>
              <a:t>i.e</a:t>
            </a:r>
            <a:r>
              <a:rPr lang="en-IN" sz="1600" dirty="0"/>
              <a:t> a d-dimensional vector that is learnt.</a:t>
            </a:r>
          </a:p>
          <a:p>
            <a:r>
              <a:rPr lang="en-IN" sz="2000" dirty="0"/>
              <a:t>	For Example: </a:t>
            </a:r>
          </a:p>
        </p:txBody>
      </p:sp>
      <p:pic>
        <p:nvPicPr>
          <p:cNvPr id="5" name="Picture 4">
            <a:extLst>
              <a:ext uri="{FF2B5EF4-FFF2-40B4-BE49-F238E27FC236}">
                <a16:creationId xmlns:a16="http://schemas.microsoft.com/office/drawing/2014/main" id="{FADD53CD-DFFB-44B7-816E-7B391742C18D}"/>
              </a:ext>
            </a:extLst>
          </p:cNvPr>
          <p:cNvPicPr>
            <a:picLocks noChangeAspect="1"/>
          </p:cNvPicPr>
          <p:nvPr/>
        </p:nvPicPr>
        <p:blipFill>
          <a:blip r:embed="rId2"/>
          <a:stretch>
            <a:fillRect/>
          </a:stretch>
        </p:blipFill>
        <p:spPr>
          <a:xfrm>
            <a:off x="2041863" y="2902998"/>
            <a:ext cx="3764133" cy="3395927"/>
          </a:xfrm>
          <a:prstGeom prst="rect">
            <a:avLst/>
          </a:prstGeom>
        </p:spPr>
      </p:pic>
    </p:spTree>
    <p:extLst>
      <p:ext uri="{BB962C8B-B14F-4D97-AF65-F5344CB8AC3E}">
        <p14:creationId xmlns:p14="http://schemas.microsoft.com/office/powerpoint/2010/main" val="364539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C861-C492-495A-87E2-3A9B4A6823C5}"/>
              </a:ext>
            </a:extLst>
          </p:cNvPr>
          <p:cNvSpPr>
            <a:spLocks noGrp="1"/>
          </p:cNvSpPr>
          <p:nvPr>
            <p:ph type="title"/>
          </p:nvPr>
        </p:nvSpPr>
        <p:spPr/>
        <p:txBody>
          <a:bodyPr/>
          <a:lstStyle/>
          <a:p>
            <a:r>
              <a:rPr lang="en-IN" dirty="0"/>
              <a:t>Distributional Representation</a:t>
            </a:r>
          </a:p>
        </p:txBody>
      </p:sp>
      <p:sp>
        <p:nvSpPr>
          <p:cNvPr id="3" name="Content Placeholder 2">
            <a:extLst>
              <a:ext uri="{FF2B5EF4-FFF2-40B4-BE49-F238E27FC236}">
                <a16:creationId xmlns:a16="http://schemas.microsoft.com/office/drawing/2014/main" id="{8173942F-FE5E-4495-9030-974FF25408C5}"/>
              </a:ext>
            </a:extLst>
          </p:cNvPr>
          <p:cNvSpPr>
            <a:spLocks noGrp="1"/>
          </p:cNvSpPr>
          <p:nvPr>
            <p:ph idx="1"/>
          </p:nvPr>
        </p:nvSpPr>
        <p:spPr/>
        <p:txBody>
          <a:bodyPr/>
          <a:lstStyle/>
          <a:p>
            <a:r>
              <a:rPr lang="en-US" dirty="0"/>
              <a:t>Take a vector with several hundred dimensions (say 1000).</a:t>
            </a:r>
          </a:p>
          <a:p>
            <a:r>
              <a:rPr lang="en-US" dirty="0"/>
              <a:t>Each word is represented by a distribution of weights across those elements.</a:t>
            </a:r>
          </a:p>
          <a:p>
            <a:r>
              <a:rPr lang="en-US" dirty="0"/>
              <a:t>So instead of a one-to-one mapping between an element in the vector and a word, the representation of a word is spread across all of the elements in the vector, and each element in the vector contributes to the definition of many words.</a:t>
            </a:r>
            <a:endParaRPr lang="en-IN" dirty="0"/>
          </a:p>
        </p:txBody>
      </p:sp>
    </p:spTree>
    <p:extLst>
      <p:ext uri="{BB962C8B-B14F-4D97-AF65-F5344CB8AC3E}">
        <p14:creationId xmlns:p14="http://schemas.microsoft.com/office/powerpoint/2010/main" val="300793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E7FA-7299-47EA-859A-AE32D1B24CC4}"/>
              </a:ext>
            </a:extLst>
          </p:cNvPr>
          <p:cNvSpPr>
            <a:spLocks noGrp="1"/>
          </p:cNvSpPr>
          <p:nvPr>
            <p:ph type="title"/>
          </p:nvPr>
        </p:nvSpPr>
        <p:spPr/>
        <p:txBody>
          <a:bodyPr/>
          <a:lstStyle/>
          <a:p>
            <a:r>
              <a:rPr lang="en-IN" dirty="0"/>
              <a:t>Distributional Representation: Illustration</a:t>
            </a:r>
          </a:p>
        </p:txBody>
      </p:sp>
      <p:sp>
        <p:nvSpPr>
          <p:cNvPr id="3" name="Content Placeholder 2">
            <a:extLst>
              <a:ext uri="{FF2B5EF4-FFF2-40B4-BE49-F238E27FC236}">
                <a16:creationId xmlns:a16="http://schemas.microsoft.com/office/drawing/2014/main" id="{136C95E3-FE10-42B3-93BE-846214B2A746}"/>
              </a:ext>
            </a:extLst>
          </p:cNvPr>
          <p:cNvSpPr>
            <a:spLocks noGrp="1"/>
          </p:cNvSpPr>
          <p:nvPr>
            <p:ph idx="1"/>
          </p:nvPr>
        </p:nvSpPr>
        <p:spPr/>
        <p:txBody>
          <a:bodyPr/>
          <a:lstStyle/>
          <a:p>
            <a:r>
              <a:rPr lang="en-US" dirty="0"/>
              <a:t>If we label the dimensions in a hypothetical word vector (there are no such pre-assigned labels in the algorithm of course), it might look a bit like this:</a:t>
            </a:r>
          </a:p>
          <a:p>
            <a:endParaRPr lang="en-IN" dirty="0"/>
          </a:p>
        </p:txBody>
      </p:sp>
      <p:pic>
        <p:nvPicPr>
          <p:cNvPr id="5" name="Picture 4">
            <a:extLst>
              <a:ext uri="{FF2B5EF4-FFF2-40B4-BE49-F238E27FC236}">
                <a16:creationId xmlns:a16="http://schemas.microsoft.com/office/drawing/2014/main" id="{FDAC7700-A488-4DD9-90EC-A6C6AB6D70EC}"/>
              </a:ext>
            </a:extLst>
          </p:cNvPr>
          <p:cNvPicPr>
            <a:picLocks noChangeAspect="1"/>
          </p:cNvPicPr>
          <p:nvPr/>
        </p:nvPicPr>
        <p:blipFill>
          <a:blip r:embed="rId2"/>
          <a:stretch>
            <a:fillRect/>
          </a:stretch>
        </p:blipFill>
        <p:spPr>
          <a:xfrm>
            <a:off x="1490569" y="3201279"/>
            <a:ext cx="6600825" cy="2390775"/>
          </a:xfrm>
          <a:prstGeom prst="rect">
            <a:avLst/>
          </a:prstGeom>
        </p:spPr>
      </p:pic>
    </p:spTree>
    <p:extLst>
      <p:ext uri="{BB962C8B-B14F-4D97-AF65-F5344CB8AC3E}">
        <p14:creationId xmlns:p14="http://schemas.microsoft.com/office/powerpoint/2010/main" val="113572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7EF5-385B-472A-B16B-790F407D486C}"/>
              </a:ext>
            </a:extLst>
          </p:cNvPr>
          <p:cNvSpPr>
            <a:spLocks noGrp="1"/>
          </p:cNvSpPr>
          <p:nvPr>
            <p:ph type="title"/>
          </p:nvPr>
        </p:nvSpPr>
        <p:spPr/>
        <p:txBody>
          <a:bodyPr/>
          <a:lstStyle/>
          <a:p>
            <a:r>
              <a:rPr lang="en-IN" dirty="0"/>
              <a:t>Word Embeddings</a:t>
            </a:r>
          </a:p>
        </p:txBody>
      </p:sp>
      <p:sp>
        <p:nvSpPr>
          <p:cNvPr id="3" name="Content Placeholder 2">
            <a:extLst>
              <a:ext uri="{FF2B5EF4-FFF2-40B4-BE49-F238E27FC236}">
                <a16:creationId xmlns:a16="http://schemas.microsoft.com/office/drawing/2014/main" id="{D929D0C4-2A98-4041-AB28-4498F446563A}"/>
              </a:ext>
            </a:extLst>
          </p:cNvPr>
          <p:cNvSpPr>
            <a:spLocks noGrp="1"/>
          </p:cNvSpPr>
          <p:nvPr>
            <p:ph idx="1"/>
          </p:nvPr>
        </p:nvSpPr>
        <p:spPr/>
        <p:txBody>
          <a:bodyPr/>
          <a:lstStyle/>
          <a:p>
            <a:r>
              <a:rPr lang="en-US" dirty="0"/>
              <a:t>d typically in the range 50 to 1000</a:t>
            </a:r>
          </a:p>
          <a:p>
            <a:r>
              <a:rPr lang="en-US" dirty="0"/>
              <a:t>Similar words should have similar embeddings</a:t>
            </a:r>
            <a:endParaRPr lang="en-IN" dirty="0"/>
          </a:p>
        </p:txBody>
      </p:sp>
    </p:spTree>
    <p:extLst>
      <p:ext uri="{BB962C8B-B14F-4D97-AF65-F5344CB8AC3E}">
        <p14:creationId xmlns:p14="http://schemas.microsoft.com/office/powerpoint/2010/main" val="7791415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TotalTime>
  <Words>991</Words>
  <Application>Microsoft Office PowerPoint</Application>
  <PresentationFormat>Widescreen</PresentationFormat>
  <Paragraphs>79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Wingdings 3</vt:lpstr>
      <vt:lpstr>Facet</vt:lpstr>
      <vt:lpstr>Word Vector Model</vt:lpstr>
      <vt:lpstr>PowerPoint Presentation</vt:lpstr>
      <vt:lpstr>Word Vectors</vt:lpstr>
      <vt:lpstr>Word Vectors: One-Hot Encoding</vt:lpstr>
      <vt:lpstr>Limitations of One-hot encoding</vt:lpstr>
      <vt:lpstr>Word2Vec – A distributed representation</vt:lpstr>
      <vt:lpstr>Distributional Representation</vt:lpstr>
      <vt:lpstr>Distributional Representation: Illustration</vt:lpstr>
      <vt:lpstr>Word Embeddings</vt:lpstr>
      <vt:lpstr>Reasoning with Word Vectors</vt:lpstr>
      <vt:lpstr>Reasoning with Word Vectors</vt:lpstr>
      <vt:lpstr>PowerPoint Presentation</vt:lpstr>
      <vt:lpstr>PowerPoint Presentation</vt:lpstr>
      <vt:lpstr>Analogy Test</vt:lpstr>
      <vt:lpstr>Learning Word Vectors</vt:lpstr>
      <vt:lpstr>Two Variations: CBOW and Skip-grams</vt:lpstr>
      <vt:lpstr>CBOW</vt:lpstr>
      <vt:lpstr>CBOW</vt:lpstr>
      <vt:lpstr>CBOW: Training Objective</vt:lpstr>
      <vt:lpstr>CBOW: Input to Hidden Layer</vt:lpstr>
      <vt:lpstr>CBOW: Hidden to Output Layer</vt:lpstr>
      <vt:lpstr>Skip-gram Model</vt:lpstr>
      <vt:lpstr>Skipgram : Objective Fn</vt:lpstr>
      <vt:lpstr>Skip-gram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subrata</dc:creator>
  <cp:lastModifiedBy>Dheeraj Kodati</cp:lastModifiedBy>
  <cp:revision>73</cp:revision>
  <dcterms:created xsi:type="dcterms:W3CDTF">2019-03-30T13:34:41Z</dcterms:created>
  <dcterms:modified xsi:type="dcterms:W3CDTF">2025-04-09T13:28:11Z</dcterms:modified>
</cp:coreProperties>
</file>