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5" r:id="rId4"/>
    <p:sldId id="277" r:id="rId5"/>
    <p:sldId id="276" r:id="rId6"/>
    <p:sldId id="266" r:id="rId7"/>
    <p:sldId id="267" r:id="rId8"/>
    <p:sldId id="281" r:id="rId9"/>
    <p:sldId id="280" r:id="rId10"/>
    <p:sldId id="257" r:id="rId11"/>
    <p:sldId id="264" r:id="rId12"/>
    <p:sldId id="279" r:id="rId13"/>
    <p:sldId id="278" r:id="rId14"/>
    <p:sldId id="282" r:id="rId15"/>
    <p:sldId id="287" r:id="rId16"/>
    <p:sldId id="285" r:id="rId17"/>
    <p:sldId id="286" r:id="rId18"/>
    <p:sldId id="284" r:id="rId19"/>
    <p:sldId id="283" r:id="rId20"/>
    <p:sldId id="289" r:id="rId21"/>
    <p:sldId id="290" r:id="rId22"/>
    <p:sldId id="291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02981C0-70FA-4365-8D6A-412783DB2EE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6775D6E-7240-427F-89DA-012961B6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0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81C0-70FA-4365-8D6A-412783DB2EE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D6E-7240-427F-89DA-012961B6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2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81C0-70FA-4365-8D6A-412783DB2EE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D6E-7240-427F-89DA-012961B6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8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81C0-70FA-4365-8D6A-412783DB2EE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D6E-7240-427F-89DA-012961B6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9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81C0-70FA-4365-8D6A-412783DB2EE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D6E-7240-427F-89DA-012961B6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81C0-70FA-4365-8D6A-412783DB2EE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D6E-7240-427F-89DA-012961B6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00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81C0-70FA-4365-8D6A-412783DB2EE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D6E-7240-427F-89DA-012961B6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0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02981C0-70FA-4365-8D6A-412783DB2EE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D6E-7240-427F-89DA-012961B6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7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02981C0-70FA-4365-8D6A-412783DB2EE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D6E-7240-427F-89DA-012961B6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8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81C0-70FA-4365-8D6A-412783DB2EE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D6E-7240-427F-89DA-012961B6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9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81C0-70FA-4365-8D6A-412783DB2EE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D6E-7240-427F-89DA-012961B6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3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81C0-70FA-4365-8D6A-412783DB2EE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D6E-7240-427F-89DA-012961B6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8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81C0-70FA-4365-8D6A-412783DB2EE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D6E-7240-427F-89DA-012961B6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7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81C0-70FA-4365-8D6A-412783DB2EE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D6E-7240-427F-89DA-012961B6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81C0-70FA-4365-8D6A-412783DB2EE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D6E-7240-427F-89DA-012961B6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9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81C0-70FA-4365-8D6A-412783DB2EE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D6E-7240-427F-89DA-012961B6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81C0-70FA-4365-8D6A-412783DB2EE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5D6E-7240-427F-89DA-012961B6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5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02981C0-70FA-4365-8D6A-412783DB2EE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775D6E-7240-427F-89DA-012961B6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6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9676-7F9E-4A6D-8B2A-8A5B8E8B3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177" y="2347650"/>
            <a:ext cx="10463645" cy="2826327"/>
          </a:xfrm>
        </p:spPr>
        <p:txBody>
          <a:bodyPr/>
          <a:lstStyle/>
          <a:p>
            <a:pPr algn="ctr"/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br>
              <a:rPr lang="en-US" sz="900" b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Lato Extended"/>
              </a:rPr>
            </a:br>
            <a:b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Lato Extended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  <a:t>Credit Card Default Case Study </a:t>
            </a: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Lato Extended"/>
              </a:rPr>
              <a:t>Part A</a:t>
            </a: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90D2E-B2BF-4CF5-B9E8-7EBF2DE70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626" y="4631564"/>
            <a:ext cx="8825658" cy="1084825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DHEERA KUMAR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C7EEF-62CA-4C65-84C6-49E2B4BA9F86}"/>
              </a:ext>
            </a:extLst>
          </p:cNvPr>
          <p:cNvSpPr txBox="1"/>
          <p:nvPr/>
        </p:nvSpPr>
        <p:spPr>
          <a:xfrm>
            <a:off x="3761509" y="1451322"/>
            <a:ext cx="5756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Lato Extended"/>
              </a:rPr>
              <a:t>Data Mining 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0333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8D3-A43A-496D-8644-47595466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Logistic Regression on 80%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DDE9-AADE-45AB-9C13-05C3512E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76" y="2734044"/>
            <a:ext cx="3999700" cy="109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Full model: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this model we choose all the predictor variables, and then try to predict the credit default value.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18FA34-15E1-4098-97D2-801B16CC6ED5}"/>
              </a:ext>
            </a:extLst>
          </p:cNvPr>
          <p:cNvGraphicFramePr>
            <a:graphicFrameLocks noGrp="1"/>
          </p:cNvGraphicFramePr>
          <p:nvPr/>
        </p:nvGraphicFramePr>
        <p:xfrm>
          <a:off x="4800601" y="2694703"/>
          <a:ext cx="7014992" cy="111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748">
                  <a:extLst>
                    <a:ext uri="{9D8B030D-6E8A-4147-A177-3AD203B41FA5}">
                      <a16:colId xmlns:a16="http://schemas.microsoft.com/office/drawing/2014/main" val="2536511227"/>
                    </a:ext>
                  </a:extLst>
                </a:gridCol>
                <a:gridCol w="1753748">
                  <a:extLst>
                    <a:ext uri="{9D8B030D-6E8A-4147-A177-3AD203B41FA5}">
                      <a16:colId xmlns:a16="http://schemas.microsoft.com/office/drawing/2014/main" val="1599884774"/>
                    </a:ext>
                  </a:extLst>
                </a:gridCol>
                <a:gridCol w="1753748">
                  <a:extLst>
                    <a:ext uri="{9D8B030D-6E8A-4147-A177-3AD203B41FA5}">
                      <a16:colId xmlns:a16="http://schemas.microsoft.com/office/drawing/2014/main" val="2214710271"/>
                    </a:ext>
                  </a:extLst>
                </a:gridCol>
                <a:gridCol w="1753748">
                  <a:extLst>
                    <a:ext uri="{9D8B030D-6E8A-4147-A177-3AD203B41FA5}">
                      <a16:colId xmlns:a16="http://schemas.microsoft.com/office/drawing/2014/main" val="1927728402"/>
                    </a:ext>
                  </a:extLst>
                </a:gridCol>
              </a:tblGrid>
              <a:tr h="663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of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 Residual Deviance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960697"/>
                  </a:ext>
                </a:extLst>
              </a:tr>
              <a:tr h="4529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20997.55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21668.67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88140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6BEC59-A67E-470E-B41E-DB2B5B3CA6E1}"/>
              </a:ext>
            </a:extLst>
          </p:cNvPr>
          <p:cNvSpPr txBox="1">
            <a:spLocks/>
          </p:cNvSpPr>
          <p:nvPr/>
        </p:nvSpPr>
        <p:spPr>
          <a:xfrm>
            <a:off x="6420813" y="2720107"/>
            <a:ext cx="5265859" cy="384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66E913E-8CB3-4D2D-B0C8-17C9F3E3C5F4}"/>
              </a:ext>
            </a:extLst>
          </p:cNvPr>
          <p:cNvGraphicFramePr>
            <a:graphicFrameLocks noGrp="1"/>
          </p:cNvGraphicFramePr>
          <p:nvPr/>
        </p:nvGraphicFramePr>
        <p:xfrm>
          <a:off x="4800601" y="4096171"/>
          <a:ext cx="7014992" cy="109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748">
                  <a:extLst>
                    <a:ext uri="{9D8B030D-6E8A-4147-A177-3AD203B41FA5}">
                      <a16:colId xmlns:a16="http://schemas.microsoft.com/office/drawing/2014/main" val="2536511227"/>
                    </a:ext>
                  </a:extLst>
                </a:gridCol>
                <a:gridCol w="1753748">
                  <a:extLst>
                    <a:ext uri="{9D8B030D-6E8A-4147-A177-3AD203B41FA5}">
                      <a16:colId xmlns:a16="http://schemas.microsoft.com/office/drawing/2014/main" val="1599884774"/>
                    </a:ext>
                  </a:extLst>
                </a:gridCol>
                <a:gridCol w="1753748">
                  <a:extLst>
                    <a:ext uri="{9D8B030D-6E8A-4147-A177-3AD203B41FA5}">
                      <a16:colId xmlns:a16="http://schemas.microsoft.com/office/drawing/2014/main" val="2214710271"/>
                    </a:ext>
                  </a:extLst>
                </a:gridCol>
                <a:gridCol w="1753748">
                  <a:extLst>
                    <a:ext uri="{9D8B030D-6E8A-4147-A177-3AD203B41FA5}">
                      <a16:colId xmlns:a16="http://schemas.microsoft.com/office/drawing/2014/main" val="1927728402"/>
                    </a:ext>
                  </a:extLst>
                </a:gridCol>
              </a:tblGrid>
              <a:tr h="5133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of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 Residual Deviance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960697"/>
                  </a:ext>
                </a:extLst>
              </a:tr>
              <a:tr h="5133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25497.03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25505.12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881407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D57DE28-1207-4674-B304-D448BD4124A6}"/>
              </a:ext>
            </a:extLst>
          </p:cNvPr>
          <p:cNvGraphicFramePr>
            <a:graphicFrameLocks noGrp="1"/>
          </p:cNvGraphicFramePr>
          <p:nvPr/>
        </p:nvGraphicFramePr>
        <p:xfrm>
          <a:off x="4800601" y="5472236"/>
          <a:ext cx="7014992" cy="109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748">
                  <a:extLst>
                    <a:ext uri="{9D8B030D-6E8A-4147-A177-3AD203B41FA5}">
                      <a16:colId xmlns:a16="http://schemas.microsoft.com/office/drawing/2014/main" val="2536511227"/>
                    </a:ext>
                  </a:extLst>
                </a:gridCol>
                <a:gridCol w="1753748">
                  <a:extLst>
                    <a:ext uri="{9D8B030D-6E8A-4147-A177-3AD203B41FA5}">
                      <a16:colId xmlns:a16="http://schemas.microsoft.com/office/drawing/2014/main" val="1599884774"/>
                    </a:ext>
                  </a:extLst>
                </a:gridCol>
                <a:gridCol w="1753748">
                  <a:extLst>
                    <a:ext uri="{9D8B030D-6E8A-4147-A177-3AD203B41FA5}">
                      <a16:colId xmlns:a16="http://schemas.microsoft.com/office/drawing/2014/main" val="2214710271"/>
                    </a:ext>
                  </a:extLst>
                </a:gridCol>
                <a:gridCol w="1753748">
                  <a:extLst>
                    <a:ext uri="{9D8B030D-6E8A-4147-A177-3AD203B41FA5}">
                      <a16:colId xmlns:a16="http://schemas.microsoft.com/office/drawing/2014/main" val="1927728402"/>
                    </a:ext>
                  </a:extLst>
                </a:gridCol>
              </a:tblGrid>
              <a:tr h="5133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of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 Residual Deviance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960697"/>
                  </a:ext>
                </a:extLst>
              </a:tr>
              <a:tr h="5133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21741.37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21878.82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0.9051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881407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B6AC4D-1F63-446B-A0F6-C00371930797}"/>
              </a:ext>
            </a:extLst>
          </p:cNvPr>
          <p:cNvSpPr txBox="1">
            <a:spLocks/>
          </p:cNvSpPr>
          <p:nvPr/>
        </p:nvSpPr>
        <p:spPr>
          <a:xfrm>
            <a:off x="123376" y="4103140"/>
            <a:ext cx="4114000" cy="1092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Null model: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model we do not take any predictor variables, and then try to predict the credit default value.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5995AAD-6B31-4ADE-B87F-13A02F54C902}"/>
              </a:ext>
            </a:extLst>
          </p:cNvPr>
          <p:cNvSpPr txBox="1">
            <a:spLocks/>
          </p:cNvSpPr>
          <p:nvPr/>
        </p:nvSpPr>
        <p:spPr>
          <a:xfrm>
            <a:off x="123376" y="5472236"/>
            <a:ext cx="4114000" cy="10925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Two variable model: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model we take EDUCATION and PAY_0 as predictor variables, and then try to predict the credit default value.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84A35DB-C47E-452F-BC16-4CBDA41B63BA}"/>
              </a:ext>
            </a:extLst>
          </p:cNvPr>
          <p:cNvSpPr/>
          <p:nvPr/>
        </p:nvSpPr>
        <p:spPr>
          <a:xfrm>
            <a:off x="4187536" y="3058042"/>
            <a:ext cx="484144" cy="389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E9FDA19-C08B-4BE1-B4EF-7FB9073D0405}"/>
              </a:ext>
            </a:extLst>
          </p:cNvPr>
          <p:cNvSpPr/>
          <p:nvPr/>
        </p:nvSpPr>
        <p:spPr>
          <a:xfrm>
            <a:off x="4187536" y="4435452"/>
            <a:ext cx="484144" cy="389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57861A2-D882-44EF-AE5B-9DCEB5904487}"/>
              </a:ext>
            </a:extLst>
          </p:cNvPr>
          <p:cNvSpPr/>
          <p:nvPr/>
        </p:nvSpPr>
        <p:spPr>
          <a:xfrm>
            <a:off x="4187536" y="5783731"/>
            <a:ext cx="484144" cy="389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0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8D3-A43A-496D-8644-47595466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– Stepwise selection with AIC, BIC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5162AE-A545-4B03-9092-7ED1AE218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01" y="2299465"/>
            <a:ext cx="5265859" cy="41378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Selection using AIC: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this selection, the lowest AIC score obtained is </a:t>
            </a:r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20991.88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and total variables selected are </a:t>
            </a:r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19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Final variables selected are as follows:</a:t>
            </a:r>
          </a:p>
          <a:p>
            <a:pPr marL="400050" lvl="1" indent="0">
              <a:spcBef>
                <a:spcPts val="0"/>
              </a:spcBef>
              <a:buClrTx/>
              <a:buSzTx/>
              <a:buNone/>
              <a:defRPr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ClrTx/>
              <a:buSzTx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PAY_0 + PAY_3 + LIMIT_BAL + PAY_5 + PAY_AMT1 + MARRIAGE + EDUCATION + BILL_AMT2 + PAY_6 + PAY_4 + PAY_AMT2 + SEX + PAY_2 + PAY_AMT5 + PAY_AMT3 + PAY_AMT6 + AGE + BILL_AMT1 + BILL_AMT3</a:t>
            </a:r>
          </a:p>
          <a:p>
            <a:pPr lvl="1"/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6ECB2D-BD28-4492-A87C-988AAE10E47E}"/>
              </a:ext>
            </a:extLst>
          </p:cNvPr>
          <p:cNvSpPr txBox="1">
            <a:spLocks/>
          </p:cNvSpPr>
          <p:nvPr/>
        </p:nvSpPr>
        <p:spPr>
          <a:xfrm>
            <a:off x="6319019" y="2299465"/>
            <a:ext cx="5265859" cy="384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Selection using BIC: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this selection, the lowest BIC score obtained is </a:t>
            </a:r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21385.83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and total variables selected are </a:t>
            </a:r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Final variables selected are as follows:</a:t>
            </a:r>
          </a:p>
          <a:p>
            <a:pPr marL="400050" lvl="1" indent="0">
              <a:spcBef>
                <a:spcPts val="0"/>
              </a:spcBef>
              <a:buClrTx/>
              <a:buSzTx/>
              <a:buNone/>
              <a:defRPr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ClrTx/>
              <a:buSzTx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PAY_0 + LIMIT_BAL + PAY_5 + PAY_AMT2 + PAY_AMT1 + BILL_AMT3 + MARRIAGE + SEX + PAY_AMT3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4994BB-B910-4005-9EBC-D038509DDCDF}"/>
              </a:ext>
            </a:extLst>
          </p:cNvPr>
          <p:cNvGraphicFramePr>
            <a:graphicFrameLocks noGrp="1"/>
          </p:cNvGraphicFramePr>
          <p:nvPr/>
        </p:nvGraphicFramePr>
        <p:xfrm>
          <a:off x="607122" y="5170438"/>
          <a:ext cx="5394780" cy="142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695">
                  <a:extLst>
                    <a:ext uri="{9D8B030D-6E8A-4147-A177-3AD203B41FA5}">
                      <a16:colId xmlns:a16="http://schemas.microsoft.com/office/drawing/2014/main" val="2536511227"/>
                    </a:ext>
                  </a:extLst>
                </a:gridCol>
                <a:gridCol w="1348695">
                  <a:extLst>
                    <a:ext uri="{9D8B030D-6E8A-4147-A177-3AD203B41FA5}">
                      <a16:colId xmlns:a16="http://schemas.microsoft.com/office/drawing/2014/main" val="1599884774"/>
                    </a:ext>
                  </a:extLst>
                </a:gridCol>
                <a:gridCol w="1348695">
                  <a:extLst>
                    <a:ext uri="{9D8B030D-6E8A-4147-A177-3AD203B41FA5}">
                      <a16:colId xmlns:a16="http://schemas.microsoft.com/office/drawing/2014/main" val="2214710271"/>
                    </a:ext>
                  </a:extLst>
                </a:gridCol>
                <a:gridCol w="1348695">
                  <a:extLst>
                    <a:ext uri="{9D8B030D-6E8A-4147-A177-3AD203B41FA5}">
                      <a16:colId xmlns:a16="http://schemas.microsoft.com/office/drawing/2014/main" val="1927728402"/>
                    </a:ext>
                  </a:extLst>
                </a:gridCol>
              </a:tblGrid>
              <a:tr h="513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Residual Deviance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960697"/>
                  </a:ext>
                </a:extLst>
              </a:tr>
              <a:tr h="513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20991.88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21630.66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88140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812E63E-CD37-40B8-AE87-F31F56A37665}"/>
              </a:ext>
            </a:extLst>
          </p:cNvPr>
          <p:cNvGraphicFramePr>
            <a:graphicFrameLocks noGrp="1"/>
          </p:cNvGraphicFramePr>
          <p:nvPr/>
        </p:nvGraphicFramePr>
        <p:xfrm>
          <a:off x="6319019" y="5170438"/>
          <a:ext cx="5394780" cy="142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695">
                  <a:extLst>
                    <a:ext uri="{9D8B030D-6E8A-4147-A177-3AD203B41FA5}">
                      <a16:colId xmlns:a16="http://schemas.microsoft.com/office/drawing/2014/main" val="2536511227"/>
                    </a:ext>
                  </a:extLst>
                </a:gridCol>
                <a:gridCol w="1348695">
                  <a:extLst>
                    <a:ext uri="{9D8B030D-6E8A-4147-A177-3AD203B41FA5}">
                      <a16:colId xmlns:a16="http://schemas.microsoft.com/office/drawing/2014/main" val="1599884774"/>
                    </a:ext>
                  </a:extLst>
                </a:gridCol>
                <a:gridCol w="1348695">
                  <a:extLst>
                    <a:ext uri="{9D8B030D-6E8A-4147-A177-3AD203B41FA5}">
                      <a16:colId xmlns:a16="http://schemas.microsoft.com/office/drawing/2014/main" val="2214710271"/>
                    </a:ext>
                  </a:extLst>
                </a:gridCol>
                <a:gridCol w="1348695">
                  <a:extLst>
                    <a:ext uri="{9D8B030D-6E8A-4147-A177-3AD203B41FA5}">
                      <a16:colId xmlns:a16="http://schemas.microsoft.com/office/drawing/2014/main" val="1927728402"/>
                    </a:ext>
                  </a:extLst>
                </a:gridCol>
              </a:tblGrid>
              <a:tr h="513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Residual Deviance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960697"/>
                  </a:ext>
                </a:extLst>
              </a:tr>
              <a:tr h="513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21151.34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21385.83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0.8799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88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7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8D3-A43A-496D-8644-47595466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LASSO Variable Selection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– With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Lambda.min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and Lambda.1se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5162AE-A545-4B03-9092-7ED1AE218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22" y="2455330"/>
            <a:ext cx="5265859" cy="25738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lambda.min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as optimal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λ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total variables selected by the model are </a:t>
            </a:r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23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Final variables selected are as follows: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LIMIT_BAL + SEX + EDUCATION + MARRIAGE +  AGE + PAY_0 + PAY_2 + PAY_3 + PAY_4 + PAY_5 +PAY_6 + BILL_AMT1 + BILL_AMT2 + BILL_AMT3 + BILL_AMT4 + BILL_AMT5 + BILL_AMT6 + PAY_AMT1 + PAY_AMT2 + PAY_AMT3 + PAY_AMT4 + PAY_AMT5 + PAY_AMT6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6723E30-13C5-4323-B1D4-130C0718FD98}"/>
              </a:ext>
            </a:extLst>
          </p:cNvPr>
          <p:cNvGraphicFramePr>
            <a:graphicFrameLocks noGrp="1"/>
          </p:cNvGraphicFramePr>
          <p:nvPr/>
        </p:nvGraphicFramePr>
        <p:xfrm>
          <a:off x="607122" y="5170438"/>
          <a:ext cx="5394780" cy="142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695">
                  <a:extLst>
                    <a:ext uri="{9D8B030D-6E8A-4147-A177-3AD203B41FA5}">
                      <a16:colId xmlns:a16="http://schemas.microsoft.com/office/drawing/2014/main" val="2536511227"/>
                    </a:ext>
                  </a:extLst>
                </a:gridCol>
                <a:gridCol w="1348695">
                  <a:extLst>
                    <a:ext uri="{9D8B030D-6E8A-4147-A177-3AD203B41FA5}">
                      <a16:colId xmlns:a16="http://schemas.microsoft.com/office/drawing/2014/main" val="1599884774"/>
                    </a:ext>
                  </a:extLst>
                </a:gridCol>
                <a:gridCol w="1348695">
                  <a:extLst>
                    <a:ext uri="{9D8B030D-6E8A-4147-A177-3AD203B41FA5}">
                      <a16:colId xmlns:a16="http://schemas.microsoft.com/office/drawing/2014/main" val="2214710271"/>
                    </a:ext>
                  </a:extLst>
                </a:gridCol>
                <a:gridCol w="1348695">
                  <a:extLst>
                    <a:ext uri="{9D8B030D-6E8A-4147-A177-3AD203B41FA5}">
                      <a16:colId xmlns:a16="http://schemas.microsoft.com/office/drawing/2014/main" val="1927728402"/>
                    </a:ext>
                  </a:extLst>
                </a:gridCol>
              </a:tblGrid>
              <a:tr h="513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Residual Deviance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960697"/>
                  </a:ext>
                </a:extLst>
              </a:tr>
              <a:tr h="513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20997.55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21668.67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881407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C7CEA8F2-ACBA-46DB-BE74-B61BC1700856}"/>
              </a:ext>
            </a:extLst>
          </p:cNvPr>
          <p:cNvGraphicFramePr>
            <a:graphicFrameLocks noGrp="1"/>
          </p:cNvGraphicFramePr>
          <p:nvPr/>
        </p:nvGraphicFramePr>
        <p:xfrm>
          <a:off x="6319019" y="5170438"/>
          <a:ext cx="5394780" cy="142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695">
                  <a:extLst>
                    <a:ext uri="{9D8B030D-6E8A-4147-A177-3AD203B41FA5}">
                      <a16:colId xmlns:a16="http://schemas.microsoft.com/office/drawing/2014/main" val="2536511227"/>
                    </a:ext>
                  </a:extLst>
                </a:gridCol>
                <a:gridCol w="1348695">
                  <a:extLst>
                    <a:ext uri="{9D8B030D-6E8A-4147-A177-3AD203B41FA5}">
                      <a16:colId xmlns:a16="http://schemas.microsoft.com/office/drawing/2014/main" val="1599884774"/>
                    </a:ext>
                  </a:extLst>
                </a:gridCol>
                <a:gridCol w="1348695">
                  <a:extLst>
                    <a:ext uri="{9D8B030D-6E8A-4147-A177-3AD203B41FA5}">
                      <a16:colId xmlns:a16="http://schemas.microsoft.com/office/drawing/2014/main" val="2214710271"/>
                    </a:ext>
                  </a:extLst>
                </a:gridCol>
                <a:gridCol w="1348695">
                  <a:extLst>
                    <a:ext uri="{9D8B030D-6E8A-4147-A177-3AD203B41FA5}">
                      <a16:colId xmlns:a16="http://schemas.microsoft.com/office/drawing/2014/main" val="1927728402"/>
                    </a:ext>
                  </a:extLst>
                </a:gridCol>
              </a:tblGrid>
              <a:tr h="513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Residual Deviance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960697"/>
                  </a:ext>
                </a:extLst>
              </a:tr>
              <a:tr h="513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21023.12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21637.65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881407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3E3D04-23BF-4E3D-8F33-26DC603D2B5C}"/>
              </a:ext>
            </a:extLst>
          </p:cNvPr>
          <p:cNvSpPr txBox="1">
            <a:spLocks/>
          </p:cNvSpPr>
          <p:nvPr/>
        </p:nvSpPr>
        <p:spPr>
          <a:xfrm>
            <a:off x="6319019" y="2455330"/>
            <a:ext cx="5265859" cy="2573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Using lambda.1se as optimal </a:t>
            </a:r>
            <a:r>
              <a:rPr lang="el-GR" b="1" dirty="0">
                <a:solidFill>
                  <a:srgbClr val="202124"/>
                </a:solidFill>
                <a:latin typeface="Roboto" panose="02000000000000000000" pitchFamily="2" charset="0"/>
              </a:rPr>
              <a:t>λ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total variables selected by the model are </a:t>
            </a:r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17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Final variables selected are as follows: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LIMIT_BAL + SEX + EDUCATION + MARRIAGE +  AGE + PAY_0 + PAY_2 + PAY_3 + PAY_4 + PAY_5 +PAY_6 + PAY_AMT1 + PAY_AMT2 + PAY_AMT3 + PAY_AMT5 + PAY_AMT6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54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8D3-A43A-496D-8644-47595466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Table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BFDB4F6E-CCCA-410D-8FFA-06F7CF954016}"/>
              </a:ext>
            </a:extLst>
          </p:cNvPr>
          <p:cNvGraphicFramePr>
            <a:graphicFrameLocks noGrp="1"/>
          </p:cNvGraphicFramePr>
          <p:nvPr/>
        </p:nvGraphicFramePr>
        <p:xfrm>
          <a:off x="483390" y="2431473"/>
          <a:ext cx="11225220" cy="4270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628">
                  <a:extLst>
                    <a:ext uri="{9D8B030D-6E8A-4147-A177-3AD203B41FA5}">
                      <a16:colId xmlns:a16="http://schemas.microsoft.com/office/drawing/2014/main" val="2873382717"/>
                    </a:ext>
                  </a:extLst>
                </a:gridCol>
                <a:gridCol w="7554191">
                  <a:extLst>
                    <a:ext uri="{9D8B030D-6E8A-4147-A177-3AD203B41FA5}">
                      <a16:colId xmlns:a16="http://schemas.microsoft.com/office/drawing/2014/main" val="1656579164"/>
                    </a:ext>
                  </a:extLst>
                </a:gridCol>
                <a:gridCol w="2346401">
                  <a:extLst>
                    <a:ext uri="{9D8B030D-6E8A-4147-A177-3AD203B41FA5}">
                      <a16:colId xmlns:a16="http://schemas.microsoft.com/office/drawing/2014/main" val="333759848"/>
                    </a:ext>
                  </a:extLst>
                </a:gridCol>
              </a:tblGrid>
              <a:tr h="564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Selected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 Mean Residual Deviance (in-sample)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018469"/>
                  </a:ext>
                </a:extLst>
              </a:tr>
              <a:tr h="3313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9458929"/>
                  </a:ext>
                </a:extLst>
              </a:tr>
              <a:tr h="3313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Full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0.8709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99575"/>
                  </a:ext>
                </a:extLst>
              </a:tr>
              <a:tr h="4984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Two-variable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EDUCATION + PAY_0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0.9051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659025"/>
                  </a:ext>
                </a:extLst>
              </a:tr>
              <a:tr h="299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Stepwise (BIC)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PAY_0 + LIMIT_BAL + PAY_5 + PAY_AMT2 + PAY_AMT1 + BILL_AMT3 + MARRIAGE + SEX + PAY_AMT3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0.8799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897650"/>
                  </a:ext>
                </a:extLst>
              </a:tr>
              <a:tr h="697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Stepwise (AIC)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PAY_0 + PAY_3 + LIMIT_BAL + PAY_5 + PAY_AMT1 + MARRIAGE + EDUCATION + BILL_AMT2 + PAY_6 + PAY_4 + PAY_AMT2 + SEX + PAY_2 + PAY_AMT5 + PAY_AMT3 + PAY_AMT6 + AGE + BILL_AMT1 + BILL_AMT3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0.8709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783909"/>
                  </a:ext>
                </a:extLst>
              </a:tr>
              <a:tr h="8544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LASSO (</a:t>
                      </a:r>
                      <a:r>
                        <a:rPr lang="en-US" sz="1200" dirty="0" err="1"/>
                        <a:t>lambda.min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LIMIT_BAL + SEX + EDUCATION + MARRIAGE +  AGE + PAY_0 + PAY_2 + PAY_3 + PAY_4 + PAY_5 +PAY_6 + BILL_AMT1 + BILL_AMT2 + BILL_AMT3 + BILL_AMT4 + BILL_AMT5 + BILL_AMT6 + PAY_AMT1 + PAY_AMT2 + PAY_AMT3 + PAY_AMT4 + PAY_AMT5 + PAY_AMT6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0.8709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15993"/>
                  </a:ext>
                </a:extLst>
              </a:tr>
              <a:tr h="6935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LASSO (lambda.1se)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LIMIT_BAL + SEX + EDUCATION + MARRIAGE +  AGE + PAY_0 + PAY_2 + PAY_3 + PAY_4 + PAY_5 +PAY_6 + PAY_AMT1 + PAY_AMT2 + PAY_AMT3 + PAY_AMT5 + PAY_AMT6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0.8723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84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34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8D3-A43A-496D-8644-47595466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of LASSO variable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10B61-1E25-4524-980B-9F3A4BFFDAFE}"/>
              </a:ext>
            </a:extLst>
          </p:cNvPr>
          <p:cNvSpPr txBox="1"/>
          <p:nvPr/>
        </p:nvSpPr>
        <p:spPr>
          <a:xfrm>
            <a:off x="574204" y="2282398"/>
            <a:ext cx="11043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Final model selection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- Stepwise(BIC)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 the model I will choose. It has a least comparable Mean Residual Deviation, and with just 9 variables, it helps in reducing model complexity drastically.  </a:t>
            </a:r>
            <a:endParaRPr lang="en-US" b="0" i="0" u="sng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DE6B2-00E3-4193-98C3-401E12E59880}"/>
              </a:ext>
            </a:extLst>
          </p:cNvPr>
          <p:cNvSpPr txBox="1"/>
          <p:nvPr/>
        </p:nvSpPr>
        <p:spPr>
          <a:xfrm>
            <a:off x="1937908" y="3244334"/>
            <a:ext cx="247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Plotting 8 best variables</a:t>
            </a:r>
            <a:endParaRPr lang="en-US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C9587-0041-4C03-8AEF-88DA881DC290}"/>
              </a:ext>
            </a:extLst>
          </p:cNvPr>
          <p:cNvSpPr txBox="1"/>
          <p:nvPr/>
        </p:nvSpPr>
        <p:spPr>
          <a:xfrm>
            <a:off x="6805229" y="3249662"/>
            <a:ext cx="465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 5-fold cross validation to get best lambda</a:t>
            </a:r>
            <a:endParaRPr lang="en-US" u="sng" dirty="0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B554A96D-D4F9-42BB-991C-BF25AA9AD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3" y="3790672"/>
            <a:ext cx="5008897" cy="2927096"/>
          </a:xfrm>
          <a:prstGeom prst="rect">
            <a:avLst/>
          </a:prstGeom>
        </p:spPr>
      </p:pic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DEFEA45-9D6E-459D-BFBF-C4870CF67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396" y="3746047"/>
            <a:ext cx="4912437" cy="297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8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9676-7F9E-4A6D-8B2A-8A5B8E8B3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177" y="2347650"/>
            <a:ext cx="10463645" cy="2826327"/>
          </a:xfrm>
        </p:spPr>
        <p:txBody>
          <a:bodyPr/>
          <a:lstStyle/>
          <a:p>
            <a:pPr algn="ctr"/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br>
              <a:rPr lang="en-US" sz="900" b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Lato Extended"/>
              </a:rPr>
            </a:br>
            <a:b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Lato Extended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  <a:t>Credit Card Default Case Study </a:t>
            </a: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Lato Extended"/>
              </a:rPr>
              <a:t>Part AB</a:t>
            </a: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90D2E-B2BF-4CF5-B9E8-7EBF2DE70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626" y="4631564"/>
            <a:ext cx="8825658" cy="1084825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DHEERAJ KUMAR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C7EEF-62CA-4C65-84C6-49E2B4BA9F86}"/>
              </a:ext>
            </a:extLst>
          </p:cNvPr>
          <p:cNvSpPr txBox="1"/>
          <p:nvPr/>
        </p:nvSpPr>
        <p:spPr>
          <a:xfrm>
            <a:off x="3761509" y="1451322"/>
            <a:ext cx="5756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Lato Extended"/>
              </a:rPr>
              <a:t>Data Mining 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88405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8D3-A43A-496D-8644-47595466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 Testing with best 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5EF404-79BD-46CF-B87E-444434989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252" y="2509982"/>
            <a:ext cx="2554601" cy="47220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AUC Score – 0.763</a:t>
            </a:r>
          </a:p>
        </p:txBody>
      </p:sp>
      <p:pic>
        <p:nvPicPr>
          <p:cNvPr id="12" name="Picture 11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7645AF5B-62C0-490C-A1FB-5B96A1286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70" y="2843337"/>
            <a:ext cx="5624684" cy="3957818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0D14D8D-CF2E-43E3-BBF1-CFA297FBE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935268"/>
              </p:ext>
            </p:extLst>
          </p:nvPr>
        </p:nvGraphicFramePr>
        <p:xfrm>
          <a:off x="8595568" y="2300463"/>
          <a:ext cx="3447090" cy="20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30225934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3405067"/>
                    </a:ext>
                  </a:extLst>
                </a:gridCol>
                <a:gridCol w="1052851">
                  <a:extLst>
                    <a:ext uri="{9D8B030D-6E8A-4147-A177-3AD203B41FA5}">
                      <a16:colId xmlns:a16="http://schemas.microsoft.com/office/drawing/2014/main" val="723438295"/>
                    </a:ext>
                  </a:extLst>
                </a:gridCol>
                <a:gridCol w="861773">
                  <a:extLst>
                    <a:ext uri="{9D8B030D-6E8A-4147-A177-3AD203B41FA5}">
                      <a16:colId xmlns:a16="http://schemas.microsoft.com/office/drawing/2014/main" val="2812881827"/>
                    </a:ext>
                  </a:extLst>
                </a:gridCol>
              </a:tblGrid>
              <a:tr h="56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Predicted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Predicted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10709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81270"/>
                  </a:ext>
                </a:extLst>
              </a:tr>
              <a:tr h="566112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17729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910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93284"/>
                  </a:ext>
                </a:extLst>
              </a:tr>
              <a:tr h="5661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3407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1954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39400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4CEC6D-D752-414D-87FB-A1D38CDAD169}"/>
              </a:ext>
            </a:extLst>
          </p:cNvPr>
          <p:cNvSpPr txBox="1">
            <a:spLocks/>
          </p:cNvSpPr>
          <p:nvPr/>
        </p:nvSpPr>
        <p:spPr>
          <a:xfrm>
            <a:off x="6096000" y="2843337"/>
            <a:ext cx="2514601" cy="134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Misclassification table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Cut off prob – 1/2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Symmetric score – 0.179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3C6AC91-3984-411A-9268-FC538767E981}"/>
              </a:ext>
            </a:extLst>
          </p:cNvPr>
          <p:cNvSpPr txBox="1">
            <a:spLocks/>
          </p:cNvSpPr>
          <p:nvPr/>
        </p:nvSpPr>
        <p:spPr>
          <a:xfrm>
            <a:off x="6096000" y="5045998"/>
            <a:ext cx="2514601" cy="134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Misclassification table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Cut off prob – 1/6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Asymmetric score – 0.589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81B8FC7A-FBBF-4B02-874A-0FC8AB85F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726362"/>
              </p:ext>
            </p:extLst>
          </p:nvPr>
        </p:nvGraphicFramePr>
        <p:xfrm>
          <a:off x="8595568" y="4495216"/>
          <a:ext cx="3447090" cy="20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30225934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3405067"/>
                    </a:ext>
                  </a:extLst>
                </a:gridCol>
                <a:gridCol w="1052851">
                  <a:extLst>
                    <a:ext uri="{9D8B030D-6E8A-4147-A177-3AD203B41FA5}">
                      <a16:colId xmlns:a16="http://schemas.microsoft.com/office/drawing/2014/main" val="723438295"/>
                    </a:ext>
                  </a:extLst>
                </a:gridCol>
                <a:gridCol w="861773">
                  <a:extLst>
                    <a:ext uri="{9D8B030D-6E8A-4147-A177-3AD203B41FA5}">
                      <a16:colId xmlns:a16="http://schemas.microsoft.com/office/drawing/2014/main" val="2812881827"/>
                    </a:ext>
                  </a:extLst>
                </a:gridCol>
              </a:tblGrid>
              <a:tr h="56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Predicted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Predicted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10709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81270"/>
                  </a:ext>
                </a:extLst>
              </a:tr>
              <a:tr h="566112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12879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5760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93284"/>
                  </a:ext>
                </a:extLst>
              </a:tr>
              <a:tr h="5661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3683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3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51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8D3-A43A-496D-8644-47595466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 Testing with best 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5EF404-79BD-46CF-B87E-444434989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252" y="2509982"/>
            <a:ext cx="2554601" cy="47220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AUC Score – 0.757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4CEC6D-D752-414D-87FB-A1D38CDAD169}"/>
              </a:ext>
            </a:extLst>
          </p:cNvPr>
          <p:cNvSpPr txBox="1">
            <a:spLocks/>
          </p:cNvSpPr>
          <p:nvPr/>
        </p:nvSpPr>
        <p:spPr>
          <a:xfrm>
            <a:off x="6144728" y="2757536"/>
            <a:ext cx="2514601" cy="134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Misclassification table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Cut off prob – 1/2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Symmetric score – 0.175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3C6AC91-3984-411A-9268-FC538767E981}"/>
              </a:ext>
            </a:extLst>
          </p:cNvPr>
          <p:cNvSpPr txBox="1">
            <a:spLocks/>
          </p:cNvSpPr>
          <p:nvPr/>
        </p:nvSpPr>
        <p:spPr>
          <a:xfrm>
            <a:off x="6144728" y="4859519"/>
            <a:ext cx="2514601" cy="134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Misclassification table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Cut off prob – 1/6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Asymmetric score – 0.565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293E5077-ABC7-4E84-93CA-ECBDB2C3B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4" y="2838699"/>
            <a:ext cx="5687765" cy="4002205"/>
          </a:xfrm>
          <a:prstGeom prst="rect">
            <a:avLst/>
          </a:prstGeom>
        </p:spPr>
      </p:pic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A33D65C3-C222-49BC-9515-A8CBDA016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113223"/>
              </p:ext>
            </p:extLst>
          </p:nvPr>
        </p:nvGraphicFramePr>
        <p:xfrm>
          <a:off x="8600783" y="2326725"/>
          <a:ext cx="3447090" cy="20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30225934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3405067"/>
                    </a:ext>
                  </a:extLst>
                </a:gridCol>
                <a:gridCol w="1052851">
                  <a:extLst>
                    <a:ext uri="{9D8B030D-6E8A-4147-A177-3AD203B41FA5}">
                      <a16:colId xmlns:a16="http://schemas.microsoft.com/office/drawing/2014/main" val="723438295"/>
                    </a:ext>
                  </a:extLst>
                </a:gridCol>
                <a:gridCol w="861773">
                  <a:extLst>
                    <a:ext uri="{9D8B030D-6E8A-4147-A177-3AD203B41FA5}">
                      <a16:colId xmlns:a16="http://schemas.microsoft.com/office/drawing/2014/main" val="2812881827"/>
                    </a:ext>
                  </a:extLst>
                </a:gridCol>
              </a:tblGrid>
              <a:tr h="56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Predicted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Predicted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10709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81270"/>
                  </a:ext>
                </a:extLst>
              </a:tr>
              <a:tr h="566112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4476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249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93284"/>
                  </a:ext>
                </a:extLst>
              </a:tr>
              <a:tr h="5661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39400"/>
                  </a:ext>
                </a:extLst>
              </a:tr>
            </a:tbl>
          </a:graphicData>
        </a:graphic>
      </p:graphicFrame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D78EE951-19DF-478D-A796-D554890E2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991910"/>
              </p:ext>
            </p:extLst>
          </p:nvPr>
        </p:nvGraphicFramePr>
        <p:xfrm>
          <a:off x="8600783" y="4531275"/>
          <a:ext cx="3447090" cy="20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30225934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3405067"/>
                    </a:ext>
                  </a:extLst>
                </a:gridCol>
                <a:gridCol w="1052851">
                  <a:extLst>
                    <a:ext uri="{9D8B030D-6E8A-4147-A177-3AD203B41FA5}">
                      <a16:colId xmlns:a16="http://schemas.microsoft.com/office/drawing/2014/main" val="723438295"/>
                    </a:ext>
                  </a:extLst>
                </a:gridCol>
                <a:gridCol w="861773">
                  <a:extLst>
                    <a:ext uri="{9D8B030D-6E8A-4147-A177-3AD203B41FA5}">
                      <a16:colId xmlns:a16="http://schemas.microsoft.com/office/drawing/2014/main" val="2812881827"/>
                    </a:ext>
                  </a:extLst>
                </a:gridCol>
              </a:tblGrid>
              <a:tr h="56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Predicted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Predicted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10709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81270"/>
                  </a:ext>
                </a:extLst>
              </a:tr>
              <a:tr h="566112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3201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1524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93284"/>
                  </a:ext>
                </a:extLst>
              </a:tr>
              <a:tr h="5661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3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259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8D3-A43A-496D-8644-47595466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and Summary Table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93AA5A7-DFEE-49B5-9AE7-4D7013865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725634"/>
              </p:ext>
            </p:extLst>
          </p:nvPr>
        </p:nvGraphicFramePr>
        <p:xfrm>
          <a:off x="396586" y="4490027"/>
          <a:ext cx="11398828" cy="2004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938">
                  <a:extLst>
                    <a:ext uri="{9D8B030D-6E8A-4147-A177-3AD203B41FA5}">
                      <a16:colId xmlns:a16="http://schemas.microsoft.com/office/drawing/2014/main" val="2657023236"/>
                    </a:ext>
                  </a:extLst>
                </a:gridCol>
                <a:gridCol w="1487734">
                  <a:extLst>
                    <a:ext uri="{9D8B030D-6E8A-4147-A177-3AD203B41FA5}">
                      <a16:colId xmlns:a16="http://schemas.microsoft.com/office/drawing/2014/main" val="2129017563"/>
                    </a:ext>
                  </a:extLst>
                </a:gridCol>
                <a:gridCol w="1701797">
                  <a:extLst>
                    <a:ext uri="{9D8B030D-6E8A-4147-A177-3AD203B41FA5}">
                      <a16:colId xmlns:a16="http://schemas.microsoft.com/office/drawing/2014/main" val="14460756"/>
                    </a:ext>
                  </a:extLst>
                </a:gridCol>
                <a:gridCol w="1723203">
                  <a:extLst>
                    <a:ext uri="{9D8B030D-6E8A-4147-A177-3AD203B41FA5}">
                      <a16:colId xmlns:a16="http://schemas.microsoft.com/office/drawing/2014/main" val="2881744048"/>
                    </a:ext>
                  </a:extLst>
                </a:gridCol>
                <a:gridCol w="1931397">
                  <a:extLst>
                    <a:ext uri="{9D8B030D-6E8A-4147-A177-3AD203B41FA5}">
                      <a16:colId xmlns:a16="http://schemas.microsoft.com/office/drawing/2014/main" val="4267413639"/>
                    </a:ext>
                  </a:extLst>
                </a:gridCol>
                <a:gridCol w="1402772">
                  <a:extLst>
                    <a:ext uri="{9D8B030D-6E8A-4147-A177-3AD203B41FA5}">
                      <a16:colId xmlns:a16="http://schemas.microsoft.com/office/drawing/2014/main" val="4289331084"/>
                    </a:ext>
                  </a:extLst>
                </a:gridCol>
                <a:gridCol w="1310987">
                  <a:extLst>
                    <a:ext uri="{9D8B030D-6E8A-4147-A177-3AD203B41FA5}">
                      <a16:colId xmlns:a16="http://schemas.microsoft.com/office/drawing/2014/main" val="1996376766"/>
                    </a:ext>
                  </a:extLst>
                </a:gridCol>
              </a:tblGrid>
              <a:tr h="1106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Seed (80%/20%)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 (in-sample)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 (out-of-sample)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Asy</a:t>
                      </a:r>
                      <a:r>
                        <a:rPr lang="en-US" dirty="0"/>
                        <a:t>. Cost (in-sample)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Asy</a:t>
                      </a:r>
                      <a:r>
                        <a:rPr lang="en-US" dirty="0"/>
                        <a:t>. Cost (out-of-sample)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5-fold CV (AUC)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5-fold CV (</a:t>
                      </a:r>
                      <a:r>
                        <a:rPr lang="en-US" dirty="0" err="1"/>
                        <a:t>Asym</a:t>
                      </a:r>
                      <a:r>
                        <a:rPr lang="en-US" dirty="0"/>
                        <a:t>. Cost)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79538"/>
                  </a:ext>
                </a:extLst>
              </a:tr>
              <a:tr h="4488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774348"/>
                  </a:ext>
                </a:extLst>
              </a:tr>
              <a:tr h="4488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99004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915A86-19F2-4D5F-B85D-5B79705D9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14079"/>
              </p:ext>
            </p:extLst>
          </p:nvPr>
        </p:nvGraphicFramePr>
        <p:xfrm>
          <a:off x="432147" y="2463916"/>
          <a:ext cx="5770533" cy="174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511">
                  <a:extLst>
                    <a:ext uri="{9D8B030D-6E8A-4147-A177-3AD203B41FA5}">
                      <a16:colId xmlns:a16="http://schemas.microsoft.com/office/drawing/2014/main" val="4178120935"/>
                    </a:ext>
                  </a:extLst>
                </a:gridCol>
                <a:gridCol w="1923511">
                  <a:extLst>
                    <a:ext uri="{9D8B030D-6E8A-4147-A177-3AD203B41FA5}">
                      <a16:colId xmlns:a16="http://schemas.microsoft.com/office/drawing/2014/main" val="528248826"/>
                    </a:ext>
                  </a:extLst>
                </a:gridCol>
                <a:gridCol w="1923511">
                  <a:extLst>
                    <a:ext uri="{9D8B030D-6E8A-4147-A177-3AD203B41FA5}">
                      <a16:colId xmlns:a16="http://schemas.microsoft.com/office/drawing/2014/main" val="751899704"/>
                    </a:ext>
                  </a:extLst>
                </a:gridCol>
              </a:tblGrid>
              <a:tr h="6662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Cross validation 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Out-of-sample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743810"/>
                  </a:ext>
                </a:extLst>
              </a:tr>
              <a:tr h="4097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950549"/>
                  </a:ext>
                </a:extLst>
              </a:tr>
              <a:tr h="6662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Asymmetric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584869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340F31-6969-49C5-967E-CEAD9F309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40" y="2461318"/>
            <a:ext cx="5689600" cy="20993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We notice that the AUC score for full model with cross validation is less as compared to out-of-sample AUC. This might be because in the full model we are taking all the variables (both good and bad) which leads to less AUC score. Whereas for out-of-sample, the model is trained with Stepwise-BIC and has only the best variables.</a:t>
            </a:r>
          </a:p>
        </p:txBody>
      </p:sp>
    </p:spTree>
    <p:extLst>
      <p:ext uri="{BB962C8B-B14F-4D97-AF65-F5344CB8AC3E}">
        <p14:creationId xmlns:p14="http://schemas.microsoft.com/office/powerpoint/2010/main" val="3712114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9676-7F9E-4A6D-8B2A-8A5B8E8B3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177" y="2347650"/>
            <a:ext cx="10463645" cy="2826327"/>
          </a:xfrm>
        </p:spPr>
        <p:txBody>
          <a:bodyPr/>
          <a:lstStyle/>
          <a:p>
            <a:pPr algn="ctr"/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br>
              <a:rPr lang="en-US" sz="900" b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Lato Extended"/>
              </a:rPr>
            </a:br>
            <a:b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Lato Extended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  <a:t>Credit Card Default Case Study </a:t>
            </a: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Lato Extended"/>
              </a:rPr>
              <a:t>Part ABC</a:t>
            </a: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90D2E-B2BF-4CF5-B9E8-7EBF2DE70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626" y="4631564"/>
            <a:ext cx="8825658" cy="1084825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DHEERAJ KUMAR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C7EEF-62CA-4C65-84C6-49E2B4BA9F86}"/>
              </a:ext>
            </a:extLst>
          </p:cNvPr>
          <p:cNvSpPr txBox="1"/>
          <p:nvPr/>
        </p:nvSpPr>
        <p:spPr>
          <a:xfrm>
            <a:off x="3761509" y="1451322"/>
            <a:ext cx="5756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Lato Extended"/>
              </a:rPr>
              <a:t>Data Mining 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8856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8D3-A43A-496D-8644-47595466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Credit Card Default dataset, and its history?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DDE9-AADE-45AB-9C13-05C3512E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46446" cy="377651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study was conducted in Taiwan named “The comparisons of data mining techniques for the predictive accuracy of probability of default of credit card clients”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research aimed at the case of customers’ default payments in Taiwan and compares the predictive accuracy of probability of default.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study took payment data in October 2005, from an important bank (a cash and credit card issuer) in Taiwan, and the targets were credit card holders of the bank.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research employed a binary variable – default payment (Yes = 1, No = 0), as the response variable.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past monthly payment records (from April to September 2005), the amount of bill statement, and sever other demographic features were captured for each customer.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dataset has 30,000 records</a:t>
            </a:r>
          </a:p>
        </p:txBody>
      </p:sp>
    </p:spTree>
    <p:extLst>
      <p:ext uri="{BB962C8B-B14F-4D97-AF65-F5344CB8AC3E}">
        <p14:creationId xmlns:p14="http://schemas.microsoft.com/office/powerpoint/2010/main" val="3583601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8D3-A43A-496D-8644-47595466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DDE9-AADE-45AB-9C13-05C3512E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682" y="2618509"/>
            <a:ext cx="3505823" cy="3688773"/>
          </a:xfrm>
        </p:spPr>
        <p:txBody>
          <a:bodyPr>
            <a:normAutofit/>
          </a:bodyPr>
          <a:lstStyle/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We first evaluate using a default cp value of 0.001, to see how our tree sizes are getting impacted.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the observed plot, we can see that at tree size = 5, the relative error goes below the mean. Hence, we choose the number of trees to be 5 in this case. The corresponding cp value is 0.016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7FFD39E-8446-4C33-B818-22376B410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8509"/>
            <a:ext cx="8175057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15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8D3-A43A-496D-8644-47595466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 – In Sample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0A9ED9E-E02B-404C-B192-329A95895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36" y="2379518"/>
            <a:ext cx="7198608" cy="4389688"/>
          </a:xfrm>
          <a:prstGeom prst="rect">
            <a:avLst/>
          </a:prstGeom>
        </p:spPr>
      </p:pic>
      <p:graphicFrame>
        <p:nvGraphicFramePr>
          <p:cNvPr id="7" name="Table 13">
            <a:extLst>
              <a:ext uri="{FF2B5EF4-FFF2-40B4-BE49-F238E27FC236}">
                <a16:creationId xmlns:a16="http://schemas.microsoft.com/office/drawing/2014/main" id="{02A26460-4FF8-438C-BE92-558052397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12819"/>
              </p:ext>
            </p:extLst>
          </p:nvPr>
        </p:nvGraphicFramePr>
        <p:xfrm>
          <a:off x="8192821" y="4302261"/>
          <a:ext cx="3447090" cy="20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30225934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3405067"/>
                    </a:ext>
                  </a:extLst>
                </a:gridCol>
                <a:gridCol w="1052851">
                  <a:extLst>
                    <a:ext uri="{9D8B030D-6E8A-4147-A177-3AD203B41FA5}">
                      <a16:colId xmlns:a16="http://schemas.microsoft.com/office/drawing/2014/main" val="723438295"/>
                    </a:ext>
                  </a:extLst>
                </a:gridCol>
                <a:gridCol w="861773">
                  <a:extLst>
                    <a:ext uri="{9D8B030D-6E8A-4147-A177-3AD203B41FA5}">
                      <a16:colId xmlns:a16="http://schemas.microsoft.com/office/drawing/2014/main" val="2812881827"/>
                    </a:ext>
                  </a:extLst>
                </a:gridCol>
              </a:tblGrid>
              <a:tr h="56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Predicted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Predicted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10709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81270"/>
                  </a:ext>
                </a:extLst>
              </a:tr>
              <a:tr h="566112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12852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5787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93284"/>
                  </a:ext>
                </a:extLst>
              </a:tr>
              <a:tr h="5661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3691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39400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4FF178-9DAC-4770-BA82-EC02D36B84BF}"/>
              </a:ext>
            </a:extLst>
          </p:cNvPr>
          <p:cNvSpPr txBox="1">
            <a:spLocks/>
          </p:cNvSpPr>
          <p:nvPr/>
        </p:nvSpPr>
        <p:spPr>
          <a:xfrm>
            <a:off x="8659063" y="2959333"/>
            <a:ext cx="2514601" cy="134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Misclassification table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Cut off prob – 1/6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Asymmetric score – 0.589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F82C15-FE1C-4C13-B9C4-01E96DBF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6750" y="1986804"/>
            <a:ext cx="3999229" cy="530127"/>
          </a:xfrm>
        </p:spPr>
        <p:txBody>
          <a:bodyPr>
            <a:normAutofit/>
          </a:bodyPr>
          <a:lstStyle/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AUC score for out-of-sample: 0.729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67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8D3-A43A-496D-8644-47595466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 – Out of Sample</a:t>
            </a:r>
          </a:p>
        </p:txBody>
      </p:sp>
      <p:graphicFrame>
        <p:nvGraphicFramePr>
          <p:cNvPr id="7" name="Table 13">
            <a:extLst>
              <a:ext uri="{FF2B5EF4-FFF2-40B4-BE49-F238E27FC236}">
                <a16:creationId xmlns:a16="http://schemas.microsoft.com/office/drawing/2014/main" id="{02A26460-4FF8-438C-BE92-558052397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39956"/>
              </p:ext>
            </p:extLst>
          </p:nvPr>
        </p:nvGraphicFramePr>
        <p:xfrm>
          <a:off x="8192821" y="4302261"/>
          <a:ext cx="3447090" cy="20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30225934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3405067"/>
                    </a:ext>
                  </a:extLst>
                </a:gridCol>
                <a:gridCol w="1052851">
                  <a:extLst>
                    <a:ext uri="{9D8B030D-6E8A-4147-A177-3AD203B41FA5}">
                      <a16:colId xmlns:a16="http://schemas.microsoft.com/office/drawing/2014/main" val="723438295"/>
                    </a:ext>
                  </a:extLst>
                </a:gridCol>
                <a:gridCol w="861773">
                  <a:extLst>
                    <a:ext uri="{9D8B030D-6E8A-4147-A177-3AD203B41FA5}">
                      <a16:colId xmlns:a16="http://schemas.microsoft.com/office/drawing/2014/main" val="2812881827"/>
                    </a:ext>
                  </a:extLst>
                </a:gridCol>
              </a:tblGrid>
              <a:tr h="56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Predicted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Predicted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10709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81270"/>
                  </a:ext>
                </a:extLst>
              </a:tr>
              <a:tr h="566112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2615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2110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93284"/>
                  </a:ext>
                </a:extLst>
              </a:tr>
              <a:tr h="5661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280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995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39400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4FF178-9DAC-4770-BA82-EC02D36B84BF}"/>
              </a:ext>
            </a:extLst>
          </p:cNvPr>
          <p:cNvSpPr txBox="1">
            <a:spLocks/>
          </p:cNvSpPr>
          <p:nvPr/>
        </p:nvSpPr>
        <p:spPr>
          <a:xfrm>
            <a:off x="8659063" y="2959333"/>
            <a:ext cx="2514601" cy="134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Misclassification table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Cut off prob – 1/6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Asymmetric score – 0.686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F82C15-FE1C-4C13-B9C4-01E96DBF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6750" y="1986804"/>
            <a:ext cx="3999229" cy="530127"/>
          </a:xfrm>
        </p:spPr>
        <p:txBody>
          <a:bodyPr>
            <a:normAutofit/>
          </a:bodyPr>
          <a:lstStyle/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AUC score for out-of-sample: 0.725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49E58C3-9A09-44AA-AECA-FBB2902F2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5" y="2349352"/>
            <a:ext cx="7237839" cy="440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64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8D3-A43A-496D-8644-47595466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and Summary Table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93AA5A7-DFEE-49B5-9AE7-4D7013865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748467"/>
              </p:ext>
            </p:extLst>
          </p:nvPr>
        </p:nvGraphicFramePr>
        <p:xfrm>
          <a:off x="396586" y="2875931"/>
          <a:ext cx="11398828" cy="338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05">
                  <a:extLst>
                    <a:ext uri="{9D8B030D-6E8A-4147-A177-3AD203B41FA5}">
                      <a16:colId xmlns:a16="http://schemas.microsoft.com/office/drawing/2014/main" val="2657023236"/>
                    </a:ext>
                  </a:extLst>
                </a:gridCol>
                <a:gridCol w="1736518">
                  <a:extLst>
                    <a:ext uri="{9D8B030D-6E8A-4147-A177-3AD203B41FA5}">
                      <a16:colId xmlns:a16="http://schemas.microsoft.com/office/drawing/2014/main" val="2129017563"/>
                    </a:ext>
                  </a:extLst>
                </a:gridCol>
                <a:gridCol w="1194955">
                  <a:extLst>
                    <a:ext uri="{9D8B030D-6E8A-4147-A177-3AD203B41FA5}">
                      <a16:colId xmlns:a16="http://schemas.microsoft.com/office/drawing/2014/main" val="2121727389"/>
                    </a:ext>
                  </a:extLst>
                </a:gridCol>
                <a:gridCol w="1205808">
                  <a:extLst>
                    <a:ext uri="{9D8B030D-6E8A-4147-A177-3AD203B41FA5}">
                      <a16:colId xmlns:a16="http://schemas.microsoft.com/office/drawing/2014/main" val="14460756"/>
                    </a:ext>
                  </a:extLst>
                </a:gridCol>
                <a:gridCol w="1524262">
                  <a:extLst>
                    <a:ext uri="{9D8B030D-6E8A-4147-A177-3AD203B41FA5}">
                      <a16:colId xmlns:a16="http://schemas.microsoft.com/office/drawing/2014/main" val="2881744048"/>
                    </a:ext>
                  </a:extLst>
                </a:gridCol>
                <a:gridCol w="1708420">
                  <a:extLst>
                    <a:ext uri="{9D8B030D-6E8A-4147-A177-3AD203B41FA5}">
                      <a16:colId xmlns:a16="http://schemas.microsoft.com/office/drawing/2014/main" val="4267413639"/>
                    </a:ext>
                  </a:extLst>
                </a:gridCol>
                <a:gridCol w="1240824">
                  <a:extLst>
                    <a:ext uri="{9D8B030D-6E8A-4147-A177-3AD203B41FA5}">
                      <a16:colId xmlns:a16="http://schemas.microsoft.com/office/drawing/2014/main" val="4289331084"/>
                    </a:ext>
                  </a:extLst>
                </a:gridCol>
                <a:gridCol w="1159636">
                  <a:extLst>
                    <a:ext uri="{9D8B030D-6E8A-4147-A177-3AD203B41FA5}">
                      <a16:colId xmlns:a16="http://schemas.microsoft.com/office/drawing/2014/main" val="1996376766"/>
                    </a:ext>
                  </a:extLst>
                </a:gridCol>
              </a:tblGrid>
              <a:tr h="1106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Seed (80%/20%)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 “best”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 (in-sample)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 (out-of-sample)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Asy</a:t>
                      </a:r>
                      <a:r>
                        <a:rPr lang="en-US" dirty="0"/>
                        <a:t>. Cost (in-sample)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Asy</a:t>
                      </a:r>
                      <a:r>
                        <a:rPr lang="en-US" dirty="0"/>
                        <a:t>. Cost (out-of-sample)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5-fold CV (AUC)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5-fold CV (</a:t>
                      </a:r>
                      <a:r>
                        <a:rPr lang="en-US" dirty="0" err="1"/>
                        <a:t>Asym</a:t>
                      </a:r>
                      <a:r>
                        <a:rPr lang="en-US" dirty="0"/>
                        <a:t>. Cost)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79538"/>
                  </a:ext>
                </a:extLst>
              </a:tr>
              <a:tr h="4488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774348"/>
                  </a:ext>
                </a:extLst>
              </a:tr>
              <a:tr h="4488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Classification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087625"/>
                  </a:ext>
                </a:extLst>
              </a:tr>
              <a:tr h="4679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499004"/>
                  </a:ext>
                </a:extLst>
              </a:tr>
              <a:tr h="4488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Classification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65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82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8D3-A43A-496D-8644-47595466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information does this dataset contain?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DDE9-AADE-45AB-9C13-05C3512E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47" y="2401453"/>
            <a:ext cx="5734219" cy="4181764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There are 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25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attributes for each row of the dataset: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 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ID of each client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LIMIT_BAL 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Amount of given credit in NT dollars (includes individual and family/supplementary credit.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SEX 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Gender (1=male, 2=female)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EDUCATION 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(1=graduate school, 2=university, 3=high school, 4=others, 5=unknown, 6=unknown)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MARRIAGE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Marital status (1=married, 2=single, 3=others)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AGE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Age in years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PAY_0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Repayment status in September, 2005 (-1=pay duly, 1=payment delay for one month, 2=payment delay for two months, ..., 9=payment delay for nine months and above)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7D3342-9FFA-4D92-B8C0-8465C3CCCF90}"/>
              </a:ext>
            </a:extLst>
          </p:cNvPr>
          <p:cNvSpPr txBox="1">
            <a:spLocks/>
          </p:cNvSpPr>
          <p:nvPr/>
        </p:nvSpPr>
        <p:spPr>
          <a:xfrm>
            <a:off x="6457781" y="2600033"/>
            <a:ext cx="5734219" cy="418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PAY_2 -  Repayment status in August, 2005 (scale same as above)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PAY_3 - Repayment status in July, 2005 (scale same as above)SEX - Gender (1=male, 2=female)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PAY_4 - Repayment status in June, 2005 (scale same as above)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PAY_5 - Repayment status in May, 2005 (scale same as above)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PAY_6 - Repayment status in April, 2005 (scale same as above)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BILL_AMT1 - Amount of bill statement in September, 2005 (NT dollar)</a:t>
            </a:r>
          </a:p>
        </p:txBody>
      </p:sp>
    </p:spTree>
    <p:extLst>
      <p:ext uri="{BB962C8B-B14F-4D97-AF65-F5344CB8AC3E}">
        <p14:creationId xmlns:p14="http://schemas.microsoft.com/office/powerpoint/2010/main" val="382949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8D3-A43A-496D-8644-47595466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information does this dataset contain?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DDE9-AADE-45AB-9C13-05C3512E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29" y="2676236"/>
            <a:ext cx="5734219" cy="4181764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BILL_AMT2 - Amount of bill statement in August, 2005 (NT dollar)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BILL_AMT3 - Amount of bill statement in July, 2005 (NT dollar)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BILL_AMT4 - Amount of bill statement in June, 2005 (NT dollar)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BILL_AMT5 - Amount of bill statement in May, 2005 (NT dollar)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BILL_AMT6 - Amount of bill statement in April, 2005 (NT dollar)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PAY_AMT1 - Amount of previous payment in September, 2005 (NT dollar)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7D3342-9FFA-4D92-B8C0-8465C3CCCF90}"/>
              </a:ext>
            </a:extLst>
          </p:cNvPr>
          <p:cNvSpPr txBox="1">
            <a:spLocks/>
          </p:cNvSpPr>
          <p:nvPr/>
        </p:nvSpPr>
        <p:spPr>
          <a:xfrm>
            <a:off x="6457781" y="2600033"/>
            <a:ext cx="5734219" cy="418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PAY_AMT2 -  Amount of previous payment in August, 2005 (NT dollar)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PAY_AMT3 - Amount of previous payment in July, 2005 (NT dollar)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PAY_AMT4 - Amount of previous payment in June, 2005 (NT dollar)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PAY_AMT5 - Amount of previous payment in May, 2005 (NT dollar)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PAY_AMT6 - Amount of previous payment in April, 2005 (NT dollar)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default.payment.next.month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Default payment (1=yes, 0=no)</a:t>
            </a:r>
          </a:p>
        </p:txBody>
      </p:sp>
    </p:spTree>
    <p:extLst>
      <p:ext uri="{BB962C8B-B14F-4D97-AF65-F5344CB8AC3E}">
        <p14:creationId xmlns:p14="http://schemas.microsoft.com/office/powerpoint/2010/main" val="339720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8D3-A43A-496D-8644-47595466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statistics on dataset features – part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35058A-5D49-4CFB-B848-A225BD35E1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46463" y="2440938"/>
          <a:ext cx="8699073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725">
                  <a:extLst>
                    <a:ext uri="{9D8B030D-6E8A-4147-A177-3AD203B41FA5}">
                      <a16:colId xmlns:a16="http://schemas.microsoft.com/office/drawing/2014/main" val="567253975"/>
                    </a:ext>
                  </a:extLst>
                </a:gridCol>
                <a:gridCol w="1242725">
                  <a:extLst>
                    <a:ext uri="{9D8B030D-6E8A-4147-A177-3AD203B41FA5}">
                      <a16:colId xmlns:a16="http://schemas.microsoft.com/office/drawing/2014/main" val="13822914"/>
                    </a:ext>
                  </a:extLst>
                </a:gridCol>
                <a:gridCol w="1177468">
                  <a:extLst>
                    <a:ext uri="{9D8B030D-6E8A-4147-A177-3AD203B41FA5}">
                      <a16:colId xmlns:a16="http://schemas.microsoft.com/office/drawing/2014/main" val="647092411"/>
                    </a:ext>
                  </a:extLst>
                </a:gridCol>
                <a:gridCol w="1307980">
                  <a:extLst>
                    <a:ext uri="{9D8B030D-6E8A-4147-A177-3AD203B41FA5}">
                      <a16:colId xmlns:a16="http://schemas.microsoft.com/office/drawing/2014/main" val="2654279425"/>
                    </a:ext>
                  </a:extLst>
                </a:gridCol>
                <a:gridCol w="1242725">
                  <a:extLst>
                    <a:ext uri="{9D8B030D-6E8A-4147-A177-3AD203B41FA5}">
                      <a16:colId xmlns:a16="http://schemas.microsoft.com/office/drawing/2014/main" val="3051401530"/>
                    </a:ext>
                  </a:extLst>
                </a:gridCol>
                <a:gridCol w="1242725">
                  <a:extLst>
                    <a:ext uri="{9D8B030D-6E8A-4147-A177-3AD203B41FA5}">
                      <a16:colId xmlns:a16="http://schemas.microsoft.com/office/drawing/2014/main" val="393332327"/>
                    </a:ext>
                  </a:extLst>
                </a:gridCol>
                <a:gridCol w="1242725">
                  <a:extLst>
                    <a:ext uri="{9D8B030D-6E8A-4147-A177-3AD203B41FA5}">
                      <a16:colId xmlns:a16="http://schemas.microsoft.com/office/drawing/2014/main" val="2417635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Any nulls?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# of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Min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75</a:t>
                      </a:r>
                      <a:r>
                        <a:rPr lang="en-US" sz="1200" baseline="30000" dirty="0"/>
                        <a:t>th</a:t>
                      </a:r>
                      <a:r>
                        <a:rPr lang="en-US" sz="1200" dirty="0"/>
                        <a:t> %</a:t>
                      </a:r>
                      <a:r>
                        <a:rPr lang="en-US" sz="1200" dirty="0" err="1"/>
                        <a:t>ile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48211"/>
                  </a:ext>
                </a:extLst>
              </a:tr>
              <a:tr h="27089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LIMIT_BAL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167484.32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707427"/>
                  </a:ext>
                </a:extLst>
              </a:tr>
              <a:tr h="1900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98210"/>
                  </a:ext>
                </a:extLst>
              </a:tr>
              <a:tr h="1900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147298"/>
                  </a:ext>
                </a:extLst>
              </a:tr>
              <a:tr h="1900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MARRIAGE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756874"/>
                  </a:ext>
                </a:extLst>
              </a:tr>
              <a:tr h="2284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931552"/>
                  </a:ext>
                </a:extLst>
              </a:tr>
              <a:tr h="1826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23983"/>
                  </a:ext>
                </a:extLst>
              </a:tr>
              <a:tr h="1900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35689"/>
                  </a:ext>
                </a:extLst>
              </a:tr>
              <a:tr h="1900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452292"/>
                  </a:ext>
                </a:extLst>
              </a:tr>
              <a:tr h="1900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526816"/>
                  </a:ext>
                </a:extLst>
              </a:tr>
              <a:tr h="1900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35114"/>
                  </a:ext>
                </a:extLst>
              </a:tr>
              <a:tr h="1900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623124"/>
                  </a:ext>
                </a:extLst>
              </a:tr>
              <a:tr h="1900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BILL_AMT1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-165580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964511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51223.33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67091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98202"/>
                  </a:ext>
                </a:extLst>
              </a:tr>
              <a:tr h="1900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BILL_AMT2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-69777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983931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49179.07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64006.25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468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BILL_AMT3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-1.57e+05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1.66e+06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4.70e+04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6.01e+04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2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8D3-A43A-496D-8644-47595466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statistics on dataset features – part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35058A-5D49-4CFB-B848-A225BD35E1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00282" y="2918919"/>
          <a:ext cx="939143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634">
                  <a:extLst>
                    <a:ext uri="{9D8B030D-6E8A-4147-A177-3AD203B41FA5}">
                      <a16:colId xmlns:a16="http://schemas.microsoft.com/office/drawing/2014/main" val="567253975"/>
                    </a:ext>
                  </a:extLst>
                </a:gridCol>
                <a:gridCol w="1341634">
                  <a:extLst>
                    <a:ext uri="{9D8B030D-6E8A-4147-A177-3AD203B41FA5}">
                      <a16:colId xmlns:a16="http://schemas.microsoft.com/office/drawing/2014/main" val="13822914"/>
                    </a:ext>
                  </a:extLst>
                </a:gridCol>
                <a:gridCol w="1271183">
                  <a:extLst>
                    <a:ext uri="{9D8B030D-6E8A-4147-A177-3AD203B41FA5}">
                      <a16:colId xmlns:a16="http://schemas.microsoft.com/office/drawing/2014/main" val="647092411"/>
                    </a:ext>
                  </a:extLst>
                </a:gridCol>
                <a:gridCol w="1412083">
                  <a:extLst>
                    <a:ext uri="{9D8B030D-6E8A-4147-A177-3AD203B41FA5}">
                      <a16:colId xmlns:a16="http://schemas.microsoft.com/office/drawing/2014/main" val="2654279425"/>
                    </a:ext>
                  </a:extLst>
                </a:gridCol>
                <a:gridCol w="1341634">
                  <a:extLst>
                    <a:ext uri="{9D8B030D-6E8A-4147-A177-3AD203B41FA5}">
                      <a16:colId xmlns:a16="http://schemas.microsoft.com/office/drawing/2014/main" val="3051401530"/>
                    </a:ext>
                  </a:extLst>
                </a:gridCol>
                <a:gridCol w="1341634">
                  <a:extLst>
                    <a:ext uri="{9D8B030D-6E8A-4147-A177-3AD203B41FA5}">
                      <a16:colId xmlns:a16="http://schemas.microsoft.com/office/drawing/2014/main" val="393332327"/>
                    </a:ext>
                  </a:extLst>
                </a:gridCol>
                <a:gridCol w="1341634">
                  <a:extLst>
                    <a:ext uri="{9D8B030D-6E8A-4147-A177-3AD203B41FA5}">
                      <a16:colId xmlns:a16="http://schemas.microsoft.com/office/drawing/2014/main" val="2417635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Any nulls?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# of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Min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75</a:t>
                      </a:r>
                      <a:r>
                        <a:rPr lang="en-US" sz="1200" baseline="30000" dirty="0"/>
                        <a:t>th</a:t>
                      </a:r>
                      <a:r>
                        <a:rPr lang="en-US" sz="1200" dirty="0"/>
                        <a:t> %</a:t>
                      </a:r>
                      <a:r>
                        <a:rPr lang="en-US" sz="1200" dirty="0" err="1"/>
                        <a:t>ile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48211"/>
                  </a:ext>
                </a:extLst>
              </a:tr>
              <a:tr h="174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BILL_AMT4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891586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43262.94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54506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707427"/>
                  </a:ext>
                </a:extLst>
              </a:tr>
              <a:tr h="1900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BILL_AMT5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-81334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927171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40311.40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50190.50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98210"/>
                  </a:ext>
                </a:extLst>
              </a:tr>
              <a:tr h="236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BILL_AMT6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-339603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961664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38871.76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49198.25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147298"/>
                  </a:ext>
                </a:extLst>
              </a:tr>
              <a:tr h="1900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PAY_AMT1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873552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5663.58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756874"/>
                  </a:ext>
                </a:extLst>
              </a:tr>
              <a:tr h="1900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PAY_AMT2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1.68e+06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5.92e+03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5e+03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931552"/>
                  </a:ext>
                </a:extLst>
              </a:tr>
              <a:tr h="1900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PAY_AMT3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896040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5225.68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4505.50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23983"/>
                  </a:ext>
                </a:extLst>
              </a:tr>
              <a:tr h="1900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PAY_AMT4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621000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4826.07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4013.25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35689"/>
                  </a:ext>
                </a:extLst>
              </a:tr>
              <a:tr h="1900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PAY_AMT5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426529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4799.38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4031.50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452292"/>
                  </a:ext>
                </a:extLst>
              </a:tr>
              <a:tr h="1900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PAY_AMT6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5215.50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526816"/>
                  </a:ext>
                </a:extLst>
              </a:tr>
              <a:tr h="1900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default_payment_next_month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3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49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8D3-A43A-496D-8644-47595466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on 80% Training data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– Analyzing Target variable distribution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384770-F166-48BB-8916-2E0F341A2976}"/>
              </a:ext>
            </a:extLst>
          </p:cNvPr>
          <p:cNvSpPr txBox="1">
            <a:spLocks/>
          </p:cNvSpPr>
          <p:nvPr/>
        </p:nvSpPr>
        <p:spPr>
          <a:xfrm>
            <a:off x="1154954" y="2933336"/>
            <a:ext cx="4374572" cy="3341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train dataset contains 80% of the rows sampled randomly with a given seed 14283873. Let’s analyze the target variable: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dataset, ~18,000 have the credit default value 0, and only ~5000 people have a default value 1.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implies there are few people who could default on their credit card payment.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9436D2C-622E-45B1-B9DA-CBD575728E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4436" y="3276600"/>
            <a:ext cx="4003964" cy="400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E3DC8DF-FF22-4D85-A786-F4F132ADB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17" y="2619686"/>
            <a:ext cx="5382829" cy="39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6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8D3-A43A-496D-8644-47595466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on 80% Training data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– Analyzing other variable distributions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9436D2C-622E-45B1-B9DA-CBD575728E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4436" y="3276600"/>
            <a:ext cx="4003964" cy="400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9C2324-585E-4EC2-9641-2A591380E526}"/>
              </a:ext>
            </a:extLst>
          </p:cNvPr>
          <p:cNvSpPr txBox="1">
            <a:spLocks/>
          </p:cNvSpPr>
          <p:nvPr/>
        </p:nvSpPr>
        <p:spPr>
          <a:xfrm>
            <a:off x="630076" y="2530175"/>
            <a:ext cx="5579137" cy="898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Let’s analyze the distribution of other important demographic features such as marriage, age and sex.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624B1D13-9B86-4B89-97D4-B39444423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68" y="3551607"/>
            <a:ext cx="3781509" cy="3239608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CD4A9BC9-CFEA-4504-B52D-3A6B2A0B5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775" y="3551606"/>
            <a:ext cx="4154877" cy="3293143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CC5D8904-6C45-473B-B416-72988756A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379" y="3551606"/>
            <a:ext cx="3435223" cy="3306394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AD441A48-5593-488A-A3EE-B917F4279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831" y="2460597"/>
            <a:ext cx="2409447" cy="84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6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8D3-A43A-496D-8644-47595466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on 80% Training data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– Plotting a regression line on RM and LSTAT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DDE9-AADE-45AB-9C13-05C3512E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6314"/>
            <a:ext cx="10046446" cy="377651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Analyzing the relationship between 2 highly correlated features – PAY_0 and EDUCATION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7BC5201-2CF6-4611-A3A5-5D80E69FE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0" y="2954597"/>
            <a:ext cx="5906634" cy="3776518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BEDA09D-4767-4311-ADEF-97CDC5274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238" y="2954597"/>
            <a:ext cx="5282045" cy="377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82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1783</TotalTime>
  <Words>2442</Words>
  <Application>Microsoft Office PowerPoint</Application>
  <PresentationFormat>Widescreen</PresentationFormat>
  <Paragraphs>508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Century Gothic</vt:lpstr>
      <vt:lpstr>Lato Extended</vt:lpstr>
      <vt:lpstr>Roboto</vt:lpstr>
      <vt:lpstr>Times New Roman</vt:lpstr>
      <vt:lpstr>Wingdings</vt:lpstr>
      <vt:lpstr>Wingdings 3</vt:lpstr>
      <vt:lpstr>Ion Boardroom</vt:lpstr>
      <vt:lpstr>         Credit Card Default Case Study  Part A </vt:lpstr>
      <vt:lpstr>What is the Credit Card Default dataset, and its history?</vt:lpstr>
      <vt:lpstr>What information does this dataset contain? – part 1</vt:lpstr>
      <vt:lpstr>What information does this dataset contain? – part 2</vt:lpstr>
      <vt:lpstr>Some basic statistics on dataset features – part 1</vt:lpstr>
      <vt:lpstr>Some basic statistics on dataset features – part 2</vt:lpstr>
      <vt:lpstr>Data exploration on 80% Training data – Analyzing Target variable distribution</vt:lpstr>
      <vt:lpstr>Data exploration on 80% Training data – Analyzing other variable distributions</vt:lpstr>
      <vt:lpstr>Data exploration on 80% Training data – Plotting a regression line on RM and LSTAT</vt:lpstr>
      <vt:lpstr>Conducting Logistic Regression on 80% training data</vt:lpstr>
      <vt:lpstr>Variable Selection – Stepwise selection with AIC, BIC</vt:lpstr>
      <vt:lpstr>Conducting LASSO Variable Selection – With Lambda.min and Lambda.1se</vt:lpstr>
      <vt:lpstr>Summary Table</vt:lpstr>
      <vt:lpstr>Figure of LASSO variable selection</vt:lpstr>
      <vt:lpstr>         Credit Card Default Case Study  Part AB </vt:lpstr>
      <vt:lpstr>In-sample Testing with best model</vt:lpstr>
      <vt:lpstr>Out-of-sample Testing with best model</vt:lpstr>
      <vt:lpstr>Cross validation and Summary Table</vt:lpstr>
      <vt:lpstr>         Credit Card Default Case Study  Part ABC </vt:lpstr>
      <vt:lpstr>Classification Tree</vt:lpstr>
      <vt:lpstr>Classification Tree – In Sample</vt:lpstr>
      <vt:lpstr>Classification Tree – Out of Sample</vt:lpstr>
      <vt:lpstr>Cross validation and Summary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Housing Case Study  Part A  </dc:title>
  <dc:creator>Dheeraj Kumar</dc:creator>
  <cp:lastModifiedBy>Dheeraj Kumar</cp:lastModifiedBy>
  <cp:revision>582</cp:revision>
  <dcterms:created xsi:type="dcterms:W3CDTF">2022-01-23T20:22:14Z</dcterms:created>
  <dcterms:modified xsi:type="dcterms:W3CDTF">2022-03-01T06:52:18Z</dcterms:modified>
</cp:coreProperties>
</file>